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5"/>
  </p:notesMasterIdLst>
  <p:sldIdLst>
    <p:sldId id="256" r:id="rId2"/>
    <p:sldId id="279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74" r:id="rId12"/>
    <p:sldId id="277" r:id="rId13"/>
    <p:sldId id="272" r:id="rId14"/>
    <p:sldId id="273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80" r:id="rId29"/>
    <p:sldId id="282" r:id="rId30"/>
    <p:sldId id="281" r:id="rId31"/>
    <p:sldId id="283" r:id="rId32"/>
    <p:sldId id="276" r:id="rId33"/>
    <p:sldId id="275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8" autoAdjust="0"/>
    <p:restoredTop sz="94729" autoAdjust="0"/>
  </p:normalViewPr>
  <p:slideViewPr>
    <p:cSldViewPr>
      <p:cViewPr varScale="1">
        <p:scale>
          <a:sx n="96" d="100"/>
          <a:sy n="96" d="100"/>
        </p:scale>
        <p:origin x="10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fiani khusna" userId="53aacb44daf4163e" providerId="LiveId" clId="{BCC23D52-62D4-4427-A0C9-BFB295834743}"/>
    <pc:docChg chg="undo custSel addSld modSld sldOrd">
      <pc:chgData name="arfiani khusna" userId="53aacb44daf4163e" providerId="LiveId" clId="{BCC23D52-62D4-4427-A0C9-BFB295834743}" dt="2024-03-25T01:43:35.703" v="810" actId="20577"/>
      <pc:docMkLst>
        <pc:docMk/>
      </pc:docMkLst>
      <pc:sldChg chg="modSp mod">
        <pc:chgData name="arfiani khusna" userId="53aacb44daf4163e" providerId="LiveId" clId="{BCC23D52-62D4-4427-A0C9-BFB295834743}" dt="2024-03-24T23:34:33.490" v="523" actId="20577"/>
        <pc:sldMkLst>
          <pc:docMk/>
          <pc:sldMk cId="4008223259" sldId="260"/>
        </pc:sldMkLst>
        <pc:spChg chg="mod">
          <ac:chgData name="arfiani khusna" userId="53aacb44daf4163e" providerId="LiveId" clId="{BCC23D52-62D4-4427-A0C9-BFB295834743}" dt="2024-03-24T23:34:33.490" v="523" actId="20577"/>
          <ac:spMkLst>
            <pc:docMk/>
            <pc:sldMk cId="4008223259" sldId="260"/>
            <ac:spMk id="3" creationId="{00000000-0000-0000-0000-000000000000}"/>
          </ac:spMkLst>
        </pc:spChg>
      </pc:sldChg>
      <pc:sldChg chg="modSp mod ord">
        <pc:chgData name="arfiani khusna" userId="53aacb44daf4163e" providerId="LiveId" clId="{BCC23D52-62D4-4427-A0C9-BFB295834743}" dt="2024-03-24T23:39:16.992" v="544" actId="20577"/>
        <pc:sldMkLst>
          <pc:docMk/>
          <pc:sldMk cId="2653185431" sldId="274"/>
        </pc:sldMkLst>
        <pc:spChg chg="mod">
          <ac:chgData name="arfiani khusna" userId="53aacb44daf4163e" providerId="LiveId" clId="{BCC23D52-62D4-4427-A0C9-BFB295834743}" dt="2024-03-24T23:39:16.992" v="544" actId="20577"/>
          <ac:spMkLst>
            <pc:docMk/>
            <pc:sldMk cId="2653185431" sldId="274"/>
            <ac:spMk id="2" creationId="{00000000-0000-0000-0000-000000000000}"/>
          </ac:spMkLst>
        </pc:spChg>
      </pc:sldChg>
      <pc:sldChg chg="modSp mod">
        <pc:chgData name="arfiani khusna" userId="53aacb44daf4163e" providerId="LiveId" clId="{BCC23D52-62D4-4427-A0C9-BFB295834743}" dt="2024-03-24T23:42:13.630" v="644" actId="20577"/>
        <pc:sldMkLst>
          <pc:docMk/>
          <pc:sldMk cId="3840650451" sldId="275"/>
        </pc:sldMkLst>
        <pc:spChg chg="mod">
          <ac:chgData name="arfiani khusna" userId="53aacb44daf4163e" providerId="LiveId" clId="{BCC23D52-62D4-4427-A0C9-BFB295834743}" dt="2024-03-24T23:42:13.630" v="644" actId="20577"/>
          <ac:spMkLst>
            <pc:docMk/>
            <pc:sldMk cId="3840650451" sldId="275"/>
            <ac:spMk id="4" creationId="{00000000-0000-0000-0000-000000000000}"/>
          </ac:spMkLst>
        </pc:spChg>
      </pc:sldChg>
      <pc:sldChg chg="modSp mod">
        <pc:chgData name="arfiani khusna" userId="53aacb44daf4163e" providerId="LiveId" clId="{BCC23D52-62D4-4427-A0C9-BFB295834743}" dt="2024-03-24T23:25:30.944" v="510" actId="20577"/>
        <pc:sldMkLst>
          <pc:docMk/>
          <pc:sldMk cId="215171378" sldId="277"/>
        </pc:sldMkLst>
        <pc:spChg chg="mod">
          <ac:chgData name="arfiani khusna" userId="53aacb44daf4163e" providerId="LiveId" clId="{BCC23D52-62D4-4427-A0C9-BFB295834743}" dt="2024-03-24T23:25:24.762" v="497" actId="20577"/>
          <ac:spMkLst>
            <pc:docMk/>
            <pc:sldMk cId="215171378" sldId="277"/>
            <ac:spMk id="2" creationId="{00000000-0000-0000-0000-000000000000}"/>
          </ac:spMkLst>
        </pc:spChg>
        <pc:spChg chg="mod">
          <ac:chgData name="arfiani khusna" userId="53aacb44daf4163e" providerId="LiveId" clId="{BCC23D52-62D4-4427-A0C9-BFB295834743}" dt="2024-03-24T23:25:30.944" v="510" actId="20577"/>
          <ac:spMkLst>
            <pc:docMk/>
            <pc:sldMk cId="215171378" sldId="277"/>
            <ac:spMk id="3" creationId="{00000000-0000-0000-0000-000000000000}"/>
          </ac:spMkLst>
        </pc:spChg>
      </pc:sldChg>
      <pc:sldChg chg="addSp modSp new mod">
        <pc:chgData name="arfiani khusna" userId="53aacb44daf4163e" providerId="LiveId" clId="{BCC23D52-62D4-4427-A0C9-BFB295834743}" dt="2023-04-02T22:44:56.491" v="43" actId="1076"/>
        <pc:sldMkLst>
          <pc:docMk/>
          <pc:sldMk cId="859160170" sldId="282"/>
        </pc:sldMkLst>
        <pc:spChg chg="mod">
          <ac:chgData name="arfiani khusna" userId="53aacb44daf4163e" providerId="LiveId" clId="{BCC23D52-62D4-4427-A0C9-BFB295834743}" dt="2023-04-02T22:43:56.995" v="41" actId="20577"/>
          <ac:spMkLst>
            <pc:docMk/>
            <pc:sldMk cId="859160170" sldId="282"/>
            <ac:spMk id="2" creationId="{6A9BF3EC-A203-6331-D192-61E483394A2B}"/>
          </ac:spMkLst>
        </pc:spChg>
        <pc:picChg chg="add mod">
          <ac:chgData name="arfiani khusna" userId="53aacb44daf4163e" providerId="LiveId" clId="{BCC23D52-62D4-4427-A0C9-BFB295834743}" dt="2023-04-02T22:44:56.491" v="43" actId="1076"/>
          <ac:picMkLst>
            <pc:docMk/>
            <pc:sldMk cId="859160170" sldId="282"/>
            <ac:picMk id="5" creationId="{48CEEDEB-8836-C760-33BF-C662AD57C6DA}"/>
          </ac:picMkLst>
        </pc:picChg>
      </pc:sldChg>
      <pc:sldChg chg="addSp modSp new mod">
        <pc:chgData name="arfiani khusna" userId="53aacb44daf4163e" providerId="LiveId" clId="{BCC23D52-62D4-4427-A0C9-BFB295834743}" dt="2023-04-02T22:46:04.407" v="89" actId="20577"/>
        <pc:sldMkLst>
          <pc:docMk/>
          <pc:sldMk cId="4139778951" sldId="283"/>
        </pc:sldMkLst>
        <pc:spChg chg="mod">
          <ac:chgData name="arfiani khusna" userId="53aacb44daf4163e" providerId="LiveId" clId="{BCC23D52-62D4-4427-A0C9-BFB295834743}" dt="2023-04-02T22:46:04.407" v="89" actId="20577"/>
          <ac:spMkLst>
            <pc:docMk/>
            <pc:sldMk cId="4139778951" sldId="283"/>
            <ac:spMk id="2" creationId="{97C3E913-7B4B-3D8C-0F67-F9F032F97535}"/>
          </ac:spMkLst>
        </pc:spChg>
        <pc:picChg chg="add mod">
          <ac:chgData name="arfiani khusna" userId="53aacb44daf4163e" providerId="LiveId" clId="{BCC23D52-62D4-4427-A0C9-BFB295834743}" dt="2023-04-02T22:45:50.387" v="47" actId="14100"/>
          <ac:picMkLst>
            <pc:docMk/>
            <pc:sldMk cId="4139778951" sldId="283"/>
            <ac:picMk id="5" creationId="{4886021C-F4FA-D0B3-E73F-48094D855BBA}"/>
          </ac:picMkLst>
        </pc:picChg>
      </pc:sldChg>
      <pc:sldChg chg="modSp new mod">
        <pc:chgData name="arfiani khusna" userId="53aacb44daf4163e" providerId="LiveId" clId="{BCC23D52-62D4-4427-A0C9-BFB295834743}" dt="2024-03-24T23:12:10.226" v="233" actId="20577"/>
        <pc:sldMkLst>
          <pc:docMk/>
          <pc:sldMk cId="753155354" sldId="284"/>
        </pc:sldMkLst>
        <pc:spChg chg="mod">
          <ac:chgData name="arfiani khusna" userId="53aacb44daf4163e" providerId="LiveId" clId="{BCC23D52-62D4-4427-A0C9-BFB295834743}" dt="2024-03-24T23:10:47.037" v="179"/>
          <ac:spMkLst>
            <pc:docMk/>
            <pc:sldMk cId="753155354" sldId="284"/>
            <ac:spMk id="2" creationId="{85141B67-B252-4671-F5C3-9E2D990FF8DB}"/>
          </ac:spMkLst>
        </pc:spChg>
        <pc:spChg chg="mod">
          <ac:chgData name="arfiani khusna" userId="53aacb44daf4163e" providerId="LiveId" clId="{BCC23D52-62D4-4427-A0C9-BFB295834743}" dt="2024-03-24T23:12:10.226" v="233" actId="20577"/>
          <ac:spMkLst>
            <pc:docMk/>
            <pc:sldMk cId="753155354" sldId="284"/>
            <ac:spMk id="3" creationId="{7B3E7CE3-C554-01BC-DF1B-B4D163C54804}"/>
          </ac:spMkLst>
        </pc:spChg>
      </pc:sldChg>
      <pc:sldChg chg="addSp delSp modSp new mod">
        <pc:chgData name="arfiani khusna" userId="53aacb44daf4163e" providerId="LiveId" clId="{BCC23D52-62D4-4427-A0C9-BFB295834743}" dt="2024-03-24T23:13:38.542" v="239" actId="21"/>
        <pc:sldMkLst>
          <pc:docMk/>
          <pc:sldMk cId="799742417" sldId="285"/>
        </pc:sldMkLst>
        <pc:spChg chg="del">
          <ac:chgData name="arfiani khusna" userId="53aacb44daf4163e" providerId="LiveId" clId="{BCC23D52-62D4-4427-A0C9-BFB295834743}" dt="2024-03-24T23:13:38.542" v="239" actId="21"/>
          <ac:spMkLst>
            <pc:docMk/>
            <pc:sldMk cId="799742417" sldId="285"/>
            <ac:spMk id="2" creationId="{1F3FC4B3-906B-F5C4-3BAF-6FD25A0F2DB2}"/>
          </ac:spMkLst>
        </pc:spChg>
        <pc:spChg chg="del">
          <ac:chgData name="arfiani khusna" userId="53aacb44daf4163e" providerId="LiveId" clId="{BCC23D52-62D4-4427-A0C9-BFB295834743}" dt="2024-03-24T23:13:33.883" v="238" actId="21"/>
          <ac:spMkLst>
            <pc:docMk/>
            <pc:sldMk cId="799742417" sldId="285"/>
            <ac:spMk id="3" creationId="{DE9591BD-8565-6DB0-258D-0467D2CE6D6A}"/>
          </ac:spMkLst>
        </pc:spChg>
        <pc:picChg chg="add mod">
          <ac:chgData name="arfiani khusna" userId="53aacb44daf4163e" providerId="LiveId" clId="{BCC23D52-62D4-4427-A0C9-BFB295834743}" dt="2024-03-24T23:13:29.251" v="237" actId="1076"/>
          <ac:picMkLst>
            <pc:docMk/>
            <pc:sldMk cId="799742417" sldId="285"/>
            <ac:picMk id="5" creationId="{B34314D4-F698-1F34-9820-1B9808F33050}"/>
          </ac:picMkLst>
        </pc:picChg>
      </pc:sldChg>
      <pc:sldChg chg="modSp new mod">
        <pc:chgData name="arfiani khusna" userId="53aacb44daf4163e" providerId="LiveId" clId="{BCC23D52-62D4-4427-A0C9-BFB295834743}" dt="2024-03-25T01:41:59.280" v="778" actId="20577"/>
        <pc:sldMkLst>
          <pc:docMk/>
          <pc:sldMk cId="4014687236" sldId="286"/>
        </pc:sldMkLst>
        <pc:spChg chg="mod">
          <ac:chgData name="arfiani khusna" userId="53aacb44daf4163e" providerId="LiveId" clId="{BCC23D52-62D4-4427-A0C9-BFB295834743}" dt="2024-03-24T23:14:05.411" v="273" actId="20577"/>
          <ac:spMkLst>
            <pc:docMk/>
            <pc:sldMk cId="4014687236" sldId="286"/>
            <ac:spMk id="2" creationId="{9FC12ADC-6942-7935-9338-FC0A1F7CD066}"/>
          </ac:spMkLst>
        </pc:spChg>
        <pc:spChg chg="mod">
          <ac:chgData name="arfiani khusna" userId="53aacb44daf4163e" providerId="LiveId" clId="{BCC23D52-62D4-4427-A0C9-BFB295834743}" dt="2024-03-25T01:41:59.280" v="778" actId="20577"/>
          <ac:spMkLst>
            <pc:docMk/>
            <pc:sldMk cId="4014687236" sldId="286"/>
            <ac:spMk id="3" creationId="{466CFA70-0E64-F857-0C96-815ADE214AB0}"/>
          </ac:spMkLst>
        </pc:spChg>
      </pc:sldChg>
      <pc:sldChg chg="modSp new mod">
        <pc:chgData name="arfiani khusna" userId="53aacb44daf4163e" providerId="LiveId" clId="{BCC23D52-62D4-4427-A0C9-BFB295834743}" dt="2024-03-25T01:43:35.703" v="810" actId="20577"/>
        <pc:sldMkLst>
          <pc:docMk/>
          <pc:sldMk cId="2380767550" sldId="287"/>
        </pc:sldMkLst>
        <pc:spChg chg="mod">
          <ac:chgData name="arfiani khusna" userId="53aacb44daf4163e" providerId="LiveId" clId="{BCC23D52-62D4-4427-A0C9-BFB295834743}" dt="2024-03-24T23:14:42.571" v="300" actId="20577"/>
          <ac:spMkLst>
            <pc:docMk/>
            <pc:sldMk cId="2380767550" sldId="287"/>
            <ac:spMk id="2" creationId="{D5447362-A7AD-96BA-C8CE-3C2543C4E444}"/>
          </ac:spMkLst>
        </pc:spChg>
        <pc:spChg chg="mod">
          <ac:chgData name="arfiani khusna" userId="53aacb44daf4163e" providerId="LiveId" clId="{BCC23D52-62D4-4427-A0C9-BFB295834743}" dt="2024-03-25T01:43:35.703" v="810" actId="20577"/>
          <ac:spMkLst>
            <pc:docMk/>
            <pc:sldMk cId="2380767550" sldId="287"/>
            <ac:spMk id="3" creationId="{E44C052F-51A4-180D-849C-31599DACCABF}"/>
          </ac:spMkLst>
        </pc:spChg>
      </pc:sldChg>
      <pc:sldChg chg="modSp new mod">
        <pc:chgData name="arfiani khusna" userId="53aacb44daf4163e" providerId="LiveId" clId="{BCC23D52-62D4-4427-A0C9-BFB295834743}" dt="2024-03-24T23:20:26.025" v="350" actId="6549"/>
        <pc:sldMkLst>
          <pc:docMk/>
          <pc:sldMk cId="3999095305" sldId="288"/>
        </pc:sldMkLst>
        <pc:spChg chg="mod">
          <ac:chgData name="arfiani khusna" userId="53aacb44daf4163e" providerId="LiveId" clId="{BCC23D52-62D4-4427-A0C9-BFB295834743}" dt="2024-03-24T23:20:04.315" v="343" actId="20577"/>
          <ac:spMkLst>
            <pc:docMk/>
            <pc:sldMk cId="3999095305" sldId="288"/>
            <ac:spMk id="2" creationId="{98942A02-5CB4-6614-4971-F2F5AE5055ED}"/>
          </ac:spMkLst>
        </pc:spChg>
        <pc:spChg chg="mod">
          <ac:chgData name="arfiani khusna" userId="53aacb44daf4163e" providerId="LiveId" clId="{BCC23D52-62D4-4427-A0C9-BFB295834743}" dt="2024-03-24T23:20:26.025" v="350" actId="6549"/>
          <ac:spMkLst>
            <pc:docMk/>
            <pc:sldMk cId="3999095305" sldId="288"/>
            <ac:spMk id="3" creationId="{DF2AC8C8-7D20-079E-878C-530CE4CA5CB2}"/>
          </ac:spMkLst>
        </pc:spChg>
      </pc:sldChg>
      <pc:sldChg chg="modSp new mod">
        <pc:chgData name="arfiani khusna" userId="53aacb44daf4163e" providerId="LiveId" clId="{BCC23D52-62D4-4427-A0C9-BFB295834743}" dt="2024-03-24T23:21:33.127" v="401" actId="20577"/>
        <pc:sldMkLst>
          <pc:docMk/>
          <pc:sldMk cId="1688583610" sldId="289"/>
        </pc:sldMkLst>
        <pc:spChg chg="mod">
          <ac:chgData name="arfiani khusna" userId="53aacb44daf4163e" providerId="LiveId" clId="{BCC23D52-62D4-4427-A0C9-BFB295834743}" dt="2024-03-24T23:21:03.181" v="389" actId="20577"/>
          <ac:spMkLst>
            <pc:docMk/>
            <pc:sldMk cId="1688583610" sldId="289"/>
            <ac:spMk id="2" creationId="{9E04A4EA-9D3A-70D9-1C7F-E3FD2904E32C}"/>
          </ac:spMkLst>
        </pc:spChg>
        <pc:spChg chg="mod">
          <ac:chgData name="arfiani khusna" userId="53aacb44daf4163e" providerId="LiveId" clId="{BCC23D52-62D4-4427-A0C9-BFB295834743}" dt="2024-03-24T23:21:33.127" v="401" actId="20577"/>
          <ac:spMkLst>
            <pc:docMk/>
            <pc:sldMk cId="1688583610" sldId="289"/>
            <ac:spMk id="3" creationId="{832777BD-C391-7DA1-68FA-FB7D1671A054}"/>
          </ac:spMkLst>
        </pc:spChg>
      </pc:sldChg>
      <pc:sldChg chg="modSp new mod">
        <pc:chgData name="arfiani khusna" userId="53aacb44daf4163e" providerId="LiveId" clId="{BCC23D52-62D4-4427-A0C9-BFB295834743}" dt="2024-03-24T23:23:06.618" v="445" actId="20577"/>
        <pc:sldMkLst>
          <pc:docMk/>
          <pc:sldMk cId="1930609440" sldId="290"/>
        </pc:sldMkLst>
        <pc:spChg chg="mod">
          <ac:chgData name="arfiani khusna" userId="53aacb44daf4163e" providerId="LiveId" clId="{BCC23D52-62D4-4427-A0C9-BFB295834743}" dt="2024-03-24T23:22:33.161" v="436" actId="20577"/>
          <ac:spMkLst>
            <pc:docMk/>
            <pc:sldMk cId="1930609440" sldId="290"/>
            <ac:spMk id="2" creationId="{A33459E4-24C6-98AB-0776-A54AAFA9AA3F}"/>
          </ac:spMkLst>
        </pc:spChg>
        <pc:spChg chg="mod">
          <ac:chgData name="arfiani khusna" userId="53aacb44daf4163e" providerId="LiveId" clId="{BCC23D52-62D4-4427-A0C9-BFB295834743}" dt="2024-03-24T23:23:06.618" v="445" actId="20577"/>
          <ac:spMkLst>
            <pc:docMk/>
            <pc:sldMk cId="1930609440" sldId="290"/>
            <ac:spMk id="3" creationId="{8B636397-1057-E577-3040-A4402AEFF2B7}"/>
          </ac:spMkLst>
        </pc:spChg>
      </pc:sldChg>
      <pc:sldChg chg="modSp new mod">
        <pc:chgData name="arfiani khusna" userId="53aacb44daf4163e" providerId="LiveId" clId="{BCC23D52-62D4-4427-A0C9-BFB295834743}" dt="2024-03-24T23:24:04.048" v="467" actId="5793"/>
        <pc:sldMkLst>
          <pc:docMk/>
          <pc:sldMk cId="1744289735" sldId="291"/>
        </pc:sldMkLst>
        <pc:spChg chg="mod">
          <ac:chgData name="arfiani khusna" userId="53aacb44daf4163e" providerId="LiveId" clId="{BCC23D52-62D4-4427-A0C9-BFB295834743}" dt="2024-03-24T23:24:04.048" v="467" actId="5793"/>
          <ac:spMkLst>
            <pc:docMk/>
            <pc:sldMk cId="1744289735" sldId="291"/>
            <ac:spMk id="2" creationId="{E6FF9993-9053-4E2B-0358-12867603FF63}"/>
          </ac:spMkLst>
        </pc:spChg>
        <pc:spChg chg="mod">
          <ac:chgData name="arfiani khusna" userId="53aacb44daf4163e" providerId="LiveId" clId="{BCC23D52-62D4-4427-A0C9-BFB295834743}" dt="2024-03-24T23:23:58.487" v="455" actId="27636"/>
          <ac:spMkLst>
            <pc:docMk/>
            <pc:sldMk cId="1744289735" sldId="291"/>
            <ac:spMk id="3" creationId="{409E85B7-F6EB-561E-167D-0789BD2FED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C545D-9122-46FE-B176-0AC6FB1B6CF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6FBD7-E776-453A-8864-FC8D8E08C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572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717DF46-304E-437F-B4EF-8A5A009494E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717DF46-304E-437F-B4EF-8A5A009494E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DF46-304E-437F-B4EF-8A5A009494E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17DF46-304E-437F-B4EF-8A5A009494E0}" type="datetimeFigureOut">
              <a:rPr lang="id-ID" smtClean="0"/>
              <a:t>25/03/2024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9A11F4-87D5-490A-85EB-CA1FB828A7EF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627" y="3604642"/>
            <a:ext cx="6858000" cy="1519808"/>
          </a:xfrm>
        </p:spPr>
        <p:txBody>
          <a:bodyPr>
            <a:normAutofit fontScale="90000"/>
          </a:bodyPr>
          <a:lstStyle/>
          <a:p>
            <a:r>
              <a:rPr lang="id-ID" dirty="0"/>
              <a:t>-Software Requirement Specifications-</a:t>
            </a:r>
            <a:br>
              <a:rPr lang="id-ID" dirty="0"/>
            </a:br>
            <a:r>
              <a:rPr lang="id-ID" dirty="0"/>
              <a:t>Functional Requirements (FR) dan</a:t>
            </a:r>
            <a:br>
              <a:rPr lang="id-ID" dirty="0"/>
            </a:br>
            <a:r>
              <a:rPr lang="id-ID" dirty="0"/>
              <a:t>Non-Functional Requirements (NFR)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16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9993-9053-4E2B-0358-12867603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85B7-F6EB-561E-167D-0789BD2FED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6. Test integration group, </a:t>
            </a:r>
            <a:r>
              <a:rPr lang="en-US" dirty="0" err="1"/>
              <a:t>kelompok</a:t>
            </a:r>
            <a:r>
              <a:rPr lang="en-US" dirty="0"/>
              <a:t> orang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dan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. </a:t>
            </a:r>
          </a:p>
          <a:p>
            <a:r>
              <a:rPr lang="en-US" dirty="0"/>
              <a:t>7. Maintenance group, </a:t>
            </a:r>
            <a:r>
              <a:rPr lang="en-US" dirty="0" err="1"/>
              <a:t>kelompok</a:t>
            </a:r>
            <a:r>
              <a:rPr lang="en-US" dirty="0"/>
              <a:t> orang yang </a:t>
            </a:r>
            <a:r>
              <a:rPr lang="en-US" dirty="0" err="1"/>
              <a:t>memantau</a:t>
            </a:r>
            <a:r>
              <a:rPr lang="en-US" dirty="0"/>
              <a:t> dan </a:t>
            </a:r>
            <a:r>
              <a:rPr lang="en-US" dirty="0" err="1"/>
              <a:t>merawat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sistem-sistem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dan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(80%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) </a:t>
            </a:r>
          </a:p>
          <a:p>
            <a:r>
              <a:rPr lang="en-US" dirty="0"/>
              <a:t>8. Technical Support, orang-orang yang </a:t>
            </a:r>
            <a:r>
              <a:rPr lang="en-US" dirty="0" err="1"/>
              <a:t>mengelola</a:t>
            </a:r>
            <a:r>
              <a:rPr lang="en-US" dirty="0"/>
              <a:t> (manage)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konsultan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kepandaian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</a:p>
          <a:p>
            <a:r>
              <a:rPr lang="en-US" dirty="0"/>
              <a:t>9. Staff dan Clerical Work, </a:t>
            </a:r>
            <a:r>
              <a:rPr lang="en-US" dirty="0" err="1"/>
              <a:t>Kelompok</a:t>
            </a:r>
            <a:r>
              <a:rPr lang="en-US" dirty="0"/>
              <a:t> orang yang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, </a:t>
            </a:r>
            <a:r>
              <a:rPr lang="en-US" dirty="0" err="1"/>
              <a:t>memasukkan</a:t>
            </a:r>
            <a:r>
              <a:rPr lang="en-US" dirty="0"/>
              <a:t> data,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428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Petunjuk Penulisan</a:t>
            </a:r>
            <a:r>
              <a:rPr lang="en-US" dirty="0"/>
              <a:t> SRS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Gunakan format yang standar dan gunakan pada seluruh kebutuhan yang dituliskan</a:t>
            </a:r>
          </a:p>
          <a:p>
            <a:r>
              <a:rPr lang="id-ID" dirty="0"/>
              <a:t>Gunakan bahasa yang konsisten dan tidak membingungkan atau ambigu.</a:t>
            </a:r>
          </a:p>
          <a:p>
            <a:r>
              <a:rPr lang="id-ID" dirty="0"/>
              <a:t>Gunakan kata “harus” pada kondisi kebutuhan yang memang harus dipenuhi oleh sistem, dan gunakan kata “seharusnya/sebaiknya” untuk menuliskan kondisi kebutuhan yang diinginkan.</a:t>
            </a:r>
          </a:p>
          <a:p>
            <a:r>
              <a:rPr lang="id-ID" dirty="0"/>
              <a:t>Hindari penggunaan bahasa yang terlalu bersifat teknis dalam penulisan </a:t>
            </a:r>
            <a:r>
              <a:rPr lang="id-ID" i="1" dirty="0"/>
              <a:t>requirements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18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Skema SRS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Pada Software Requirement Specifications, dikenal ada 2 </a:t>
            </a:r>
            <a:r>
              <a:rPr lang="en-US" dirty="0" err="1"/>
              <a:t>skema</a:t>
            </a:r>
            <a:r>
              <a:rPr lang="id-ID" dirty="0"/>
              <a:t> persyaratan</a:t>
            </a:r>
            <a:r>
              <a:rPr lang="en-US" dirty="0"/>
              <a:t>/</a:t>
            </a:r>
            <a:r>
              <a:rPr lang="en-US" dirty="0" err="1"/>
              <a:t>kebutuhan</a:t>
            </a:r>
            <a:r>
              <a:rPr lang="id-ID" dirty="0"/>
              <a:t>, yaitu </a:t>
            </a:r>
          </a:p>
          <a:p>
            <a:pPr lvl="1"/>
            <a:r>
              <a:rPr lang="id-ID" dirty="0"/>
              <a:t>Persyaratan Fungsional (Functional Requirement)</a:t>
            </a:r>
          </a:p>
          <a:p>
            <a:pPr lvl="1"/>
            <a:r>
              <a:rPr lang="id-ID" dirty="0"/>
              <a:t>Persyaratan non-fungsional (Nonfunctional Requirement)</a:t>
            </a:r>
          </a:p>
          <a:p>
            <a:r>
              <a:rPr lang="id-ID" dirty="0"/>
              <a:t>Persyaratan Fungsional ini langsung berhubungan dengan proses yang harus dikerjakan atau</a:t>
            </a:r>
            <a:r>
              <a:rPr lang="en-US" dirty="0"/>
              <a:t> </a:t>
            </a:r>
            <a:r>
              <a:rPr lang="id-ID" dirty="0"/>
              <a:t>informasi yang harus dimuat oleh system. </a:t>
            </a:r>
          </a:p>
          <a:p>
            <a:r>
              <a:rPr lang="id-ID" dirty="0"/>
              <a:t>Persyaratan fungsional ini merupakan fungsi dasar dari sebuah system. Dapat dikatakan, jika Persyaratan Fungsional dari system tidak berfungsi, maka hilanglah manfaat dari system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17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Functional Requirements (FR)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Menggambarkan fungsionalitas sistem atau layanan-layanan sistem</a:t>
            </a:r>
          </a:p>
          <a:p>
            <a:r>
              <a:rPr lang="id-ID" dirty="0"/>
              <a:t>Sangat bergantung dari jenis perangkat lunak, pengguna sistem, dan jenis sistem dimana perangkat lunak tersebut digunakan</a:t>
            </a:r>
          </a:p>
          <a:p>
            <a:r>
              <a:rPr lang="id-ID" dirty="0"/>
              <a:t>Kebutuhan fungsional dapat berupa pernyataan-pernyataan tingkat tinggi dari:</a:t>
            </a:r>
          </a:p>
          <a:p>
            <a:pPr lvl="1"/>
            <a:r>
              <a:rPr lang="id-ID" dirty="0"/>
              <a:t>Apa yang sistem harus lakukan</a:t>
            </a:r>
          </a:p>
          <a:p>
            <a:pPr lvl="1"/>
            <a:r>
              <a:rPr lang="id-ID" dirty="0"/>
              <a:t>Harus dapat menggambarkan layanan-layanan yang dapat diberikan oleh sistem kepada pengguna secara mendetail</a:t>
            </a:r>
          </a:p>
        </p:txBody>
      </p:sp>
    </p:spTree>
    <p:extLst>
      <p:ext uri="{BB962C8B-B14F-4D97-AF65-F5344CB8AC3E}">
        <p14:creationId xmlns:p14="http://schemas.microsoft.com/office/powerpoint/2010/main" val="234369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Sistem Perpustakaan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Sistem perpustakaan menyediakan antarmuka tunggal untuk mengakses artikel-artikel dalam </a:t>
            </a:r>
            <a:r>
              <a:rPr lang="id-ID" i="1" dirty="0"/>
              <a:t>database </a:t>
            </a:r>
            <a:r>
              <a:rPr lang="id-ID" dirty="0"/>
              <a:t>perpustakaan yang berbeda-beda</a:t>
            </a:r>
          </a:p>
          <a:p>
            <a:r>
              <a:rPr lang="id-ID" dirty="0"/>
              <a:t>Pengguna dapat mencari, men-</a:t>
            </a:r>
            <a:r>
              <a:rPr lang="id-ID" i="1" dirty="0"/>
              <a:t>download</a:t>
            </a:r>
            <a:r>
              <a:rPr lang="id-ID" dirty="0"/>
              <a:t>, dan mencetak artikel yang ditampilkan.</a:t>
            </a:r>
          </a:p>
          <a:p>
            <a:r>
              <a:rPr lang="id-ID" dirty="0"/>
              <a:t>Contoh FR sistem perpustakaan:</a:t>
            </a:r>
          </a:p>
          <a:p>
            <a:pPr lvl="1"/>
            <a:r>
              <a:rPr lang="id-ID" dirty="0"/>
              <a:t>Pengguna harus dapat mencari di seluruh database yang ada, atau mencari di sebagian database yang disediakan.</a:t>
            </a:r>
          </a:p>
          <a:p>
            <a:pPr lvl="1"/>
            <a:r>
              <a:rPr lang="id-ID" dirty="0"/>
              <a:t>Sistem harus menyediakan program yang memungkinkan penggunanya membaca artikel atau dokumen dalam perpustakaan</a:t>
            </a:r>
          </a:p>
          <a:p>
            <a:pPr lvl="1"/>
            <a:r>
              <a:rPr lang="id-ID" dirty="0"/>
              <a:t>Sistem harus dapat mencatat buku-buku atau dokumen yang dipinjam oleh pengguna.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424434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Non-functional Requirements (NFR)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dirty="0"/>
              <a:t>Non-functional requirements atau kebutuhan non-fungsional menentukan atribut atau kualitas secara keseluruhan dari suatu sistem.</a:t>
            </a:r>
          </a:p>
          <a:p>
            <a:endParaRPr lang="id-ID" dirty="0"/>
          </a:p>
          <a:p>
            <a:r>
              <a:rPr lang="id-ID" dirty="0"/>
              <a:t>Kebutuhan non-fungsional menempatkan batasan pada produk yang sedang dikembangkan, proses pengembangannya, dan menentukan batasan-batasan eksternal yang harus dipenuhi oleh produk tersebut.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490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Kategori NFR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dirty="0"/>
              <a:t>Keamanan (</a:t>
            </a:r>
            <a:r>
              <a:rPr lang="id-ID" i="1" dirty="0"/>
              <a:t>safety </a:t>
            </a:r>
            <a:r>
              <a:rPr lang="id-ID" dirty="0"/>
              <a:t>dan </a:t>
            </a:r>
            <a:r>
              <a:rPr lang="id-ID" i="1" dirty="0"/>
              <a:t>security</a:t>
            </a:r>
            <a:r>
              <a:rPr lang="id-ID" dirty="0"/>
              <a:t>)</a:t>
            </a:r>
          </a:p>
          <a:p>
            <a:endParaRPr lang="id-ID" dirty="0"/>
          </a:p>
          <a:p>
            <a:r>
              <a:rPr lang="id-ID" dirty="0"/>
              <a:t>Ketergunaan (</a:t>
            </a:r>
            <a:r>
              <a:rPr lang="id-ID" i="1" dirty="0"/>
              <a:t>usability</a:t>
            </a:r>
            <a:r>
              <a:rPr lang="id-ID" dirty="0"/>
              <a:t>)</a:t>
            </a:r>
          </a:p>
          <a:p>
            <a:endParaRPr lang="id-ID" dirty="0"/>
          </a:p>
          <a:p>
            <a:r>
              <a:rPr lang="id-ID" dirty="0"/>
              <a:t>Reliabilitas</a:t>
            </a:r>
            <a:r>
              <a:rPr lang="en-US" dirty="0"/>
              <a:t> (</a:t>
            </a:r>
            <a:r>
              <a:rPr lang="en-US" dirty="0" err="1"/>
              <a:t>diandalkan</a:t>
            </a:r>
            <a:r>
              <a:rPr lang="en-US" dirty="0"/>
              <a:t>)</a:t>
            </a:r>
            <a:endParaRPr lang="id-ID" dirty="0"/>
          </a:p>
          <a:p>
            <a:endParaRPr lang="id-ID" dirty="0"/>
          </a:p>
          <a:p>
            <a:r>
              <a:rPr lang="id-ID" dirty="0"/>
              <a:t>Performansi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822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NFR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“Sistem harus dapat memastikan bahwa data yang digunakan dalam sistem harus terlindung dari akses yang tidak berwenang.”</a:t>
            </a:r>
          </a:p>
          <a:p>
            <a:pPr lvl="1"/>
            <a:r>
              <a:rPr lang="id-ID" dirty="0"/>
              <a:t>Dengan kata lain, data tidak dapat diakses oleh pengguna yang tidak berhak.</a:t>
            </a:r>
          </a:p>
          <a:p>
            <a:r>
              <a:rPr lang="id-ID" dirty="0"/>
              <a:t>Secara konvensional kebutuhan ini termasuk kebutuhan non-fungsional, karena tidak menyebutkan secara spesifik kebutuhan fungsional yang harus disediakan oleh sistem. </a:t>
            </a:r>
          </a:p>
          <a:p>
            <a:r>
              <a:rPr lang="id-ID" dirty="0"/>
              <a:t>Namun dapat dispesifikasikan lebih lanjut dengan:</a:t>
            </a:r>
          </a:p>
          <a:p>
            <a:pPr lvl="1"/>
            <a:r>
              <a:rPr lang="id-ID" dirty="0"/>
              <a:t>“Sistem harus menyertakan sebuah prosedur otorisasi dimana penggunanya harus mengidentifikasi diri dengan sebuah username dan password. Hanya pengguna yang memiliki wewenang melalui prosedur ini yang dapat mengakses data dalam sistem.”</a:t>
            </a:r>
          </a:p>
        </p:txBody>
      </p:sp>
    </p:spTree>
    <p:extLst>
      <p:ext uri="{BB962C8B-B14F-4D97-AF65-F5344CB8AC3E}">
        <p14:creationId xmlns:p14="http://schemas.microsoft.com/office/powerpoint/2010/main" val="244291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Jenis-jenis NFR (IEEE-Std 830-1993)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85874"/>
            <a:ext cx="8219256" cy="1063006"/>
          </a:xfrm>
        </p:spPr>
        <p:txBody>
          <a:bodyPr/>
          <a:lstStyle/>
          <a:p>
            <a:r>
              <a:rPr lang="id-ID" dirty="0"/>
              <a:t>13 NFR yang harus disertakan dalam sebuah dokumen spesifikasi kebutuhan perangkat lunak (SRS)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708920"/>
            <a:ext cx="4038600" cy="3463280"/>
          </a:xfrm>
        </p:spPr>
        <p:txBody>
          <a:bodyPr>
            <a:normAutofit lnSpcReduction="10000"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Performance</a:t>
            </a:r>
          </a:p>
          <a:p>
            <a:r>
              <a:rPr lang="id-ID" b="1" dirty="0">
                <a:solidFill>
                  <a:srgbClr val="FF0000"/>
                </a:solidFill>
              </a:rPr>
              <a:t>Interface/Usability</a:t>
            </a:r>
          </a:p>
          <a:p>
            <a:r>
              <a:rPr lang="id-ID" dirty="0"/>
              <a:t>Operational</a:t>
            </a:r>
          </a:p>
          <a:p>
            <a:r>
              <a:rPr lang="id-ID" dirty="0"/>
              <a:t>Resource</a:t>
            </a:r>
          </a:p>
          <a:p>
            <a:r>
              <a:rPr lang="id-ID" dirty="0"/>
              <a:t>Verification</a:t>
            </a:r>
          </a:p>
          <a:p>
            <a:r>
              <a:rPr lang="id-ID" dirty="0"/>
              <a:t>Acceptance</a:t>
            </a:r>
          </a:p>
          <a:p>
            <a:pPr lvl="2"/>
            <a:endParaRPr lang="id-ID" b="1" i="1" dirty="0">
              <a:solidFill>
                <a:srgbClr val="FF0000"/>
              </a:solidFill>
            </a:endParaRPr>
          </a:p>
          <a:p>
            <a:pPr lvl="2"/>
            <a:r>
              <a:rPr lang="id-ID" b="1" i="1" dirty="0">
                <a:solidFill>
                  <a:srgbClr val="FF0000"/>
                </a:solidFill>
              </a:rPr>
              <a:t>*critical system NFR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708920"/>
            <a:ext cx="4038600" cy="3463280"/>
          </a:xfrm>
        </p:spPr>
        <p:txBody>
          <a:bodyPr>
            <a:normAutofit lnSpcReduction="10000"/>
          </a:bodyPr>
          <a:lstStyle/>
          <a:p>
            <a:r>
              <a:rPr lang="id-ID" dirty="0"/>
              <a:t>Documentation</a:t>
            </a:r>
          </a:p>
          <a:p>
            <a:r>
              <a:rPr lang="id-ID" b="1" dirty="0">
                <a:solidFill>
                  <a:srgbClr val="FF0000"/>
                </a:solidFill>
              </a:rPr>
              <a:t>Security</a:t>
            </a:r>
          </a:p>
          <a:p>
            <a:r>
              <a:rPr lang="id-ID" dirty="0"/>
              <a:t>Portability</a:t>
            </a:r>
          </a:p>
          <a:p>
            <a:r>
              <a:rPr lang="id-ID" dirty="0"/>
              <a:t>Quality</a:t>
            </a:r>
          </a:p>
          <a:p>
            <a:r>
              <a:rPr lang="id-ID" b="1" dirty="0">
                <a:solidFill>
                  <a:srgbClr val="FF0000"/>
                </a:solidFill>
              </a:rPr>
              <a:t>Reliability</a:t>
            </a:r>
          </a:p>
          <a:p>
            <a:r>
              <a:rPr lang="id-ID" dirty="0"/>
              <a:t>Maintainability</a:t>
            </a:r>
          </a:p>
          <a:p>
            <a:r>
              <a:rPr lang="id-ID" b="1" dirty="0">
                <a:solidFill>
                  <a:srgbClr val="FF0000"/>
                </a:solidFill>
              </a:rPr>
              <a:t>Safety</a:t>
            </a:r>
          </a:p>
          <a:p>
            <a:pPr marL="594360" lvl="2" indent="0">
              <a:buNone/>
            </a:pPr>
            <a:r>
              <a:rPr lang="id-ID" b="1" dirty="0">
                <a:solidFill>
                  <a:srgbClr val="FF0000"/>
                </a:solidFill>
              </a:rPr>
              <a:t>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907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NFR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Sistem layanan X harus memiliki tingkat ketersediaan 999/1000 atau 99%. 	</a:t>
            </a:r>
          </a:p>
          <a:p>
            <a:pPr lvl="1"/>
            <a:r>
              <a:rPr lang="id-ID" dirty="0"/>
              <a:t>Hal ini merupakan kebutuhan akan reliabilitas yang berarti setiap 1000 permintaan layanan, 999 permintaan harus dapat terpenuhi.</a:t>
            </a:r>
          </a:p>
          <a:p>
            <a:r>
              <a:rPr lang="id-ID" dirty="0"/>
              <a:t>Sistem Y harus mampu mengolah transaksi sekurang-kurangnya 8 transaksi dalam setiap detik.</a:t>
            </a:r>
          </a:p>
          <a:p>
            <a:pPr lvl="1"/>
            <a:r>
              <a:rPr lang="id-ID" dirty="0"/>
              <a:t>Hal ini merupakan sebuah kebutuhan akan performansi.</a:t>
            </a:r>
          </a:p>
          <a:p>
            <a:r>
              <a:rPr lang="id-ID" dirty="0"/>
              <a:t>Besarnya program sistem Z dibatasi sebesar 512 Kbytes.</a:t>
            </a:r>
          </a:p>
          <a:p>
            <a:pPr lvl="1"/>
            <a:r>
              <a:rPr lang="id-ID" dirty="0"/>
              <a:t>Hal ini merupakan kebutuhan sumber daya (resource) yang menentukan ukuran </a:t>
            </a:r>
            <a:r>
              <a:rPr lang="id-ID" i="1" dirty="0"/>
              <a:t>memory</a:t>
            </a:r>
            <a:r>
              <a:rPr lang="id-ID" dirty="0"/>
              <a:t> maksimum sistem tersebut.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004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Definisi</a:t>
            </a:r>
            <a:r>
              <a:rPr lang="en-US" dirty="0"/>
              <a:t> “Requirements”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648" y="1628800"/>
            <a:ext cx="8441889" cy="4191739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550" i="1" dirty="0"/>
              <a:t>Requirement are a specification of what  should be implemented. They are descriptions of how the system should behave, or of a system property or attribute. They may be a constraint on the development process of the system.</a:t>
            </a:r>
            <a:endParaRPr lang="id-ID" sz="2550" i="1" dirty="0"/>
          </a:p>
          <a:p>
            <a:pPr marL="0" indent="0" algn="just">
              <a:buNone/>
            </a:pPr>
            <a:endParaRPr lang="id-ID" sz="2550" i="1" dirty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550" dirty="0"/>
              <a:t>S</a:t>
            </a:r>
            <a:r>
              <a:rPr lang="id-ID" sz="2550" dirty="0"/>
              <a:t>esuatu yang harus dilakukan dan harus dimiliki untuk meningkatkan kualitas suatu produk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id-ID" sz="2550" dirty="0"/>
              <a:t>Sebuah spesifikasi yang harus diimplementasikan, yaitu deskripsi sistem, properti sistem, atribut sistem, yang bisa jadi kendala pada proses pengembangan sistem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id-ID" sz="2550" dirty="0"/>
              <a:t>Rekayasa sistem suatu produk menuntut fungsi dan kualitas, karena klien menginginkan rekayasa sistem menjadi bagian dari produk yang mereka pesan</a:t>
            </a:r>
          </a:p>
          <a:p>
            <a:pPr marL="0" indent="0" algn="just">
              <a:buNone/>
            </a:pPr>
            <a:endParaRPr lang="en-US" sz="2550" i="1" dirty="0"/>
          </a:p>
          <a:p>
            <a:pPr marL="0" indent="0" algn="just">
              <a:buNone/>
            </a:pPr>
            <a:endParaRPr lang="en-US" sz="1800" i="1" dirty="0"/>
          </a:p>
          <a:p>
            <a:pPr marL="0" indent="0" algn="just">
              <a:buNone/>
            </a:pP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4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Mengidentifikasi NFR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Umumnya NFR dapat dikenali dari “keinginan”, “kebutuhan”, atau “kepentingan” dari para </a:t>
            </a:r>
            <a:r>
              <a:rPr lang="id-ID" i="1" dirty="0"/>
              <a:t>stakeholders</a:t>
            </a:r>
            <a:r>
              <a:rPr lang="id-ID" dirty="0"/>
              <a:t>.</a:t>
            </a:r>
          </a:p>
          <a:p>
            <a:r>
              <a:rPr lang="id-ID" dirty="0"/>
              <a:t>keinginan, kebutuhan, atau kepentingan tersebut umumnya bersifat non-fungsional</a:t>
            </a:r>
          </a:p>
          <a:p>
            <a:pPr lvl="1"/>
            <a:r>
              <a:rPr lang="id-ID" dirty="0"/>
              <a:t>Tujuan bisnis</a:t>
            </a:r>
          </a:p>
          <a:p>
            <a:pPr lvl="1"/>
            <a:r>
              <a:rPr lang="id-ID" dirty="0"/>
              <a:t>Karakteristik sistem</a:t>
            </a:r>
          </a:p>
          <a:p>
            <a:pPr lvl="1"/>
            <a:r>
              <a:rPr lang="id-ID" dirty="0"/>
              <a:t>Keamanan, performa, fungsionalitas, dan perawatan sistem</a:t>
            </a:r>
          </a:p>
        </p:txBody>
      </p:sp>
    </p:spTree>
    <p:extLst>
      <p:ext uri="{BB962C8B-B14F-4D97-AF65-F5344CB8AC3E}">
        <p14:creationId xmlns:p14="http://schemas.microsoft.com/office/powerpoint/2010/main" val="111378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antara kebutuhan user, kepentingan, dan NFR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73121011"/>
              </p:ext>
            </p:extLst>
          </p:nvPr>
        </p:nvGraphicFramePr>
        <p:xfrm>
          <a:off x="457200" y="1665952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9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Kebutuhan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Kepentingan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Fungsi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Kemudahan penggunaan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Otoritas Akses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Kemungkinan</a:t>
                      </a:r>
                      <a:r>
                        <a:rPr lang="id-ID" baseline="0" dirty="0"/>
                        <a:t> kegagalan sistem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Usability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Security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Reliability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Performansi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Penggunaan sumber daya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Verifikasi performa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Kemudahan antarmuka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Efficiency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Verifiability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Perubahan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Kemudahan</a:t>
                      </a:r>
                      <a:r>
                        <a:rPr lang="id-ID" baseline="0" dirty="0"/>
                        <a:t> perbaikan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baseline="0" dirty="0"/>
                        <a:t>Kemudahan perubahan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Kemudahan transport/lokasi</a:t>
                      </a:r>
                      <a:r>
                        <a:rPr lang="id-ID" baseline="0" dirty="0"/>
                        <a:t> penggunaan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baseline="0" dirty="0"/>
                        <a:t>Kemudahan dalam meningkatkan kapasitas dan performa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Maintainability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Flexibility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Portability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d-ID" dirty="0"/>
                        <a:t>Expandability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7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Memberikan batasan perilaku sistem pada saat beroperasi</a:t>
            </a:r>
          </a:p>
          <a:p>
            <a:pPr lvl="1"/>
            <a:endParaRPr lang="id-ID" dirty="0"/>
          </a:p>
          <a:p>
            <a:pPr lvl="1"/>
            <a:r>
              <a:rPr lang="id-ID" dirty="0"/>
              <a:t>Availability – Ketersediaan sistem dalam memberikan layanan ketika diperlukan oleh pengguna</a:t>
            </a:r>
          </a:p>
          <a:p>
            <a:pPr lvl="1"/>
            <a:endParaRPr lang="id-ID" dirty="0"/>
          </a:p>
          <a:p>
            <a:pPr lvl="1"/>
            <a:r>
              <a:rPr lang="id-ID" dirty="0"/>
              <a:t>Tingkat kegagalan – Seberapa sering sistem gagal untuk dapat memberikan layanan yang diharapkan oleh pengguna</a:t>
            </a:r>
          </a:p>
        </p:txBody>
      </p:sp>
    </p:spTree>
    <p:extLst>
      <p:ext uri="{BB962C8B-B14F-4D97-AF65-F5344CB8AC3E}">
        <p14:creationId xmlns:p14="http://schemas.microsoft.com/office/powerpoint/2010/main" val="317101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dirty="0"/>
              <a:t>Memberikan batasan mengenai kecepatan operasional sebuah sistem</a:t>
            </a:r>
          </a:p>
          <a:p>
            <a:endParaRPr lang="id-ID" dirty="0"/>
          </a:p>
          <a:p>
            <a:pPr lvl="1"/>
            <a:r>
              <a:rPr lang="id-ID" dirty="0"/>
              <a:t>Kebutuhan akan respon</a:t>
            </a:r>
          </a:p>
          <a:p>
            <a:pPr lvl="1"/>
            <a:endParaRPr lang="id-ID" dirty="0"/>
          </a:p>
          <a:p>
            <a:pPr lvl="1"/>
            <a:r>
              <a:rPr lang="id-ID" dirty="0"/>
              <a:t>Kebutuhan </a:t>
            </a:r>
            <a:r>
              <a:rPr lang="id-ID" i="1" dirty="0"/>
              <a:t>throughput </a:t>
            </a:r>
            <a:r>
              <a:rPr lang="id-ID" dirty="0"/>
              <a:t>(keluaran)</a:t>
            </a:r>
          </a:p>
          <a:p>
            <a:pPr lvl="1"/>
            <a:endParaRPr lang="id-ID" dirty="0"/>
          </a:p>
          <a:p>
            <a:pPr lvl="1"/>
            <a:r>
              <a:rPr lang="id-ID" dirty="0"/>
              <a:t>Kebutuhan akan pewaktuan (</a:t>
            </a:r>
            <a:r>
              <a:rPr lang="id-ID" i="1" dirty="0"/>
              <a:t>timing</a:t>
            </a:r>
            <a:r>
              <a:rPr lang="id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56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Kebutuhan akan keamanan disertakan dalam sistem untuk menjamin:</a:t>
            </a:r>
          </a:p>
          <a:p>
            <a:pPr lvl="1"/>
            <a:r>
              <a:rPr lang="id-ID" dirty="0"/>
              <a:t>Akses ke dalam sistem tanpa otorisasi tidak dimungkinkan</a:t>
            </a:r>
          </a:p>
          <a:p>
            <a:pPr lvl="1"/>
            <a:r>
              <a:rPr lang="id-ID" dirty="0"/>
              <a:t>Memastikan integritas sistem dari kecelakaan atau kerusakan</a:t>
            </a:r>
          </a:p>
          <a:p>
            <a:r>
              <a:rPr lang="id-ID" dirty="0"/>
              <a:t>Contoh:</a:t>
            </a:r>
          </a:p>
          <a:p>
            <a:pPr lvl="1"/>
            <a:r>
              <a:rPr lang="id-ID" dirty="0"/>
              <a:t>Data hanya dapat diubah oleh administrator sistem</a:t>
            </a:r>
          </a:p>
          <a:p>
            <a:pPr lvl="1"/>
            <a:r>
              <a:rPr lang="id-ID" dirty="0"/>
              <a:t>Seluruh data harus di-</a:t>
            </a:r>
            <a:r>
              <a:rPr lang="id-ID" i="1" dirty="0"/>
              <a:t>backup </a:t>
            </a:r>
            <a:r>
              <a:rPr lang="id-ID" dirty="0"/>
              <a:t>setiap 24 jam, dan hasil </a:t>
            </a:r>
            <a:r>
              <a:rPr lang="id-ID" i="1" dirty="0"/>
              <a:t>backup</a:t>
            </a:r>
            <a:r>
              <a:rPr lang="id-ID" dirty="0"/>
              <a:t>-nya disimpan di lokasi yang berbeda dengan sistem</a:t>
            </a:r>
          </a:p>
          <a:p>
            <a:pPr lvl="1"/>
            <a:r>
              <a:rPr lang="id-ID" dirty="0"/>
              <a:t>Seluruh komunikasi antara </a:t>
            </a:r>
            <a:r>
              <a:rPr lang="id-ID" i="1" dirty="0"/>
              <a:t>client-server </a:t>
            </a:r>
            <a:r>
              <a:rPr lang="id-ID" dirty="0"/>
              <a:t>harus dienkripsi</a:t>
            </a:r>
          </a:p>
        </p:txBody>
      </p:sp>
    </p:spTree>
    <p:extLst>
      <p:ext uri="{BB962C8B-B14F-4D97-AF65-F5344CB8AC3E}">
        <p14:creationId xmlns:p14="http://schemas.microsoft.com/office/powerpoint/2010/main" val="557569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dirty="0"/>
              <a:t>Terkait dengan penentuan antarmuka dan interaksi pengguna dengan sistem</a:t>
            </a:r>
          </a:p>
          <a:p>
            <a:endParaRPr lang="id-ID" dirty="0"/>
          </a:p>
          <a:p>
            <a:r>
              <a:rPr lang="id-ID" dirty="0"/>
              <a:t>User manual yang terstruktur, pesan kesalahan yang informatif, fasilitas pertolongan, dan antarmuka yang konsisten dapat meningkatkan kebutuhan </a:t>
            </a:r>
            <a:r>
              <a:rPr lang="id-ID" i="1" dirty="0"/>
              <a:t>usability </a:t>
            </a:r>
            <a:r>
              <a:rPr lang="id-ID" dirty="0"/>
              <a:t>ini.</a:t>
            </a:r>
          </a:p>
        </p:txBody>
      </p:sp>
    </p:spTree>
    <p:extLst>
      <p:ext uri="{BB962C8B-B14F-4D97-AF65-F5344CB8AC3E}">
        <p14:creationId xmlns:p14="http://schemas.microsoft.com/office/powerpoint/2010/main" val="3375833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Umumnya diasumsikan sebagai seluruh kebutuhan yang terkait dengan keamanan sistem</a:t>
            </a:r>
          </a:p>
          <a:p>
            <a:r>
              <a:rPr lang="id-ID" dirty="0"/>
              <a:t>Umumnya sangat berhubungan dengan kebutuhan untuk memastikan keamanan dalam operasional sistem</a:t>
            </a:r>
          </a:p>
          <a:p>
            <a:pPr lvl="1"/>
            <a:r>
              <a:rPr lang="id-ID" dirty="0"/>
              <a:t>Kebutuhan untuk melindungi sistem</a:t>
            </a:r>
          </a:p>
          <a:p>
            <a:pPr lvl="1"/>
            <a:r>
              <a:rPr lang="id-ID" dirty="0"/>
              <a:t>Kebutuhan untuk menghindari kecelakaan dalam sistem maupun dalam menggunakan sistem.</a:t>
            </a:r>
          </a:p>
          <a:p>
            <a:r>
              <a:rPr lang="id-ID" dirty="0"/>
              <a:t>Penggunaannya seringkali bergantung dengan budaya dan perilaku dalam organisasi</a:t>
            </a:r>
          </a:p>
        </p:txBody>
      </p:sp>
    </p:spTree>
    <p:extLst>
      <p:ext uri="{BB962C8B-B14F-4D97-AF65-F5344CB8AC3E}">
        <p14:creationId xmlns:p14="http://schemas.microsoft.com/office/powerpoint/2010/main" val="285958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Kebutuhan </a:t>
            </a:r>
            <a:r>
              <a:rPr lang="id-ID" i="1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Sistem tidak mengizinkan pengoperasian alat/perangkat kecuali terdapat petugas di lokasi</a:t>
            </a:r>
          </a:p>
          <a:p>
            <a:r>
              <a:rPr lang="id-ID" dirty="0"/>
              <a:t>Sistem tidak boleh memberikan obat kepada pasien dengan dosis yang lebih dari yang diizinkan oleh dokter pasien yang bersangkutan</a:t>
            </a:r>
          </a:p>
          <a:p>
            <a:r>
              <a:rPr lang="id-ID" dirty="0"/>
              <a:t>Sistem tidak boleh beroperasi jika suhu di luar ruangan berada di bawah 4 derajat Celcius.</a:t>
            </a:r>
          </a:p>
          <a:p>
            <a:r>
              <a:rPr lang="id-ID" dirty="0"/>
              <a:t>Petugas yang melaksanaan proses perawatan sistem harus menggunakan gelang anti-statik selama berada di dalam ruangan.</a:t>
            </a:r>
          </a:p>
        </p:txBody>
      </p:sp>
    </p:spTree>
    <p:extLst>
      <p:ext uri="{BB962C8B-B14F-4D97-AF65-F5344CB8AC3E}">
        <p14:creationId xmlns:p14="http://schemas.microsoft.com/office/powerpoint/2010/main" val="1017611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412776"/>
            <a:ext cx="86391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59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F3EC-A203-6331-D192-61E48339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7B29-3842-E006-F15E-4B7618BF08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EEDEB-8836-C760-33BF-C662AD57C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5" y="1124744"/>
            <a:ext cx="6115095" cy="52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6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1B67-B252-4671-F5C3-9E2D990F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 Specification (SRS)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7CE3-C554-01BC-DF1B-B4D163C548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(SKPL)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oleh </a:t>
            </a:r>
            <a:r>
              <a:rPr lang="en-US" dirty="0" err="1"/>
              <a:t>suatu</a:t>
            </a:r>
            <a:r>
              <a:rPr lang="en-US" dirty="0"/>
              <a:t> software</a:t>
            </a:r>
          </a:p>
          <a:p>
            <a:r>
              <a:rPr lang="en-US" dirty="0"/>
              <a:t>Pada </a:t>
            </a:r>
            <a:r>
              <a:rPr lang="en-US" dirty="0" err="1"/>
              <a:t>dasarnya</a:t>
            </a:r>
            <a:r>
              <a:rPr lang="en-US" dirty="0"/>
              <a:t> SRS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</a:p>
          <a:p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oleh developer (</a:t>
            </a:r>
            <a:r>
              <a:rPr lang="en-US" dirty="0" err="1"/>
              <a:t>pembuat</a:t>
            </a:r>
            <a:r>
              <a:rPr lang="en-US" dirty="0"/>
              <a:t> software)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menggali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software. </a:t>
            </a:r>
            <a:r>
              <a:rPr lang="en-US" dirty="0" err="1"/>
              <a:t>Pembuatannya</a:t>
            </a:r>
            <a:r>
              <a:rPr lang="en-US" dirty="0"/>
              <a:t> pun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dan paling </a:t>
            </a:r>
            <a:r>
              <a:rPr lang="en-US" dirty="0" err="1"/>
              <a:t>diakui</a:t>
            </a:r>
            <a:r>
              <a:rPr lang="en-US" dirty="0"/>
              <a:t> oleh para </a:t>
            </a:r>
            <a:r>
              <a:rPr lang="en-US" dirty="0" err="1"/>
              <a:t>praktisi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software di dunia</a:t>
            </a:r>
          </a:p>
        </p:txBody>
      </p:sp>
    </p:spTree>
    <p:extLst>
      <p:ext uri="{BB962C8B-B14F-4D97-AF65-F5344CB8AC3E}">
        <p14:creationId xmlns:p14="http://schemas.microsoft.com/office/powerpoint/2010/main" val="753155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Non </a:t>
            </a:r>
            <a:r>
              <a:rPr lang="en-US" dirty="0" err="1"/>
              <a:t>Fungsional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4784"/>
            <a:ext cx="8382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76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913-7B4B-3D8C-0F67-F9F032F9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Non </a:t>
            </a:r>
            <a:r>
              <a:rPr lang="en-US" dirty="0" err="1"/>
              <a:t>Fungsional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C56A-BDCD-5DA7-B9C2-1F7774DCF2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6021C-F4FA-D0B3-E73F-48094D85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09463"/>
            <a:ext cx="6408712" cy="30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78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 S.M.A.R.T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75252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pecific</a:t>
            </a:r>
            <a:endParaRPr lang="id-ID" dirty="0"/>
          </a:p>
          <a:p>
            <a:pPr lvl="1"/>
            <a:r>
              <a:rPr lang="id-ID" dirty="0"/>
              <a:t>Spesifik dan detail</a:t>
            </a:r>
          </a:p>
          <a:p>
            <a:r>
              <a:rPr lang="id-ID" b="1" dirty="0">
                <a:solidFill>
                  <a:srgbClr val="FF0000"/>
                </a:solidFill>
              </a:rPr>
              <a:t>M</a:t>
            </a:r>
            <a:r>
              <a:rPr lang="en-US" dirty="0" err="1"/>
              <a:t>easurable</a:t>
            </a:r>
            <a:endParaRPr lang="id-ID" dirty="0"/>
          </a:p>
          <a:p>
            <a:pPr lvl="1"/>
            <a:r>
              <a:rPr lang="id-ID" dirty="0"/>
              <a:t>Dapat diukur</a:t>
            </a:r>
          </a:p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ttainable</a:t>
            </a:r>
            <a:endParaRPr lang="id-ID" dirty="0"/>
          </a:p>
          <a:p>
            <a:pPr lvl="1"/>
            <a:r>
              <a:rPr lang="id-ID" dirty="0"/>
              <a:t>Dapat dicapai</a:t>
            </a:r>
          </a:p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ealistic</a:t>
            </a:r>
            <a:endParaRPr lang="id-ID" dirty="0"/>
          </a:p>
          <a:p>
            <a:pPr lvl="1"/>
            <a:r>
              <a:rPr lang="id-ID" dirty="0"/>
              <a:t>Realistis</a:t>
            </a:r>
            <a:r>
              <a:rPr lang="en-US" dirty="0"/>
              <a:t> </a:t>
            </a:r>
            <a:endParaRPr lang="id-ID" dirty="0"/>
          </a:p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angible</a:t>
            </a:r>
            <a:endParaRPr lang="id-ID" dirty="0"/>
          </a:p>
          <a:p>
            <a:pPr lvl="1"/>
            <a:r>
              <a:rPr lang="id-ID" dirty="0"/>
              <a:t>Berwujud atau dapat diwujudkan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1292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ke-4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. </a:t>
            </a:r>
            <a:r>
              <a:rPr lang="en-US" dirty="0" err="1"/>
              <a:t>Buatlah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Diagram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dan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diharapkan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Kebutuhan</a:t>
            </a:r>
            <a:r>
              <a:rPr lang="en-US" dirty="0"/>
              <a:t> Non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065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4314D4-F698-1F34-9820-1B9808F33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916832"/>
            <a:ext cx="8604448" cy="29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4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ADC-6942-7935-9338-FC0A1F7C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pada 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FA70-0E64-F857-0C96-815ADE214A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Kontrak</a:t>
            </a:r>
            <a:r>
              <a:rPr lang="en-US" dirty="0"/>
              <a:t>: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mengikat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dan </a:t>
            </a:r>
            <a:r>
              <a:rPr lang="en-US" dirty="0" err="1"/>
              <a:t>disepakati</a:t>
            </a:r>
            <a:r>
              <a:rPr lang="en-US" dirty="0"/>
              <a:t> oleh </a:t>
            </a:r>
            <a:r>
              <a:rPr lang="en-US" dirty="0" err="1"/>
              <a:t>klien</a:t>
            </a:r>
            <a:r>
              <a:rPr lang="en-US" dirty="0"/>
              <a:t> dan developer,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syarat-syarat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dan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.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formal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. </a:t>
            </a:r>
          </a:p>
          <a:p>
            <a:r>
              <a:rPr lang="en-US" dirty="0" err="1"/>
              <a:t>Klien</a:t>
            </a:r>
            <a:r>
              <a:rPr lang="en-US" dirty="0"/>
              <a:t>/</a:t>
            </a:r>
            <a:r>
              <a:rPr lang="en-US" dirty="0" err="1"/>
              <a:t>mitra</a:t>
            </a:r>
            <a:r>
              <a:rPr lang="en-US" dirty="0"/>
              <a:t> :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dan </a:t>
            </a:r>
            <a:r>
              <a:rPr lang="en-US" dirty="0" err="1"/>
              <a:t>biasanya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(requirements). </a:t>
            </a:r>
          </a:p>
          <a:p>
            <a:r>
              <a:rPr lang="en-US" dirty="0"/>
              <a:t>Developer/</a:t>
            </a:r>
            <a:r>
              <a:rPr lang="en-US" dirty="0" err="1"/>
              <a:t>pengembang</a:t>
            </a:r>
            <a:r>
              <a:rPr lang="en-US" dirty="0"/>
              <a:t> IT: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software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. </a:t>
            </a:r>
          </a:p>
          <a:p>
            <a:r>
              <a:rPr lang="en-US" dirty="0" err="1"/>
              <a:t>Pengguna</a:t>
            </a:r>
            <a:r>
              <a:rPr lang="en-US" dirty="0"/>
              <a:t>: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mengoperasikan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software. </a:t>
            </a:r>
            <a:r>
              <a:rPr lang="en-US" dirty="0" err="1"/>
              <a:t>Pengguna</a:t>
            </a:r>
            <a:r>
              <a:rPr lang="en-US" dirty="0"/>
              <a:t> dan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orang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68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7362-A7AD-96BA-C8CE-3C2543C4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052F-51A4-180D-849C-31599DACCA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dan developer </a:t>
            </a:r>
            <a:r>
              <a:rPr lang="en-US" dirty="0" err="1"/>
              <a:t>tentang</a:t>
            </a:r>
            <a:r>
              <a:rPr lang="en-US" dirty="0"/>
              <a:t> software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</a:t>
            </a:r>
          </a:p>
          <a:p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software. 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dan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. 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dan </a:t>
            </a:r>
            <a:r>
              <a:rPr lang="en-US" dirty="0" err="1"/>
              <a:t>verifikasi</a:t>
            </a:r>
            <a:r>
              <a:rPr lang="en-US" dirty="0"/>
              <a:t> software di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. </a:t>
            </a:r>
          </a:p>
          <a:p>
            <a:r>
              <a:rPr lang="en-US" dirty="0" err="1"/>
              <a:t>Memfasilitasi</a:t>
            </a:r>
            <a:r>
              <a:rPr lang="en-US" dirty="0"/>
              <a:t> transfer, </a:t>
            </a:r>
            <a:r>
              <a:rPr lang="en-US" dirty="0" err="1"/>
              <a:t>semisal</a:t>
            </a:r>
            <a:r>
              <a:rPr lang="en-US" dirty="0"/>
              <a:t> software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mesin-mesin</a:t>
            </a:r>
            <a:r>
              <a:rPr lang="en-US" dirty="0"/>
              <a:t> yang lain. Customer pun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mentransfer</a:t>
            </a:r>
            <a:r>
              <a:rPr lang="en-US" dirty="0"/>
              <a:t> software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organisasinya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pergantian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developer,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SRS </a:t>
            </a:r>
            <a:r>
              <a:rPr lang="en-US" dirty="0" err="1"/>
              <a:t>ini</a:t>
            </a:r>
            <a:r>
              <a:rPr lang="en-US" dirty="0"/>
              <a:t>. </a:t>
            </a:r>
          </a:p>
          <a:p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software di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. Jadi, </a:t>
            </a:r>
            <a:r>
              <a:rPr lang="en-US" dirty="0" err="1"/>
              <a:t>kadang</a:t>
            </a:r>
            <a:r>
              <a:rPr lang="en-US" dirty="0"/>
              <a:t> SRS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dan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kesepakatan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customer dan developer.</a:t>
            </a:r>
          </a:p>
        </p:txBody>
      </p:sp>
    </p:spTree>
    <p:extLst>
      <p:ext uri="{BB962C8B-B14F-4D97-AF65-F5344CB8AC3E}">
        <p14:creationId xmlns:p14="http://schemas.microsoft.com/office/powerpoint/2010/main" val="238076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2A02-5CB4-6614-4971-F2F5AE50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</a:t>
            </a:r>
            <a:r>
              <a:rPr lang="en-US" dirty="0" err="1"/>
              <a:t>lingkup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C8C8-7D20-079E-878C-530CE4CA5C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Mengingat</a:t>
            </a:r>
            <a:r>
              <a:rPr lang="en-US" dirty="0"/>
              <a:t> SKPL pada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developer dan customer 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SKPL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memenui</a:t>
            </a:r>
            <a:r>
              <a:rPr lang="en-US" dirty="0"/>
              <a:t> </a:t>
            </a:r>
            <a:r>
              <a:rPr lang="en-US" dirty="0" err="1"/>
              <a:t>syarat-syarat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software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dirty="0" err="1"/>
              <a:t>Kebutuhan</a:t>
            </a:r>
            <a:r>
              <a:rPr lang="en-US" dirty="0"/>
              <a:t> software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.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3.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memaksakan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4EA-9D3A-70D9-1C7F-E3FD2904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SRS yang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77BD-C391-7DA1-68FA-FB7D1671A0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Correct (</a:t>
            </a:r>
            <a:r>
              <a:rPr lang="en-US" dirty="0" err="1"/>
              <a:t>benar</a:t>
            </a:r>
            <a:r>
              <a:rPr lang="en-US" dirty="0"/>
              <a:t>) </a:t>
            </a:r>
          </a:p>
          <a:p>
            <a:r>
              <a:rPr lang="en-US" dirty="0"/>
              <a:t>2. Unambiguous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ambigu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) </a:t>
            </a:r>
          </a:p>
          <a:p>
            <a:r>
              <a:rPr lang="en-US" dirty="0"/>
              <a:t>3. Complete (</a:t>
            </a:r>
            <a:r>
              <a:rPr lang="en-US" dirty="0" err="1"/>
              <a:t>lengkap</a:t>
            </a:r>
            <a:r>
              <a:rPr lang="en-US" dirty="0"/>
              <a:t>) </a:t>
            </a:r>
          </a:p>
          <a:p>
            <a:r>
              <a:rPr lang="en-US" dirty="0"/>
              <a:t>4. Consistent (</a:t>
            </a:r>
            <a:r>
              <a:rPr lang="en-US" dirty="0" err="1"/>
              <a:t>konsisten</a:t>
            </a:r>
            <a:r>
              <a:rPr lang="en-US" dirty="0"/>
              <a:t>) </a:t>
            </a:r>
          </a:p>
          <a:p>
            <a:r>
              <a:rPr lang="en-US" dirty="0"/>
              <a:t>5. Ranked for importance and/or stability (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dan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stabilitas</a:t>
            </a:r>
            <a:r>
              <a:rPr lang="en-US" dirty="0"/>
              <a:t>) </a:t>
            </a:r>
          </a:p>
          <a:p>
            <a:r>
              <a:rPr lang="en-US" dirty="0"/>
              <a:t>6. Verifiable (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diverifikasi</a:t>
            </a:r>
            <a:r>
              <a:rPr lang="en-US" dirty="0"/>
              <a:t>) </a:t>
            </a:r>
          </a:p>
          <a:p>
            <a:r>
              <a:rPr lang="en-US" dirty="0"/>
              <a:t>7. Modifiable (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) </a:t>
            </a:r>
          </a:p>
          <a:p>
            <a:r>
              <a:rPr lang="en-US" dirty="0"/>
              <a:t>8. Traceable (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dilacak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858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59E4-24C6-98AB-0776-A54AAFA9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6397-1057-E577-3040-A4402AEFF2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 </a:t>
            </a:r>
            <a:r>
              <a:rPr lang="en-US" dirty="0" err="1"/>
              <a:t>Pemakai</a:t>
            </a:r>
            <a:r>
              <a:rPr lang="en-US" dirty="0"/>
              <a:t> (user), </a:t>
            </a:r>
            <a:r>
              <a:rPr lang="en-US" dirty="0" err="1"/>
              <a:t>kelompok</a:t>
            </a:r>
            <a:r>
              <a:rPr lang="en-US" dirty="0"/>
              <a:t> orang yang </a:t>
            </a:r>
            <a:r>
              <a:rPr lang="en-US" dirty="0" err="1"/>
              <a:t>mengoperasikan</a:t>
            </a:r>
            <a:r>
              <a:rPr lang="en-US" dirty="0"/>
              <a:t>/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final </a:t>
            </a:r>
            <a:r>
              <a:rPr lang="en-US" dirty="0" err="1"/>
              <a:t>dari</a:t>
            </a:r>
            <a:r>
              <a:rPr lang="en-US" dirty="0"/>
              <a:t> system yang </a:t>
            </a:r>
            <a:r>
              <a:rPr lang="en-US" dirty="0" err="1"/>
              <a:t>dibuat</a:t>
            </a:r>
            <a:r>
              <a:rPr lang="en-US" dirty="0"/>
              <a:t>. </a:t>
            </a:r>
          </a:p>
          <a:p>
            <a:r>
              <a:rPr lang="en-US" dirty="0"/>
              <a:t>2. Client, 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</a:p>
          <a:p>
            <a:r>
              <a:rPr lang="en-US" dirty="0"/>
              <a:t>3. System Analyst (system engineer), </a:t>
            </a:r>
            <a:r>
              <a:rPr lang="en-US" dirty="0" err="1"/>
              <a:t>kelompok</a:t>
            </a:r>
            <a:r>
              <a:rPr lang="en-US" dirty="0"/>
              <a:t> orang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Teknik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client.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, </a:t>
            </a:r>
            <a:r>
              <a:rPr lang="en-US" dirty="0" err="1"/>
              <a:t>menerima</a:t>
            </a:r>
            <a:r>
              <a:rPr lang="en-US" dirty="0"/>
              <a:t> requirement dan </a:t>
            </a:r>
            <a:r>
              <a:rPr lang="en-US" dirty="0" err="1"/>
              <a:t>menulis</a:t>
            </a:r>
            <a:r>
              <a:rPr lang="en-US" dirty="0"/>
              <a:t> requirement. </a:t>
            </a:r>
          </a:p>
          <a:p>
            <a:r>
              <a:rPr lang="en-US" dirty="0"/>
              <a:t>4. Software Engineer, </a:t>
            </a:r>
            <a:r>
              <a:rPr lang="en-US" dirty="0" err="1"/>
              <a:t>kelompok</a:t>
            </a:r>
            <a:r>
              <a:rPr lang="en-US" dirty="0"/>
              <a:t> orang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system </a:t>
            </a:r>
            <a:r>
              <a:rPr lang="en-US" dirty="0" err="1"/>
              <a:t>dibuat</a:t>
            </a:r>
            <a:r>
              <a:rPr lang="en-US" dirty="0"/>
              <a:t> (</a:t>
            </a:r>
            <a:r>
              <a:rPr lang="en-US" dirty="0" err="1"/>
              <a:t>bekerjasama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system engineer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perancangannya</a:t>
            </a:r>
            <a:r>
              <a:rPr lang="en-US" dirty="0"/>
              <a:t>) </a:t>
            </a:r>
          </a:p>
          <a:p>
            <a:r>
              <a:rPr lang="en-US" dirty="0"/>
              <a:t>5. Programmer, </a:t>
            </a:r>
            <a:r>
              <a:rPr lang="en-US" dirty="0" err="1"/>
              <a:t>kelompok</a:t>
            </a:r>
            <a:r>
              <a:rPr lang="en-US" dirty="0"/>
              <a:t> orang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perancangana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dalambentuk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menguji</a:t>
            </a:r>
            <a:r>
              <a:rPr lang="en-US" dirty="0"/>
              <a:t> dan </a:t>
            </a:r>
            <a:r>
              <a:rPr lang="en-US" dirty="0" err="1"/>
              <a:t>memeriksa</a:t>
            </a:r>
            <a:r>
              <a:rPr lang="en-US" dirty="0"/>
              <a:t> (</a:t>
            </a:r>
            <a:r>
              <a:rPr lang="en-US" dirty="0" err="1"/>
              <a:t>tes</a:t>
            </a:r>
            <a:r>
              <a:rPr lang="en-US" dirty="0"/>
              <a:t>) </a:t>
            </a:r>
            <a:r>
              <a:rPr lang="en-US" dirty="0" err="1"/>
              <a:t>modul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0609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2678</TotalTime>
  <Words>1764</Words>
  <Application>Microsoft Office PowerPoint</Application>
  <PresentationFormat>On-screen Show (4:3)</PresentationFormat>
  <Paragraphs>213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Palatino Linotype</vt:lpstr>
      <vt:lpstr>Wingdings</vt:lpstr>
      <vt:lpstr>Wingdings 3</vt:lpstr>
      <vt:lpstr>Origin</vt:lpstr>
      <vt:lpstr>-Software Requirement Specifications- Functional Requirements (FR) dan Non-Functional Requirements (NFR)</vt:lpstr>
      <vt:lpstr>Definisi “Requirements”</vt:lpstr>
      <vt:lpstr>System Requirement Specification (SRS)</vt:lpstr>
      <vt:lpstr>PowerPoint Presentation</vt:lpstr>
      <vt:lpstr>Istilah yang digunakan pada SRS</vt:lpstr>
      <vt:lpstr>Manfaat SRS</vt:lpstr>
      <vt:lpstr>Ruang lingkup</vt:lpstr>
      <vt:lpstr>Karakteristik SRS yang baik</vt:lpstr>
      <vt:lpstr>Keterlibatan dalam pembuatan SRS</vt:lpstr>
      <vt:lpstr>Lanjutan…</vt:lpstr>
      <vt:lpstr>Petunjuk Penulisan SRS</vt:lpstr>
      <vt:lpstr>Skema SRS</vt:lpstr>
      <vt:lpstr>Functional Requirements (FR)</vt:lpstr>
      <vt:lpstr>Contoh Sistem Perpustakaan</vt:lpstr>
      <vt:lpstr>Non-functional Requirements (NFR)</vt:lpstr>
      <vt:lpstr>Beberapa Kategori NFR</vt:lpstr>
      <vt:lpstr>Contoh NFR</vt:lpstr>
      <vt:lpstr>Jenis-jenis NFR (IEEE-Std 830-1993)</vt:lpstr>
      <vt:lpstr>Contoh NFR</vt:lpstr>
      <vt:lpstr>Mengidentifikasi NFR</vt:lpstr>
      <vt:lpstr>Hubungan antara kebutuhan user, kepentingan, dan NFR</vt:lpstr>
      <vt:lpstr>Reliability</vt:lpstr>
      <vt:lpstr>Performance</vt:lpstr>
      <vt:lpstr>Security</vt:lpstr>
      <vt:lpstr>Usability</vt:lpstr>
      <vt:lpstr>Safety</vt:lpstr>
      <vt:lpstr>Contoh Kebutuhan Safety</vt:lpstr>
      <vt:lpstr>Contoh Penulisan Kebutuhan Fungsional</vt:lpstr>
      <vt:lpstr>Contoh Penulisan Kebutuhan Fungsional</vt:lpstr>
      <vt:lpstr>Contoh Penulisan Kebutuhan Non Fungsional </vt:lpstr>
      <vt:lpstr>Contoh Penulisan Kebutuhan Non Fungsional</vt:lpstr>
      <vt:lpstr>Be S.M.A.R.T</vt:lpstr>
      <vt:lpstr>Tugas Minggu ke-4</vt:lpstr>
    </vt:vector>
  </TitlesOfParts>
  <Company>A-Works,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 Rekayasa Perangkat Lunak</dc:title>
  <dc:creator>Aryo Pinandito</dc:creator>
  <cp:lastModifiedBy>arfiani khusna</cp:lastModifiedBy>
  <cp:revision>66</cp:revision>
  <dcterms:created xsi:type="dcterms:W3CDTF">2012-09-09T21:26:57Z</dcterms:created>
  <dcterms:modified xsi:type="dcterms:W3CDTF">2024-03-25T01:43:45Z</dcterms:modified>
</cp:coreProperties>
</file>