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notesMasterIdLst>
    <p:notesMasterId r:id="rId28"/>
  </p:notesMasterIdLst>
  <p:sldIdLst>
    <p:sldId id="256" r:id="rId2"/>
    <p:sldId id="259" r:id="rId3"/>
    <p:sldId id="260" r:id="rId4"/>
    <p:sldId id="261" r:id="rId5"/>
    <p:sldId id="284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81" r:id="rId15"/>
    <p:sldId id="270" r:id="rId16"/>
    <p:sldId id="272" r:id="rId17"/>
    <p:sldId id="283" r:id="rId18"/>
    <p:sldId id="273" r:id="rId19"/>
    <p:sldId id="274" r:id="rId20"/>
    <p:sldId id="280" r:id="rId21"/>
    <p:sldId id="275" r:id="rId22"/>
    <p:sldId id="276" r:id="rId23"/>
    <p:sldId id="277" r:id="rId24"/>
    <p:sldId id="282" r:id="rId25"/>
    <p:sldId id="278" r:id="rId26"/>
    <p:sldId id="279" r:id="rId27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81" autoAdjust="0"/>
    <p:restoredTop sz="94729" autoAdjust="0"/>
  </p:normalViewPr>
  <p:slideViewPr>
    <p:cSldViewPr>
      <p:cViewPr varScale="1">
        <p:scale>
          <a:sx n="96" d="100"/>
          <a:sy n="96" d="100"/>
        </p:scale>
        <p:origin x="825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54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fiani khusna" userId="53aacb44daf4163e" providerId="LiveId" clId="{58891F10-0F94-4FBB-99E0-88C73CD9BA63}"/>
    <pc:docChg chg="undo custSel addSld modSld">
      <pc:chgData name="arfiani khusna" userId="53aacb44daf4163e" providerId="LiveId" clId="{58891F10-0F94-4FBB-99E0-88C73CD9BA63}" dt="2023-04-09T22:29:35.636" v="105" actId="1076"/>
      <pc:docMkLst>
        <pc:docMk/>
      </pc:docMkLst>
      <pc:sldChg chg="modSp mod">
        <pc:chgData name="arfiani khusna" userId="53aacb44daf4163e" providerId="LiveId" clId="{58891F10-0F94-4FBB-99E0-88C73CD9BA63}" dt="2023-04-09T22:26:37.137" v="67" actId="20577"/>
        <pc:sldMkLst>
          <pc:docMk/>
          <pc:sldMk cId="3190963390" sldId="258"/>
        </pc:sldMkLst>
        <pc:spChg chg="mod">
          <ac:chgData name="arfiani khusna" userId="53aacb44daf4163e" providerId="LiveId" clId="{58891F10-0F94-4FBB-99E0-88C73CD9BA63}" dt="2023-04-09T22:26:37.137" v="67" actId="20577"/>
          <ac:spMkLst>
            <pc:docMk/>
            <pc:sldMk cId="3190963390" sldId="258"/>
            <ac:spMk id="3" creationId="{00000000-0000-0000-0000-000000000000}"/>
          </ac:spMkLst>
        </pc:spChg>
      </pc:sldChg>
      <pc:sldChg chg="modSp new mod">
        <pc:chgData name="arfiani khusna" userId="53aacb44daf4163e" providerId="LiveId" clId="{58891F10-0F94-4FBB-99E0-88C73CD9BA63}" dt="2023-04-09T22:23:05.782" v="20" actId="6549"/>
        <pc:sldMkLst>
          <pc:docMk/>
          <pc:sldMk cId="625973204" sldId="287"/>
        </pc:sldMkLst>
        <pc:spChg chg="mod">
          <ac:chgData name="arfiani khusna" userId="53aacb44daf4163e" providerId="LiveId" clId="{58891F10-0F94-4FBB-99E0-88C73CD9BA63}" dt="2023-04-09T22:22:16.385" v="6" actId="20577"/>
          <ac:spMkLst>
            <pc:docMk/>
            <pc:sldMk cId="625973204" sldId="287"/>
            <ac:spMk id="2" creationId="{9D2E570D-6A97-23CE-AA6C-C6B1974DC568}"/>
          </ac:spMkLst>
        </pc:spChg>
        <pc:spChg chg="mod">
          <ac:chgData name="arfiani khusna" userId="53aacb44daf4163e" providerId="LiveId" clId="{58891F10-0F94-4FBB-99E0-88C73CD9BA63}" dt="2023-04-09T22:23:05.782" v="20" actId="6549"/>
          <ac:spMkLst>
            <pc:docMk/>
            <pc:sldMk cId="625973204" sldId="287"/>
            <ac:spMk id="3" creationId="{D32EBC0F-6A82-B0F9-4592-17306123C25E}"/>
          </ac:spMkLst>
        </pc:spChg>
      </pc:sldChg>
      <pc:sldChg chg="modSp new mod">
        <pc:chgData name="arfiani khusna" userId="53aacb44daf4163e" providerId="LiveId" clId="{58891F10-0F94-4FBB-99E0-88C73CD9BA63}" dt="2023-04-09T22:26:29.039" v="61" actId="20577"/>
        <pc:sldMkLst>
          <pc:docMk/>
          <pc:sldMk cId="1254986311" sldId="288"/>
        </pc:sldMkLst>
        <pc:spChg chg="mod">
          <ac:chgData name="arfiani khusna" userId="53aacb44daf4163e" providerId="LiveId" clId="{58891F10-0F94-4FBB-99E0-88C73CD9BA63}" dt="2023-04-09T22:26:29.039" v="61" actId="20577"/>
          <ac:spMkLst>
            <pc:docMk/>
            <pc:sldMk cId="1254986311" sldId="288"/>
            <ac:spMk id="2" creationId="{C532DA2F-B1DE-F969-3094-BB036F6348AC}"/>
          </ac:spMkLst>
        </pc:spChg>
        <pc:spChg chg="mod">
          <ac:chgData name="arfiani khusna" userId="53aacb44daf4163e" providerId="LiveId" clId="{58891F10-0F94-4FBB-99E0-88C73CD9BA63}" dt="2023-04-09T22:23:44.948" v="30" actId="20577"/>
          <ac:spMkLst>
            <pc:docMk/>
            <pc:sldMk cId="1254986311" sldId="288"/>
            <ac:spMk id="3" creationId="{6F42396E-9F3E-963C-EA7C-B21692A6EAED}"/>
          </ac:spMkLst>
        </pc:spChg>
      </pc:sldChg>
      <pc:sldChg chg="addSp delSp modSp new mod">
        <pc:chgData name="arfiani khusna" userId="53aacb44daf4163e" providerId="LiveId" clId="{58891F10-0F94-4FBB-99E0-88C73CD9BA63}" dt="2023-04-09T22:26:19.799" v="58" actId="14100"/>
        <pc:sldMkLst>
          <pc:docMk/>
          <pc:sldMk cId="3027979065" sldId="289"/>
        </pc:sldMkLst>
        <pc:spChg chg="del">
          <ac:chgData name="arfiani khusna" userId="53aacb44daf4163e" providerId="LiveId" clId="{58891F10-0F94-4FBB-99E0-88C73CD9BA63}" dt="2023-04-09T22:25:03.216" v="43" actId="21"/>
          <ac:spMkLst>
            <pc:docMk/>
            <pc:sldMk cId="3027979065" sldId="289"/>
            <ac:spMk id="2" creationId="{A48943EF-009D-7F74-BF2B-3928F31F01DA}"/>
          </ac:spMkLst>
        </pc:spChg>
        <pc:spChg chg="mod">
          <ac:chgData name="arfiani khusna" userId="53aacb44daf4163e" providerId="LiveId" clId="{58891F10-0F94-4FBB-99E0-88C73CD9BA63}" dt="2023-04-09T22:26:13.162" v="56" actId="1076"/>
          <ac:spMkLst>
            <pc:docMk/>
            <pc:sldMk cId="3027979065" sldId="289"/>
            <ac:spMk id="3" creationId="{C731E3C7-8C7D-9CAF-C5FF-B0236A79D7E6}"/>
          </ac:spMkLst>
        </pc:spChg>
        <pc:picChg chg="add mod">
          <ac:chgData name="arfiani khusna" userId="53aacb44daf4163e" providerId="LiveId" clId="{58891F10-0F94-4FBB-99E0-88C73CD9BA63}" dt="2023-04-09T22:26:19.799" v="58" actId="14100"/>
          <ac:picMkLst>
            <pc:docMk/>
            <pc:sldMk cId="3027979065" sldId="289"/>
            <ac:picMk id="5" creationId="{B0713D43-7D6C-9264-361F-E828EF6FE9F5}"/>
          </ac:picMkLst>
        </pc:picChg>
      </pc:sldChg>
      <pc:sldChg chg="addSp modSp new mod">
        <pc:chgData name="arfiani khusna" userId="53aacb44daf4163e" providerId="LiveId" clId="{58891F10-0F94-4FBB-99E0-88C73CD9BA63}" dt="2023-04-09T22:29:35.636" v="105" actId="1076"/>
        <pc:sldMkLst>
          <pc:docMk/>
          <pc:sldMk cId="638263987" sldId="290"/>
        </pc:sldMkLst>
        <pc:spChg chg="mod">
          <ac:chgData name="arfiani khusna" userId="53aacb44daf4163e" providerId="LiveId" clId="{58891F10-0F94-4FBB-99E0-88C73CD9BA63}" dt="2023-04-09T22:28:26.866" v="93" actId="20577"/>
          <ac:spMkLst>
            <pc:docMk/>
            <pc:sldMk cId="638263987" sldId="290"/>
            <ac:spMk id="2" creationId="{5F6C3D4A-AF1D-C4E0-D0A2-BC03ABA0207B}"/>
          </ac:spMkLst>
        </pc:spChg>
        <pc:spChg chg="mod">
          <ac:chgData name="arfiani khusna" userId="53aacb44daf4163e" providerId="LiveId" clId="{58891F10-0F94-4FBB-99E0-88C73CD9BA63}" dt="2023-04-09T22:28:34.801" v="100" actId="6549"/>
          <ac:spMkLst>
            <pc:docMk/>
            <pc:sldMk cId="638263987" sldId="290"/>
            <ac:spMk id="3" creationId="{A4ABF232-5929-BCA7-7C1A-C1455C1F9657}"/>
          </ac:spMkLst>
        </pc:spChg>
        <pc:picChg chg="add mod">
          <ac:chgData name="arfiani khusna" userId="53aacb44daf4163e" providerId="LiveId" clId="{58891F10-0F94-4FBB-99E0-88C73CD9BA63}" dt="2023-04-09T22:29:35.636" v="105" actId="1076"/>
          <ac:picMkLst>
            <pc:docMk/>
            <pc:sldMk cId="638263987" sldId="290"/>
            <ac:picMk id="4" creationId="{01AD170E-32E0-ACE0-7CDA-5EC4F05A3169}"/>
          </ac:picMkLst>
        </pc:picChg>
      </pc:sldChg>
    </pc:docChg>
  </pc:docChgLst>
  <pc:docChgLst>
    <pc:chgData name="arfiani khusna" userId="53aacb44daf4163e" providerId="LiveId" clId="{19165D70-4C1A-4119-B588-414E7CDF204D}"/>
    <pc:docChg chg="delSld">
      <pc:chgData name="arfiani khusna" userId="53aacb44daf4163e" providerId="LiveId" clId="{19165D70-4C1A-4119-B588-414E7CDF204D}" dt="2023-05-24T06:06:28.136" v="8" actId="47"/>
      <pc:docMkLst>
        <pc:docMk/>
      </pc:docMkLst>
      <pc:sldChg chg="del">
        <pc:chgData name="arfiani khusna" userId="53aacb44daf4163e" providerId="LiveId" clId="{19165D70-4C1A-4119-B588-414E7CDF204D}" dt="2023-05-24T06:06:18.308" v="0" actId="47"/>
        <pc:sldMkLst>
          <pc:docMk/>
          <pc:sldMk cId="3190963390" sldId="258"/>
        </pc:sldMkLst>
      </pc:sldChg>
      <pc:sldChg chg="del">
        <pc:chgData name="arfiani khusna" userId="53aacb44daf4163e" providerId="LiveId" clId="{19165D70-4C1A-4119-B588-414E7CDF204D}" dt="2023-05-24T06:06:27.344" v="7" actId="47"/>
        <pc:sldMkLst>
          <pc:docMk/>
          <pc:sldMk cId="2368681753" sldId="282"/>
        </pc:sldMkLst>
      </pc:sldChg>
      <pc:sldChg chg="del">
        <pc:chgData name="arfiani khusna" userId="53aacb44daf4163e" providerId="LiveId" clId="{19165D70-4C1A-4119-B588-414E7CDF204D}" dt="2023-05-24T06:06:28.136" v="8" actId="47"/>
        <pc:sldMkLst>
          <pc:docMk/>
          <pc:sldMk cId="3597716627" sldId="283"/>
        </pc:sldMkLst>
      </pc:sldChg>
      <pc:sldChg chg="del">
        <pc:chgData name="arfiani khusna" userId="53aacb44daf4163e" providerId="LiveId" clId="{19165D70-4C1A-4119-B588-414E7CDF204D}" dt="2023-05-24T06:06:25.363" v="5" actId="47"/>
        <pc:sldMkLst>
          <pc:docMk/>
          <pc:sldMk cId="2157548692" sldId="285"/>
        </pc:sldMkLst>
      </pc:sldChg>
      <pc:sldChg chg="del">
        <pc:chgData name="arfiani khusna" userId="53aacb44daf4163e" providerId="LiveId" clId="{19165D70-4C1A-4119-B588-414E7CDF204D}" dt="2023-05-24T06:06:26.367" v="6" actId="47"/>
        <pc:sldMkLst>
          <pc:docMk/>
          <pc:sldMk cId="3104353071" sldId="286"/>
        </pc:sldMkLst>
      </pc:sldChg>
      <pc:sldChg chg="del">
        <pc:chgData name="arfiani khusna" userId="53aacb44daf4163e" providerId="LiveId" clId="{19165D70-4C1A-4119-B588-414E7CDF204D}" dt="2023-05-24T06:06:20.529" v="1" actId="47"/>
        <pc:sldMkLst>
          <pc:docMk/>
          <pc:sldMk cId="625973204" sldId="287"/>
        </pc:sldMkLst>
      </pc:sldChg>
      <pc:sldChg chg="del">
        <pc:chgData name="arfiani khusna" userId="53aacb44daf4163e" providerId="LiveId" clId="{19165D70-4C1A-4119-B588-414E7CDF204D}" dt="2023-05-24T06:06:21.586" v="2" actId="47"/>
        <pc:sldMkLst>
          <pc:docMk/>
          <pc:sldMk cId="1254986311" sldId="288"/>
        </pc:sldMkLst>
      </pc:sldChg>
      <pc:sldChg chg="del">
        <pc:chgData name="arfiani khusna" userId="53aacb44daf4163e" providerId="LiveId" clId="{19165D70-4C1A-4119-B588-414E7CDF204D}" dt="2023-05-24T06:06:23.661" v="3" actId="47"/>
        <pc:sldMkLst>
          <pc:docMk/>
          <pc:sldMk cId="3027979065" sldId="289"/>
        </pc:sldMkLst>
      </pc:sldChg>
      <pc:sldChg chg="del">
        <pc:chgData name="arfiani khusna" userId="53aacb44daf4163e" providerId="LiveId" clId="{19165D70-4C1A-4119-B588-414E7CDF204D}" dt="2023-05-24T06:06:24.570" v="4" actId="47"/>
        <pc:sldMkLst>
          <pc:docMk/>
          <pc:sldMk cId="638263987" sldId="29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4C545D-9122-46FE-B176-0AC6FB1B6CF0}" type="datetimeFigureOut">
              <a:rPr lang="id-ID" smtClean="0"/>
              <a:t>22/04/2024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D6FBD7-E776-453A-8864-FC8D8E08CCB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85725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2AA4FFF-EF98-4CA4-8EA3-9A5580EAE70E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022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2AA4FFF-EF98-4CA4-8EA3-9A5580EAE70E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4895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B2854A0-E5B2-4642-9F92-4A8C5DFD1F28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339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5717DF46-304E-437F-B4EF-8A5A009494E0}" type="datetimeFigureOut">
              <a:rPr lang="id-ID" smtClean="0"/>
              <a:t>22/04/2024</a:t>
            </a:fld>
            <a:endParaRPr lang="id-ID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id-ID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9B9A11F4-87D5-490A-85EB-CA1FB828A7EF}" type="slidenum">
              <a:rPr lang="id-ID" smtClean="0"/>
              <a:t>‹#›</a:t>
            </a:fld>
            <a:endParaRPr lang="id-ID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7DF46-304E-437F-B4EF-8A5A009494E0}" type="datetimeFigureOut">
              <a:rPr lang="id-ID" smtClean="0"/>
              <a:t>22/04/2024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A11F4-87D5-490A-85EB-CA1FB828A7EF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7DF46-304E-437F-B4EF-8A5A009494E0}" type="datetimeFigureOut">
              <a:rPr lang="id-ID" smtClean="0"/>
              <a:t>22/04/2024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A11F4-87D5-490A-85EB-CA1FB828A7EF}" type="slidenum">
              <a:rPr lang="id-ID" smtClean="0"/>
              <a:t>‹#›</a:t>
            </a:fld>
            <a:endParaRPr lang="id-ID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13/08/2009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ADBO-Created By Yunhi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D9EAAD-184F-400D-8797-122FA1E51F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9714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13/08/2009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ADBO-Created By Yunhi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B6DF8A-FE2C-45E3-A574-2AD06A4A8C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0864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41763"/>
            <a:ext cx="8229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13/08/2009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ADBO-Created By Yunhi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0097E4-7064-45E2-8B1B-526AB7703B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721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7DF46-304E-437F-B4EF-8A5A009494E0}" type="datetimeFigureOut">
              <a:rPr lang="id-ID" smtClean="0"/>
              <a:t>22/04/2024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A11F4-87D5-490A-85EB-CA1FB828A7EF}" type="slidenum">
              <a:rPr lang="id-ID" smtClean="0"/>
              <a:t>‹#›</a:t>
            </a:fld>
            <a:endParaRPr lang="id-ID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5717DF46-304E-437F-B4EF-8A5A009494E0}" type="datetimeFigureOut">
              <a:rPr lang="id-ID" smtClean="0"/>
              <a:t>22/04/2024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9B9A11F4-87D5-490A-85EB-CA1FB828A7EF}" type="slidenum">
              <a:rPr lang="id-ID" smtClean="0"/>
              <a:t>‹#›</a:t>
            </a:fld>
            <a:endParaRPr lang="id-ID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7DF46-304E-437F-B4EF-8A5A009494E0}" type="datetimeFigureOut">
              <a:rPr lang="id-ID" smtClean="0"/>
              <a:t>22/04/2024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A11F4-87D5-490A-85EB-CA1FB828A7EF}" type="slidenum">
              <a:rPr lang="id-ID" smtClean="0"/>
              <a:t>‹#›</a:t>
            </a:fld>
            <a:endParaRPr lang="id-ID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7DF46-304E-437F-B4EF-8A5A009494E0}" type="datetimeFigureOut">
              <a:rPr lang="id-ID" smtClean="0"/>
              <a:t>22/04/2024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A11F4-87D5-490A-85EB-CA1FB828A7EF}" type="slidenum">
              <a:rPr lang="id-ID" smtClean="0"/>
              <a:t>‹#›</a:t>
            </a:fld>
            <a:endParaRPr lang="id-ID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7DF46-304E-437F-B4EF-8A5A009494E0}" type="datetimeFigureOut">
              <a:rPr lang="id-ID" smtClean="0"/>
              <a:t>22/04/2024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A11F4-87D5-490A-85EB-CA1FB828A7EF}" type="slidenum">
              <a:rPr lang="id-ID" smtClean="0"/>
              <a:t>‹#›</a:t>
            </a:fld>
            <a:endParaRPr lang="id-ID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7DF46-304E-437F-B4EF-8A5A009494E0}" type="datetimeFigureOut">
              <a:rPr lang="id-ID" smtClean="0"/>
              <a:t>22/04/2024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A11F4-87D5-490A-85EB-CA1FB828A7EF}" type="slidenum">
              <a:rPr lang="id-ID" smtClean="0"/>
              <a:t>‹#›</a:t>
            </a:fld>
            <a:endParaRPr lang="id-ID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7DF46-304E-437F-B4EF-8A5A009494E0}" type="datetimeFigureOut">
              <a:rPr lang="id-ID" smtClean="0"/>
              <a:t>22/04/2024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A11F4-87D5-490A-85EB-CA1FB828A7EF}" type="slidenum">
              <a:rPr lang="id-ID" smtClean="0"/>
              <a:t>‹#›</a:t>
            </a:fld>
            <a:endParaRPr lang="id-ID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7DF46-304E-437F-B4EF-8A5A009494E0}" type="datetimeFigureOut">
              <a:rPr lang="id-ID" smtClean="0"/>
              <a:t>22/04/2024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A11F4-87D5-490A-85EB-CA1FB828A7EF}" type="slidenum">
              <a:rPr lang="id-ID" smtClean="0"/>
              <a:t>‹#›</a:t>
            </a:fld>
            <a:endParaRPr lang="id-ID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717DF46-304E-437F-B4EF-8A5A009494E0}" type="datetimeFigureOut">
              <a:rPr lang="id-ID" smtClean="0"/>
              <a:t>22/04/2024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B9A11F4-87D5-490A-85EB-CA1FB828A7EF}" type="slidenum">
              <a:rPr lang="id-ID" smtClean="0"/>
              <a:t>‹#›</a:t>
            </a:fld>
            <a:endParaRPr lang="id-ID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  <p:sldLayoutId id="2147483912" r:id="rId12"/>
    <p:sldLayoutId id="2147483913" r:id="rId13"/>
    <p:sldLayoutId id="2147483914" r:id="rId14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1627" y="3604642"/>
            <a:ext cx="6858000" cy="1519808"/>
          </a:xfrm>
        </p:spPr>
        <p:txBody>
          <a:bodyPr>
            <a:normAutofit/>
          </a:bodyPr>
          <a:lstStyle/>
          <a:p>
            <a:r>
              <a:rPr lang="id-ID" dirty="0"/>
              <a:t>-Activity Diagram-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/>
              <a:t>Arfiani Nur Khusna, S.T., M.Kom</a:t>
            </a:r>
          </a:p>
        </p:txBody>
      </p:sp>
    </p:spTree>
    <p:extLst>
      <p:ext uri="{BB962C8B-B14F-4D97-AF65-F5344CB8AC3E}">
        <p14:creationId xmlns:p14="http://schemas.microsoft.com/office/powerpoint/2010/main" val="3754161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07765"/>
            <a:ext cx="8229600" cy="788987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>
                <a:solidFill>
                  <a:srgbClr val="C00000"/>
                </a:solidFill>
              </a:rPr>
              <a:t>Start State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21336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Start state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tegas</a:t>
            </a:r>
            <a:r>
              <a:rPr lang="en-US" dirty="0"/>
              <a:t> </a:t>
            </a: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dimulainya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workflow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activity diagram</a:t>
            </a:r>
          </a:p>
          <a:p>
            <a:pPr eaLnBrk="1" hangingPunct="1"/>
            <a:r>
              <a:rPr lang="en-US" dirty="0" err="1"/>
              <a:t>Pada</a:t>
            </a:r>
            <a:r>
              <a:rPr lang="en-US" dirty="0"/>
              <a:t> UML, start state </a:t>
            </a:r>
            <a:r>
              <a:rPr lang="en-US" dirty="0" err="1"/>
              <a:t>digambarkan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simbol</a:t>
            </a:r>
            <a:r>
              <a:rPr lang="en-US" dirty="0"/>
              <a:t> </a:t>
            </a:r>
            <a:r>
              <a:rPr lang="en-US" dirty="0" err="1"/>
              <a:t>lingkaran</a:t>
            </a:r>
            <a:r>
              <a:rPr lang="en-US" dirty="0"/>
              <a:t> yang solid</a:t>
            </a:r>
            <a:endParaRPr lang="en-US" sz="2400" dirty="0"/>
          </a:p>
        </p:txBody>
      </p:sp>
      <p:sp>
        <p:nvSpPr>
          <p:cNvPr id="13316" name="Oval 4"/>
          <p:cNvSpPr>
            <a:spLocks noChangeArrowheads="1"/>
          </p:cNvSpPr>
          <p:nvPr/>
        </p:nvSpPr>
        <p:spPr bwMode="auto">
          <a:xfrm>
            <a:off x="4038600" y="4724400"/>
            <a:ext cx="914400" cy="9144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3733800" y="5759450"/>
            <a:ext cx="152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 b="1">
                <a:latin typeface="Verdana" pitchFamily="34" charset="0"/>
              </a:rPr>
              <a:t>Start State</a:t>
            </a:r>
          </a:p>
        </p:txBody>
      </p:sp>
    </p:spTree>
    <p:extLst>
      <p:ext uri="{BB962C8B-B14F-4D97-AF65-F5344CB8AC3E}">
        <p14:creationId xmlns:p14="http://schemas.microsoft.com/office/powerpoint/2010/main" val="2320781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5581"/>
            <a:ext cx="8229600" cy="865187"/>
          </a:xfrm>
        </p:spPr>
        <p:txBody>
          <a:bodyPr anchor="ctr" anchorCtr="1">
            <a:normAutofit/>
          </a:bodyPr>
          <a:lstStyle/>
          <a:p>
            <a:pPr>
              <a:defRPr/>
            </a:pPr>
            <a:r>
              <a:rPr lang="en-US">
                <a:solidFill>
                  <a:srgbClr val="C00000"/>
                </a:solidFill>
              </a:rPr>
              <a:t>End State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600200"/>
            <a:ext cx="8458200" cy="2209800"/>
          </a:xfrm>
          <a:noFill/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/>
              <a:t>End state menggambarkan akhir atau terminal dari pada sebuah activity diagram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Bisa terdapat lebih dari satu end state pada sebuah activity diagram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Pada UML, end state digambarkan dengan simbol sebuah bull’s eye</a:t>
            </a:r>
            <a:r>
              <a:rPr lang="id-ID"/>
              <a:t> (mata sapi)</a:t>
            </a:r>
            <a:endParaRPr lang="en-US"/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3276600" y="4800600"/>
            <a:ext cx="152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 b="1">
                <a:latin typeface="Verdana" pitchFamily="34" charset="0"/>
              </a:rPr>
              <a:t>End State</a:t>
            </a:r>
          </a:p>
        </p:txBody>
      </p:sp>
      <p:pic>
        <p:nvPicPr>
          <p:cNvPr id="14341" name="Picture 5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787"/>
          <a:stretch>
            <a:fillRect/>
          </a:stretch>
        </p:blipFill>
        <p:spPr>
          <a:xfrm>
            <a:off x="3352800" y="4779963"/>
            <a:ext cx="1524000" cy="1468437"/>
          </a:xfrm>
          <a:noFill/>
        </p:spPr>
      </p:pic>
    </p:spTree>
    <p:extLst>
      <p:ext uri="{BB962C8B-B14F-4D97-AF65-F5344CB8AC3E}">
        <p14:creationId xmlns:p14="http://schemas.microsoft.com/office/powerpoint/2010/main" val="2188762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03573"/>
            <a:ext cx="8229600" cy="865187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>
                <a:solidFill>
                  <a:srgbClr val="C00000"/>
                </a:solidFill>
              </a:rPr>
              <a:t>State Transitions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371600"/>
            <a:ext cx="8382000" cy="1905000"/>
          </a:xfrm>
        </p:spPr>
        <p:txBody>
          <a:bodyPr>
            <a:normAutofit/>
          </a:bodyPr>
          <a:lstStyle/>
          <a:p>
            <a:pPr eaLnBrk="1" hangingPunct="1"/>
            <a:r>
              <a:rPr lang="en-US"/>
              <a:t>State transition menunjukkan kegiatan apa berikutnya setelah suatu kegiatan sebelumnya</a:t>
            </a:r>
          </a:p>
          <a:p>
            <a:pPr eaLnBrk="1" hangingPunct="1"/>
            <a:r>
              <a:rPr lang="en-US"/>
              <a:t>Pada UML, state transition digambarkan oleh sebuah </a:t>
            </a:r>
            <a:r>
              <a:rPr lang="en-US" i="1"/>
              <a:t>solid line</a:t>
            </a:r>
            <a:r>
              <a:rPr lang="en-US"/>
              <a:t> dengan panah</a:t>
            </a:r>
          </a:p>
        </p:txBody>
      </p:sp>
      <p:sp>
        <p:nvSpPr>
          <p:cNvPr id="15364" name="Line 4"/>
          <p:cNvSpPr>
            <a:spLocks noChangeShapeType="1"/>
          </p:cNvSpPr>
          <p:nvPr/>
        </p:nvSpPr>
        <p:spPr bwMode="auto">
          <a:xfrm>
            <a:off x="1905000" y="4114800"/>
            <a:ext cx="4953000" cy="0"/>
          </a:xfrm>
          <a:prstGeom prst="line">
            <a:avLst/>
          </a:prstGeom>
          <a:noFill/>
          <a:ln w="28575">
            <a:solidFill>
              <a:srgbClr val="CC33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3505200" y="4267200"/>
            <a:ext cx="2133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 b="1">
                <a:latin typeface="Verdana" pitchFamily="34" charset="0"/>
              </a:rPr>
              <a:t>State Transition</a:t>
            </a:r>
          </a:p>
        </p:txBody>
      </p:sp>
    </p:spTree>
    <p:extLst>
      <p:ext uri="{BB962C8B-B14F-4D97-AF65-F5344CB8AC3E}">
        <p14:creationId xmlns:p14="http://schemas.microsoft.com/office/powerpoint/2010/main" val="4209132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1017587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>
                <a:solidFill>
                  <a:srgbClr val="C00000"/>
                </a:solidFill>
              </a:rPr>
              <a:t>Decisions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47800"/>
            <a:ext cx="8382000" cy="2189163"/>
          </a:xfrm>
        </p:spPr>
        <p:txBody>
          <a:bodyPr/>
          <a:lstStyle/>
          <a:p>
            <a:pPr eaLnBrk="1" hangingPunct="1"/>
            <a:r>
              <a:rPr lang="en-US"/>
              <a:t>Decision adalah suatu titik/point pada  activity diagram yang mengindikasikan suatu kondisi dimana ada kemungkinan perbedaan transisi</a:t>
            </a:r>
          </a:p>
          <a:p>
            <a:pPr eaLnBrk="1" hangingPunct="1"/>
            <a:r>
              <a:rPr lang="en-US"/>
              <a:t>Pada  UML, decision digambarkan dengan sebuah simbol diamond</a:t>
            </a:r>
          </a:p>
        </p:txBody>
      </p:sp>
      <p:pic>
        <p:nvPicPr>
          <p:cNvPr id="16388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05200" y="4343400"/>
            <a:ext cx="2133600" cy="1981200"/>
          </a:xfrm>
          <a:noFill/>
        </p:spPr>
      </p:pic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3352800" y="4724400"/>
            <a:ext cx="2133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 b="1">
                <a:latin typeface="Verdana" pitchFamily="34" charset="0"/>
              </a:rPr>
              <a:t>Decision</a:t>
            </a:r>
          </a:p>
        </p:txBody>
      </p:sp>
    </p:spTree>
    <p:extLst>
      <p:ext uri="{BB962C8B-B14F-4D97-AF65-F5344CB8AC3E}">
        <p14:creationId xmlns:p14="http://schemas.microsoft.com/office/powerpoint/2010/main" val="3889706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1017587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>
                <a:solidFill>
                  <a:srgbClr val="C00000"/>
                </a:solidFill>
              </a:rPr>
              <a:t>Merge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47800"/>
            <a:ext cx="8382000" cy="2189163"/>
          </a:xfrm>
        </p:spPr>
        <p:txBody>
          <a:bodyPr/>
          <a:lstStyle/>
          <a:p>
            <a:pPr eaLnBrk="1" hangingPunct="1"/>
            <a:r>
              <a:rPr lang="en-US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Menggabungkan</a:t>
            </a:r>
            <a:r>
              <a:rPr 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 </a:t>
            </a:r>
            <a:r>
              <a:rPr lang="en-US" b="0" i="1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flow </a:t>
            </a:r>
            <a:r>
              <a:rPr 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yang </a:t>
            </a:r>
            <a:r>
              <a:rPr lang="en-US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sudah</a:t>
            </a:r>
            <a:r>
              <a:rPr 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 </a:t>
            </a:r>
            <a:r>
              <a:rPr lang="en-US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dipecah</a:t>
            </a:r>
            <a:r>
              <a:rPr 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 </a:t>
            </a:r>
            <a:r>
              <a:rPr lang="en-US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menjadi</a:t>
            </a:r>
            <a:r>
              <a:rPr 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 </a:t>
            </a:r>
            <a:r>
              <a:rPr lang="en-US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beberapa</a:t>
            </a:r>
            <a:r>
              <a:rPr 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 </a:t>
            </a:r>
            <a:r>
              <a:rPr lang="en-US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bagian</a:t>
            </a:r>
            <a:r>
              <a:rPr 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 oleh </a:t>
            </a:r>
            <a:r>
              <a:rPr lang="en-US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suatu</a:t>
            </a:r>
            <a:r>
              <a:rPr 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 </a:t>
            </a:r>
            <a:r>
              <a:rPr lang="en-US" b="0" i="1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flow</a:t>
            </a:r>
            <a:endParaRPr lang="en-US" dirty="0"/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3352800" y="4724400"/>
            <a:ext cx="2133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 b="1">
                <a:latin typeface="Verdana" pitchFamily="34" charset="0"/>
              </a:rPr>
              <a:t>Decision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E1621A-E1F3-6455-C2AE-8BB202BE96A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555776" y="3768167"/>
            <a:ext cx="3400450" cy="1266834"/>
          </a:xfrm>
        </p:spPr>
      </p:pic>
    </p:spTree>
    <p:extLst>
      <p:ext uri="{BB962C8B-B14F-4D97-AF65-F5344CB8AC3E}">
        <p14:creationId xmlns:p14="http://schemas.microsoft.com/office/powerpoint/2010/main" val="4168869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29543"/>
            <a:ext cx="8229600" cy="911225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/>
              <a:t>Swimlanes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47800"/>
            <a:ext cx="8458200" cy="1371600"/>
          </a:xfrm>
        </p:spPr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</a:pPr>
            <a:r>
              <a:rPr lang="id-ID" i="1"/>
              <a:t>O</a:t>
            </a:r>
            <a:r>
              <a:rPr lang="en-US" i="1"/>
              <a:t>bject swimlane </a:t>
            </a:r>
            <a:r>
              <a:rPr lang="en-US"/>
              <a:t>untuk menggambarkan objek mana yang bertanggung jawab untuk aktivitas tertentu.</a:t>
            </a:r>
          </a:p>
        </p:txBody>
      </p:sp>
      <p:pic>
        <p:nvPicPr>
          <p:cNvPr id="17412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47800" y="2740496"/>
            <a:ext cx="6324600" cy="3352800"/>
          </a:xfrm>
          <a:noFill/>
        </p:spPr>
      </p:pic>
    </p:spTree>
    <p:extLst>
      <p:ext uri="{BB962C8B-B14F-4D97-AF65-F5344CB8AC3E}">
        <p14:creationId xmlns:p14="http://schemas.microsoft.com/office/powerpoint/2010/main" val="26828479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Fork dan Join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633" y="2492896"/>
            <a:ext cx="6991350" cy="2509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66509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Tahap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b="0" i="1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activity diagram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>
              <a:buFont typeface="+mj-lt"/>
              <a:buAutoNum type="arabicPeriod"/>
            </a:pPr>
            <a:r>
              <a:rPr lang="en-US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Mulailah</a:t>
            </a:r>
            <a:r>
              <a:rPr 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 </a:t>
            </a:r>
            <a:r>
              <a:rPr lang="en-US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dengan</a:t>
            </a:r>
            <a:r>
              <a:rPr 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 node </a:t>
            </a:r>
            <a:r>
              <a:rPr lang="en-US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awal</a:t>
            </a:r>
            <a:r>
              <a:rPr 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 </a:t>
            </a:r>
            <a:r>
              <a:rPr lang="en-US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untuk</a:t>
            </a:r>
            <a:r>
              <a:rPr 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 </a:t>
            </a:r>
            <a:r>
              <a:rPr lang="en-US" b="0" i="1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start state</a:t>
            </a:r>
            <a:r>
              <a:rPr 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 </a:t>
            </a:r>
            <a:r>
              <a:rPr lang="en-US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atau</a:t>
            </a:r>
            <a:r>
              <a:rPr 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 </a:t>
            </a:r>
            <a:r>
              <a:rPr lang="en-US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titik</a:t>
            </a:r>
            <a:r>
              <a:rPr 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 </a:t>
            </a:r>
            <a:r>
              <a:rPr lang="en-US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awal</a:t>
            </a:r>
            <a:r>
              <a:rPr 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Tambahkan</a:t>
            </a:r>
            <a:r>
              <a:rPr 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 </a:t>
            </a:r>
            <a:r>
              <a:rPr lang="en-US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partisi</a:t>
            </a:r>
            <a:r>
              <a:rPr 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 </a:t>
            </a:r>
            <a:r>
              <a:rPr lang="en-US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jika</a:t>
            </a:r>
            <a:r>
              <a:rPr 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 </a:t>
            </a:r>
            <a:r>
              <a:rPr lang="en-US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itu</a:t>
            </a:r>
            <a:r>
              <a:rPr 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 </a:t>
            </a:r>
            <a:r>
              <a:rPr lang="en-US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memang</a:t>
            </a:r>
            <a:r>
              <a:rPr 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 </a:t>
            </a:r>
            <a:r>
              <a:rPr lang="en-US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relevan</a:t>
            </a:r>
            <a:r>
              <a:rPr 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 </a:t>
            </a:r>
            <a:r>
              <a:rPr lang="en-US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untuk</a:t>
            </a:r>
            <a:r>
              <a:rPr 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 </a:t>
            </a:r>
            <a:r>
              <a:rPr lang="en-US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analisis</a:t>
            </a:r>
            <a:r>
              <a:rPr 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 yang </a:t>
            </a:r>
            <a:r>
              <a:rPr lang="en-US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akan</a:t>
            </a:r>
            <a:r>
              <a:rPr 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 </a:t>
            </a:r>
            <a:r>
              <a:rPr lang="en-US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dibuat</a:t>
            </a:r>
            <a:r>
              <a:rPr 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Buatlah</a:t>
            </a:r>
            <a:r>
              <a:rPr 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 </a:t>
            </a:r>
            <a:r>
              <a:rPr lang="en-US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suatu</a:t>
            </a:r>
            <a:r>
              <a:rPr 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 </a:t>
            </a:r>
            <a:r>
              <a:rPr lang="en-US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aksi</a:t>
            </a:r>
            <a:r>
              <a:rPr 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 </a:t>
            </a:r>
            <a:r>
              <a:rPr lang="en-US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untuk</a:t>
            </a:r>
            <a:r>
              <a:rPr 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 </a:t>
            </a:r>
            <a:r>
              <a:rPr lang="en-US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setiap</a:t>
            </a:r>
            <a:r>
              <a:rPr 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 </a:t>
            </a:r>
            <a:r>
              <a:rPr lang="en-US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langkah</a:t>
            </a:r>
            <a:r>
              <a:rPr 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 </a:t>
            </a:r>
            <a:r>
              <a:rPr lang="en-US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utama</a:t>
            </a:r>
            <a:r>
              <a:rPr 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 </a:t>
            </a:r>
            <a:r>
              <a:rPr lang="en-US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dari</a:t>
            </a:r>
            <a:r>
              <a:rPr 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 </a:t>
            </a:r>
            <a:r>
              <a:rPr lang="en-US" b="0" i="1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use case</a:t>
            </a:r>
            <a:r>
              <a:rPr 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Tambahkan</a:t>
            </a:r>
            <a:r>
              <a:rPr 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 </a:t>
            </a:r>
            <a:r>
              <a:rPr lang="en-US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alur</a:t>
            </a:r>
            <a:r>
              <a:rPr 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 (</a:t>
            </a:r>
            <a:r>
              <a:rPr lang="en-US" b="0" i="1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flow</a:t>
            </a:r>
            <a:r>
              <a:rPr 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) </a:t>
            </a:r>
            <a:r>
              <a:rPr lang="en-US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dari</a:t>
            </a:r>
            <a:r>
              <a:rPr 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 </a:t>
            </a:r>
            <a:r>
              <a:rPr lang="en-US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setiap</a:t>
            </a:r>
            <a:r>
              <a:rPr 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 </a:t>
            </a:r>
            <a:r>
              <a:rPr lang="en-US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aksi</a:t>
            </a:r>
            <a:r>
              <a:rPr 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 </a:t>
            </a:r>
            <a:r>
              <a:rPr lang="en-US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ke</a:t>
            </a:r>
            <a:r>
              <a:rPr 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 </a:t>
            </a:r>
            <a:r>
              <a:rPr lang="en-US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aksi</a:t>
            </a:r>
            <a:r>
              <a:rPr 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 </a:t>
            </a:r>
            <a:r>
              <a:rPr lang="en-US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lainnya</a:t>
            </a:r>
            <a:r>
              <a:rPr 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. Keputusan </a:t>
            </a:r>
            <a:r>
              <a:rPr lang="en-US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berada</a:t>
            </a:r>
            <a:r>
              <a:rPr 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 di node </a:t>
            </a:r>
            <a:r>
              <a:rPr lang="en-US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akhir</a:t>
            </a:r>
            <a:r>
              <a:rPr 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. </a:t>
            </a:r>
            <a:r>
              <a:rPr lang="en-US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Setiap</a:t>
            </a:r>
            <a:r>
              <a:rPr 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 </a:t>
            </a:r>
            <a:r>
              <a:rPr lang="en-US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aksi</a:t>
            </a:r>
            <a:r>
              <a:rPr 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 </a:t>
            </a:r>
            <a:r>
              <a:rPr lang="en-US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hanya</a:t>
            </a:r>
            <a:r>
              <a:rPr 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 </a:t>
            </a:r>
            <a:r>
              <a:rPr lang="en-US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mendapat</a:t>
            </a:r>
            <a:r>
              <a:rPr 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 </a:t>
            </a:r>
            <a:r>
              <a:rPr lang="en-US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satu</a:t>
            </a:r>
            <a:r>
              <a:rPr 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 </a:t>
            </a:r>
            <a:r>
              <a:rPr lang="en-US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alur</a:t>
            </a:r>
            <a:r>
              <a:rPr 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 </a:t>
            </a:r>
            <a:r>
              <a:rPr lang="en-US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masuk</a:t>
            </a:r>
            <a:r>
              <a:rPr 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 dan </a:t>
            </a:r>
            <a:r>
              <a:rPr lang="en-US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satu</a:t>
            </a:r>
            <a:r>
              <a:rPr 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 </a:t>
            </a:r>
            <a:r>
              <a:rPr lang="en-US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alur</a:t>
            </a:r>
            <a:r>
              <a:rPr 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 </a:t>
            </a:r>
            <a:r>
              <a:rPr lang="en-US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keluar</a:t>
            </a:r>
            <a:r>
              <a:rPr 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 yang </a:t>
            </a:r>
            <a:r>
              <a:rPr lang="en-US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nantinya</a:t>
            </a:r>
            <a:r>
              <a:rPr 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 </a:t>
            </a:r>
            <a:r>
              <a:rPr lang="en-US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menuju</a:t>
            </a:r>
            <a:r>
              <a:rPr 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 </a:t>
            </a:r>
            <a:r>
              <a:rPr lang="en-US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ke</a:t>
            </a:r>
            <a:r>
              <a:rPr 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 </a:t>
            </a:r>
            <a:r>
              <a:rPr lang="en-US" b="0" i="1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forks, joins, decisions</a:t>
            </a:r>
            <a:r>
              <a:rPr 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, dan </a:t>
            </a:r>
            <a:r>
              <a:rPr lang="en-US" b="0" i="1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merges.</a:t>
            </a:r>
            <a:endParaRPr lang="en-US" b="0" i="0" dirty="0">
              <a:solidFill>
                <a:srgbClr val="555555"/>
              </a:solidFill>
              <a:effectLst/>
              <a:highlight>
                <a:srgbClr val="FFFFFF"/>
              </a:highlight>
              <a:latin typeface="Source Sans Pro" panose="020B0503030403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Tambahkan</a:t>
            </a:r>
            <a:r>
              <a:rPr 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 juga </a:t>
            </a:r>
            <a:r>
              <a:rPr lang="en-US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percabangan</a:t>
            </a:r>
            <a:r>
              <a:rPr 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 </a:t>
            </a:r>
            <a:r>
              <a:rPr lang="en-US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atau</a:t>
            </a:r>
            <a:r>
              <a:rPr 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 </a:t>
            </a:r>
            <a:r>
              <a:rPr lang="en-US" b="0" i="1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decision </a:t>
            </a:r>
            <a:r>
              <a:rPr lang="en-US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bila</a:t>
            </a:r>
            <a:r>
              <a:rPr 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 </a:t>
            </a:r>
            <a:r>
              <a:rPr lang="en-US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alur</a:t>
            </a:r>
            <a:r>
              <a:rPr 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 </a:t>
            </a:r>
            <a:r>
              <a:rPr lang="en-US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dipecah</a:t>
            </a:r>
            <a:r>
              <a:rPr 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 </a:t>
            </a:r>
            <a:r>
              <a:rPr lang="en-US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menjadi</a:t>
            </a:r>
            <a:r>
              <a:rPr 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 </a:t>
            </a:r>
            <a:r>
              <a:rPr lang="en-US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suatu</a:t>
            </a:r>
            <a:r>
              <a:rPr 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 </a:t>
            </a:r>
            <a:r>
              <a:rPr lang="en-US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kondisi</a:t>
            </a:r>
            <a:r>
              <a:rPr 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 </a:t>
            </a:r>
            <a:r>
              <a:rPr lang="en-US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pilihan</a:t>
            </a:r>
            <a:r>
              <a:rPr 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. </a:t>
            </a:r>
            <a:r>
              <a:rPr lang="en-US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Jangan</a:t>
            </a:r>
            <a:r>
              <a:rPr 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 </a:t>
            </a:r>
            <a:r>
              <a:rPr lang="en-US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lupa</a:t>
            </a:r>
            <a:r>
              <a:rPr 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 </a:t>
            </a:r>
            <a:r>
              <a:rPr lang="en-US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untuk</a:t>
            </a:r>
            <a:r>
              <a:rPr 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 </a:t>
            </a:r>
            <a:r>
              <a:rPr lang="en-US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menggabungkannya</a:t>
            </a:r>
            <a:r>
              <a:rPr 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 </a:t>
            </a:r>
            <a:r>
              <a:rPr lang="en-US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kembali</a:t>
            </a:r>
            <a:r>
              <a:rPr 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 </a:t>
            </a:r>
            <a:r>
              <a:rPr lang="en-US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dengan</a:t>
            </a:r>
            <a:r>
              <a:rPr 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 </a:t>
            </a:r>
            <a:r>
              <a:rPr lang="en-US" b="0" i="1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merge.</a:t>
            </a:r>
            <a:endParaRPr lang="en-US" b="0" i="0" dirty="0">
              <a:solidFill>
                <a:srgbClr val="555555"/>
              </a:solidFill>
              <a:effectLst/>
              <a:highlight>
                <a:srgbClr val="FFFFFF"/>
              </a:highlight>
              <a:latin typeface="Source Sans Pro" panose="020B0503030403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Menambahkan</a:t>
            </a:r>
            <a:r>
              <a:rPr 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 </a:t>
            </a:r>
            <a:r>
              <a:rPr lang="en-US" b="0" i="1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forks </a:t>
            </a:r>
            <a:r>
              <a:rPr 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dan </a:t>
            </a:r>
            <a:r>
              <a:rPr lang="en-US" b="0" i="1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joins </a:t>
            </a:r>
            <a:r>
              <a:rPr lang="en-US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jika</a:t>
            </a:r>
            <a:r>
              <a:rPr 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 </a:t>
            </a:r>
            <a:r>
              <a:rPr lang="en-US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aktivitas</a:t>
            </a:r>
            <a:r>
              <a:rPr 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 </a:t>
            </a:r>
            <a:r>
              <a:rPr lang="en-US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dilakukan</a:t>
            </a:r>
            <a:r>
              <a:rPr 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 </a:t>
            </a:r>
            <a:r>
              <a:rPr lang="en-US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secara</a:t>
            </a:r>
            <a:r>
              <a:rPr 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 </a:t>
            </a:r>
            <a:r>
              <a:rPr lang="en-US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paralel</a:t>
            </a:r>
            <a:r>
              <a:rPr 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Langkah yang </a:t>
            </a:r>
            <a:r>
              <a:rPr lang="en-US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terakhir</a:t>
            </a:r>
            <a:r>
              <a:rPr 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 </a:t>
            </a:r>
            <a:r>
              <a:rPr lang="en-US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yaitu</a:t>
            </a:r>
            <a:r>
              <a:rPr 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 </a:t>
            </a:r>
            <a:r>
              <a:rPr lang="en-US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akhiri</a:t>
            </a:r>
            <a:r>
              <a:rPr 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 proses </a:t>
            </a:r>
            <a:r>
              <a:rPr lang="en-US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dengan</a:t>
            </a:r>
            <a:r>
              <a:rPr 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 </a:t>
            </a:r>
            <a:r>
              <a:rPr lang="en-US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notasi</a:t>
            </a:r>
            <a:r>
              <a:rPr 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 </a:t>
            </a:r>
            <a:r>
              <a:rPr lang="en-US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akhir</a:t>
            </a:r>
            <a:r>
              <a:rPr 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 </a:t>
            </a:r>
            <a:r>
              <a:rPr lang="en-US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atau</a:t>
            </a:r>
            <a:r>
              <a:rPr 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 </a:t>
            </a:r>
            <a:r>
              <a:rPr lang="en-US" b="0" i="1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end state</a:t>
            </a:r>
            <a:r>
              <a:rPr 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678611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Tanpa Percabangan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32656"/>
            <a:ext cx="2088232" cy="617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21864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Dengan Percabangan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8080" y="163350"/>
            <a:ext cx="3240360" cy="6180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1605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Diagram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/>
              <a:t>Acitivity Diagram diperlukan untuk m</a:t>
            </a:r>
            <a:r>
              <a:rPr lang="sv-SE" dirty="0"/>
              <a:t>enggambarkan proses bisnis dan urutan aktivitas dalam sebuah proses</a:t>
            </a:r>
          </a:p>
          <a:p>
            <a:r>
              <a:rPr lang="id-ID" dirty="0"/>
              <a:t>Activity Diagram juga d</a:t>
            </a:r>
            <a:r>
              <a:rPr lang="sv-SE" dirty="0"/>
              <a:t>ipakai pada </a:t>
            </a:r>
            <a:r>
              <a:rPr lang="sv-SE" i="1" dirty="0"/>
              <a:t>business modeling</a:t>
            </a:r>
            <a:r>
              <a:rPr lang="sv-SE" dirty="0"/>
              <a:t> untuk memperlihatkan urutan aktifitas proses bisnis</a:t>
            </a:r>
          </a:p>
          <a:p>
            <a:r>
              <a:rPr lang="id-ID" dirty="0"/>
              <a:t>Activity Diagram s</a:t>
            </a:r>
            <a:r>
              <a:rPr lang="sv-SE" dirty="0"/>
              <a:t>angat bermanfaat dalam memodelkan sebuah proses untuk membantu memahami proses secara keseluruhan</a:t>
            </a:r>
            <a:endParaRPr lang="en-US" dirty="0"/>
          </a:p>
          <a:p>
            <a:r>
              <a:rPr lang="en-US" dirty="0"/>
              <a:t>Activity diagram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use case </a:t>
            </a:r>
            <a:r>
              <a:rPr lang="en-US" dirty="0" err="1"/>
              <a:t>pada</a:t>
            </a:r>
            <a:r>
              <a:rPr lang="en-US" dirty="0"/>
              <a:t> use case diagram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9012524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d-ID" sz="2800" dirty="0"/>
              <a:t>Contoh Diagram Aktivitas </a:t>
            </a:r>
          </a:p>
        </p:txBody>
      </p:sp>
      <p:pic>
        <p:nvPicPr>
          <p:cNvPr id="3074" name="Picture 2" descr="Activity diagram : Pengertian, Simbol &amp; Cara Kerja Di Alur Kerja">
            <a:extLst>
              <a:ext uri="{FF2B5EF4-FFF2-40B4-BE49-F238E27FC236}">
                <a16:creationId xmlns:a16="http://schemas.microsoft.com/office/drawing/2014/main" id="{093A2EDB-2166-B488-2F25-56003E587B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3269" y="260648"/>
            <a:ext cx="3593916" cy="6093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44334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/>
              <a:t>Contoh Activity Diagram</a:t>
            </a:r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0" y="1557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id-ID"/>
          </a:p>
        </p:txBody>
      </p:sp>
      <p:graphicFrame>
        <p:nvGraphicFramePr>
          <p:cNvPr id="2867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872785"/>
              </p:ext>
            </p:extLst>
          </p:nvPr>
        </p:nvGraphicFramePr>
        <p:xfrm>
          <a:off x="2351087" y="1196752"/>
          <a:ext cx="4441825" cy="525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297079" imgH="3901916" progId="Visio.Drawing.6">
                  <p:embed/>
                </p:oleObj>
              </mc:Choice>
              <mc:Fallback>
                <p:oleObj name="Visio" r:id="rId2" imgW="3297079" imgH="3901916" progId="Visio.Drawing.6">
                  <p:embed/>
                  <p:pic>
                    <p:nvPicPr>
                      <p:cNvPr id="2867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087" y="1196752"/>
                        <a:ext cx="4441825" cy="52578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0" y="24145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id-ID"/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0" y="24145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id-ID"/>
          </a:p>
        </p:txBody>
      </p:sp>
      <p:sp>
        <p:nvSpPr>
          <p:cNvPr id="28679" name="Rectangle 7"/>
          <p:cNvSpPr>
            <a:spLocks noChangeArrowheads="1"/>
          </p:cNvSpPr>
          <p:nvPr/>
        </p:nvSpPr>
        <p:spPr bwMode="auto">
          <a:xfrm>
            <a:off x="0" y="24145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89654955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d-ID" sz="2800"/>
              <a:t>Contoh Diagram Aktivitas </a:t>
            </a:r>
            <a:br>
              <a:rPr lang="id-ID" sz="2800"/>
            </a:br>
            <a:r>
              <a:rPr lang="id-ID" sz="2800"/>
              <a:t>Sistem Order</a:t>
            </a:r>
          </a:p>
        </p:txBody>
      </p:sp>
      <p:pic>
        <p:nvPicPr>
          <p:cNvPr id="1331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143000"/>
            <a:ext cx="5214937" cy="515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79938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d-ID" sz="3200"/>
              <a:t>Diagram aktivitas sistem order dengan </a:t>
            </a:r>
            <a:r>
              <a:rPr lang="id-ID" sz="3200" i="1"/>
              <a:t>Swimlane</a:t>
            </a:r>
            <a:endParaRPr lang="id-ID" sz="3200"/>
          </a:p>
        </p:txBody>
      </p:sp>
      <p:pic>
        <p:nvPicPr>
          <p:cNvPr id="1434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0" y="1143000"/>
            <a:ext cx="6604000" cy="535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47593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Perhatian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Pada </a:t>
            </a:r>
            <a:r>
              <a:rPr lang="en-US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penggunaan</a:t>
            </a:r>
            <a:r>
              <a:rPr 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 </a:t>
            </a:r>
            <a:r>
              <a:rPr lang="en-US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percabangan</a:t>
            </a:r>
            <a:r>
              <a:rPr 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 (</a:t>
            </a:r>
            <a:r>
              <a:rPr lang="en-US" b="0" i="1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decision</a:t>
            </a:r>
            <a:r>
              <a:rPr 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) </a:t>
            </a:r>
            <a:r>
              <a:rPr lang="en-US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dengan</a:t>
            </a:r>
            <a:r>
              <a:rPr 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 </a:t>
            </a:r>
            <a:r>
              <a:rPr lang="en-US" b="0" i="1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fork</a:t>
            </a:r>
            <a:r>
              <a:rPr 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. </a:t>
            </a:r>
            <a:r>
              <a:rPr lang="en-US" i="1" u="sng" dirty="0">
                <a:solidFill>
                  <a:srgbClr val="555555"/>
                </a:solidFill>
                <a:highlight>
                  <a:srgbClr val="FFFFFF"/>
                </a:highlight>
                <a:latin typeface="Source Sans Pro" panose="020B0503030403020204" pitchFamily="34" charset="0"/>
              </a:rPr>
              <a:t>d</a:t>
            </a:r>
            <a:r>
              <a:rPr lang="en-US" b="0" i="1" u="sng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ecision</a:t>
            </a:r>
            <a:r>
              <a:rPr lang="en-US" b="0" i="1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 </a:t>
            </a:r>
            <a:r>
              <a:rPr lang="en-US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digunakan</a:t>
            </a:r>
            <a:r>
              <a:rPr 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 </a:t>
            </a:r>
            <a:r>
              <a:rPr lang="en-US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untuk</a:t>
            </a:r>
            <a:r>
              <a:rPr 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 </a:t>
            </a:r>
            <a:r>
              <a:rPr lang="en-US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memecah</a:t>
            </a:r>
            <a:r>
              <a:rPr 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 </a:t>
            </a:r>
            <a:r>
              <a:rPr lang="en-US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aktivitas</a:t>
            </a:r>
            <a:r>
              <a:rPr 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 yang </a:t>
            </a:r>
            <a:r>
              <a:rPr lang="en-US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bersifat</a:t>
            </a:r>
            <a:r>
              <a:rPr 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 </a:t>
            </a:r>
            <a:r>
              <a:rPr lang="en-US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kondisional</a:t>
            </a:r>
            <a:r>
              <a:rPr 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. </a:t>
            </a:r>
            <a:r>
              <a:rPr lang="en-US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Contohnya</a:t>
            </a:r>
            <a:r>
              <a:rPr 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 </a:t>
            </a:r>
            <a:r>
              <a:rPr lang="en-US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pilihan</a:t>
            </a:r>
            <a:r>
              <a:rPr 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 </a:t>
            </a:r>
            <a:r>
              <a:rPr lang="en-US" b="1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Ya</a:t>
            </a:r>
            <a:r>
              <a:rPr 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 </a:t>
            </a:r>
            <a:r>
              <a:rPr lang="en-US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atau</a:t>
            </a:r>
            <a:r>
              <a:rPr 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 </a:t>
            </a:r>
            <a:r>
              <a:rPr lang="en-US" b="1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Tidak</a:t>
            </a:r>
            <a:r>
              <a:rPr 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, </a:t>
            </a:r>
            <a:r>
              <a:rPr lang="en-US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jika</a:t>
            </a:r>
            <a:r>
              <a:rPr 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 </a:t>
            </a:r>
            <a:r>
              <a:rPr lang="en-US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opsi</a:t>
            </a:r>
            <a:r>
              <a:rPr 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 </a:t>
            </a:r>
            <a:r>
              <a:rPr lang="en-US" b="1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Ya, </a:t>
            </a:r>
            <a:r>
              <a:rPr lang="en-US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maka</a:t>
            </a:r>
            <a:r>
              <a:rPr 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 </a:t>
            </a:r>
            <a:r>
              <a:rPr lang="en-US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terjadi</a:t>
            </a:r>
            <a:r>
              <a:rPr 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 </a:t>
            </a:r>
            <a:r>
              <a:rPr lang="en-US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aksi</a:t>
            </a:r>
            <a:r>
              <a:rPr 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 </a:t>
            </a:r>
            <a:r>
              <a:rPr lang="en-US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baru</a:t>
            </a:r>
            <a:r>
              <a:rPr 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 dan </a:t>
            </a:r>
            <a:r>
              <a:rPr lang="en-US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jika</a:t>
            </a:r>
            <a:r>
              <a:rPr 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 </a:t>
            </a:r>
            <a:r>
              <a:rPr lang="en-US" b="1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Tidak</a:t>
            </a:r>
            <a:r>
              <a:rPr lang="en-US" b="1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,</a:t>
            </a:r>
            <a:r>
              <a:rPr 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 </a:t>
            </a:r>
            <a:r>
              <a:rPr lang="en-US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maka</a:t>
            </a:r>
            <a:r>
              <a:rPr 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 </a:t>
            </a:r>
            <a:r>
              <a:rPr lang="en-US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menolak</a:t>
            </a:r>
            <a:r>
              <a:rPr 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 </a:t>
            </a:r>
            <a:r>
              <a:rPr lang="en-US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aksi</a:t>
            </a:r>
            <a:r>
              <a:rPr 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 </a:t>
            </a:r>
            <a:r>
              <a:rPr lang="en-US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baru</a:t>
            </a:r>
            <a:r>
              <a:rPr 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. </a:t>
            </a:r>
          </a:p>
          <a:p>
            <a:pPr marL="0" indent="0">
              <a:buNone/>
            </a:pPr>
            <a:r>
              <a:rPr lang="en-US" b="0" i="1" u="sng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fork</a:t>
            </a:r>
            <a:r>
              <a:rPr lang="en-US" b="0" i="1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 </a:t>
            </a:r>
            <a:r>
              <a:rPr lang="en-US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digunakan</a:t>
            </a:r>
            <a:r>
              <a:rPr 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 </a:t>
            </a:r>
            <a:r>
              <a:rPr lang="en-US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untuk</a:t>
            </a:r>
            <a:r>
              <a:rPr 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 </a:t>
            </a:r>
            <a:r>
              <a:rPr lang="en-US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memecah</a:t>
            </a:r>
            <a:r>
              <a:rPr 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 </a:t>
            </a:r>
            <a:r>
              <a:rPr lang="en-US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behaviour</a:t>
            </a:r>
            <a:r>
              <a:rPr 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 </a:t>
            </a:r>
            <a:r>
              <a:rPr lang="en-US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menjadi</a:t>
            </a:r>
            <a:r>
              <a:rPr 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 </a:t>
            </a:r>
            <a:r>
              <a:rPr lang="en-US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aktivitas</a:t>
            </a:r>
            <a:r>
              <a:rPr 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 yang </a:t>
            </a:r>
            <a:r>
              <a:rPr lang="en-US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paralel</a:t>
            </a:r>
            <a:r>
              <a:rPr 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, </a:t>
            </a:r>
            <a:r>
              <a:rPr lang="en-US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contohnya</a:t>
            </a:r>
            <a:r>
              <a:rPr 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 </a:t>
            </a:r>
            <a:r>
              <a:rPr lang="en-US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seperti</a:t>
            </a:r>
            <a:r>
              <a:rPr 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 </a:t>
            </a:r>
            <a:r>
              <a:rPr lang="en-US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pengguna</a:t>
            </a:r>
            <a:r>
              <a:rPr 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 </a:t>
            </a:r>
            <a:r>
              <a:rPr lang="en-US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dapat</a:t>
            </a:r>
            <a:r>
              <a:rPr 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 </a:t>
            </a:r>
            <a:r>
              <a:rPr lang="en-US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memilih</a:t>
            </a:r>
            <a:r>
              <a:rPr 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, </a:t>
            </a:r>
            <a:r>
              <a:rPr lang="en-US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menambah</a:t>
            </a:r>
            <a:r>
              <a:rPr 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, </a:t>
            </a:r>
            <a:r>
              <a:rPr lang="en-US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mengubah</a:t>
            </a:r>
            <a:r>
              <a:rPr 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, </a:t>
            </a:r>
            <a:r>
              <a:rPr lang="en-US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serta</a:t>
            </a:r>
            <a:r>
              <a:rPr 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 </a:t>
            </a:r>
            <a:r>
              <a:rPr lang="en-US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bisa</a:t>
            </a:r>
            <a:r>
              <a:rPr 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 juga </a:t>
            </a:r>
            <a:r>
              <a:rPr lang="en-US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menghapus</a:t>
            </a:r>
            <a:r>
              <a:rPr 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.</a:t>
            </a:r>
            <a:endParaRPr lang="en-US" dirty="0"/>
          </a:p>
          <a:p>
            <a:endParaRPr lang="en-US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9059914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 the use cases that are most critical, and create activity diagrams</a:t>
            </a:r>
            <a:r>
              <a:rPr lang="id-ID" dirty="0"/>
              <a:t> </a:t>
            </a:r>
            <a:r>
              <a:rPr lang="en-US" dirty="0"/>
              <a:t>for those use cases that require some exploration.</a:t>
            </a:r>
            <a:endParaRPr lang="id-ID" dirty="0"/>
          </a:p>
          <a:p>
            <a:r>
              <a:rPr lang="en-US" dirty="0"/>
              <a:t>If you are not sure how many activity diagrams to create, then try creating an</a:t>
            </a:r>
            <a:r>
              <a:rPr lang="id-ID" dirty="0"/>
              <a:t> </a:t>
            </a:r>
            <a:r>
              <a:rPr lang="en-US" dirty="0"/>
              <a:t>activity diagram for each of the primary functions of your most important use cases.</a:t>
            </a:r>
            <a:endParaRPr lang="id-ID" dirty="0"/>
          </a:p>
          <a:p>
            <a:endParaRPr lang="en-US" dirty="0"/>
          </a:p>
          <a:p>
            <a:endParaRPr lang="en-US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3515343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Tugas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d-ID" dirty="0"/>
              <a:t>Buat </a:t>
            </a:r>
            <a:r>
              <a:rPr lang="en-US" dirty="0"/>
              <a:t>activity diagram </a:t>
            </a:r>
            <a:r>
              <a:rPr lang="id-ID" dirty="0"/>
              <a:t>dari studi kasus kelompok anda!</a:t>
            </a:r>
          </a:p>
        </p:txBody>
      </p:sp>
    </p:spTree>
    <p:extLst>
      <p:ext uri="{BB962C8B-B14F-4D97-AF65-F5344CB8AC3E}">
        <p14:creationId xmlns:p14="http://schemas.microsoft.com/office/powerpoint/2010/main" val="1931897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/>
              <a:t>Berhubungan dengan diagram Statechart. Diagram Statechart fokus pada </a:t>
            </a:r>
            <a:r>
              <a:rPr lang="id-ID" i="1" dirty="0"/>
              <a:t>obyek dalam suatu proses </a:t>
            </a:r>
            <a:r>
              <a:rPr lang="id-ID" dirty="0"/>
              <a:t>(atau proses menjadi suatu obyek), sedangkan Activity Diagram fokus pada </a:t>
            </a:r>
            <a:r>
              <a:rPr lang="id-ID" i="1" dirty="0"/>
              <a:t>aktifitas-aktifitas yang terjadi yang terkait dalam suatu proses tunggal</a:t>
            </a:r>
            <a:r>
              <a:rPr lang="id-ID" dirty="0"/>
              <a:t>. </a:t>
            </a:r>
          </a:p>
          <a:p>
            <a:r>
              <a:rPr lang="id-ID" dirty="0"/>
              <a:t>Dengan kata lain, diagram ini menunjukkan bagaimana aktifitas-aktifitas tersebut bergantung satu sama lain</a:t>
            </a:r>
          </a:p>
          <a:p>
            <a:r>
              <a:rPr lang="id-ID" dirty="0"/>
              <a:t>Yang perlu diperhatikan disini adalah bahwa diagram aktivitas menggambarkan aktivitas sistem bukan apa yang dilakukan aktor</a:t>
            </a:r>
          </a:p>
          <a:p>
            <a:endParaRPr lang="id-ID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721325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/>
              <a:t>Activity Diagram</a:t>
            </a:r>
            <a:r>
              <a:rPr lang="id-ID" i="1" dirty="0"/>
              <a:t> </a:t>
            </a:r>
            <a:r>
              <a:rPr lang="id-ID" dirty="0"/>
              <a:t>tidak menggambarkan behaviour internal sebuah sistem (dan interaksi antar subsistem) secara eksak, tetapi lebih menggambarkan proses-proses dan jalur-jalur aktivitas dari level atas secara umum.</a:t>
            </a:r>
          </a:p>
          <a:p>
            <a:r>
              <a:rPr lang="id-ID" dirty="0"/>
              <a:t>Sebuah aktivitas dapat direalisasikan oleh satu </a:t>
            </a:r>
            <a:r>
              <a:rPr lang="id-ID" i="1" dirty="0"/>
              <a:t>use case </a:t>
            </a:r>
            <a:r>
              <a:rPr lang="id-ID" dirty="0"/>
              <a:t>atau lebih. Aktivitas menggambarkan proses yang berjalan, sementara </a:t>
            </a:r>
            <a:r>
              <a:rPr lang="id-ID" i="1" dirty="0"/>
              <a:t>use case </a:t>
            </a:r>
            <a:r>
              <a:rPr lang="id-ID" dirty="0"/>
              <a:t>menggambarkan bagaimana aktor menggunakan sistem untuk melakukan aktivitas.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570354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Tujuan</a:t>
            </a:r>
            <a:r>
              <a:rPr lang="en-US" dirty="0"/>
              <a:t> Activity Diagram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en-US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Menjelaskan</a:t>
            </a:r>
            <a:r>
              <a:rPr 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 </a:t>
            </a:r>
            <a:r>
              <a:rPr lang="en-US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urutan</a:t>
            </a:r>
            <a:r>
              <a:rPr 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 </a:t>
            </a:r>
            <a:r>
              <a:rPr lang="en-US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aktivitas</a:t>
            </a:r>
            <a:r>
              <a:rPr 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 </a:t>
            </a:r>
            <a:r>
              <a:rPr lang="en-US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dalam</a:t>
            </a:r>
            <a:r>
              <a:rPr 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 </a:t>
            </a:r>
            <a:r>
              <a:rPr lang="en-US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suatu</a:t>
            </a:r>
            <a:r>
              <a:rPr 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 proses.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Di </a:t>
            </a:r>
            <a:r>
              <a:rPr lang="en-US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dalam</a:t>
            </a:r>
            <a:r>
              <a:rPr 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 dunia </a:t>
            </a:r>
            <a:r>
              <a:rPr lang="en-US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bisnis</a:t>
            </a:r>
            <a:r>
              <a:rPr 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 </a:t>
            </a:r>
            <a:r>
              <a:rPr lang="en-US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biasanya</a:t>
            </a:r>
            <a:r>
              <a:rPr 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 </a:t>
            </a:r>
            <a:r>
              <a:rPr lang="en-US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digunakan</a:t>
            </a:r>
            <a:r>
              <a:rPr 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 </a:t>
            </a:r>
            <a:r>
              <a:rPr lang="en-US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untuk</a:t>
            </a:r>
            <a:r>
              <a:rPr 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 </a:t>
            </a:r>
            <a:r>
              <a:rPr lang="en-US" b="0" i="1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modeling</a:t>
            </a:r>
            <a:r>
              <a:rPr 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 (</a:t>
            </a:r>
            <a:r>
              <a:rPr lang="en-US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memperlihatkan</a:t>
            </a:r>
            <a:r>
              <a:rPr 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 </a:t>
            </a:r>
            <a:r>
              <a:rPr lang="en-US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urutan</a:t>
            </a:r>
            <a:r>
              <a:rPr 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 proses </a:t>
            </a:r>
            <a:r>
              <a:rPr lang="en-US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bisnis</a:t>
            </a:r>
            <a:r>
              <a:rPr 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).</a:t>
            </a:r>
          </a:p>
          <a:p>
            <a:pPr algn="l">
              <a:buFont typeface="+mj-lt"/>
              <a:buAutoNum type="arabicPeriod"/>
            </a:pPr>
            <a:r>
              <a:rPr lang="en-US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Mudah</a:t>
            </a:r>
            <a:r>
              <a:rPr 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 </a:t>
            </a:r>
            <a:r>
              <a:rPr lang="en-US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dalam</a:t>
            </a:r>
            <a:r>
              <a:rPr 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 </a:t>
            </a:r>
            <a:r>
              <a:rPr lang="en-US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memahami</a:t>
            </a:r>
            <a:r>
              <a:rPr 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 proses yang </a:t>
            </a:r>
            <a:r>
              <a:rPr lang="en-US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ada</a:t>
            </a:r>
            <a:r>
              <a:rPr 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 </a:t>
            </a:r>
            <a:r>
              <a:rPr lang="en-US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dalam</a:t>
            </a:r>
            <a:r>
              <a:rPr 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 </a:t>
            </a:r>
            <a:r>
              <a:rPr lang="en-US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sistem</a:t>
            </a:r>
            <a:r>
              <a:rPr 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 </a:t>
            </a:r>
            <a:r>
              <a:rPr lang="en-US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secara</a:t>
            </a:r>
            <a:r>
              <a:rPr 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 </a:t>
            </a:r>
            <a:r>
              <a:rPr lang="en-US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keseluruhan</a:t>
            </a:r>
            <a:r>
              <a:rPr 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Merupakan</a:t>
            </a:r>
            <a:r>
              <a:rPr 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 </a:t>
            </a:r>
            <a:r>
              <a:rPr lang="en-US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metode</a:t>
            </a:r>
            <a:r>
              <a:rPr 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 </a:t>
            </a:r>
            <a:r>
              <a:rPr lang="en-US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perancangan</a:t>
            </a:r>
            <a:r>
              <a:rPr 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 yang </a:t>
            </a:r>
            <a:r>
              <a:rPr lang="en-US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terstruktur</a:t>
            </a:r>
            <a:r>
              <a:rPr 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, </a:t>
            </a:r>
            <a:r>
              <a:rPr lang="en-US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mirip</a:t>
            </a:r>
            <a:r>
              <a:rPr 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 </a:t>
            </a:r>
            <a:r>
              <a:rPr lang="en-US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dengan</a:t>
            </a:r>
            <a:r>
              <a:rPr 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 </a:t>
            </a:r>
            <a:r>
              <a:rPr lang="en-US" b="0" i="1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Flowchart </a:t>
            </a:r>
            <a:r>
              <a:rPr lang="en-US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maupun</a:t>
            </a:r>
            <a:r>
              <a:rPr 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 </a:t>
            </a:r>
            <a:r>
              <a:rPr lang="en-US" b="0" i="1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Data Flow Diagram</a:t>
            </a:r>
            <a:r>
              <a:rPr 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 (DFD).</a:t>
            </a:r>
          </a:p>
          <a:p>
            <a:pPr algn="l">
              <a:buFont typeface="+mj-lt"/>
              <a:buAutoNum type="arabicPeriod"/>
            </a:pPr>
            <a:r>
              <a:rPr lang="en-US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Mengetahui</a:t>
            </a:r>
            <a:r>
              <a:rPr 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 </a:t>
            </a:r>
            <a:r>
              <a:rPr lang="en-US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aktivitas</a:t>
            </a:r>
            <a:r>
              <a:rPr 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 </a:t>
            </a:r>
            <a:r>
              <a:rPr lang="en-US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aktor</a:t>
            </a:r>
            <a:r>
              <a:rPr 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/</a:t>
            </a:r>
            <a:r>
              <a:rPr lang="en-US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pengguna</a:t>
            </a:r>
            <a:r>
              <a:rPr 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 </a:t>
            </a:r>
            <a:r>
              <a:rPr lang="en-US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berdasarkan</a:t>
            </a:r>
            <a:r>
              <a:rPr 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 </a:t>
            </a:r>
            <a:r>
              <a:rPr lang="en-US" b="0" i="1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use case/</a:t>
            </a:r>
            <a:r>
              <a:rPr 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diagram yang </a:t>
            </a:r>
            <a:r>
              <a:rPr lang="en-US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dibuat</a:t>
            </a:r>
            <a:r>
              <a:rPr 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 </a:t>
            </a:r>
            <a:r>
              <a:rPr lang="en-US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sebelumnya</a:t>
            </a:r>
            <a:r>
              <a:rPr 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527042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Contoh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/>
              <a:t>“</a:t>
            </a:r>
            <a:r>
              <a:rPr lang="id-ID" b="1">
                <a:solidFill>
                  <a:srgbClr val="0070C0"/>
                </a:solidFill>
              </a:rPr>
              <a:t>Pengambilan uang dari bank melalui ATM</a:t>
            </a:r>
            <a:r>
              <a:rPr lang="id-ID"/>
              <a:t>”</a:t>
            </a:r>
          </a:p>
          <a:p>
            <a:r>
              <a:rPr lang="id-ID"/>
              <a:t>Ada tiga aktifitas kelas (orang, dan lainnya) yang terkait, yaitu : </a:t>
            </a:r>
            <a:r>
              <a:rPr lang="en-US"/>
              <a:t>Customer, ATM, and Bank. </a:t>
            </a:r>
            <a:endParaRPr lang="id-ID"/>
          </a:p>
          <a:p>
            <a:r>
              <a:rPr lang="en-US"/>
              <a:t>Proses berawal dari lingkaran start hitam</a:t>
            </a:r>
            <a:r>
              <a:rPr lang="id-ID"/>
              <a:t> pada bagian atas dan berakhir di pusat lingkaran stop hitam/putih pada bagian bawah. Aktivitas digambarkan dalam bentuk kotak persegi.</a:t>
            </a:r>
          </a:p>
          <a:p>
            <a:r>
              <a:rPr lang="sv-SE"/>
              <a:t>Lihat gambar agar lebih jelas :</a:t>
            </a:r>
          </a:p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83534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 descr="Activity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457200"/>
            <a:ext cx="6400800" cy="603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304800" y="1066800"/>
            <a:ext cx="1323975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latin typeface="Tahoma" pitchFamily="34" charset="0"/>
              </a:rPr>
              <a:t>CONTOH</a:t>
            </a:r>
          </a:p>
          <a:p>
            <a:r>
              <a:rPr lang="en-US" b="1">
                <a:latin typeface="Tahoma" pitchFamily="34" charset="0"/>
              </a:rPr>
              <a:t>ACTIVITY</a:t>
            </a:r>
          </a:p>
          <a:p>
            <a:r>
              <a:rPr lang="en-US" b="1">
                <a:latin typeface="Tahoma" pitchFamily="34" charset="0"/>
              </a:rPr>
              <a:t>DIAGRAM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152400" y="2438400"/>
            <a:ext cx="1524000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fontAlgn="t"/>
            <a:r>
              <a:rPr lang="en-US" altLang="ja-JP" b="1">
                <a:latin typeface="Tahoma" pitchFamily="34" charset="0"/>
                <a:ea typeface="MS PGothic" pitchFamily="34" charset="-128"/>
              </a:rPr>
              <a:t>Penarikan Uang dari Account Bank Melalui ATM</a:t>
            </a:r>
          </a:p>
        </p:txBody>
      </p:sp>
    </p:spTree>
    <p:extLst>
      <p:ext uri="{BB962C8B-B14F-4D97-AF65-F5344CB8AC3E}">
        <p14:creationId xmlns:p14="http://schemas.microsoft.com/office/powerpoint/2010/main" val="387353163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Simbol Activity Diagram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9236762"/>
              </p:ext>
            </p:extLst>
          </p:nvPr>
        </p:nvGraphicFramePr>
        <p:xfrm>
          <a:off x="1475656" y="1268760"/>
          <a:ext cx="6120680" cy="52810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640632" imgH="5751205" progId="Word.Document.8">
                  <p:embed/>
                </p:oleObj>
              </mc:Choice>
              <mc:Fallback>
                <p:oleObj name="Document" r:id="rId2" imgW="5640632" imgH="5751205" progId="Word.Document.8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1268760"/>
                        <a:ext cx="6120680" cy="52810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32443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11957"/>
            <a:ext cx="8229600" cy="712787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>
                <a:solidFill>
                  <a:srgbClr val="C00000"/>
                </a:solidFill>
              </a:rPr>
              <a:t>Activity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447800"/>
            <a:ext cx="8229600" cy="2057400"/>
          </a:xfrm>
        </p:spPr>
        <p:txBody>
          <a:bodyPr/>
          <a:lstStyle/>
          <a:p>
            <a:pPr eaLnBrk="1" hangingPunct="1"/>
            <a:r>
              <a:rPr lang="en-US" sz="2400"/>
              <a:t>Activity menggambarkan sebuah pekerjaan/tugas dalam workflow.</a:t>
            </a:r>
          </a:p>
          <a:p>
            <a:pPr eaLnBrk="1" hangingPunct="1"/>
            <a:r>
              <a:rPr lang="en-US" sz="2400"/>
              <a:t>Pada UML, activity digambarkan dengan simbol belah ketupat=‘lozenge’ (horizontal top and bottom with convex sides).</a:t>
            </a:r>
          </a:p>
        </p:txBody>
      </p:sp>
      <p:pic>
        <p:nvPicPr>
          <p:cNvPr id="12292" name="Picture 4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05000" y="3505200"/>
            <a:ext cx="2105025" cy="942975"/>
          </a:xfrm>
          <a:noFill/>
        </p:spPr>
      </p:pic>
      <p:pic>
        <p:nvPicPr>
          <p:cNvPr id="12293" name="Picture 5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105400" y="3505200"/>
            <a:ext cx="1544638" cy="992188"/>
          </a:xfrm>
          <a:noFill/>
        </p:spPr>
      </p:pic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209800" y="4495800"/>
            <a:ext cx="1371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 b="1">
                <a:latin typeface="Verdana" pitchFamily="34" charset="0"/>
              </a:rPr>
              <a:t>Activity</a:t>
            </a:r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5181600" y="4572000"/>
            <a:ext cx="1371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 b="1">
                <a:latin typeface="Verdana" pitchFamily="34" charset="0"/>
              </a:rPr>
              <a:t>State</a:t>
            </a:r>
          </a:p>
        </p:txBody>
      </p:sp>
    </p:spTree>
    <p:extLst>
      <p:ext uri="{BB962C8B-B14F-4D97-AF65-F5344CB8AC3E}">
        <p14:creationId xmlns:p14="http://schemas.microsoft.com/office/powerpoint/2010/main" val="21700486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1928</TotalTime>
  <Words>807</Words>
  <Application>Microsoft Office PowerPoint</Application>
  <PresentationFormat>On-screen Show (4:3)</PresentationFormat>
  <Paragraphs>82</Paragraphs>
  <Slides>26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7" baseType="lpstr">
      <vt:lpstr>Arial</vt:lpstr>
      <vt:lpstr>Calibri</vt:lpstr>
      <vt:lpstr>Palatino Linotype</vt:lpstr>
      <vt:lpstr>Source Sans Pro</vt:lpstr>
      <vt:lpstr>Tahoma</vt:lpstr>
      <vt:lpstr>Verdana</vt:lpstr>
      <vt:lpstr>Wingdings</vt:lpstr>
      <vt:lpstr>Wingdings 3</vt:lpstr>
      <vt:lpstr>Origin</vt:lpstr>
      <vt:lpstr>Document</vt:lpstr>
      <vt:lpstr>Visio</vt:lpstr>
      <vt:lpstr>-Activity Diagram-</vt:lpstr>
      <vt:lpstr>Activity Diagram</vt:lpstr>
      <vt:lpstr>PowerPoint Presentation</vt:lpstr>
      <vt:lpstr>PowerPoint Presentation</vt:lpstr>
      <vt:lpstr>Tujuan Activity Diagram</vt:lpstr>
      <vt:lpstr>Contoh </vt:lpstr>
      <vt:lpstr>PowerPoint Presentation</vt:lpstr>
      <vt:lpstr>Simbol Activity Diagram</vt:lpstr>
      <vt:lpstr>Activity</vt:lpstr>
      <vt:lpstr>Start State</vt:lpstr>
      <vt:lpstr>End State</vt:lpstr>
      <vt:lpstr>State Transitions</vt:lpstr>
      <vt:lpstr>Decisions</vt:lpstr>
      <vt:lpstr>Merge</vt:lpstr>
      <vt:lpstr>Swimlanes</vt:lpstr>
      <vt:lpstr>Fork dan Join</vt:lpstr>
      <vt:lpstr>Tahap membuat activity diagram</vt:lpstr>
      <vt:lpstr>Tanpa Percabangan</vt:lpstr>
      <vt:lpstr>Dengan Percabangan</vt:lpstr>
      <vt:lpstr>Contoh Diagram Aktivitas </vt:lpstr>
      <vt:lpstr>Contoh Activity Diagram</vt:lpstr>
      <vt:lpstr>Contoh Diagram Aktivitas  Sistem Order</vt:lpstr>
      <vt:lpstr>Diagram aktivitas sistem order dengan Swimlane</vt:lpstr>
      <vt:lpstr>Perhatian</vt:lpstr>
      <vt:lpstr>Tips</vt:lpstr>
      <vt:lpstr>Tugas</vt:lpstr>
    </vt:vector>
  </TitlesOfParts>
  <Company>A-Works,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Pengenalan  Rekayasa Perangkat Lunak</dc:title>
  <dc:creator>Aryo Pinandito</dc:creator>
  <cp:lastModifiedBy>arfiani khusna</cp:lastModifiedBy>
  <cp:revision>76</cp:revision>
  <dcterms:created xsi:type="dcterms:W3CDTF">2012-09-09T21:26:57Z</dcterms:created>
  <dcterms:modified xsi:type="dcterms:W3CDTF">2024-04-22T04:07:14Z</dcterms:modified>
</cp:coreProperties>
</file>