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3" r:id="rId12"/>
    <p:sldId id="274" r:id="rId13"/>
    <p:sldId id="275" r:id="rId14"/>
    <p:sldId id="276" r:id="rId15"/>
    <p:sldId id="267" r:id="rId16"/>
    <p:sldId id="268" r:id="rId17"/>
    <p:sldId id="269" r:id="rId18"/>
    <p:sldId id="270" r:id="rId19"/>
    <p:sldId id="272" r:id="rId20"/>
    <p:sldId id="271" r:id="rId21"/>
    <p:sldId id="265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77" r:id="rId39"/>
    <p:sldId id="278" r:id="rId40"/>
    <p:sldId id="27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66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5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en-US"/>
            </a:pPr>
            <a:r>
              <a:rPr lang="en-US" dirty="0" smtClean="0"/>
              <a:t>Diagram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batang</a:t>
            </a:r>
            <a:endParaRPr lang="en-US" dirty="0"/>
          </a:p>
        </c:rich>
      </c:tx>
      <c:overlay val="1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joko</c:v>
                </c:pt>
                <c:pt idx="1">
                  <c:v>tati</c:v>
                </c:pt>
                <c:pt idx="2">
                  <c:v>yuli</c:v>
                </c:pt>
                <c:pt idx="3">
                  <c:v>alex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joko</c:v>
                </c:pt>
                <c:pt idx="1">
                  <c:v>tati</c:v>
                </c:pt>
                <c:pt idx="2">
                  <c:v>yuli</c:v>
                </c:pt>
                <c:pt idx="3">
                  <c:v>alex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test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joko</c:v>
                </c:pt>
                <c:pt idx="1">
                  <c:v>tati</c:v>
                </c:pt>
                <c:pt idx="2">
                  <c:v>yuli</c:v>
                </c:pt>
                <c:pt idx="3">
                  <c:v>alex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8140624"/>
        <c:axId val="1298135728"/>
      </c:barChart>
      <c:catAx>
        <c:axId val="129814062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298135728"/>
        <c:crosses val="autoZero"/>
        <c:auto val="1"/>
        <c:lblAlgn val="ctr"/>
        <c:lblOffset val="100"/>
        <c:noMultiLvlLbl val="0"/>
      </c:catAx>
      <c:valAx>
        <c:axId val="129813572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29814062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lang="en-US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txPr>
        <a:bodyPr/>
        <a:lstStyle/>
        <a:p>
          <a:pPr>
            <a:defRPr lang="en-US"/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JML PENGELUARAN</c:v>
                </c:pt>
              </c:strCache>
            </c:strRef>
          </c:tx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0.375</c:v>
                </c:pt>
                <c:pt idx="1">
                  <c:v>0.33333333333333298</c:v>
                </c:pt>
                <c:pt idx="2">
                  <c:v>0.125</c:v>
                </c:pt>
                <c:pt idx="3">
                  <c:v>0.16666666666666699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  <c:txPr>
        <a:bodyPr/>
        <a:lstStyle/>
        <a:p>
          <a:pPr>
            <a:defRPr lang="en-US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Perusahaan X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Perusahaan Y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Perusahaan C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8137904"/>
        <c:axId val="1298134640"/>
      </c:lineChart>
      <c:catAx>
        <c:axId val="1298137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298134640"/>
        <c:crosses val="autoZero"/>
        <c:auto val="1"/>
        <c:lblAlgn val="ctr"/>
        <c:lblOffset val="100"/>
        <c:noMultiLvlLbl val="0"/>
      </c:catAx>
      <c:valAx>
        <c:axId val="12981346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29813790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lang="en-US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DDC77-7FD8-437D-8247-58E7E46F010A}" type="datetimeFigureOut">
              <a:rPr lang="id-ID" smtClean="0"/>
              <a:t>05/10/2020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9B715-036A-4E92-BE56-9FD845C571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744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A3374-181A-4EE0-B0F4-23DA11F5C8AC}" type="slidenum">
              <a:rPr lang="id-ID" smtClean="0">
                <a:latin typeface="Times New Roman" pitchFamily="18" charset="0"/>
              </a:rPr>
              <a:pPr/>
              <a:t>22</a:t>
            </a:fld>
            <a:endParaRPr lang="id-ID" smtClean="0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67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5F6196-2EF4-4214-A1F0-2753CB3634CF}" type="slidenum">
              <a:rPr lang="id-ID" smtClean="0">
                <a:latin typeface="Times New Roman" pitchFamily="18" charset="0"/>
              </a:rPr>
              <a:pPr/>
              <a:t>36</a:t>
            </a:fld>
            <a:endParaRPr lang="id-ID" smtClean="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653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63E9C1-2262-4DA4-8236-754516B9883B}" type="slidenum">
              <a:rPr lang="id-ID" smtClean="0">
                <a:latin typeface="Times New Roman" pitchFamily="18" charset="0"/>
              </a:rPr>
              <a:pPr/>
              <a:t>23</a:t>
            </a:fld>
            <a:endParaRPr lang="id-ID" smtClean="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965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07D415-07EA-4894-80BB-DE46493A65AF}" type="slidenum">
              <a:rPr lang="id-ID" smtClean="0">
                <a:latin typeface="Times New Roman" pitchFamily="18" charset="0"/>
              </a:rPr>
              <a:pPr/>
              <a:t>24</a:t>
            </a:fld>
            <a:endParaRPr lang="id-ID" smtClean="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118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37C67A-FEFA-4DEB-A211-E2D3014A36C8}" type="slidenum">
              <a:rPr lang="id-ID" smtClean="0">
                <a:latin typeface="Times New Roman" pitchFamily="18" charset="0"/>
              </a:rPr>
              <a:pPr/>
              <a:t>25</a:t>
            </a:fld>
            <a:endParaRPr lang="id-ID" smtClean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737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DC91BA-7656-41C0-98E4-1836CFDD4B7C}" type="slidenum">
              <a:rPr lang="id-ID" smtClean="0">
                <a:latin typeface="Times New Roman" pitchFamily="18" charset="0"/>
              </a:rPr>
              <a:pPr/>
              <a:t>27</a:t>
            </a:fld>
            <a:endParaRPr lang="id-ID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56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8D7167-6365-498C-9865-3047E9310309}" type="slidenum">
              <a:rPr lang="id-ID" smtClean="0">
                <a:latin typeface="Times New Roman" pitchFamily="18" charset="0"/>
              </a:rPr>
              <a:pPr/>
              <a:t>29</a:t>
            </a:fld>
            <a:endParaRPr lang="id-ID" smtClean="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395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46316-96EB-4263-814C-EA833FA25DB6}" type="slidenum">
              <a:rPr lang="id-ID" smtClean="0">
                <a:latin typeface="Times New Roman" pitchFamily="18" charset="0"/>
              </a:rPr>
              <a:pPr/>
              <a:t>30</a:t>
            </a:fld>
            <a:endParaRPr lang="id-ID" smtClean="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458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FA904D-CDFB-4207-BEC4-960E18086094}" type="slidenum">
              <a:rPr lang="id-ID" smtClean="0">
                <a:latin typeface="Times New Roman" pitchFamily="18" charset="0"/>
              </a:rPr>
              <a:pPr/>
              <a:t>32</a:t>
            </a:fld>
            <a:endParaRPr lang="id-ID" smtClean="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189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70A30A-8D30-4A6A-9B7E-4604B6CBC7D8}" type="slidenum">
              <a:rPr lang="id-ID" smtClean="0">
                <a:latin typeface="Times New Roman" pitchFamily="18" charset="0"/>
              </a:rPr>
              <a:pPr/>
              <a:t>34</a:t>
            </a:fld>
            <a:endParaRPr lang="id-ID" smtClean="0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87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B320F91-855A-4499-A3FC-F6670A87D00A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2A5A3-0E4F-4C09-93B9-DB84ABC05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0F91-855A-4499-A3FC-F6670A87D00A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A5A3-0E4F-4C09-93B9-DB84ABC05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B320F91-855A-4499-A3FC-F6670A87D00A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972A5A3-0E4F-4C09-93B9-DB84ABC05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0F91-855A-4499-A3FC-F6670A87D00A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72A5A3-0E4F-4C09-93B9-DB84ABC05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0F91-855A-4499-A3FC-F6670A87D00A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972A5A3-0E4F-4C09-93B9-DB84ABC05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B320F91-855A-4499-A3FC-F6670A87D00A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972A5A3-0E4F-4C09-93B9-DB84ABC05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B320F91-855A-4499-A3FC-F6670A87D00A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972A5A3-0E4F-4C09-93B9-DB84ABC05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0F91-855A-4499-A3FC-F6670A87D00A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72A5A3-0E4F-4C09-93B9-DB84ABC05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0F91-855A-4499-A3FC-F6670A87D00A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2A5A3-0E4F-4C09-93B9-DB84ABC05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0F91-855A-4499-A3FC-F6670A87D00A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72A5A3-0E4F-4C09-93B9-DB84ABC05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B320F91-855A-4499-A3FC-F6670A87D00A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972A5A3-0E4F-4C09-93B9-DB84ABC05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320F91-855A-4499-A3FC-F6670A87D00A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972A5A3-0E4F-4C09-93B9-DB84ABC05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6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133600"/>
            <a:ext cx="6477000" cy="1828800"/>
          </a:xfrm>
        </p:spPr>
        <p:txBody>
          <a:bodyPr/>
          <a:lstStyle/>
          <a:p>
            <a:r>
              <a:rPr lang="en-US" dirty="0" smtClean="0"/>
              <a:t>PERTEMUAN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SRI WINIARTI, S.T, M.Cs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“ </a:t>
            </a:r>
            <a:r>
              <a:rPr lang="en-US" dirty="0" err="1" smtClean="0">
                <a:solidFill>
                  <a:srgbClr val="002060"/>
                </a:solidFill>
              </a:rPr>
              <a:t>merupakan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slah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satu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cara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untuk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mengelompokkan</a:t>
            </a:r>
            <a:r>
              <a:rPr lang="en-US" dirty="0" smtClean="0">
                <a:solidFill>
                  <a:srgbClr val="002060"/>
                </a:solidFill>
              </a:rPr>
              <a:t> data </a:t>
            </a:r>
            <a:r>
              <a:rPr lang="en-US" dirty="0" err="1" smtClean="0">
                <a:solidFill>
                  <a:srgbClr val="002060"/>
                </a:solidFill>
              </a:rPr>
              <a:t>menurut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perbedaan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dan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persamaan</a:t>
            </a:r>
            <a:r>
              <a:rPr lang="en-US" dirty="0" smtClean="0">
                <a:solidFill>
                  <a:srgbClr val="002060"/>
                </a:solidFill>
              </a:rPr>
              <a:t> “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Klasifikasi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343400"/>
            <a:ext cx="7391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</a:rPr>
              <a:t>Tujuan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Klasifikasi</a:t>
            </a:r>
            <a:r>
              <a:rPr lang="en-US" sz="2800" b="1" dirty="0" smtClean="0">
                <a:solidFill>
                  <a:srgbClr val="FF0000"/>
                </a:solidFill>
              </a:rPr>
              <a:t> data </a:t>
            </a:r>
          </a:p>
          <a:p>
            <a:pPr marL="342900" indent="-342900">
              <a:buAutoNum type="arabicPeriod"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Untuk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menghindri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data yang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tidak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perlu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Untuk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memperjelas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bagian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data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mempunyai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persamaan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perbedaan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Untuk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memperjelas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gambaran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objek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dipelajari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Untuk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mempermudah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perbandingan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interpertasi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886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err="1" smtClean="0">
                <a:solidFill>
                  <a:srgbClr val="99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Sampel</a:t>
            </a:r>
            <a:r>
              <a:rPr lang="en-US" sz="2000" dirty="0" smtClean="0">
                <a:solidFill>
                  <a:srgbClr val="99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random</a:t>
            </a:r>
          </a:p>
          <a:p>
            <a:pPr lvl="1"/>
            <a:r>
              <a:rPr lang="en-US" sz="2000" dirty="0" err="1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sampel</a:t>
            </a:r>
            <a:r>
              <a:rPr lang="en-US" sz="2000" dirty="0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yang </a:t>
            </a:r>
            <a:r>
              <a:rPr lang="en-US" sz="2000" dirty="0" err="1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pengambilannya</a:t>
            </a:r>
            <a:r>
              <a:rPr lang="en-US" sz="2000" dirty="0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sedemikian</a:t>
            </a:r>
            <a:r>
              <a:rPr lang="en-US" sz="2000" dirty="0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hingga</a:t>
            </a:r>
            <a:r>
              <a:rPr lang="en-US" sz="2000" dirty="0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</a:t>
            </a:r>
          </a:p>
          <a:p>
            <a:pPr lvl="1"/>
            <a:r>
              <a:rPr lang="en-US" sz="2000" dirty="0" err="1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setiap</a:t>
            </a:r>
            <a:r>
              <a:rPr lang="en-US" sz="2000" dirty="0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elemen</a:t>
            </a:r>
            <a:r>
              <a:rPr lang="en-US" sz="2000" dirty="0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populasinya</a:t>
            </a:r>
            <a:endParaRPr lang="en-US" sz="2000" dirty="0" smtClean="0">
              <a:solidFill>
                <a:srgbClr val="0066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err="1" smtClean="0">
                <a:solidFill>
                  <a:srgbClr val="99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Sampel</a:t>
            </a:r>
            <a:r>
              <a:rPr lang="en-US" sz="2000" dirty="0" smtClean="0">
                <a:solidFill>
                  <a:srgbClr val="99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solidFill>
                  <a:srgbClr val="99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kelompok</a:t>
            </a:r>
            <a:endParaRPr lang="en-US" sz="2000" dirty="0" smtClean="0">
              <a:solidFill>
                <a:srgbClr val="99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/>
            <a:r>
              <a:rPr lang="en-US" sz="2000" dirty="0" err="1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Sampel</a:t>
            </a:r>
            <a:r>
              <a:rPr lang="en-US" sz="2000" dirty="0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random </a:t>
            </a:r>
            <a:r>
              <a:rPr lang="en-US" sz="2000" dirty="0" err="1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sederhana</a:t>
            </a:r>
            <a:r>
              <a:rPr lang="en-US" sz="2000" dirty="0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dengan</a:t>
            </a:r>
            <a:r>
              <a:rPr lang="en-US" sz="2000" dirty="0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sampling </a:t>
            </a:r>
            <a:r>
              <a:rPr lang="en-US" sz="2000" dirty="0" err="1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unitnya</a:t>
            </a:r>
            <a:r>
              <a:rPr lang="en-US" sz="2000" dirty="0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berupa</a:t>
            </a:r>
            <a:r>
              <a:rPr lang="en-US" sz="2000" dirty="0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kumpulan</a:t>
            </a:r>
            <a:r>
              <a:rPr lang="en-US" sz="2000" dirty="0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atau</a:t>
            </a:r>
            <a:r>
              <a:rPr lang="en-US" sz="2000" dirty="0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kelompok</a:t>
            </a:r>
            <a:r>
              <a:rPr lang="en-US" sz="2000" dirty="0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elemen</a:t>
            </a:r>
            <a:r>
              <a:rPr lang="en-US" sz="2000" dirty="0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000" dirty="0" err="1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dengan</a:t>
            </a:r>
            <a:r>
              <a:rPr lang="en-US" sz="2000" dirty="0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cara</a:t>
            </a:r>
            <a:r>
              <a:rPr lang="en-US" sz="2000" dirty="0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berkelompok</a:t>
            </a:r>
            <a:r>
              <a:rPr lang="en-US" sz="2000" dirty="0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err="1" smtClean="0">
                <a:solidFill>
                  <a:srgbClr val="99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Sampel</a:t>
            </a:r>
            <a:r>
              <a:rPr lang="en-US" sz="2000" dirty="0" smtClean="0">
                <a:solidFill>
                  <a:srgbClr val="99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solidFill>
                  <a:srgbClr val="99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sistematis</a:t>
            </a:r>
            <a:endParaRPr lang="en-US" sz="2000" dirty="0" smtClean="0">
              <a:solidFill>
                <a:srgbClr val="99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000" dirty="0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</a:t>
            </a:r>
            <a:r>
              <a:rPr lang="en-US" sz="2000" dirty="0" err="1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Sampel</a:t>
            </a:r>
            <a:r>
              <a:rPr lang="en-US" sz="2000" dirty="0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yang </a:t>
            </a:r>
            <a:r>
              <a:rPr lang="en-US" sz="2000" dirty="0" err="1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pemilihannya</a:t>
            </a:r>
            <a:r>
              <a:rPr lang="en-US" sz="2000" dirty="0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dilakukan</a:t>
            </a:r>
            <a:r>
              <a:rPr lang="en-US" sz="2000" dirty="0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secara</a:t>
            </a:r>
            <a:r>
              <a:rPr lang="en-US" sz="2000" dirty="0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sistematis</a:t>
            </a:r>
            <a:r>
              <a:rPr lang="en-US" sz="2000" dirty="0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</a:t>
            </a:r>
            <a:r>
              <a:rPr lang="en-US" sz="2000" dirty="0" err="1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dari</a:t>
            </a:r>
            <a:r>
              <a:rPr lang="en-US" sz="2000" dirty="0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solidFill>
                  <a:srgbClr val="0066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populasinya</a:t>
            </a:r>
            <a:endParaRPr lang="en-US" sz="2000" dirty="0">
              <a:solidFill>
                <a:srgbClr val="0066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sampel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Sampel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Notasi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n </a:t>
            </a:r>
            <a:r>
              <a:rPr lang="en-US" dirty="0" err="1" smtClean="0"/>
              <a:t>observasi</a:t>
            </a:r>
            <a:r>
              <a:rPr lang="en-US" dirty="0" smtClean="0"/>
              <a:t> yang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{X</a:t>
            </a:r>
            <a:r>
              <a:rPr lang="en-US" sz="2000" dirty="0" smtClean="0"/>
              <a:t>1</a:t>
            </a:r>
            <a:r>
              <a:rPr lang="en-US" dirty="0" smtClean="0"/>
              <a:t>, X</a:t>
            </a:r>
            <a:r>
              <a:rPr lang="en-US" sz="2000" dirty="0" smtClean="0"/>
              <a:t>2</a:t>
            </a:r>
            <a:r>
              <a:rPr lang="en-US" dirty="0" smtClean="0"/>
              <a:t>, X</a:t>
            </a:r>
            <a:r>
              <a:rPr lang="en-US" sz="2000" dirty="0" smtClean="0"/>
              <a:t>3</a:t>
            </a:r>
            <a:r>
              <a:rPr lang="en-US" dirty="0" smtClean="0"/>
              <a:t>, …, </a:t>
            </a:r>
            <a:r>
              <a:rPr lang="en-US" dirty="0" err="1" smtClean="0"/>
              <a:t>X</a:t>
            </a:r>
            <a:r>
              <a:rPr lang="en-US" sz="2000" dirty="0" err="1" smtClean="0"/>
              <a:t>n</a:t>
            </a:r>
            <a:r>
              <a:rPr lang="en-US" dirty="0" smtClean="0"/>
              <a:t>}, </a:t>
            </a:r>
            <a:r>
              <a:rPr lang="en-US" dirty="0" err="1" smtClean="0"/>
              <a:t>maka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401047" y="3317488"/>
            <a:ext cx="4761753" cy="3130832"/>
            <a:chOff x="2401047" y="3317488"/>
            <a:chExt cx="4761753" cy="3130832"/>
          </a:xfrm>
        </p:grpSpPr>
        <p:pic>
          <p:nvPicPr>
            <p:cNvPr id="1025" name="Picture 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38400" y="3317488"/>
              <a:ext cx="3276600" cy="879087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01047" y="4419600"/>
              <a:ext cx="4075953" cy="838200"/>
            </a:xfrm>
            <a:prstGeom prst="rect">
              <a:avLst/>
            </a:prstGeom>
            <a:noFill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56329" y="5562600"/>
              <a:ext cx="4706471" cy="88572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Sampel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956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Andaikan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X </a:t>
            </a:r>
            <a:r>
              <a:rPr lang="en-US" sz="2400" dirty="0" err="1" smtClean="0"/>
              <a:t>dan</a:t>
            </a:r>
            <a:r>
              <a:rPr lang="en-US" sz="2400" dirty="0" smtClean="0"/>
              <a:t> Y </a:t>
            </a:r>
            <a:r>
              <a:rPr lang="en-US" sz="2400" dirty="0" err="1" smtClean="0"/>
              <a:t>masing-masing</a:t>
            </a:r>
            <a:r>
              <a:rPr lang="en-US" sz="2400" dirty="0" smtClean="0"/>
              <a:t>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X1, X2,…, </a:t>
            </a:r>
            <a:r>
              <a:rPr lang="en-US" sz="2400" dirty="0" err="1" smtClean="0"/>
              <a:t>Xn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Y1, Y2, …,</a:t>
            </a:r>
            <a:r>
              <a:rPr lang="en-US" sz="2400" dirty="0" err="1" smtClean="0"/>
              <a:t>Yn</a:t>
            </a:r>
            <a:r>
              <a:rPr lang="en-US" sz="2400" dirty="0" smtClean="0"/>
              <a:t> </a:t>
            </a:r>
            <a:r>
              <a:rPr lang="en-US" sz="2400" dirty="0" err="1" smtClean="0"/>
              <a:t>maka</a:t>
            </a:r>
            <a:endParaRPr lang="en-US" sz="2400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95400" y="2819400"/>
            <a:ext cx="7351058" cy="2286000"/>
            <a:chOff x="1295400" y="2819400"/>
            <a:chExt cx="7351058" cy="2286000"/>
          </a:xfrm>
        </p:grpSpPr>
        <p:pic>
          <p:nvPicPr>
            <p:cNvPr id="32769" name="Picture 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95400" y="2819400"/>
              <a:ext cx="7351058" cy="914400"/>
            </a:xfrm>
            <a:prstGeom prst="rect">
              <a:avLst/>
            </a:prstGeom>
            <a:noFill/>
          </p:spPr>
        </p:pic>
        <p:pic>
          <p:nvPicPr>
            <p:cNvPr id="32771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95400" y="4267200"/>
              <a:ext cx="6749428" cy="8382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Beberapa</a:t>
            </a:r>
            <a:r>
              <a:rPr lang="en-US" sz="3600" dirty="0" smtClean="0"/>
              <a:t> </a:t>
            </a:r>
            <a:r>
              <a:rPr lang="en-US" sz="3600" dirty="0" err="1" smtClean="0"/>
              <a:t>aturan</a:t>
            </a:r>
            <a:r>
              <a:rPr lang="en-US" sz="3600" dirty="0" smtClean="0"/>
              <a:t> </a:t>
            </a:r>
            <a:r>
              <a:rPr lang="en-US" sz="3600" dirty="0" err="1" smtClean="0"/>
              <a:t>Aljabar</a:t>
            </a:r>
            <a:endParaRPr lang="en-US" sz="3600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914400" y="2819400"/>
            <a:ext cx="5910942" cy="3276600"/>
            <a:chOff x="914400" y="2819400"/>
            <a:chExt cx="5910942" cy="3276600"/>
          </a:xfrm>
        </p:grpSpPr>
        <p:pic>
          <p:nvPicPr>
            <p:cNvPr id="33793" name="Picture 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00199" y="2819400"/>
              <a:ext cx="5225143" cy="91440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914400" y="3048000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1)</a:t>
              </a:r>
              <a:endParaRPr lang="en-US" sz="2800" dirty="0"/>
            </a:p>
          </p:txBody>
        </p:sp>
        <p:pic>
          <p:nvPicPr>
            <p:cNvPr id="33795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00199" y="4191000"/>
              <a:ext cx="2155372" cy="838200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914400" y="4338935"/>
              <a:ext cx="437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2)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14400" y="5405735"/>
              <a:ext cx="437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3)</a:t>
              </a:r>
              <a:endParaRPr lang="en-US" sz="2400" dirty="0"/>
            </a:p>
          </p:txBody>
        </p:sp>
        <p:pic>
          <p:nvPicPr>
            <p:cNvPr id="33797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00200" y="5257800"/>
              <a:ext cx="1462741" cy="8382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Tabulasi</a:t>
            </a:r>
            <a:r>
              <a:rPr lang="en-US" dirty="0" smtClean="0"/>
              <a:t>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990600"/>
          </a:xfrm>
        </p:spPr>
        <p:txBody>
          <a:bodyPr>
            <a:normAutofit lnSpcReduction="10000"/>
          </a:bodyPr>
          <a:lstStyle/>
          <a:p>
            <a:r>
              <a:rPr lang="en-US" sz="2000" dirty="0" err="1" smtClean="0"/>
              <a:t>Tabel</a:t>
            </a:r>
            <a:r>
              <a:rPr lang="en-US" sz="2000" dirty="0" smtClean="0"/>
              <a:t> </a:t>
            </a:r>
            <a:r>
              <a:rPr lang="en-US" sz="2000" dirty="0" err="1" smtClean="0"/>
              <a:t>menurut</a:t>
            </a:r>
            <a:r>
              <a:rPr lang="en-US" sz="2000" dirty="0" smtClean="0"/>
              <a:t> data </a:t>
            </a:r>
            <a:r>
              <a:rPr lang="en-US" sz="2000" dirty="0" err="1" smtClean="0"/>
              <a:t>rinci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disusun</a:t>
            </a:r>
            <a:r>
              <a:rPr lang="en-US" sz="2000" dirty="0" smtClean="0"/>
              <a:t> </a:t>
            </a:r>
            <a:r>
              <a:rPr lang="en-US" sz="2000" dirty="0" err="1" smtClean="0"/>
              <a:t>sbg</a:t>
            </a:r>
            <a:r>
              <a:rPr lang="en-US" sz="2000" dirty="0" smtClean="0"/>
              <a:t> </a:t>
            </a:r>
            <a:r>
              <a:rPr lang="en-US" sz="2000" dirty="0" err="1" smtClean="0"/>
              <a:t>bahan</a:t>
            </a:r>
            <a:r>
              <a:rPr lang="en-US" sz="2000" dirty="0" smtClean="0"/>
              <a:t> </a:t>
            </a:r>
            <a:r>
              <a:rPr lang="en-US" sz="2000" dirty="0" err="1" smtClean="0"/>
              <a:t>referensi</a:t>
            </a:r>
            <a:r>
              <a:rPr lang="en-US" sz="2000" dirty="0" smtClean="0"/>
              <a:t>. </a:t>
            </a:r>
            <a:r>
              <a:rPr lang="en-US" sz="2000" dirty="0" err="1" smtClean="0"/>
              <a:t>Cotoh</a:t>
            </a:r>
            <a:r>
              <a:rPr lang="en-US" sz="2000" dirty="0" smtClean="0"/>
              <a:t> :</a:t>
            </a:r>
          </a:p>
          <a:p>
            <a:pPr fontAlgn="t"/>
            <a:endParaRPr lang="en-US" sz="2000" b="1" dirty="0" smtClean="0"/>
          </a:p>
          <a:p>
            <a:pPr fontAlgn="t"/>
            <a:endParaRPr lang="en-US" sz="2000" b="1" dirty="0" smtClean="0"/>
          </a:p>
          <a:p>
            <a:pPr fontAlgn="t"/>
            <a:endParaRPr lang="en-US" sz="2000" dirty="0" smtClean="0"/>
          </a:p>
          <a:p>
            <a:pPr fontAlgn="t"/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Berlin Sans FB Demi" pitchFamily="34" charset="0"/>
              </a:rPr>
              <a:t>1. </a:t>
            </a:r>
            <a:r>
              <a:rPr lang="en-US" sz="2400" dirty="0" err="1" smtClean="0">
                <a:latin typeface="Berlin Sans FB Demi" pitchFamily="34" charset="0"/>
              </a:rPr>
              <a:t>Tabel</a:t>
            </a:r>
            <a:r>
              <a:rPr lang="en-US" sz="2400" dirty="0" smtClean="0">
                <a:latin typeface="Berlin Sans FB Demi" pitchFamily="34" charset="0"/>
              </a:rPr>
              <a:t> </a:t>
            </a:r>
            <a:r>
              <a:rPr lang="en-US" sz="2400" dirty="0" err="1" smtClean="0">
                <a:latin typeface="Berlin Sans FB Demi" pitchFamily="34" charset="0"/>
              </a:rPr>
              <a:t>Referensi</a:t>
            </a:r>
            <a:endParaRPr lang="en-US" sz="2400" dirty="0">
              <a:latin typeface="Berlin Sans FB Demi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2. </a:t>
            </a:r>
            <a:r>
              <a:rPr lang="en-US" dirty="0" err="1" smtClean="0">
                <a:latin typeface="Berlin Sans FB Demi" pitchFamily="34" charset="0"/>
              </a:rPr>
              <a:t>Tabel</a:t>
            </a:r>
            <a:r>
              <a:rPr lang="en-US" dirty="0" smtClean="0">
                <a:latin typeface="Berlin Sans FB Demi" pitchFamily="34" charset="0"/>
              </a:rPr>
              <a:t> </a:t>
            </a:r>
            <a:r>
              <a:rPr lang="en-US" sz="2800" dirty="0" err="1" smtClean="0">
                <a:latin typeface="Berlin Sans FB Demi" pitchFamily="34" charset="0"/>
              </a:rPr>
              <a:t>Iktisar</a:t>
            </a:r>
            <a:endParaRPr lang="en-US" dirty="0">
              <a:latin typeface="Berlin Sans FB Demi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</p:nvPr>
        </p:nvGraphicFramePr>
        <p:xfrm>
          <a:off x="914400" y="3352800"/>
          <a:ext cx="35814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/>
                <a:gridCol w="1790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6600"/>
                          </a:solidFill>
                        </a:rPr>
                        <a:t>Pulau</a:t>
                      </a:r>
                      <a:endParaRPr lang="en-US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6600"/>
                          </a:solidFill>
                        </a:rPr>
                        <a:t>Jumlah</a:t>
                      </a:r>
                      <a:endParaRPr lang="en-US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Sumatra</a:t>
                      </a:r>
                    </a:p>
                    <a:p>
                      <a:r>
                        <a:rPr lang="en-US" dirty="0" err="1" smtClean="0"/>
                        <a:t>Jawa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NTB</a:t>
                      </a:r>
                    </a:p>
                    <a:p>
                      <a:r>
                        <a:rPr lang="en-US" dirty="0" smtClean="0"/>
                        <a:t>Kalimantan</a:t>
                      </a:r>
                    </a:p>
                    <a:p>
                      <a:r>
                        <a:rPr lang="en-US" dirty="0" smtClean="0"/>
                        <a:t>Sulawesi</a:t>
                      </a:r>
                    </a:p>
                    <a:p>
                      <a:r>
                        <a:rPr lang="en-US" dirty="0" smtClean="0"/>
                        <a:t>Maluku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38.498</a:t>
                      </a:r>
                    </a:p>
                    <a:p>
                      <a:r>
                        <a:rPr lang="en-US" dirty="0" smtClean="0"/>
                        <a:t>109.779</a:t>
                      </a:r>
                    </a:p>
                    <a:p>
                      <a:r>
                        <a:rPr lang="en-US" dirty="0" smtClean="0"/>
                        <a:t>10.139</a:t>
                      </a:r>
                    </a:p>
                    <a:p>
                      <a:r>
                        <a:rPr lang="en-US" dirty="0" smtClean="0"/>
                        <a:t>8.958</a:t>
                      </a:r>
                    </a:p>
                    <a:p>
                      <a:r>
                        <a:rPr lang="en-US" dirty="0" smtClean="0"/>
                        <a:t>12.753</a:t>
                      </a:r>
                    </a:p>
                    <a:p>
                      <a:r>
                        <a:rPr lang="en-US" dirty="0" smtClean="0"/>
                        <a:t>3.330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4800600" y="2438400"/>
            <a:ext cx="3886200" cy="762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Tabel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singkat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sederhana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Cotoh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tabel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diolah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berasal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dari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tabel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referensi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t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t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t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t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6477000" cy="10668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Diagram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subTitle" idx="1"/>
          </p:nvPr>
        </p:nvSpPr>
        <p:spPr>
          <a:xfrm>
            <a:off x="1447800" y="1524000"/>
            <a:ext cx="6705600" cy="41910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Bodoni MT" pitchFamily="18" charset="0"/>
                <a:ea typeface="Arial Unicode MS" pitchFamily="34" charset="-128"/>
                <a:cs typeface="Arial Unicode MS" pitchFamily="34" charset="-128"/>
              </a:rPr>
              <a:t>“ </a:t>
            </a:r>
            <a:r>
              <a:rPr lang="en-US" sz="2400" b="1" dirty="0" err="1" smtClean="0">
                <a:solidFill>
                  <a:schemeClr val="accent2"/>
                </a:solidFill>
                <a:latin typeface="Bodoni MT" pitchFamily="18" charset="0"/>
                <a:ea typeface="Arial Unicode MS" pitchFamily="34" charset="-128"/>
                <a:cs typeface="Arial Unicode MS" pitchFamily="34" charset="-128"/>
              </a:rPr>
              <a:t>Merupakan</a:t>
            </a:r>
            <a:r>
              <a:rPr lang="en-US" sz="2400" b="1" dirty="0" smtClean="0">
                <a:solidFill>
                  <a:schemeClr val="accent2"/>
                </a:solidFill>
                <a:latin typeface="Bodoni MT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latin typeface="Bodoni MT" pitchFamily="18" charset="0"/>
                <a:ea typeface="Arial Unicode MS" pitchFamily="34" charset="-128"/>
                <a:cs typeface="Arial Unicode MS" pitchFamily="34" charset="-128"/>
              </a:rPr>
              <a:t>gambaran</a:t>
            </a:r>
            <a:r>
              <a:rPr lang="en-US" sz="2400" b="1" dirty="0" smtClean="0">
                <a:solidFill>
                  <a:schemeClr val="accent2"/>
                </a:solidFill>
                <a:latin typeface="Bodoni MT" pitchFamily="18" charset="0"/>
                <a:ea typeface="Arial Unicode MS" pitchFamily="34" charset="-128"/>
                <a:cs typeface="Arial Unicode MS" pitchFamily="34" charset="-128"/>
              </a:rPr>
              <a:t> visual data yang </a:t>
            </a:r>
            <a:r>
              <a:rPr lang="en-US" sz="2400" b="1" dirty="0" err="1" smtClean="0">
                <a:solidFill>
                  <a:schemeClr val="accent2"/>
                </a:solidFill>
                <a:latin typeface="Bodoni MT" pitchFamily="18" charset="0"/>
                <a:ea typeface="Arial Unicode MS" pitchFamily="34" charset="-128"/>
                <a:cs typeface="Arial Unicode MS" pitchFamily="34" charset="-128"/>
              </a:rPr>
              <a:t>disajikan</a:t>
            </a:r>
            <a:r>
              <a:rPr lang="en-US" sz="2400" b="1" dirty="0" smtClean="0">
                <a:solidFill>
                  <a:schemeClr val="accent2"/>
                </a:solidFill>
                <a:latin typeface="Bodoni MT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latin typeface="Bodoni MT" pitchFamily="18" charset="0"/>
                <a:ea typeface="Arial Unicode MS" pitchFamily="34" charset="-128"/>
                <a:cs typeface="Arial Unicode MS" pitchFamily="34" charset="-128"/>
              </a:rPr>
              <a:t>dalam</a:t>
            </a:r>
            <a:r>
              <a:rPr lang="en-US" sz="2400" b="1" dirty="0" smtClean="0">
                <a:solidFill>
                  <a:schemeClr val="accent2"/>
                </a:solidFill>
                <a:latin typeface="Bodoni MT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latin typeface="Bodoni MT" pitchFamily="18" charset="0"/>
                <a:ea typeface="Arial Unicode MS" pitchFamily="34" charset="-128"/>
                <a:cs typeface="Arial Unicode MS" pitchFamily="34" charset="-128"/>
              </a:rPr>
              <a:t>bentuk</a:t>
            </a:r>
            <a:r>
              <a:rPr lang="en-US" sz="2400" b="1" dirty="0" smtClean="0">
                <a:solidFill>
                  <a:schemeClr val="accent2"/>
                </a:solidFill>
                <a:latin typeface="Bodoni MT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latin typeface="Bodoni MT" pitchFamily="18" charset="0"/>
                <a:ea typeface="Arial Unicode MS" pitchFamily="34" charset="-128"/>
                <a:cs typeface="Arial Unicode MS" pitchFamily="34" charset="-128"/>
              </a:rPr>
              <a:t>gambar-gambar</a:t>
            </a:r>
            <a:r>
              <a:rPr lang="en-US" sz="2400" b="1" dirty="0" smtClean="0">
                <a:solidFill>
                  <a:schemeClr val="accent2"/>
                </a:solidFill>
                <a:latin typeface="Bodoni MT" pitchFamily="18" charset="0"/>
                <a:ea typeface="Arial Unicode MS" pitchFamily="34" charset="-128"/>
                <a:cs typeface="Arial Unicode MS" pitchFamily="34" charset="-128"/>
              </a:rPr>
              <a:t> ”</a:t>
            </a:r>
          </a:p>
          <a:p>
            <a:endParaRPr lang="en-US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Manfaat</a:t>
            </a: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Diagram </a:t>
            </a:r>
          </a:p>
          <a:p>
            <a:pPr marL="514350" indent="-514350">
              <a:buAutoNum type="arabicPeriod"/>
            </a:pP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Lebih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mudah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ditanggapi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dari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tabel</a:t>
            </a:r>
            <a:endParaRPr lang="en-US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514350" indent="-514350">
              <a:buAutoNum type="arabicPeriod"/>
            </a:pP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Lebih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sederhana</a:t>
            </a:r>
            <a:endParaRPr lang="en-US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514350" indent="-514350">
              <a:buAutoNum type="arabicPeriod"/>
            </a:pP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Mmberikan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gambaran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permaslahan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yang </a:t>
            </a: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mengesankan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tidak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menjemukan</a:t>
            </a:r>
            <a:endParaRPr lang="en-US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514350" indent="-514350">
              <a:buAutoNum type="arabicPeriod"/>
            </a:pP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Dapat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diinterpertasikan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dengan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cepat</a:t>
            </a:r>
            <a:endParaRPr lang="en-US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514350" indent="-514350">
              <a:buAutoNum type="arabicPeriod"/>
            </a:pP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Lebih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mudah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menarik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perhatian</a:t>
            </a:r>
            <a:endParaRPr lang="en-US" sz="2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Diagram </a:t>
            </a:r>
            <a:r>
              <a:rPr lang="en-US" dirty="0" err="1" smtClean="0"/>
              <a:t>Batang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endParaRPr lang="en-US" sz="3200" b="1" dirty="0" smtClean="0">
              <a:latin typeface="Bodoni MT" pitchFamily="18" charset="0"/>
            </a:endParaRPr>
          </a:p>
          <a:p>
            <a:endParaRPr lang="en-US" sz="3200" b="1" dirty="0" smtClean="0">
              <a:latin typeface="Bodoni MT" pitchFamily="18" charset="0"/>
            </a:endParaRPr>
          </a:p>
          <a:p>
            <a:r>
              <a:rPr lang="en-US" sz="3200" b="1" dirty="0" err="1" smtClean="0">
                <a:latin typeface="Bodoni MT" pitchFamily="18" charset="0"/>
              </a:rPr>
              <a:t>Contoh</a:t>
            </a:r>
            <a:endParaRPr lang="en-US" sz="3200" b="1" dirty="0">
              <a:latin typeface="Bodoni MT" pitchFamily="18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1"/>
          </p:nvPr>
        </p:nvGraphicFramePr>
        <p:xfrm>
          <a:off x="2362200" y="1752600"/>
          <a:ext cx="64008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Diagram Pie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2"/>
          </p:nvPr>
        </p:nvGraphicFramePr>
        <p:xfrm>
          <a:off x="609600" y="2438401"/>
          <a:ext cx="3886200" cy="2758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</a:tblGrid>
              <a:tr h="5618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Jenis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Pengeluaran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Jumlah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Pengeluaran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57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270.000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57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240.000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57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90.000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243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120.000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57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JUMLAH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720.000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</p:nvPr>
        </p:nvGraphicFramePr>
        <p:xfrm>
          <a:off x="4800600" y="2438400"/>
          <a:ext cx="3886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5562600"/>
            <a:ext cx="45404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Catatan</a:t>
            </a:r>
            <a:r>
              <a:rPr lang="en-US" sz="2000" dirty="0" smtClean="0"/>
              <a:t> : </a:t>
            </a:r>
            <a:r>
              <a:rPr lang="en-US" sz="2000" dirty="0" err="1" smtClean="0"/>
              <a:t>Jenis</a:t>
            </a:r>
            <a:r>
              <a:rPr lang="en-US" sz="2000" dirty="0" smtClean="0"/>
              <a:t> </a:t>
            </a:r>
            <a:r>
              <a:rPr lang="en-US" sz="2000" dirty="0" err="1" smtClean="0"/>
              <a:t>pengeluaran</a:t>
            </a:r>
            <a:r>
              <a:rPr lang="en-US" sz="2000" dirty="0" smtClean="0"/>
              <a:t> A </a:t>
            </a:r>
            <a:r>
              <a:rPr lang="en-US" sz="2000" dirty="0" err="1" smtClean="0"/>
              <a:t>didapat</a:t>
            </a:r>
            <a:endParaRPr lang="en-US" sz="2000" dirty="0" smtClean="0"/>
          </a:p>
          <a:p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: 270.000/720.000 x 100%</a:t>
            </a:r>
          </a:p>
          <a:p>
            <a:r>
              <a:rPr lang="en-US" sz="2000" dirty="0" err="1" smtClean="0"/>
              <a:t>Berlaku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pengeluaran</a:t>
            </a:r>
            <a:r>
              <a:rPr lang="en-US" sz="2000" dirty="0" smtClean="0"/>
              <a:t> B,C </a:t>
            </a:r>
            <a:r>
              <a:rPr lang="en-US" sz="2000" dirty="0" err="1" smtClean="0"/>
              <a:t>dan</a:t>
            </a:r>
            <a:r>
              <a:rPr lang="en-US" sz="2000" dirty="0" smtClean="0"/>
              <a:t> D</a:t>
            </a:r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Digunakan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untuk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perkembangan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satu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atau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beberapa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kelompok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dari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waktu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waktu</a:t>
            </a:r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diagram line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19400" y="3048000"/>
          <a:ext cx="60960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Tahun</a:t>
                      </a:r>
                      <a:endParaRPr 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Perusahaan X</a:t>
                      </a:r>
                      <a:endParaRPr 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Perusahaan Y</a:t>
                      </a:r>
                      <a:endParaRPr 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Perusahaan</a:t>
                      </a:r>
                      <a:r>
                        <a:rPr lang="en-US" sz="1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Z</a:t>
                      </a:r>
                      <a:endParaRPr 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2001</a:t>
                      </a:r>
                    </a:p>
                    <a:p>
                      <a:pPr algn="ctr"/>
                      <a:r>
                        <a:rPr lang="en-US" dirty="0" smtClean="0"/>
                        <a:t>2002</a:t>
                      </a:r>
                    </a:p>
                    <a:p>
                      <a:pPr algn="ctr"/>
                      <a:r>
                        <a:rPr lang="en-US" dirty="0" smtClean="0"/>
                        <a:t>2003</a:t>
                      </a:r>
                    </a:p>
                    <a:p>
                      <a:pPr algn="ctr"/>
                      <a:r>
                        <a:rPr lang="en-US" dirty="0" smtClean="0"/>
                        <a:t>2004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</a:p>
                    <a:p>
                      <a:pPr algn="ctr"/>
                      <a:r>
                        <a:rPr lang="en-US" dirty="0" smtClean="0"/>
                        <a:t>7</a:t>
                      </a:r>
                    </a:p>
                    <a:p>
                      <a:pPr algn="ctr"/>
                      <a:r>
                        <a:rPr lang="en-US" dirty="0" smtClean="0"/>
                        <a:t>8</a:t>
                      </a:r>
                    </a:p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</a:p>
                    <a:p>
                      <a:pPr algn="ctr"/>
                      <a:r>
                        <a:rPr lang="en-US" dirty="0" smtClean="0"/>
                        <a:t>7</a:t>
                      </a:r>
                    </a:p>
                    <a:p>
                      <a:pPr algn="ctr"/>
                      <a:r>
                        <a:rPr lang="en-US" dirty="0" smtClean="0"/>
                        <a:t>7</a:t>
                      </a:r>
                    </a:p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</a:p>
                    <a:p>
                      <a:pPr algn="ctr"/>
                      <a:r>
                        <a:rPr lang="en-US" smtClean="0"/>
                        <a:t>6</a:t>
                      </a:r>
                    </a:p>
                    <a:p>
                      <a:pPr algn="ctr"/>
                      <a:r>
                        <a:rPr lang="en-US" smtClean="0"/>
                        <a:t>7</a:t>
                      </a:r>
                    </a:p>
                    <a:p>
                      <a:pPr algn="ctr"/>
                      <a:r>
                        <a:rPr lang="en-US" smtClean="0"/>
                        <a:t>8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Sejarah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Singkat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r>
              <a:rPr lang="en-US" dirty="0" smtClean="0"/>
              <a:t> </a:t>
            </a:r>
            <a:r>
              <a:rPr lang="en-US" dirty="0" err="1" smtClean="0"/>
              <a:t>dirintis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oleh</a:t>
            </a:r>
            <a:r>
              <a:rPr lang="en-US" dirty="0" smtClean="0"/>
              <a:t> F. Galton 1880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biologi</a:t>
            </a:r>
            <a:endParaRPr lang="en-US" dirty="0" smtClean="0"/>
          </a:p>
          <a:p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abad</a:t>
            </a:r>
            <a:r>
              <a:rPr lang="en-US" dirty="0" smtClean="0"/>
              <a:t> 19 </a:t>
            </a:r>
            <a:r>
              <a:rPr lang="en-US" dirty="0" err="1" smtClean="0"/>
              <a:t>oleh</a:t>
            </a:r>
            <a:r>
              <a:rPr lang="en-US" dirty="0" smtClean="0"/>
              <a:t> Karl Pearson </a:t>
            </a:r>
            <a:r>
              <a:rPr lang="en-US" dirty="0" err="1" smtClean="0"/>
              <a:t>pemecahan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sosio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1918 – 1935, R. Fisher </a:t>
            </a:r>
            <a:r>
              <a:rPr lang="en-US" dirty="0" err="1" smtClean="0"/>
              <a:t>memperkenalkan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Variansi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literatur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Diagram 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2362200" y="1752600"/>
          <a:ext cx="64008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Peranan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Dalam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kehidupan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sehari-hari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Dalam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kegiatan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penelitian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Khusus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t.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Informatika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banyaknya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pakai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untuk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aplikasi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yang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berbasis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inferensi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misalnya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sistem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pakar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SPK, Computer Vision,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dll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990600"/>
            <a:ext cx="4191000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STATISTIKA :</a:t>
            </a:r>
          </a:p>
          <a:p>
            <a:r>
              <a:rPr lang="en-US">
                <a:solidFill>
                  <a:srgbClr val="FF0000"/>
                </a:solidFill>
              </a:rPr>
              <a:t>Kegiatan untuk :</a:t>
            </a:r>
          </a:p>
          <a:p>
            <a:pPr>
              <a:buFontTx/>
              <a:buChar char="•"/>
            </a:pPr>
            <a:r>
              <a:rPr lang="en-US">
                <a:solidFill>
                  <a:srgbClr val="FF0000"/>
                </a:solidFill>
              </a:rPr>
              <a:t> mengumpulkan data</a:t>
            </a:r>
          </a:p>
          <a:p>
            <a:pPr>
              <a:buFontTx/>
              <a:buChar char="•"/>
            </a:pPr>
            <a:r>
              <a:rPr lang="en-US">
                <a:solidFill>
                  <a:srgbClr val="FF0000"/>
                </a:solidFill>
              </a:rPr>
              <a:t> menyajikan data </a:t>
            </a:r>
          </a:p>
          <a:p>
            <a:pPr>
              <a:buFontTx/>
              <a:buChar char="•"/>
            </a:pPr>
            <a:r>
              <a:rPr lang="en-US">
                <a:solidFill>
                  <a:srgbClr val="FF0000"/>
                </a:solidFill>
              </a:rPr>
              <a:t> menganalisis data dengan metode tertentu</a:t>
            </a:r>
          </a:p>
          <a:p>
            <a:pPr>
              <a:buFontTx/>
              <a:buChar char="•"/>
            </a:pPr>
            <a:r>
              <a:rPr lang="en-US">
                <a:solidFill>
                  <a:srgbClr val="FF0000"/>
                </a:solidFill>
              </a:rPr>
              <a:t> menginterpretasikan hasil analisis</a:t>
            </a:r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533400" y="914400"/>
            <a:ext cx="6324600" cy="1752600"/>
          </a:xfrm>
          <a:prstGeom prst="rightArrowCallout">
            <a:avLst>
              <a:gd name="adj1" fmla="val 8519"/>
              <a:gd name="adj2" fmla="val 47556"/>
              <a:gd name="adj3" fmla="val 108411"/>
              <a:gd name="adj4" fmla="val 66486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934200" y="1371600"/>
            <a:ext cx="1355725" cy="9556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KEGUNAAN</a:t>
            </a:r>
          </a:p>
          <a:p>
            <a:pPr algn="ctr"/>
            <a:r>
              <a:rPr lang="en-US" sz="4000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33400" y="3505200"/>
            <a:ext cx="6553200" cy="835025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33CC"/>
                </a:solidFill>
              </a:rPr>
              <a:t>STATISTIKA DESKRIPTIF :</a:t>
            </a:r>
          </a:p>
          <a:p>
            <a:r>
              <a:rPr lang="en-US">
                <a:solidFill>
                  <a:srgbClr val="0033CC"/>
                </a:solidFill>
              </a:rPr>
              <a:t>Berkenaan dengan pengumpulan, pengolahan, dan penyajian sebagian</a:t>
            </a:r>
          </a:p>
          <a:p>
            <a:r>
              <a:rPr lang="en-US">
                <a:solidFill>
                  <a:srgbClr val="0033CC"/>
                </a:solidFill>
              </a:rPr>
              <a:t>atau seluruh data (pengamatan) tanpa pengambilan kesimpulan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33400" y="5257800"/>
            <a:ext cx="7516813" cy="10795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00"/>
                </a:solidFill>
              </a:rPr>
              <a:t>STATISTIKA INFERENSI :</a:t>
            </a:r>
          </a:p>
          <a:p>
            <a:r>
              <a:rPr lang="en-US">
                <a:solidFill>
                  <a:srgbClr val="006600"/>
                </a:solidFill>
              </a:rPr>
              <a:t>Setelah data dikumpulkan, maka dilakukan berbagai metode statistik untuk</a:t>
            </a:r>
          </a:p>
          <a:p>
            <a:r>
              <a:rPr lang="en-US">
                <a:solidFill>
                  <a:srgbClr val="006600"/>
                </a:solidFill>
              </a:rPr>
              <a:t>menganalisis data, dan kemudian dilakukan interpretasi serta diambil kesimpulan.</a:t>
            </a:r>
          </a:p>
          <a:p>
            <a:r>
              <a:rPr lang="en-US">
                <a:solidFill>
                  <a:srgbClr val="006600"/>
                </a:solidFill>
              </a:rPr>
              <a:t>Statistika inferensi akan menghasilkan generalisasi (jika sampel representatif)</a:t>
            </a:r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1736725" y="2901950"/>
            <a:ext cx="1109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Melalui fase</a:t>
            </a:r>
          </a:p>
        </p:txBody>
      </p:sp>
      <p:sp>
        <p:nvSpPr>
          <p:cNvPr id="7176" name="Line 9"/>
          <p:cNvSpPr>
            <a:spLocks noChangeShapeType="1"/>
          </p:cNvSpPr>
          <p:nvPr/>
        </p:nvSpPr>
        <p:spPr bwMode="auto">
          <a:xfrm>
            <a:off x="236220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Line 10"/>
          <p:cNvSpPr>
            <a:spLocks noChangeShapeType="1"/>
          </p:cNvSpPr>
          <p:nvPr/>
        </p:nvSpPr>
        <p:spPr bwMode="auto">
          <a:xfrm>
            <a:off x="2362200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Text Box 11"/>
          <p:cNvSpPr txBox="1">
            <a:spLocks noChangeArrowheads="1"/>
          </p:cNvSpPr>
          <p:nvPr/>
        </p:nvSpPr>
        <p:spPr bwMode="auto">
          <a:xfrm>
            <a:off x="2057400" y="4648200"/>
            <a:ext cx="758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dan fase</a:t>
            </a:r>
          </a:p>
        </p:txBody>
      </p:sp>
      <p:sp>
        <p:nvSpPr>
          <p:cNvPr id="7179" name="Line 14"/>
          <p:cNvSpPr>
            <a:spLocks noChangeShapeType="1"/>
          </p:cNvSpPr>
          <p:nvPr/>
        </p:nvSpPr>
        <p:spPr bwMode="auto">
          <a:xfrm>
            <a:off x="2362200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Line 15"/>
          <p:cNvSpPr>
            <a:spLocks noChangeShapeType="1"/>
          </p:cNvSpPr>
          <p:nvPr/>
        </p:nvSpPr>
        <p:spPr bwMode="auto">
          <a:xfrm>
            <a:off x="2362200" y="4953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1" name="Text Box 17"/>
          <p:cNvSpPr txBox="1">
            <a:spLocks noChangeArrowheads="1"/>
          </p:cNvSpPr>
          <p:nvPr/>
        </p:nvSpPr>
        <p:spPr bwMode="auto">
          <a:xfrm>
            <a:off x="6324600" y="228600"/>
            <a:ext cx="2474913" cy="36671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1. Konsep Statistika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ChangeArrowheads="1"/>
          </p:cNvSpPr>
          <p:nvPr/>
        </p:nvSpPr>
        <p:spPr bwMode="auto">
          <a:xfrm>
            <a:off x="457200" y="3352800"/>
            <a:ext cx="6477000" cy="6096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5257800" y="228600"/>
            <a:ext cx="3549650" cy="36671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2. Statistika &amp; Metode Ilmiah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457200" y="838200"/>
            <a:ext cx="6477000" cy="835025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33CC"/>
                </a:solidFill>
              </a:rPr>
              <a:t>METODE ILMIAH :</a:t>
            </a:r>
          </a:p>
          <a:p>
            <a:r>
              <a:rPr lang="en-US">
                <a:solidFill>
                  <a:srgbClr val="0033CC"/>
                </a:solidFill>
              </a:rPr>
              <a:t>Adalah salah satu cara mencari kebenaran yang bila ditinjau dari segi penerapannya, resiko untuk keliru paling kecil.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441325" y="1889125"/>
            <a:ext cx="6492875" cy="2585323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US" b="1" dirty="0">
                <a:solidFill>
                  <a:srgbClr val="0033CC"/>
                </a:solidFill>
              </a:rPr>
              <a:t>LANGKAH-LANGKAH DALAM METODE ILMIAH :</a:t>
            </a:r>
          </a:p>
          <a:p>
            <a:pPr marL="457200" indent="-457200">
              <a:buFontTx/>
              <a:buAutoNum type="arabicPeriod"/>
            </a:pPr>
            <a:r>
              <a:rPr lang="en-US" dirty="0" err="1">
                <a:solidFill>
                  <a:srgbClr val="0033CC"/>
                </a:solidFill>
              </a:rPr>
              <a:t>Merumuskan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masalah</a:t>
            </a:r>
            <a:endParaRPr lang="en-US" dirty="0">
              <a:solidFill>
                <a:srgbClr val="0033CC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dirty="0" err="1">
                <a:solidFill>
                  <a:srgbClr val="0033CC"/>
                </a:solidFill>
              </a:rPr>
              <a:t>Melakukan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studi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literatur</a:t>
            </a:r>
            <a:endParaRPr lang="en-US" dirty="0">
              <a:solidFill>
                <a:srgbClr val="0033CC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dirty="0" err="1">
                <a:solidFill>
                  <a:srgbClr val="0033CC"/>
                </a:solidFill>
              </a:rPr>
              <a:t>Membuat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dugaan-dugaan</a:t>
            </a:r>
            <a:r>
              <a:rPr lang="en-US" dirty="0">
                <a:solidFill>
                  <a:srgbClr val="0033CC"/>
                </a:solidFill>
              </a:rPr>
              <a:t>, </a:t>
            </a:r>
            <a:r>
              <a:rPr lang="en-US" dirty="0" err="1">
                <a:solidFill>
                  <a:srgbClr val="0033CC"/>
                </a:solidFill>
              </a:rPr>
              <a:t>pertanyaan-pertanyaan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atau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hipotesis</a:t>
            </a:r>
            <a:endParaRPr lang="en-US" dirty="0">
              <a:solidFill>
                <a:srgbClr val="0033CC"/>
              </a:solidFill>
            </a:endParaRPr>
          </a:p>
          <a:p>
            <a:pPr marL="457200" indent="-457200">
              <a:buFontTx/>
              <a:buAutoNum type="arabicPeriod" startAt="4"/>
            </a:pPr>
            <a:r>
              <a:rPr lang="en-US" b="1" dirty="0" err="1" smtClean="0">
                <a:solidFill>
                  <a:srgbClr val="FF0000"/>
                </a:solidFill>
              </a:rPr>
              <a:t>Mengumpulkan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mengolah</a:t>
            </a:r>
            <a:r>
              <a:rPr lang="en-US" b="1" dirty="0">
                <a:solidFill>
                  <a:srgbClr val="FF0000"/>
                </a:solidFill>
              </a:rPr>
              <a:t> data, </a:t>
            </a:r>
            <a:r>
              <a:rPr lang="en-US" b="1" dirty="0" err="1">
                <a:solidFill>
                  <a:srgbClr val="FF0000"/>
                </a:solidFill>
              </a:rPr>
              <a:t>menguji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hipotesis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atau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menjawab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pertanyaan</a:t>
            </a:r>
            <a:endParaRPr lang="en-US" b="1" dirty="0">
              <a:solidFill>
                <a:srgbClr val="FF0000"/>
              </a:solidFill>
            </a:endParaRPr>
          </a:p>
          <a:p>
            <a:pPr marL="457200" indent="-457200"/>
            <a:endParaRPr lang="en-US" b="1" dirty="0" smtClean="0">
              <a:solidFill>
                <a:srgbClr val="0033CC"/>
              </a:solidFill>
            </a:endParaRPr>
          </a:p>
          <a:p>
            <a:pPr marL="457200" indent="-457200">
              <a:buFontTx/>
              <a:buAutoNum type="arabicPeriod" startAt="5"/>
            </a:pPr>
            <a:r>
              <a:rPr lang="en-US" dirty="0" err="1" smtClean="0">
                <a:solidFill>
                  <a:srgbClr val="0033CC"/>
                </a:solidFill>
              </a:rPr>
              <a:t>Mengambil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kesimpulan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8198" name="AutoShape 10"/>
          <p:cNvSpPr>
            <a:spLocks noChangeArrowheads="1"/>
          </p:cNvSpPr>
          <p:nvPr/>
        </p:nvSpPr>
        <p:spPr bwMode="auto">
          <a:xfrm flipV="1">
            <a:off x="6934200" y="3200400"/>
            <a:ext cx="1066800" cy="167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7156 h 21600"/>
              <a:gd name="T20" fmla="*/ 17807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975" y="0"/>
                </a:moveTo>
                <a:lnTo>
                  <a:pt x="10350" y="10350"/>
                </a:lnTo>
                <a:lnTo>
                  <a:pt x="14143" y="10350"/>
                </a:lnTo>
                <a:lnTo>
                  <a:pt x="14143" y="17156"/>
                </a:lnTo>
                <a:lnTo>
                  <a:pt x="0" y="17156"/>
                </a:lnTo>
                <a:lnTo>
                  <a:pt x="0" y="21600"/>
                </a:lnTo>
                <a:lnTo>
                  <a:pt x="17807" y="21600"/>
                </a:lnTo>
                <a:lnTo>
                  <a:pt x="17807" y="10350"/>
                </a:lnTo>
                <a:lnTo>
                  <a:pt x="21600" y="1035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199" name="Text Box 11"/>
          <p:cNvSpPr txBox="1">
            <a:spLocks noChangeArrowheads="1"/>
          </p:cNvSpPr>
          <p:nvPr/>
        </p:nvSpPr>
        <p:spPr bwMode="auto">
          <a:xfrm>
            <a:off x="5562600" y="4953000"/>
            <a:ext cx="2849563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PERAN STATISTIKA</a:t>
            </a:r>
          </a:p>
        </p:txBody>
      </p:sp>
      <p:sp>
        <p:nvSpPr>
          <p:cNvPr id="8200" name="Text Box 12"/>
          <p:cNvSpPr txBox="1">
            <a:spLocks noChangeArrowheads="1"/>
          </p:cNvSpPr>
          <p:nvPr/>
        </p:nvSpPr>
        <p:spPr bwMode="auto">
          <a:xfrm>
            <a:off x="3276600" y="4267200"/>
            <a:ext cx="1301750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INSTRUMEN</a:t>
            </a:r>
          </a:p>
        </p:txBody>
      </p:sp>
      <p:sp>
        <p:nvSpPr>
          <p:cNvPr id="8201" name="Text Box 13"/>
          <p:cNvSpPr txBox="1">
            <a:spLocks noChangeArrowheads="1"/>
          </p:cNvSpPr>
          <p:nvPr/>
        </p:nvSpPr>
        <p:spPr bwMode="auto">
          <a:xfrm>
            <a:off x="3657600" y="4724400"/>
            <a:ext cx="914400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SAMPEL</a:t>
            </a:r>
          </a:p>
        </p:txBody>
      </p:sp>
      <p:sp>
        <p:nvSpPr>
          <p:cNvPr id="8202" name="Text Box 14"/>
          <p:cNvSpPr txBox="1">
            <a:spLocks noChangeArrowheads="1"/>
          </p:cNvSpPr>
          <p:nvPr/>
        </p:nvSpPr>
        <p:spPr bwMode="auto">
          <a:xfrm>
            <a:off x="3476625" y="5638800"/>
            <a:ext cx="1095375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VARIABEL</a:t>
            </a:r>
          </a:p>
        </p:txBody>
      </p:sp>
      <p:sp>
        <p:nvSpPr>
          <p:cNvPr id="8203" name="Text Box 15"/>
          <p:cNvSpPr txBox="1">
            <a:spLocks noChangeArrowheads="1"/>
          </p:cNvSpPr>
          <p:nvPr/>
        </p:nvSpPr>
        <p:spPr bwMode="auto">
          <a:xfrm>
            <a:off x="3276600" y="5181600"/>
            <a:ext cx="1295400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SIFAT DATA</a:t>
            </a:r>
          </a:p>
        </p:txBody>
      </p:sp>
      <p:sp>
        <p:nvSpPr>
          <p:cNvPr id="8204" name="Text Box 16"/>
          <p:cNvSpPr txBox="1">
            <a:spLocks noChangeArrowheads="1"/>
          </p:cNvSpPr>
          <p:nvPr/>
        </p:nvSpPr>
        <p:spPr bwMode="auto">
          <a:xfrm>
            <a:off x="2667000" y="6096000"/>
            <a:ext cx="1903413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METODE ANALISIS</a:t>
            </a:r>
          </a:p>
        </p:txBody>
      </p:sp>
      <p:sp>
        <p:nvSpPr>
          <p:cNvPr id="8205" name="Line 17"/>
          <p:cNvSpPr>
            <a:spLocks noChangeShapeType="1"/>
          </p:cNvSpPr>
          <p:nvPr/>
        </p:nvSpPr>
        <p:spPr bwMode="auto">
          <a:xfrm>
            <a:off x="5181600" y="4419600"/>
            <a:ext cx="0" cy="1828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Line 18"/>
          <p:cNvSpPr>
            <a:spLocks noChangeShapeType="1"/>
          </p:cNvSpPr>
          <p:nvPr/>
        </p:nvSpPr>
        <p:spPr bwMode="auto">
          <a:xfrm flipH="1">
            <a:off x="5181600" y="5181600"/>
            <a:ext cx="381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Line 19"/>
          <p:cNvSpPr>
            <a:spLocks noChangeShapeType="1"/>
          </p:cNvSpPr>
          <p:nvPr/>
        </p:nvSpPr>
        <p:spPr bwMode="auto">
          <a:xfrm flipH="1">
            <a:off x="4572000" y="4419600"/>
            <a:ext cx="609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Line 20"/>
          <p:cNvSpPr>
            <a:spLocks noChangeShapeType="1"/>
          </p:cNvSpPr>
          <p:nvPr/>
        </p:nvSpPr>
        <p:spPr bwMode="auto">
          <a:xfrm flipH="1">
            <a:off x="4572000" y="4876800"/>
            <a:ext cx="609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Line 21"/>
          <p:cNvSpPr>
            <a:spLocks noChangeShapeType="1"/>
          </p:cNvSpPr>
          <p:nvPr/>
        </p:nvSpPr>
        <p:spPr bwMode="auto">
          <a:xfrm flipH="1">
            <a:off x="4572000" y="5334000"/>
            <a:ext cx="609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Line 22"/>
          <p:cNvSpPr>
            <a:spLocks noChangeShapeType="1"/>
          </p:cNvSpPr>
          <p:nvPr/>
        </p:nvSpPr>
        <p:spPr bwMode="auto">
          <a:xfrm flipH="1">
            <a:off x="4572000" y="5791200"/>
            <a:ext cx="609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Line 23"/>
          <p:cNvSpPr>
            <a:spLocks noChangeShapeType="1"/>
          </p:cNvSpPr>
          <p:nvPr/>
        </p:nvSpPr>
        <p:spPr bwMode="auto">
          <a:xfrm flipH="1">
            <a:off x="4572000" y="6248400"/>
            <a:ext cx="609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7743825" y="228600"/>
            <a:ext cx="1009650" cy="36671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3. Data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685800" y="914400"/>
            <a:ext cx="5815013" cy="346075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DATA terbagi atas DATA KUALITATIF dan DATA KUANTITATIF</a:t>
            </a:r>
          </a:p>
        </p:txBody>
      </p:sp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1066800" y="1752600"/>
            <a:ext cx="2911475" cy="17526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DATA KUALITATIF :</a:t>
            </a:r>
          </a:p>
          <a:p>
            <a:r>
              <a:rPr lang="en-US" dirty="0">
                <a:solidFill>
                  <a:srgbClr val="006600"/>
                </a:solidFill>
              </a:rPr>
              <a:t>Data yang </a:t>
            </a:r>
            <a:r>
              <a:rPr lang="en-US" dirty="0" err="1">
                <a:solidFill>
                  <a:srgbClr val="006600"/>
                </a:solidFill>
              </a:rPr>
              <a:t>dinyatakan</a:t>
            </a:r>
            <a:r>
              <a:rPr lang="en-US" dirty="0">
                <a:solidFill>
                  <a:srgbClr val="006600"/>
                </a:solidFill>
              </a:rPr>
              <a:t> </a:t>
            </a:r>
            <a:r>
              <a:rPr lang="en-US" dirty="0" err="1">
                <a:solidFill>
                  <a:srgbClr val="006600"/>
                </a:solidFill>
              </a:rPr>
              <a:t>dalam</a:t>
            </a:r>
            <a:r>
              <a:rPr lang="en-US" dirty="0">
                <a:solidFill>
                  <a:srgbClr val="006600"/>
                </a:solidFill>
              </a:rPr>
              <a:t> </a:t>
            </a:r>
            <a:r>
              <a:rPr lang="en-US" dirty="0" err="1">
                <a:solidFill>
                  <a:srgbClr val="006600"/>
                </a:solidFill>
              </a:rPr>
              <a:t>bentuk</a:t>
            </a:r>
            <a:r>
              <a:rPr lang="en-US" dirty="0">
                <a:solidFill>
                  <a:srgbClr val="006600"/>
                </a:solidFill>
              </a:rPr>
              <a:t> </a:t>
            </a:r>
            <a:r>
              <a:rPr lang="en-US" b="1" dirty="0" err="1">
                <a:solidFill>
                  <a:srgbClr val="006600"/>
                </a:solidFill>
              </a:rPr>
              <a:t>bukan</a:t>
            </a:r>
            <a:r>
              <a:rPr lang="en-US" b="1" dirty="0">
                <a:solidFill>
                  <a:srgbClr val="006600"/>
                </a:solidFill>
              </a:rPr>
              <a:t> </a:t>
            </a:r>
            <a:r>
              <a:rPr lang="en-US" b="1" dirty="0" err="1">
                <a:solidFill>
                  <a:srgbClr val="006600"/>
                </a:solidFill>
              </a:rPr>
              <a:t>angka</a:t>
            </a:r>
            <a:r>
              <a:rPr lang="en-US" dirty="0">
                <a:solidFill>
                  <a:srgbClr val="006600"/>
                </a:solidFill>
              </a:rPr>
              <a:t>.</a:t>
            </a:r>
          </a:p>
          <a:p>
            <a:r>
              <a:rPr lang="en-US" dirty="0" err="1">
                <a:solidFill>
                  <a:srgbClr val="006600"/>
                </a:solidFill>
              </a:rPr>
              <a:t>Contoh</a:t>
            </a:r>
            <a:r>
              <a:rPr lang="en-US" dirty="0">
                <a:solidFill>
                  <a:srgbClr val="006600"/>
                </a:solidFill>
              </a:rPr>
              <a:t> : </a:t>
            </a:r>
            <a:r>
              <a:rPr lang="en-US" dirty="0" err="1">
                <a:solidFill>
                  <a:srgbClr val="006600"/>
                </a:solidFill>
              </a:rPr>
              <a:t>jenis</a:t>
            </a:r>
            <a:r>
              <a:rPr lang="en-US" dirty="0">
                <a:solidFill>
                  <a:srgbClr val="006600"/>
                </a:solidFill>
              </a:rPr>
              <a:t> </a:t>
            </a:r>
            <a:r>
              <a:rPr lang="en-US" dirty="0" err="1">
                <a:solidFill>
                  <a:srgbClr val="006600"/>
                </a:solidFill>
              </a:rPr>
              <a:t>pekerjaan</a:t>
            </a:r>
            <a:r>
              <a:rPr lang="en-US" dirty="0">
                <a:solidFill>
                  <a:srgbClr val="006600"/>
                </a:solidFill>
              </a:rPr>
              <a:t>, status marital, </a:t>
            </a:r>
            <a:r>
              <a:rPr lang="en-US" dirty="0" err="1">
                <a:solidFill>
                  <a:srgbClr val="006600"/>
                </a:solidFill>
              </a:rPr>
              <a:t>tingkat</a:t>
            </a:r>
            <a:r>
              <a:rPr lang="en-US" dirty="0">
                <a:solidFill>
                  <a:srgbClr val="006600"/>
                </a:solidFill>
              </a:rPr>
              <a:t> </a:t>
            </a:r>
            <a:r>
              <a:rPr lang="en-US" dirty="0" err="1">
                <a:solidFill>
                  <a:srgbClr val="006600"/>
                </a:solidFill>
              </a:rPr>
              <a:t>kepuasan</a:t>
            </a:r>
            <a:r>
              <a:rPr lang="en-US" dirty="0">
                <a:solidFill>
                  <a:srgbClr val="006600"/>
                </a:solidFill>
              </a:rPr>
              <a:t> </a:t>
            </a:r>
            <a:r>
              <a:rPr lang="en-US" dirty="0" err="1">
                <a:solidFill>
                  <a:srgbClr val="006600"/>
                </a:solidFill>
              </a:rPr>
              <a:t>kerja</a:t>
            </a:r>
            <a:endParaRPr lang="en-US" b="1" dirty="0">
              <a:solidFill>
                <a:srgbClr val="006600"/>
              </a:solidFill>
            </a:endParaRPr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4648200" y="1752600"/>
            <a:ext cx="2895600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 KUANTITATIF :</a:t>
            </a:r>
          </a:p>
          <a:p>
            <a:r>
              <a:rPr lang="en-US" dirty="0">
                <a:solidFill>
                  <a:srgbClr val="FF0000"/>
                </a:solidFill>
              </a:rPr>
              <a:t>Data yang </a:t>
            </a:r>
            <a:r>
              <a:rPr lang="en-US" dirty="0" err="1">
                <a:solidFill>
                  <a:srgbClr val="FF0000"/>
                </a:solidFill>
              </a:rPr>
              <a:t>dinyatakan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dalam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angka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Contoh</a:t>
            </a:r>
            <a:r>
              <a:rPr lang="en-US" dirty="0">
                <a:solidFill>
                  <a:srgbClr val="FF0000"/>
                </a:solidFill>
              </a:rPr>
              <a:t> : lama </a:t>
            </a:r>
            <a:r>
              <a:rPr lang="en-US" dirty="0" err="1">
                <a:solidFill>
                  <a:srgbClr val="FF0000"/>
                </a:solidFill>
              </a:rPr>
              <a:t>bekerja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jumlah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gaji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usia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hasil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ulangan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222" name="AutoShape 8"/>
          <p:cNvSpPr>
            <a:spLocks noChangeArrowheads="1"/>
          </p:cNvSpPr>
          <p:nvPr/>
        </p:nvSpPr>
        <p:spPr bwMode="auto">
          <a:xfrm>
            <a:off x="3886200" y="3581400"/>
            <a:ext cx="914400" cy="533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223" name="Text Box 9"/>
          <p:cNvSpPr txBox="1">
            <a:spLocks noChangeArrowheads="1"/>
          </p:cNvSpPr>
          <p:nvPr/>
        </p:nvSpPr>
        <p:spPr bwMode="auto">
          <a:xfrm>
            <a:off x="3810000" y="3733800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33CC"/>
                </a:solidFill>
              </a:rPr>
              <a:t>DATA</a:t>
            </a:r>
          </a:p>
        </p:txBody>
      </p:sp>
      <p:sp>
        <p:nvSpPr>
          <p:cNvPr id="9224" name="AutoShape 11"/>
          <p:cNvSpPr>
            <a:spLocks noChangeArrowheads="1"/>
          </p:cNvSpPr>
          <p:nvPr/>
        </p:nvSpPr>
        <p:spPr bwMode="auto">
          <a:xfrm>
            <a:off x="3733800" y="4572000"/>
            <a:ext cx="1295400" cy="1066800"/>
          </a:xfrm>
          <a:prstGeom prst="flowChartDecision">
            <a:avLst/>
          </a:prstGeom>
          <a:solidFill>
            <a:srgbClr val="FFFFCC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225" name="Text Box 12"/>
          <p:cNvSpPr txBox="1">
            <a:spLocks noChangeArrowheads="1"/>
          </p:cNvSpPr>
          <p:nvPr/>
        </p:nvSpPr>
        <p:spPr bwMode="auto">
          <a:xfrm>
            <a:off x="4038600" y="4800600"/>
            <a:ext cx="7064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JENIS</a:t>
            </a:r>
          </a:p>
          <a:p>
            <a:r>
              <a:rPr lang="en-US">
                <a:solidFill>
                  <a:srgbClr val="0033CC"/>
                </a:solidFill>
              </a:rPr>
              <a:t>DATA</a:t>
            </a:r>
          </a:p>
        </p:txBody>
      </p:sp>
      <p:sp>
        <p:nvSpPr>
          <p:cNvPr id="9226" name="Line 13"/>
          <p:cNvSpPr>
            <a:spLocks noChangeShapeType="1"/>
          </p:cNvSpPr>
          <p:nvPr/>
        </p:nvSpPr>
        <p:spPr bwMode="auto">
          <a:xfrm flipH="1">
            <a:off x="2133600" y="5105400"/>
            <a:ext cx="1600200" cy="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7" name="Line 14"/>
          <p:cNvSpPr>
            <a:spLocks noChangeShapeType="1"/>
          </p:cNvSpPr>
          <p:nvPr/>
        </p:nvSpPr>
        <p:spPr bwMode="auto">
          <a:xfrm flipH="1">
            <a:off x="5029200" y="5105400"/>
            <a:ext cx="1600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8" name="AutoShape 15"/>
          <p:cNvSpPr>
            <a:spLocks noChangeArrowheads="1"/>
          </p:cNvSpPr>
          <p:nvPr/>
        </p:nvSpPr>
        <p:spPr bwMode="auto">
          <a:xfrm>
            <a:off x="1657350" y="5562600"/>
            <a:ext cx="1106488" cy="631825"/>
          </a:xfrm>
          <a:prstGeom prst="flowChartAlternateProcess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NOMINAL</a:t>
            </a:r>
          </a:p>
          <a:p>
            <a:r>
              <a:rPr lang="en-US">
                <a:solidFill>
                  <a:srgbClr val="006600"/>
                </a:solidFill>
              </a:rPr>
              <a:t>ORDINAL</a:t>
            </a:r>
          </a:p>
        </p:txBody>
      </p:sp>
      <p:sp>
        <p:nvSpPr>
          <p:cNvPr id="9229" name="AutoShape 16"/>
          <p:cNvSpPr>
            <a:spLocks noChangeArrowheads="1"/>
          </p:cNvSpPr>
          <p:nvPr/>
        </p:nvSpPr>
        <p:spPr bwMode="auto">
          <a:xfrm>
            <a:off x="6130925" y="5562600"/>
            <a:ext cx="1149350" cy="631825"/>
          </a:xfrm>
          <a:prstGeom prst="flowChartAlternateProcess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INTERVAL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RASIO</a:t>
            </a:r>
          </a:p>
        </p:txBody>
      </p:sp>
      <p:sp>
        <p:nvSpPr>
          <p:cNvPr id="9230" name="Line 17"/>
          <p:cNvSpPr>
            <a:spLocks noChangeShapeType="1"/>
          </p:cNvSpPr>
          <p:nvPr/>
        </p:nvSpPr>
        <p:spPr bwMode="auto">
          <a:xfrm>
            <a:off x="2133600" y="5105400"/>
            <a:ext cx="0" cy="4572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1" name="Line 18"/>
          <p:cNvSpPr>
            <a:spLocks noChangeShapeType="1"/>
          </p:cNvSpPr>
          <p:nvPr/>
        </p:nvSpPr>
        <p:spPr bwMode="auto">
          <a:xfrm>
            <a:off x="6629400" y="51054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2" name="Text Box 19"/>
          <p:cNvSpPr txBox="1">
            <a:spLocks noChangeArrowheads="1"/>
          </p:cNvSpPr>
          <p:nvPr/>
        </p:nvSpPr>
        <p:spPr bwMode="auto">
          <a:xfrm>
            <a:off x="2209800" y="4800600"/>
            <a:ext cx="11382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6600"/>
                </a:solidFill>
              </a:rPr>
              <a:t>KUALITATIF</a:t>
            </a:r>
          </a:p>
        </p:txBody>
      </p:sp>
      <p:sp>
        <p:nvSpPr>
          <p:cNvPr id="9233" name="Text Box 20"/>
          <p:cNvSpPr txBox="1">
            <a:spLocks noChangeArrowheads="1"/>
          </p:cNvSpPr>
          <p:nvPr/>
        </p:nvSpPr>
        <p:spPr bwMode="auto">
          <a:xfrm>
            <a:off x="5410200" y="4806950"/>
            <a:ext cx="1271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KUANTITATIF</a:t>
            </a:r>
          </a:p>
        </p:txBody>
      </p:sp>
      <p:sp>
        <p:nvSpPr>
          <p:cNvPr id="9234" name="Line 22"/>
          <p:cNvSpPr>
            <a:spLocks noChangeShapeType="1"/>
          </p:cNvSpPr>
          <p:nvPr/>
        </p:nvSpPr>
        <p:spPr bwMode="auto">
          <a:xfrm>
            <a:off x="3124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5" name="Line 24"/>
          <p:cNvSpPr>
            <a:spLocks noChangeShapeType="1"/>
          </p:cNvSpPr>
          <p:nvPr/>
        </p:nvSpPr>
        <p:spPr bwMode="auto">
          <a:xfrm>
            <a:off x="5486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6" name="Line 25"/>
          <p:cNvSpPr>
            <a:spLocks noChangeShapeType="1"/>
          </p:cNvSpPr>
          <p:nvPr/>
        </p:nvSpPr>
        <p:spPr bwMode="auto">
          <a:xfrm flipV="1">
            <a:off x="4343400" y="4114800"/>
            <a:ext cx="0" cy="4572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533400" y="228600"/>
            <a:ext cx="1245406" cy="52322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/>
              <a:t>4. Data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609600" y="1066800"/>
            <a:ext cx="7924800" cy="2308324"/>
          </a:xfrm>
          <a:prstGeom prst="rect">
            <a:avLst/>
          </a:prstGeom>
          <a:solidFill>
            <a:srgbClr val="E4FFC9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6600"/>
                </a:solidFill>
              </a:rPr>
              <a:t>DATA NOMINAL :</a:t>
            </a:r>
          </a:p>
          <a:p>
            <a:r>
              <a:rPr lang="en-US" sz="2400">
                <a:solidFill>
                  <a:srgbClr val="006600"/>
                </a:solidFill>
              </a:rPr>
              <a:t>Data berskala nominal adalah data yang diperoleh dengan cara kategorisasi atau klasifikasi.</a:t>
            </a:r>
          </a:p>
          <a:p>
            <a:r>
              <a:rPr lang="en-US" sz="2400" b="1">
                <a:solidFill>
                  <a:srgbClr val="006600"/>
                </a:solidFill>
              </a:rPr>
              <a:t>CIRI : </a:t>
            </a:r>
            <a:r>
              <a:rPr lang="en-US" sz="2400">
                <a:solidFill>
                  <a:srgbClr val="006600"/>
                </a:solidFill>
              </a:rPr>
              <a:t>posisi data setara</a:t>
            </a:r>
          </a:p>
          <a:p>
            <a:r>
              <a:rPr lang="en-US" sz="2400">
                <a:solidFill>
                  <a:srgbClr val="006600"/>
                </a:solidFill>
              </a:rPr>
              <a:t>           tidak bisa dilakukan operasi matematika (+, -, x, :)</a:t>
            </a:r>
          </a:p>
          <a:p>
            <a:r>
              <a:rPr lang="en-US" sz="2400" b="1">
                <a:solidFill>
                  <a:srgbClr val="006600"/>
                </a:solidFill>
              </a:rPr>
              <a:t>CONTOH :</a:t>
            </a:r>
            <a:r>
              <a:rPr lang="en-US" sz="2400">
                <a:solidFill>
                  <a:srgbClr val="006600"/>
                </a:solidFill>
              </a:rPr>
              <a:t> jenis kelamin, jenis pekerjaan</a:t>
            </a:r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609600" y="3803650"/>
            <a:ext cx="7924800" cy="2677656"/>
          </a:xfrm>
          <a:prstGeom prst="rect">
            <a:avLst/>
          </a:prstGeom>
          <a:solidFill>
            <a:srgbClr val="E4FFC9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6600"/>
                </a:solidFill>
              </a:rPr>
              <a:t>DATA ORDINAL :</a:t>
            </a:r>
          </a:p>
          <a:p>
            <a:r>
              <a:rPr lang="en-US" sz="2400">
                <a:solidFill>
                  <a:srgbClr val="006600"/>
                </a:solidFill>
              </a:rPr>
              <a:t>Data berskala ordinal adalah data yang dipeoleh dengan cara kategorisasi atau klasifikasi, tetapi di antara data tersebut terdapat hubungan</a:t>
            </a:r>
          </a:p>
          <a:p>
            <a:r>
              <a:rPr lang="en-US" sz="2400" b="1">
                <a:solidFill>
                  <a:srgbClr val="006600"/>
                </a:solidFill>
              </a:rPr>
              <a:t>CIRI :</a:t>
            </a:r>
            <a:r>
              <a:rPr lang="en-US" sz="2400">
                <a:solidFill>
                  <a:srgbClr val="006600"/>
                </a:solidFill>
              </a:rPr>
              <a:t> posisi data tidak setara</a:t>
            </a:r>
          </a:p>
          <a:p>
            <a:r>
              <a:rPr lang="en-US" sz="2400">
                <a:solidFill>
                  <a:srgbClr val="006600"/>
                </a:solidFill>
              </a:rPr>
              <a:t>           tidak bisa dilakukan operasi matematika (+, -, x, :)</a:t>
            </a:r>
          </a:p>
          <a:p>
            <a:r>
              <a:rPr lang="en-US" sz="2400" b="1">
                <a:solidFill>
                  <a:srgbClr val="006600"/>
                </a:solidFill>
              </a:rPr>
              <a:t>CONTOH :</a:t>
            </a:r>
            <a:r>
              <a:rPr lang="en-US" sz="2400">
                <a:solidFill>
                  <a:srgbClr val="006600"/>
                </a:solidFill>
              </a:rPr>
              <a:t> kepuasan kerja, motivasi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609600" y="990600"/>
            <a:ext cx="7924800" cy="3046988"/>
          </a:xfrm>
          <a:prstGeom prst="rect">
            <a:avLst/>
          </a:prstGeom>
          <a:solidFill>
            <a:srgbClr val="FFE9E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DATA INTERVAL 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Data </a:t>
            </a:r>
            <a:r>
              <a:rPr lang="en-US" sz="2400" dirty="0" err="1">
                <a:solidFill>
                  <a:srgbClr val="FF0000"/>
                </a:solidFill>
              </a:rPr>
              <a:t>berskala</a:t>
            </a:r>
            <a:r>
              <a:rPr lang="en-US" sz="2400" dirty="0">
                <a:solidFill>
                  <a:srgbClr val="FF0000"/>
                </a:solidFill>
              </a:rPr>
              <a:t> interval </a:t>
            </a:r>
            <a:r>
              <a:rPr lang="en-US" sz="2400" dirty="0" err="1">
                <a:solidFill>
                  <a:srgbClr val="FF0000"/>
                </a:solidFill>
              </a:rPr>
              <a:t>adalah</a:t>
            </a:r>
            <a:r>
              <a:rPr lang="en-US" sz="2400" dirty="0">
                <a:solidFill>
                  <a:srgbClr val="FF0000"/>
                </a:solidFill>
              </a:rPr>
              <a:t> data yang </a:t>
            </a:r>
            <a:r>
              <a:rPr lang="en-US" sz="2400" dirty="0" err="1">
                <a:solidFill>
                  <a:srgbClr val="FF0000"/>
                </a:solidFill>
              </a:rPr>
              <a:t>diperoleh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dengan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cara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pengukuran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di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mana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jarak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antara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dua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titik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skala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sudah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diketahui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CIRI :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dirty="0" err="1" smtClean="0">
                <a:solidFill>
                  <a:srgbClr val="FF0000"/>
                </a:solidFill>
              </a:rPr>
              <a:t>Tidak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ada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kategorisasi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bisa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dilakukan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operasi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matematika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CONTOH 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temperatur</a:t>
            </a:r>
            <a:r>
              <a:rPr lang="en-US" sz="2400" dirty="0">
                <a:solidFill>
                  <a:srgbClr val="FF0000"/>
                </a:solidFill>
              </a:rPr>
              <a:t> yang </a:t>
            </a:r>
            <a:r>
              <a:rPr lang="en-US" sz="2400" dirty="0" err="1">
                <a:solidFill>
                  <a:srgbClr val="FF0000"/>
                </a:solidFill>
              </a:rPr>
              <a:t>diukur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berdasarkan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aseline="30000" dirty="0">
                <a:solidFill>
                  <a:srgbClr val="FF0000"/>
                </a:solidFill>
              </a:rPr>
              <a:t>0</a:t>
            </a:r>
            <a:r>
              <a:rPr lang="en-US" sz="2400" dirty="0">
                <a:solidFill>
                  <a:srgbClr val="FF0000"/>
                </a:solidFill>
              </a:rPr>
              <a:t>C </a:t>
            </a:r>
            <a:r>
              <a:rPr lang="en-US" sz="2400" dirty="0" err="1">
                <a:solidFill>
                  <a:srgbClr val="FF0000"/>
                </a:solidFill>
              </a:rPr>
              <a:t>dan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aseline="30000" dirty="0">
                <a:solidFill>
                  <a:srgbClr val="FF0000"/>
                </a:solidFill>
              </a:rPr>
              <a:t>0</a:t>
            </a:r>
            <a:r>
              <a:rPr lang="en-US" sz="2400" dirty="0">
                <a:solidFill>
                  <a:srgbClr val="FF0000"/>
                </a:solidFill>
              </a:rPr>
              <a:t>F, </a:t>
            </a:r>
            <a:r>
              <a:rPr lang="en-US" sz="2400" dirty="0" smtClean="0">
                <a:solidFill>
                  <a:srgbClr val="FF0000"/>
                </a:solidFill>
              </a:rPr>
              <a:t>		      </a:t>
            </a:r>
            <a:r>
              <a:rPr lang="en-US" sz="2400" dirty="0" err="1" smtClean="0">
                <a:solidFill>
                  <a:srgbClr val="FF0000"/>
                </a:solidFill>
              </a:rPr>
              <a:t>sistem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kalender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09600" y="4184650"/>
            <a:ext cx="7924800" cy="2308324"/>
          </a:xfrm>
          <a:prstGeom prst="rect">
            <a:avLst/>
          </a:prstGeom>
          <a:solidFill>
            <a:srgbClr val="FFE9E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DATA RASIO 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Data </a:t>
            </a:r>
            <a:r>
              <a:rPr lang="en-US" sz="2400" dirty="0" err="1">
                <a:solidFill>
                  <a:srgbClr val="FF0000"/>
                </a:solidFill>
              </a:rPr>
              <a:t>berskala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rasio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adalah</a:t>
            </a:r>
            <a:r>
              <a:rPr lang="en-US" sz="2400" dirty="0">
                <a:solidFill>
                  <a:srgbClr val="FF0000"/>
                </a:solidFill>
              </a:rPr>
              <a:t> data yang </a:t>
            </a:r>
            <a:r>
              <a:rPr lang="en-US" sz="2400" dirty="0" err="1">
                <a:solidFill>
                  <a:srgbClr val="FF0000"/>
                </a:solidFill>
              </a:rPr>
              <a:t>diperoleh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dengan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cara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pengukuran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di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mana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jarak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antara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dua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titik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skala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sudah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diketahui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mempunyai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titik</a:t>
            </a:r>
            <a:r>
              <a:rPr lang="en-US" sz="2400" dirty="0">
                <a:solidFill>
                  <a:srgbClr val="FF0000"/>
                </a:solidFill>
              </a:rPr>
              <a:t> 0 </a:t>
            </a:r>
            <a:r>
              <a:rPr lang="en-US" sz="2400" dirty="0" err="1">
                <a:solidFill>
                  <a:srgbClr val="FF0000"/>
                </a:solidFill>
              </a:rPr>
              <a:t>absolut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CIRI 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tidak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ada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kategorisasi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bisa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dilakukan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operasi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matematika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CONTOH 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gaji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skor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ujian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jumlah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buku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1245406" cy="52322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 b="1" dirty="0"/>
              <a:t>4. Data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ChangeArrowheads="1"/>
          </p:cNvSpPr>
          <p:nvPr/>
        </p:nvSpPr>
        <p:spPr bwMode="auto">
          <a:xfrm>
            <a:off x="533400" y="3657600"/>
            <a:ext cx="6934200" cy="457200"/>
          </a:xfrm>
          <a:prstGeom prst="rect">
            <a:avLst/>
          </a:prstGeom>
          <a:solidFill>
            <a:srgbClr val="FFF7E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1267" name="Rectangle 7"/>
          <p:cNvSpPr>
            <a:spLocks noChangeArrowheads="1"/>
          </p:cNvSpPr>
          <p:nvPr/>
        </p:nvSpPr>
        <p:spPr bwMode="auto">
          <a:xfrm>
            <a:off x="533400" y="1219200"/>
            <a:ext cx="7467600" cy="457200"/>
          </a:xfrm>
          <a:prstGeom prst="rect">
            <a:avLst/>
          </a:prstGeom>
          <a:solidFill>
            <a:srgbClr val="FFEB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553200" y="228600"/>
            <a:ext cx="2428875" cy="36671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/>
              <a:t>5. </a:t>
            </a:r>
            <a:r>
              <a:rPr lang="en-US" sz="1800" b="1" dirty="0" err="1"/>
              <a:t>Pengolahan</a:t>
            </a:r>
            <a:r>
              <a:rPr lang="en-US" sz="1800" b="1" dirty="0"/>
              <a:t> Data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93725" y="762000"/>
            <a:ext cx="7788275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400" b="1" dirty="0">
                <a:solidFill>
                  <a:srgbClr val="FF3300"/>
                </a:solidFill>
              </a:rPr>
              <a:t>PROSEDUR PENGOLAHAN DATA :</a:t>
            </a:r>
          </a:p>
          <a:p>
            <a:pPr marL="457200" indent="-457200"/>
            <a:endParaRPr lang="en-US" sz="2400" b="1" dirty="0">
              <a:solidFill>
                <a:srgbClr val="FF3300"/>
              </a:solidFill>
            </a:endParaRPr>
          </a:p>
          <a:p>
            <a:pPr marL="457200" indent="-457200">
              <a:buFontTx/>
              <a:buAutoNum type="alphaUcPeriod"/>
            </a:pPr>
            <a:r>
              <a:rPr lang="en-US" sz="2400" b="1" dirty="0">
                <a:solidFill>
                  <a:srgbClr val="800080"/>
                </a:solidFill>
              </a:rPr>
              <a:t>PARAMETER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C0099"/>
                </a:solidFill>
              </a:rPr>
              <a:t>: </a:t>
            </a:r>
            <a:r>
              <a:rPr lang="en-US" sz="2400" dirty="0" err="1">
                <a:solidFill>
                  <a:srgbClr val="CC0099"/>
                </a:solidFill>
              </a:rPr>
              <a:t>Berdasarkan</a:t>
            </a:r>
            <a:r>
              <a:rPr lang="en-US" sz="2400" dirty="0">
                <a:solidFill>
                  <a:srgbClr val="CC0099"/>
                </a:solidFill>
              </a:rPr>
              <a:t> parameter yang </a:t>
            </a:r>
            <a:r>
              <a:rPr lang="en-US" sz="2400" dirty="0" err="1">
                <a:solidFill>
                  <a:srgbClr val="CC0099"/>
                </a:solidFill>
              </a:rPr>
              <a:t>ada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dirty="0" err="1">
                <a:solidFill>
                  <a:srgbClr val="CC0099"/>
                </a:solidFill>
              </a:rPr>
              <a:t>statistik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dirty="0" err="1">
                <a:solidFill>
                  <a:srgbClr val="CC0099"/>
                </a:solidFill>
              </a:rPr>
              <a:t>dibagi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dirty="0" err="1">
                <a:solidFill>
                  <a:srgbClr val="CC0099"/>
                </a:solidFill>
              </a:rPr>
              <a:t>menjadi</a:t>
            </a:r>
            <a:endParaRPr lang="en-US" sz="2400" dirty="0">
              <a:solidFill>
                <a:srgbClr val="CC0099"/>
              </a:solidFill>
            </a:endParaRPr>
          </a:p>
          <a:p>
            <a:pPr marL="457200" indent="-457200"/>
            <a:endParaRPr lang="en-US" sz="2400" dirty="0"/>
          </a:p>
          <a:p>
            <a:pPr marL="914400" lvl="1" indent="-457200">
              <a:buFontTx/>
              <a:buChar char="•"/>
            </a:pPr>
            <a:r>
              <a:rPr lang="en-US" sz="2400" dirty="0" err="1">
                <a:solidFill>
                  <a:srgbClr val="800080"/>
                </a:solidFill>
              </a:rPr>
              <a:t>Statistik</a:t>
            </a:r>
            <a:r>
              <a:rPr lang="en-US" sz="2400" dirty="0">
                <a:solidFill>
                  <a:srgbClr val="800080"/>
                </a:solidFill>
              </a:rPr>
              <a:t> </a:t>
            </a:r>
            <a:r>
              <a:rPr lang="en-US" sz="2400" b="1" dirty="0">
                <a:solidFill>
                  <a:srgbClr val="800080"/>
                </a:solidFill>
              </a:rPr>
              <a:t>PARAMETRIK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C0099"/>
                </a:solidFill>
              </a:rPr>
              <a:t>: </a:t>
            </a:r>
            <a:r>
              <a:rPr lang="en-US" sz="2400" dirty="0" err="1">
                <a:solidFill>
                  <a:srgbClr val="CC0099"/>
                </a:solidFill>
              </a:rPr>
              <a:t>berhubungan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dirty="0" err="1">
                <a:solidFill>
                  <a:srgbClr val="CC0099"/>
                </a:solidFill>
              </a:rPr>
              <a:t>dengan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dirty="0" err="1">
                <a:solidFill>
                  <a:srgbClr val="CC0099"/>
                </a:solidFill>
              </a:rPr>
              <a:t>inferensi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dirty="0" err="1">
                <a:solidFill>
                  <a:srgbClr val="CC0099"/>
                </a:solidFill>
              </a:rPr>
              <a:t>statistik</a:t>
            </a:r>
            <a:r>
              <a:rPr lang="en-US" sz="2400" dirty="0">
                <a:solidFill>
                  <a:srgbClr val="CC0099"/>
                </a:solidFill>
              </a:rPr>
              <a:t> yang </a:t>
            </a:r>
            <a:r>
              <a:rPr lang="en-US" sz="2400" dirty="0" err="1">
                <a:solidFill>
                  <a:srgbClr val="CC0099"/>
                </a:solidFill>
              </a:rPr>
              <a:t>membahas</a:t>
            </a:r>
            <a:r>
              <a:rPr lang="en-US" sz="2400" dirty="0">
                <a:solidFill>
                  <a:srgbClr val="CC0099"/>
                </a:solidFill>
              </a:rPr>
              <a:t> parameter-parameter </a:t>
            </a:r>
            <a:r>
              <a:rPr lang="en-US" sz="2400" dirty="0" err="1">
                <a:solidFill>
                  <a:srgbClr val="CC0099"/>
                </a:solidFill>
              </a:rPr>
              <a:t>populasi</a:t>
            </a:r>
            <a:r>
              <a:rPr lang="en-US" sz="2400" dirty="0">
                <a:solidFill>
                  <a:srgbClr val="CC0099"/>
                </a:solidFill>
              </a:rPr>
              <a:t>; </a:t>
            </a:r>
            <a:r>
              <a:rPr lang="en-US" sz="2400" dirty="0" err="1">
                <a:solidFill>
                  <a:srgbClr val="CC0099"/>
                </a:solidFill>
              </a:rPr>
              <a:t>jenis</a:t>
            </a:r>
            <a:r>
              <a:rPr lang="en-US" sz="2400" dirty="0">
                <a:solidFill>
                  <a:srgbClr val="CC0099"/>
                </a:solidFill>
              </a:rPr>
              <a:t> data interval </a:t>
            </a:r>
            <a:r>
              <a:rPr lang="en-US" sz="2400" dirty="0" err="1">
                <a:solidFill>
                  <a:srgbClr val="CC0099"/>
                </a:solidFill>
              </a:rPr>
              <a:t>atau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dirty="0" err="1">
                <a:solidFill>
                  <a:srgbClr val="CC0099"/>
                </a:solidFill>
              </a:rPr>
              <a:t>rasio</a:t>
            </a:r>
            <a:r>
              <a:rPr lang="en-US" sz="2400" dirty="0">
                <a:solidFill>
                  <a:srgbClr val="CC0099"/>
                </a:solidFill>
              </a:rPr>
              <a:t>; </a:t>
            </a:r>
            <a:r>
              <a:rPr lang="en-US" sz="2400" dirty="0" err="1">
                <a:solidFill>
                  <a:srgbClr val="CC0099"/>
                </a:solidFill>
              </a:rPr>
              <a:t>distribusi</a:t>
            </a:r>
            <a:r>
              <a:rPr lang="en-US" sz="2400" dirty="0">
                <a:solidFill>
                  <a:srgbClr val="CC0099"/>
                </a:solidFill>
              </a:rPr>
              <a:t> data normal </a:t>
            </a:r>
            <a:r>
              <a:rPr lang="en-US" sz="2400" dirty="0" err="1">
                <a:solidFill>
                  <a:srgbClr val="CC0099"/>
                </a:solidFill>
              </a:rPr>
              <a:t>atau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dirty="0" err="1">
                <a:solidFill>
                  <a:srgbClr val="CC0099"/>
                </a:solidFill>
              </a:rPr>
              <a:t>mendekati</a:t>
            </a:r>
            <a:r>
              <a:rPr lang="en-US" sz="2400" dirty="0">
                <a:solidFill>
                  <a:srgbClr val="CC0099"/>
                </a:solidFill>
              </a:rPr>
              <a:t> normal.</a:t>
            </a:r>
          </a:p>
          <a:p>
            <a:pPr marL="914400" lvl="1" indent="-457200"/>
            <a:endParaRPr lang="en-US" sz="2400" dirty="0"/>
          </a:p>
          <a:p>
            <a:pPr marL="914400" lvl="1" indent="-457200">
              <a:buFontTx/>
              <a:buChar char="•"/>
            </a:pPr>
            <a:r>
              <a:rPr lang="en-US" sz="2400" dirty="0" err="1">
                <a:solidFill>
                  <a:srgbClr val="800080"/>
                </a:solidFill>
              </a:rPr>
              <a:t>Statistik</a:t>
            </a:r>
            <a:r>
              <a:rPr lang="en-US" sz="2400" dirty="0">
                <a:solidFill>
                  <a:srgbClr val="800080"/>
                </a:solidFill>
              </a:rPr>
              <a:t> </a:t>
            </a:r>
            <a:r>
              <a:rPr lang="en-US" sz="2400" b="1" dirty="0">
                <a:solidFill>
                  <a:srgbClr val="800080"/>
                </a:solidFill>
              </a:rPr>
              <a:t>NONPARAMETRIK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C0099"/>
                </a:solidFill>
              </a:rPr>
              <a:t>: </a:t>
            </a:r>
            <a:r>
              <a:rPr lang="en-US" sz="2400" dirty="0" err="1">
                <a:solidFill>
                  <a:srgbClr val="CC0099"/>
                </a:solidFill>
              </a:rPr>
              <a:t>inferensi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dirty="0" err="1">
                <a:solidFill>
                  <a:srgbClr val="CC0099"/>
                </a:solidFill>
              </a:rPr>
              <a:t>statistik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dirty="0" err="1">
                <a:solidFill>
                  <a:srgbClr val="CC0099"/>
                </a:solidFill>
              </a:rPr>
              <a:t>tidak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dirty="0" err="1">
                <a:solidFill>
                  <a:srgbClr val="CC0099"/>
                </a:solidFill>
              </a:rPr>
              <a:t>membahas</a:t>
            </a:r>
            <a:r>
              <a:rPr lang="en-US" sz="2400" dirty="0">
                <a:solidFill>
                  <a:srgbClr val="CC0099"/>
                </a:solidFill>
              </a:rPr>
              <a:t> parameter-parameter </a:t>
            </a:r>
            <a:r>
              <a:rPr lang="en-US" sz="2400" dirty="0" err="1">
                <a:solidFill>
                  <a:srgbClr val="CC0099"/>
                </a:solidFill>
              </a:rPr>
              <a:t>populasi</a:t>
            </a:r>
            <a:r>
              <a:rPr lang="en-US" sz="2400" dirty="0">
                <a:solidFill>
                  <a:srgbClr val="CC0099"/>
                </a:solidFill>
              </a:rPr>
              <a:t>; </a:t>
            </a:r>
            <a:r>
              <a:rPr lang="en-US" sz="2400" dirty="0" err="1">
                <a:solidFill>
                  <a:srgbClr val="CC0099"/>
                </a:solidFill>
              </a:rPr>
              <a:t>jenis</a:t>
            </a:r>
            <a:r>
              <a:rPr lang="en-US" sz="2400" dirty="0">
                <a:solidFill>
                  <a:srgbClr val="CC0099"/>
                </a:solidFill>
              </a:rPr>
              <a:t> data nominal </a:t>
            </a:r>
            <a:r>
              <a:rPr lang="en-US" sz="2400" dirty="0" err="1">
                <a:solidFill>
                  <a:srgbClr val="CC0099"/>
                </a:solidFill>
              </a:rPr>
              <a:t>atau</a:t>
            </a:r>
            <a:r>
              <a:rPr lang="en-US" sz="2400" dirty="0">
                <a:solidFill>
                  <a:srgbClr val="CC0099"/>
                </a:solidFill>
              </a:rPr>
              <a:t> ordinal; </a:t>
            </a:r>
            <a:r>
              <a:rPr lang="en-US" sz="2400" dirty="0" err="1">
                <a:solidFill>
                  <a:srgbClr val="CC0099"/>
                </a:solidFill>
              </a:rPr>
              <a:t>distribusi</a:t>
            </a:r>
            <a:r>
              <a:rPr lang="en-US" sz="2400" dirty="0">
                <a:solidFill>
                  <a:srgbClr val="CC0099"/>
                </a:solidFill>
              </a:rPr>
              <a:t> data </a:t>
            </a:r>
            <a:r>
              <a:rPr lang="en-US" sz="2400" dirty="0" err="1">
                <a:solidFill>
                  <a:srgbClr val="CC0099"/>
                </a:solidFill>
              </a:rPr>
              <a:t>tidak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dirty="0" err="1">
                <a:solidFill>
                  <a:srgbClr val="CC0099"/>
                </a:solidFill>
              </a:rPr>
              <a:t>diketahui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dirty="0" err="1">
                <a:solidFill>
                  <a:srgbClr val="CC0099"/>
                </a:solidFill>
              </a:rPr>
              <a:t>atau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dirty="0" err="1">
                <a:solidFill>
                  <a:srgbClr val="CC0099"/>
                </a:solidFill>
              </a:rPr>
              <a:t>tidak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dirty="0" smtClean="0">
                <a:solidFill>
                  <a:srgbClr val="CC0099"/>
                </a:solidFill>
              </a:rPr>
              <a:t>normal</a:t>
            </a:r>
            <a:endParaRPr lang="en-US" sz="2400" dirty="0">
              <a:solidFill>
                <a:srgbClr val="CC009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Autofit/>
          </a:bodyPr>
          <a:lstStyle/>
          <a:p>
            <a:pPr marL="914400" lvl="1" indent="-457200"/>
            <a:r>
              <a:rPr lang="en-US" sz="2400" dirty="0" smtClean="0"/>
              <a:t> </a:t>
            </a:r>
          </a:p>
          <a:p>
            <a:pPr marL="457200" indent="-457200">
              <a:buFontTx/>
              <a:buAutoNum type="alphaUcPeriod" startAt="2"/>
            </a:pPr>
            <a:r>
              <a:rPr lang="en-US" sz="2800" b="1" dirty="0" smtClean="0">
                <a:solidFill>
                  <a:srgbClr val="663300"/>
                </a:solidFill>
              </a:rPr>
              <a:t>JUMLAH VARIABEL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996600"/>
                </a:solidFill>
              </a:rPr>
              <a:t>: </a:t>
            </a:r>
            <a:r>
              <a:rPr lang="en-US" sz="2800" dirty="0" err="1" smtClean="0">
                <a:solidFill>
                  <a:srgbClr val="996600"/>
                </a:solidFill>
              </a:rPr>
              <a:t>berdasarkan</a:t>
            </a:r>
            <a:r>
              <a:rPr lang="en-US" sz="2800" dirty="0" smtClean="0">
                <a:solidFill>
                  <a:srgbClr val="996600"/>
                </a:solidFill>
              </a:rPr>
              <a:t> </a:t>
            </a:r>
            <a:r>
              <a:rPr lang="en-US" sz="2800" dirty="0" err="1" smtClean="0">
                <a:solidFill>
                  <a:srgbClr val="996600"/>
                </a:solidFill>
              </a:rPr>
              <a:t>jumlah</a:t>
            </a:r>
            <a:r>
              <a:rPr lang="en-US" sz="2800" dirty="0" smtClean="0">
                <a:solidFill>
                  <a:srgbClr val="996600"/>
                </a:solidFill>
              </a:rPr>
              <a:t> </a:t>
            </a:r>
            <a:r>
              <a:rPr lang="en-US" sz="2800" dirty="0" err="1" smtClean="0">
                <a:solidFill>
                  <a:srgbClr val="996600"/>
                </a:solidFill>
              </a:rPr>
              <a:t>variabel</a:t>
            </a:r>
            <a:r>
              <a:rPr lang="en-US" sz="2800" dirty="0" smtClean="0">
                <a:solidFill>
                  <a:srgbClr val="996600"/>
                </a:solidFill>
              </a:rPr>
              <a:t> </a:t>
            </a:r>
            <a:r>
              <a:rPr lang="en-US" sz="2800" dirty="0" err="1" smtClean="0">
                <a:solidFill>
                  <a:srgbClr val="996600"/>
                </a:solidFill>
              </a:rPr>
              <a:t>dibagi</a:t>
            </a:r>
            <a:r>
              <a:rPr lang="en-US" sz="2800" dirty="0" smtClean="0">
                <a:solidFill>
                  <a:srgbClr val="996600"/>
                </a:solidFill>
              </a:rPr>
              <a:t> </a:t>
            </a:r>
            <a:r>
              <a:rPr lang="en-US" sz="2800" dirty="0" err="1" smtClean="0">
                <a:solidFill>
                  <a:srgbClr val="996600"/>
                </a:solidFill>
              </a:rPr>
              <a:t>menjadi</a:t>
            </a:r>
            <a:r>
              <a:rPr lang="en-US" sz="2800" dirty="0" smtClean="0">
                <a:solidFill>
                  <a:srgbClr val="996600"/>
                </a:solidFill>
              </a:rPr>
              <a:t> :</a:t>
            </a:r>
          </a:p>
          <a:p>
            <a:pPr marL="914400" lvl="1" indent="-457200">
              <a:buFontTx/>
              <a:buChar char="•"/>
            </a:pPr>
            <a:r>
              <a:rPr lang="en-US" sz="2400" dirty="0" err="1" smtClean="0">
                <a:solidFill>
                  <a:srgbClr val="663300"/>
                </a:solidFill>
              </a:rPr>
              <a:t>Analisis</a:t>
            </a:r>
            <a:r>
              <a:rPr lang="en-US" sz="2400" dirty="0" smtClean="0">
                <a:solidFill>
                  <a:srgbClr val="663300"/>
                </a:solidFill>
              </a:rPr>
              <a:t> </a:t>
            </a:r>
            <a:r>
              <a:rPr lang="en-US" sz="2400" b="1" dirty="0" smtClean="0">
                <a:solidFill>
                  <a:srgbClr val="663300"/>
                </a:solidFill>
              </a:rPr>
              <a:t>UNIVARIAT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996600"/>
                </a:solidFill>
              </a:rPr>
              <a:t>: </a:t>
            </a:r>
            <a:r>
              <a:rPr lang="en-US" sz="2400" dirty="0" err="1" smtClean="0">
                <a:solidFill>
                  <a:srgbClr val="996600"/>
                </a:solidFill>
              </a:rPr>
              <a:t>hanya</a:t>
            </a:r>
            <a:r>
              <a:rPr lang="en-US" sz="2400" dirty="0" smtClean="0">
                <a:solidFill>
                  <a:srgbClr val="996600"/>
                </a:solidFill>
              </a:rPr>
              <a:t> </a:t>
            </a:r>
            <a:r>
              <a:rPr lang="en-US" sz="2400" dirty="0" err="1" smtClean="0">
                <a:solidFill>
                  <a:srgbClr val="996600"/>
                </a:solidFill>
              </a:rPr>
              <a:t>ada</a:t>
            </a:r>
            <a:r>
              <a:rPr lang="en-US" sz="2400" dirty="0" smtClean="0">
                <a:solidFill>
                  <a:srgbClr val="996600"/>
                </a:solidFill>
              </a:rPr>
              <a:t> 1 </a:t>
            </a:r>
            <a:r>
              <a:rPr lang="en-US" sz="2400" dirty="0" err="1" smtClean="0">
                <a:solidFill>
                  <a:srgbClr val="996600"/>
                </a:solidFill>
              </a:rPr>
              <a:t>pengukuran</a:t>
            </a:r>
            <a:r>
              <a:rPr lang="en-US" sz="2400" dirty="0" smtClean="0">
                <a:solidFill>
                  <a:srgbClr val="996600"/>
                </a:solidFill>
              </a:rPr>
              <a:t> (</a:t>
            </a:r>
            <a:r>
              <a:rPr lang="en-US" sz="2400" dirty="0" err="1" smtClean="0">
                <a:solidFill>
                  <a:srgbClr val="996600"/>
                </a:solidFill>
              </a:rPr>
              <a:t>variabel</a:t>
            </a:r>
            <a:r>
              <a:rPr lang="en-US" sz="2400" dirty="0" smtClean="0">
                <a:solidFill>
                  <a:srgbClr val="996600"/>
                </a:solidFill>
              </a:rPr>
              <a:t>) </a:t>
            </a:r>
            <a:r>
              <a:rPr lang="en-US" sz="2400" dirty="0" err="1" smtClean="0">
                <a:solidFill>
                  <a:srgbClr val="996600"/>
                </a:solidFill>
              </a:rPr>
              <a:t>untuk</a:t>
            </a:r>
            <a:r>
              <a:rPr lang="en-US" sz="2400" dirty="0" smtClean="0">
                <a:solidFill>
                  <a:srgbClr val="996600"/>
                </a:solidFill>
              </a:rPr>
              <a:t> n </a:t>
            </a:r>
            <a:r>
              <a:rPr lang="en-US" sz="2400" dirty="0" err="1" smtClean="0">
                <a:solidFill>
                  <a:srgbClr val="996600"/>
                </a:solidFill>
              </a:rPr>
              <a:t>sampel</a:t>
            </a:r>
            <a:r>
              <a:rPr lang="en-US" sz="2400" dirty="0" smtClean="0">
                <a:solidFill>
                  <a:srgbClr val="996600"/>
                </a:solidFill>
              </a:rPr>
              <a:t> </a:t>
            </a:r>
            <a:r>
              <a:rPr lang="en-US" sz="2400" dirty="0" err="1" smtClean="0">
                <a:solidFill>
                  <a:srgbClr val="996600"/>
                </a:solidFill>
              </a:rPr>
              <a:t>atau</a:t>
            </a:r>
            <a:r>
              <a:rPr lang="en-US" sz="2400" dirty="0" smtClean="0">
                <a:solidFill>
                  <a:srgbClr val="996600"/>
                </a:solidFill>
              </a:rPr>
              <a:t> </a:t>
            </a:r>
            <a:r>
              <a:rPr lang="en-US" sz="2400" dirty="0" err="1" smtClean="0">
                <a:solidFill>
                  <a:srgbClr val="996600"/>
                </a:solidFill>
              </a:rPr>
              <a:t>beberapa</a:t>
            </a:r>
            <a:r>
              <a:rPr lang="en-US" sz="2400" dirty="0" smtClean="0">
                <a:solidFill>
                  <a:srgbClr val="996600"/>
                </a:solidFill>
              </a:rPr>
              <a:t> </a:t>
            </a:r>
            <a:r>
              <a:rPr lang="en-US" sz="2400" dirty="0" err="1" smtClean="0">
                <a:solidFill>
                  <a:srgbClr val="996600"/>
                </a:solidFill>
              </a:rPr>
              <a:t>variabel</a:t>
            </a:r>
            <a:r>
              <a:rPr lang="en-US" sz="2400" dirty="0" smtClean="0">
                <a:solidFill>
                  <a:srgbClr val="996600"/>
                </a:solidFill>
              </a:rPr>
              <a:t> </a:t>
            </a:r>
            <a:r>
              <a:rPr lang="en-US" sz="2400" dirty="0" err="1" smtClean="0">
                <a:solidFill>
                  <a:srgbClr val="996600"/>
                </a:solidFill>
              </a:rPr>
              <a:t>tetapi</a:t>
            </a:r>
            <a:r>
              <a:rPr lang="en-US" sz="2400" dirty="0" smtClean="0">
                <a:solidFill>
                  <a:srgbClr val="996600"/>
                </a:solidFill>
              </a:rPr>
              <a:t> </a:t>
            </a:r>
            <a:r>
              <a:rPr lang="en-US" sz="2400" dirty="0" err="1" smtClean="0">
                <a:solidFill>
                  <a:srgbClr val="996600"/>
                </a:solidFill>
              </a:rPr>
              <a:t>masing-masing</a:t>
            </a:r>
            <a:r>
              <a:rPr lang="en-US" sz="2400" dirty="0" smtClean="0">
                <a:solidFill>
                  <a:srgbClr val="996600"/>
                </a:solidFill>
              </a:rPr>
              <a:t> </a:t>
            </a:r>
            <a:r>
              <a:rPr lang="en-US" sz="2400" dirty="0" err="1" smtClean="0">
                <a:solidFill>
                  <a:srgbClr val="996600"/>
                </a:solidFill>
              </a:rPr>
              <a:t>variabel</a:t>
            </a:r>
            <a:r>
              <a:rPr lang="en-US" sz="2400" dirty="0" smtClean="0">
                <a:solidFill>
                  <a:srgbClr val="996600"/>
                </a:solidFill>
              </a:rPr>
              <a:t> </a:t>
            </a:r>
            <a:r>
              <a:rPr lang="en-US" sz="2400" dirty="0" err="1" smtClean="0">
                <a:solidFill>
                  <a:srgbClr val="996600"/>
                </a:solidFill>
              </a:rPr>
              <a:t>dianalisis</a:t>
            </a:r>
            <a:r>
              <a:rPr lang="en-US" sz="2400" dirty="0" smtClean="0">
                <a:solidFill>
                  <a:srgbClr val="996600"/>
                </a:solidFill>
              </a:rPr>
              <a:t> </a:t>
            </a:r>
            <a:r>
              <a:rPr lang="en-US" sz="2400" dirty="0" err="1" smtClean="0">
                <a:solidFill>
                  <a:srgbClr val="996600"/>
                </a:solidFill>
              </a:rPr>
              <a:t>sendiri-sendiri</a:t>
            </a:r>
            <a:r>
              <a:rPr lang="en-US" sz="2400" dirty="0" smtClean="0">
                <a:solidFill>
                  <a:srgbClr val="996600"/>
                </a:solidFill>
              </a:rPr>
              <a:t>. </a:t>
            </a:r>
            <a:r>
              <a:rPr lang="en-US" sz="2400" dirty="0" err="1" smtClean="0">
                <a:solidFill>
                  <a:srgbClr val="996600"/>
                </a:solidFill>
              </a:rPr>
              <a:t>Contoh</a:t>
            </a:r>
            <a:r>
              <a:rPr lang="en-US" sz="2400" dirty="0" smtClean="0">
                <a:solidFill>
                  <a:srgbClr val="996600"/>
                </a:solidFill>
              </a:rPr>
              <a:t> : </a:t>
            </a:r>
            <a:r>
              <a:rPr lang="en-US" sz="2400" dirty="0" err="1" smtClean="0">
                <a:solidFill>
                  <a:srgbClr val="996600"/>
                </a:solidFill>
              </a:rPr>
              <a:t>korelasi</a:t>
            </a:r>
            <a:r>
              <a:rPr lang="en-US" sz="2400" dirty="0" smtClean="0">
                <a:solidFill>
                  <a:srgbClr val="996600"/>
                </a:solidFill>
              </a:rPr>
              <a:t> </a:t>
            </a:r>
            <a:r>
              <a:rPr lang="en-US" sz="2400" dirty="0" err="1" smtClean="0">
                <a:solidFill>
                  <a:srgbClr val="996600"/>
                </a:solidFill>
              </a:rPr>
              <a:t>motivasi</a:t>
            </a:r>
            <a:r>
              <a:rPr lang="en-US" sz="2400" dirty="0" smtClean="0">
                <a:solidFill>
                  <a:srgbClr val="996600"/>
                </a:solidFill>
              </a:rPr>
              <a:t> </a:t>
            </a:r>
            <a:r>
              <a:rPr lang="en-US" sz="2400" dirty="0" err="1" smtClean="0">
                <a:solidFill>
                  <a:srgbClr val="996600"/>
                </a:solidFill>
              </a:rPr>
              <a:t>dengan</a:t>
            </a:r>
            <a:r>
              <a:rPr lang="en-US" sz="2400" dirty="0" smtClean="0">
                <a:solidFill>
                  <a:srgbClr val="996600"/>
                </a:solidFill>
              </a:rPr>
              <a:t> </a:t>
            </a:r>
            <a:r>
              <a:rPr lang="en-US" sz="2400" dirty="0" err="1" smtClean="0">
                <a:solidFill>
                  <a:srgbClr val="996600"/>
                </a:solidFill>
              </a:rPr>
              <a:t>pencapaian</a:t>
            </a:r>
            <a:r>
              <a:rPr lang="en-US" sz="2400" dirty="0" smtClean="0">
                <a:solidFill>
                  <a:srgbClr val="996600"/>
                </a:solidFill>
              </a:rPr>
              <a:t> </a:t>
            </a:r>
            <a:r>
              <a:rPr lang="en-US" sz="2400" dirty="0" err="1" smtClean="0">
                <a:solidFill>
                  <a:srgbClr val="996600"/>
                </a:solidFill>
              </a:rPr>
              <a:t>akademik</a:t>
            </a:r>
            <a:r>
              <a:rPr lang="en-US" sz="2400" dirty="0" smtClean="0">
                <a:solidFill>
                  <a:srgbClr val="996600"/>
                </a:solidFill>
              </a:rPr>
              <a:t>.</a:t>
            </a:r>
          </a:p>
          <a:p>
            <a:pPr marL="914400" lvl="1" indent="-457200">
              <a:buFontTx/>
              <a:buChar char="•"/>
            </a:pPr>
            <a:r>
              <a:rPr lang="en-US" sz="2400" dirty="0" err="1" smtClean="0">
                <a:solidFill>
                  <a:srgbClr val="663300"/>
                </a:solidFill>
              </a:rPr>
              <a:t>Analisis</a:t>
            </a:r>
            <a:r>
              <a:rPr lang="en-US" sz="2400" dirty="0" smtClean="0">
                <a:solidFill>
                  <a:srgbClr val="663300"/>
                </a:solidFill>
              </a:rPr>
              <a:t> </a:t>
            </a:r>
            <a:r>
              <a:rPr lang="en-US" sz="2400" b="1" dirty="0" smtClean="0">
                <a:solidFill>
                  <a:srgbClr val="663300"/>
                </a:solidFill>
              </a:rPr>
              <a:t>MULTIVARIAT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996600"/>
                </a:solidFill>
              </a:rPr>
              <a:t>: </a:t>
            </a:r>
            <a:r>
              <a:rPr lang="en-US" sz="2400" dirty="0" err="1" smtClean="0">
                <a:solidFill>
                  <a:srgbClr val="996600"/>
                </a:solidFill>
              </a:rPr>
              <a:t>dua</a:t>
            </a:r>
            <a:r>
              <a:rPr lang="en-US" sz="2400" dirty="0" smtClean="0">
                <a:solidFill>
                  <a:srgbClr val="996600"/>
                </a:solidFill>
              </a:rPr>
              <a:t> </a:t>
            </a:r>
            <a:r>
              <a:rPr lang="en-US" sz="2400" dirty="0" err="1" smtClean="0">
                <a:solidFill>
                  <a:srgbClr val="996600"/>
                </a:solidFill>
              </a:rPr>
              <a:t>atau</a:t>
            </a:r>
            <a:r>
              <a:rPr lang="en-US" sz="2400" dirty="0" smtClean="0">
                <a:solidFill>
                  <a:srgbClr val="996600"/>
                </a:solidFill>
              </a:rPr>
              <a:t> </a:t>
            </a:r>
            <a:r>
              <a:rPr lang="en-US" sz="2400" dirty="0" err="1" smtClean="0">
                <a:solidFill>
                  <a:srgbClr val="996600"/>
                </a:solidFill>
              </a:rPr>
              <a:t>lebih</a:t>
            </a:r>
            <a:r>
              <a:rPr lang="en-US" sz="2400" dirty="0" smtClean="0">
                <a:solidFill>
                  <a:srgbClr val="996600"/>
                </a:solidFill>
              </a:rPr>
              <a:t> </a:t>
            </a:r>
            <a:r>
              <a:rPr lang="en-US" sz="2400" dirty="0" err="1" smtClean="0">
                <a:solidFill>
                  <a:srgbClr val="996600"/>
                </a:solidFill>
              </a:rPr>
              <a:t>pengukuran</a:t>
            </a:r>
            <a:r>
              <a:rPr lang="en-US" sz="2400" dirty="0" smtClean="0">
                <a:solidFill>
                  <a:srgbClr val="996600"/>
                </a:solidFill>
              </a:rPr>
              <a:t> (</a:t>
            </a:r>
            <a:r>
              <a:rPr lang="en-US" sz="2400" dirty="0" err="1" smtClean="0">
                <a:solidFill>
                  <a:srgbClr val="996600"/>
                </a:solidFill>
              </a:rPr>
              <a:t>variabel</a:t>
            </a:r>
            <a:r>
              <a:rPr lang="en-US" sz="2400" dirty="0" smtClean="0">
                <a:solidFill>
                  <a:srgbClr val="996600"/>
                </a:solidFill>
              </a:rPr>
              <a:t>) </a:t>
            </a:r>
            <a:r>
              <a:rPr lang="en-US" sz="2400" dirty="0" err="1" smtClean="0">
                <a:solidFill>
                  <a:srgbClr val="996600"/>
                </a:solidFill>
              </a:rPr>
              <a:t>untuk</a:t>
            </a:r>
            <a:r>
              <a:rPr lang="en-US" sz="2400" dirty="0" smtClean="0">
                <a:solidFill>
                  <a:srgbClr val="996600"/>
                </a:solidFill>
              </a:rPr>
              <a:t> n </a:t>
            </a:r>
            <a:r>
              <a:rPr lang="en-US" sz="2400" dirty="0" err="1" smtClean="0">
                <a:solidFill>
                  <a:srgbClr val="996600"/>
                </a:solidFill>
              </a:rPr>
              <a:t>sampel</a:t>
            </a:r>
            <a:r>
              <a:rPr lang="en-US" sz="2400" dirty="0" smtClean="0">
                <a:solidFill>
                  <a:srgbClr val="996600"/>
                </a:solidFill>
              </a:rPr>
              <a:t> </a:t>
            </a:r>
            <a:r>
              <a:rPr lang="en-US" sz="2400" dirty="0" err="1" smtClean="0">
                <a:solidFill>
                  <a:srgbClr val="996600"/>
                </a:solidFill>
              </a:rPr>
              <a:t>di</a:t>
            </a:r>
            <a:r>
              <a:rPr lang="en-US" sz="2400" dirty="0" smtClean="0">
                <a:solidFill>
                  <a:srgbClr val="996600"/>
                </a:solidFill>
              </a:rPr>
              <a:t> </a:t>
            </a:r>
            <a:r>
              <a:rPr lang="en-US" sz="2400" dirty="0" err="1" smtClean="0">
                <a:solidFill>
                  <a:srgbClr val="996600"/>
                </a:solidFill>
              </a:rPr>
              <a:t>mana</a:t>
            </a:r>
            <a:r>
              <a:rPr lang="en-US" sz="2400" dirty="0" smtClean="0">
                <a:solidFill>
                  <a:srgbClr val="996600"/>
                </a:solidFill>
              </a:rPr>
              <a:t> </a:t>
            </a:r>
            <a:r>
              <a:rPr lang="en-US" sz="2400" dirty="0" err="1" smtClean="0">
                <a:solidFill>
                  <a:srgbClr val="996600"/>
                </a:solidFill>
              </a:rPr>
              <a:t>analisis</a:t>
            </a:r>
            <a:r>
              <a:rPr lang="en-US" sz="2400" dirty="0" smtClean="0">
                <a:solidFill>
                  <a:srgbClr val="996600"/>
                </a:solidFill>
              </a:rPr>
              <a:t> </a:t>
            </a:r>
            <a:r>
              <a:rPr lang="en-US" sz="2400" dirty="0" err="1" smtClean="0">
                <a:solidFill>
                  <a:srgbClr val="996600"/>
                </a:solidFill>
              </a:rPr>
              <a:t>antar</a:t>
            </a:r>
            <a:r>
              <a:rPr lang="en-US" sz="2400" dirty="0" smtClean="0">
                <a:solidFill>
                  <a:srgbClr val="996600"/>
                </a:solidFill>
              </a:rPr>
              <a:t> </a:t>
            </a:r>
            <a:r>
              <a:rPr lang="en-US" sz="2400" dirty="0" err="1" smtClean="0">
                <a:solidFill>
                  <a:srgbClr val="996600"/>
                </a:solidFill>
              </a:rPr>
              <a:t>variabel</a:t>
            </a:r>
            <a:r>
              <a:rPr lang="en-US" sz="2400" dirty="0" smtClean="0">
                <a:solidFill>
                  <a:srgbClr val="996600"/>
                </a:solidFill>
              </a:rPr>
              <a:t> </a:t>
            </a:r>
            <a:r>
              <a:rPr lang="en-US" sz="2400" dirty="0" err="1" smtClean="0">
                <a:solidFill>
                  <a:srgbClr val="996600"/>
                </a:solidFill>
              </a:rPr>
              <a:t>dilakukan</a:t>
            </a:r>
            <a:r>
              <a:rPr lang="en-US" sz="2400" dirty="0" smtClean="0">
                <a:solidFill>
                  <a:srgbClr val="996600"/>
                </a:solidFill>
              </a:rPr>
              <a:t> </a:t>
            </a:r>
            <a:r>
              <a:rPr lang="en-US" sz="2400" dirty="0" err="1" smtClean="0">
                <a:solidFill>
                  <a:srgbClr val="996600"/>
                </a:solidFill>
              </a:rPr>
              <a:t>bersamaan</a:t>
            </a:r>
            <a:r>
              <a:rPr lang="en-US" sz="2400" dirty="0" smtClean="0">
                <a:solidFill>
                  <a:srgbClr val="996600"/>
                </a:solidFill>
              </a:rPr>
              <a:t>. </a:t>
            </a:r>
            <a:r>
              <a:rPr lang="en-US" sz="2400" dirty="0" err="1" smtClean="0">
                <a:solidFill>
                  <a:srgbClr val="996600"/>
                </a:solidFill>
              </a:rPr>
              <a:t>Contoh</a:t>
            </a:r>
            <a:r>
              <a:rPr lang="en-US" sz="2400" dirty="0" smtClean="0">
                <a:solidFill>
                  <a:srgbClr val="996600"/>
                </a:solidFill>
              </a:rPr>
              <a:t> : </a:t>
            </a:r>
            <a:r>
              <a:rPr lang="en-US" sz="2400" dirty="0" err="1" smtClean="0">
                <a:solidFill>
                  <a:srgbClr val="996600"/>
                </a:solidFill>
              </a:rPr>
              <a:t>pengaruh</a:t>
            </a:r>
            <a:r>
              <a:rPr lang="en-US" sz="2400" dirty="0" smtClean="0">
                <a:solidFill>
                  <a:srgbClr val="996600"/>
                </a:solidFill>
              </a:rPr>
              <a:t> </a:t>
            </a:r>
            <a:r>
              <a:rPr lang="en-US" sz="2400" dirty="0" err="1" smtClean="0">
                <a:solidFill>
                  <a:srgbClr val="996600"/>
                </a:solidFill>
              </a:rPr>
              <a:t>motivasi</a:t>
            </a:r>
            <a:r>
              <a:rPr lang="en-US" sz="2400" dirty="0" smtClean="0">
                <a:solidFill>
                  <a:srgbClr val="996600"/>
                </a:solidFill>
              </a:rPr>
              <a:t> </a:t>
            </a:r>
            <a:r>
              <a:rPr lang="en-US" sz="2400" dirty="0" err="1" smtClean="0">
                <a:solidFill>
                  <a:srgbClr val="996600"/>
                </a:solidFill>
              </a:rPr>
              <a:t>terhadap</a:t>
            </a:r>
            <a:r>
              <a:rPr lang="en-US" sz="2400" dirty="0" smtClean="0">
                <a:solidFill>
                  <a:srgbClr val="996600"/>
                </a:solidFill>
              </a:rPr>
              <a:t> </a:t>
            </a:r>
            <a:r>
              <a:rPr lang="en-US" sz="2400" dirty="0" err="1" smtClean="0">
                <a:solidFill>
                  <a:srgbClr val="996600"/>
                </a:solidFill>
              </a:rPr>
              <a:t>pencapaian</a:t>
            </a:r>
            <a:r>
              <a:rPr lang="en-US" sz="2400" dirty="0" smtClean="0">
                <a:solidFill>
                  <a:srgbClr val="996600"/>
                </a:solidFill>
              </a:rPr>
              <a:t> </a:t>
            </a:r>
            <a:r>
              <a:rPr lang="en-US" sz="2400" dirty="0" err="1" smtClean="0">
                <a:solidFill>
                  <a:srgbClr val="996600"/>
                </a:solidFill>
              </a:rPr>
              <a:t>akademik</a:t>
            </a:r>
            <a:r>
              <a:rPr lang="en-US" sz="2400" dirty="0" smtClean="0">
                <a:solidFill>
                  <a:srgbClr val="996600"/>
                </a:solidFill>
              </a:rPr>
              <a:t> yang </a:t>
            </a:r>
            <a:r>
              <a:rPr lang="en-US" sz="2400" dirty="0" err="1" smtClean="0">
                <a:solidFill>
                  <a:srgbClr val="996600"/>
                </a:solidFill>
              </a:rPr>
              <a:t>dipengaruhi</a:t>
            </a:r>
            <a:r>
              <a:rPr lang="en-US" sz="2400" dirty="0" smtClean="0">
                <a:solidFill>
                  <a:srgbClr val="996600"/>
                </a:solidFill>
              </a:rPr>
              <a:t> </a:t>
            </a:r>
            <a:r>
              <a:rPr lang="en-US" sz="2400" dirty="0" err="1" smtClean="0">
                <a:solidFill>
                  <a:srgbClr val="996600"/>
                </a:solidFill>
              </a:rPr>
              <a:t>oleh</a:t>
            </a:r>
            <a:r>
              <a:rPr lang="en-US" sz="2400" dirty="0" smtClean="0">
                <a:solidFill>
                  <a:srgbClr val="996600"/>
                </a:solidFill>
              </a:rPr>
              <a:t> </a:t>
            </a:r>
            <a:r>
              <a:rPr lang="en-US" sz="2400" dirty="0" err="1" smtClean="0">
                <a:solidFill>
                  <a:srgbClr val="996600"/>
                </a:solidFill>
              </a:rPr>
              <a:t>faktor</a:t>
            </a:r>
            <a:r>
              <a:rPr lang="en-US" sz="2400" dirty="0" smtClean="0">
                <a:solidFill>
                  <a:srgbClr val="996600"/>
                </a:solidFill>
              </a:rPr>
              <a:t> </a:t>
            </a:r>
            <a:r>
              <a:rPr lang="en-US" sz="2400" dirty="0" err="1" smtClean="0">
                <a:solidFill>
                  <a:srgbClr val="996600"/>
                </a:solidFill>
              </a:rPr>
              <a:t>latar</a:t>
            </a:r>
            <a:r>
              <a:rPr lang="en-US" sz="2400" dirty="0" smtClean="0">
                <a:solidFill>
                  <a:srgbClr val="996600"/>
                </a:solidFill>
              </a:rPr>
              <a:t> </a:t>
            </a:r>
            <a:r>
              <a:rPr lang="en-US" sz="2400" dirty="0" err="1" smtClean="0">
                <a:solidFill>
                  <a:srgbClr val="996600"/>
                </a:solidFill>
              </a:rPr>
              <a:t>belakang</a:t>
            </a:r>
            <a:r>
              <a:rPr lang="en-US" sz="2400" dirty="0" smtClean="0">
                <a:solidFill>
                  <a:srgbClr val="996600"/>
                </a:solidFill>
              </a:rPr>
              <a:t> </a:t>
            </a:r>
            <a:r>
              <a:rPr lang="en-US" sz="2400" dirty="0" err="1" smtClean="0">
                <a:solidFill>
                  <a:srgbClr val="996600"/>
                </a:solidFill>
              </a:rPr>
              <a:t>pendidikan</a:t>
            </a:r>
            <a:r>
              <a:rPr lang="en-US" sz="2400" dirty="0" smtClean="0">
                <a:solidFill>
                  <a:srgbClr val="996600"/>
                </a:solidFill>
              </a:rPr>
              <a:t> </a:t>
            </a:r>
            <a:r>
              <a:rPr lang="en-US" sz="2400" dirty="0" err="1" smtClean="0">
                <a:solidFill>
                  <a:srgbClr val="996600"/>
                </a:solidFill>
              </a:rPr>
              <a:t>orang</a:t>
            </a:r>
            <a:r>
              <a:rPr lang="en-US" sz="2400" dirty="0" smtClean="0">
                <a:solidFill>
                  <a:srgbClr val="996600"/>
                </a:solidFill>
              </a:rPr>
              <a:t> </a:t>
            </a:r>
            <a:r>
              <a:rPr lang="en-US" sz="2400" dirty="0" err="1" smtClean="0">
                <a:solidFill>
                  <a:srgbClr val="996600"/>
                </a:solidFill>
              </a:rPr>
              <a:t>tua</a:t>
            </a:r>
            <a:r>
              <a:rPr lang="en-US" sz="2400" dirty="0" smtClean="0">
                <a:solidFill>
                  <a:srgbClr val="996600"/>
                </a:solidFill>
              </a:rPr>
              <a:t>, </a:t>
            </a:r>
            <a:r>
              <a:rPr lang="en-US" sz="2400" dirty="0" err="1" smtClean="0">
                <a:solidFill>
                  <a:srgbClr val="996600"/>
                </a:solidFill>
              </a:rPr>
              <a:t>faktor</a:t>
            </a:r>
            <a:r>
              <a:rPr lang="en-US" sz="2400" dirty="0" smtClean="0">
                <a:solidFill>
                  <a:srgbClr val="996600"/>
                </a:solidFill>
              </a:rPr>
              <a:t> </a:t>
            </a:r>
            <a:r>
              <a:rPr lang="en-US" sz="2400" dirty="0" err="1" smtClean="0">
                <a:solidFill>
                  <a:srgbClr val="996600"/>
                </a:solidFill>
              </a:rPr>
              <a:t>sosial</a:t>
            </a:r>
            <a:r>
              <a:rPr lang="en-US" sz="2400" dirty="0" smtClean="0">
                <a:solidFill>
                  <a:srgbClr val="996600"/>
                </a:solidFill>
              </a:rPr>
              <a:t> </a:t>
            </a:r>
            <a:r>
              <a:rPr lang="en-US" sz="2400" dirty="0" err="1" smtClean="0">
                <a:solidFill>
                  <a:srgbClr val="996600"/>
                </a:solidFill>
              </a:rPr>
              <a:t>ekonomi</a:t>
            </a:r>
            <a:r>
              <a:rPr lang="en-US" sz="2400" dirty="0" smtClean="0">
                <a:solidFill>
                  <a:srgbClr val="996600"/>
                </a:solidFill>
              </a:rPr>
              <a:t>, </a:t>
            </a:r>
            <a:r>
              <a:rPr lang="en-US" sz="2400" dirty="0" err="1" smtClean="0">
                <a:solidFill>
                  <a:srgbClr val="996600"/>
                </a:solidFill>
              </a:rPr>
              <a:t>faktor</a:t>
            </a:r>
            <a:r>
              <a:rPr lang="en-US" sz="2400" dirty="0" smtClean="0">
                <a:solidFill>
                  <a:srgbClr val="996600"/>
                </a:solidFill>
              </a:rPr>
              <a:t> </a:t>
            </a:r>
            <a:r>
              <a:rPr lang="en-US" sz="2400" dirty="0" err="1" smtClean="0">
                <a:solidFill>
                  <a:srgbClr val="996600"/>
                </a:solidFill>
              </a:rPr>
              <a:t>sekolah</a:t>
            </a:r>
            <a:r>
              <a:rPr lang="en-US" sz="2400" dirty="0" smtClean="0">
                <a:solidFill>
                  <a:srgbClr val="996600"/>
                </a:solidFill>
              </a:rPr>
              <a:t>.  </a:t>
            </a:r>
          </a:p>
          <a:p>
            <a:endParaRPr lang="en-US" sz="2800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3073150" cy="52322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/>
              <a:t>5. </a:t>
            </a:r>
            <a:r>
              <a:rPr lang="en-US" sz="2800" b="1" dirty="0" err="1"/>
              <a:t>Pengolahan</a:t>
            </a:r>
            <a:r>
              <a:rPr lang="en-US" sz="2800" b="1" dirty="0"/>
              <a:t> Data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6553200" y="228600"/>
            <a:ext cx="2428875" cy="36671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/>
              <a:t>6. </a:t>
            </a:r>
            <a:r>
              <a:rPr lang="en-US" sz="1800" b="1" dirty="0" err="1"/>
              <a:t>Pengolahan</a:t>
            </a:r>
            <a:r>
              <a:rPr lang="en-US" sz="1800" b="1" dirty="0"/>
              <a:t> Data</a:t>
            </a:r>
          </a:p>
        </p:txBody>
      </p:sp>
      <p:sp>
        <p:nvSpPr>
          <p:cNvPr id="12291" name="AutoShape 6"/>
          <p:cNvSpPr>
            <a:spLocks noChangeArrowheads="1"/>
          </p:cNvSpPr>
          <p:nvPr/>
        </p:nvSpPr>
        <p:spPr bwMode="auto">
          <a:xfrm>
            <a:off x="4181475" y="914400"/>
            <a:ext cx="847725" cy="447675"/>
          </a:xfrm>
          <a:prstGeom prst="flowChartTerminator">
            <a:avLst/>
          </a:prstGeom>
          <a:solidFill>
            <a:srgbClr val="FF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MULAI</a:t>
            </a:r>
          </a:p>
        </p:txBody>
      </p:sp>
      <p:sp>
        <p:nvSpPr>
          <p:cNvPr id="12292" name="AutoShape 7"/>
          <p:cNvSpPr>
            <a:spLocks noChangeArrowheads="1"/>
          </p:cNvSpPr>
          <p:nvPr/>
        </p:nvSpPr>
        <p:spPr bwMode="auto">
          <a:xfrm>
            <a:off x="2590800" y="3886200"/>
            <a:ext cx="2054225" cy="1079500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Jumlah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Variabel ?</a:t>
            </a:r>
          </a:p>
        </p:txBody>
      </p:sp>
      <p:sp>
        <p:nvSpPr>
          <p:cNvPr id="12293" name="Line 8"/>
          <p:cNvSpPr>
            <a:spLocks noChangeShapeType="1"/>
          </p:cNvSpPr>
          <p:nvPr/>
        </p:nvSpPr>
        <p:spPr bwMode="auto">
          <a:xfrm>
            <a:off x="4572000" y="1371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4" name="AutoShape 9"/>
          <p:cNvSpPr>
            <a:spLocks noChangeArrowheads="1"/>
          </p:cNvSpPr>
          <p:nvPr/>
        </p:nvSpPr>
        <p:spPr bwMode="auto">
          <a:xfrm>
            <a:off x="609600" y="4114800"/>
            <a:ext cx="1025525" cy="628650"/>
          </a:xfrm>
          <a:prstGeom prst="flowChartAlternateProcess">
            <a:avLst/>
          </a:prstGeom>
          <a:solidFill>
            <a:srgbClr val="FFDDFF"/>
          </a:solidFill>
          <a:ln w="9525">
            <a:solidFill>
              <a:srgbClr val="CC00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CC00CC"/>
                </a:solidFill>
              </a:rPr>
              <a:t>Analisis</a:t>
            </a:r>
          </a:p>
          <a:p>
            <a:pPr algn="ctr"/>
            <a:r>
              <a:rPr lang="en-US">
                <a:solidFill>
                  <a:srgbClr val="CC00CC"/>
                </a:solidFill>
              </a:rPr>
              <a:t>Univariat</a:t>
            </a:r>
          </a:p>
        </p:txBody>
      </p:sp>
      <p:sp>
        <p:nvSpPr>
          <p:cNvPr id="12295" name="AutoShape 10"/>
          <p:cNvSpPr>
            <a:spLocks noChangeArrowheads="1"/>
          </p:cNvSpPr>
          <p:nvPr/>
        </p:nvSpPr>
        <p:spPr bwMode="auto">
          <a:xfrm>
            <a:off x="6021388" y="4114800"/>
            <a:ext cx="1163637" cy="628650"/>
          </a:xfrm>
          <a:prstGeom prst="flowChartAlternateProcess">
            <a:avLst/>
          </a:prstGeom>
          <a:solidFill>
            <a:srgbClr val="FFD1D1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990000"/>
                </a:solidFill>
              </a:rPr>
              <a:t>Analisis</a:t>
            </a:r>
          </a:p>
          <a:p>
            <a:pPr algn="ctr"/>
            <a:r>
              <a:rPr lang="en-US">
                <a:solidFill>
                  <a:srgbClr val="990000"/>
                </a:solidFill>
              </a:rPr>
              <a:t>Multivariat</a:t>
            </a:r>
          </a:p>
        </p:txBody>
      </p:sp>
      <p:sp>
        <p:nvSpPr>
          <p:cNvPr id="12296" name="AutoShape 11"/>
          <p:cNvSpPr>
            <a:spLocks noChangeArrowheads="1"/>
          </p:cNvSpPr>
          <p:nvPr/>
        </p:nvSpPr>
        <p:spPr bwMode="auto">
          <a:xfrm>
            <a:off x="3810000" y="1981200"/>
            <a:ext cx="1600200" cy="1079500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Jenis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Data ?</a:t>
            </a:r>
          </a:p>
        </p:txBody>
      </p:sp>
      <p:sp>
        <p:nvSpPr>
          <p:cNvPr id="12297" name="AutoShape 12"/>
          <p:cNvSpPr>
            <a:spLocks noChangeArrowheads="1"/>
          </p:cNvSpPr>
          <p:nvPr/>
        </p:nvSpPr>
        <p:spPr bwMode="auto">
          <a:xfrm>
            <a:off x="6859588" y="2263775"/>
            <a:ext cx="1196975" cy="628650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</a:rPr>
              <a:t>Statistik</a:t>
            </a:r>
          </a:p>
          <a:p>
            <a:pPr algn="ctr"/>
            <a:r>
              <a:rPr lang="en-US">
                <a:solidFill>
                  <a:srgbClr val="FF3300"/>
                </a:solidFill>
              </a:rPr>
              <a:t>Parametrik</a:t>
            </a:r>
          </a:p>
        </p:txBody>
      </p:sp>
      <p:sp>
        <p:nvSpPr>
          <p:cNvPr id="12298" name="AutoShape 13"/>
          <p:cNvSpPr>
            <a:spLocks noChangeArrowheads="1"/>
          </p:cNvSpPr>
          <p:nvPr/>
        </p:nvSpPr>
        <p:spPr bwMode="auto">
          <a:xfrm>
            <a:off x="739775" y="2187575"/>
            <a:ext cx="1619250" cy="628650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Statistik</a:t>
            </a:r>
          </a:p>
          <a:p>
            <a:r>
              <a:rPr lang="en-US">
                <a:solidFill>
                  <a:srgbClr val="008000"/>
                </a:solidFill>
              </a:rPr>
              <a:t>Non Parametrik</a:t>
            </a:r>
          </a:p>
        </p:txBody>
      </p:sp>
      <p:sp>
        <p:nvSpPr>
          <p:cNvPr id="12299" name="Text Box 14"/>
          <p:cNvSpPr txBox="1">
            <a:spLocks noChangeArrowheads="1"/>
          </p:cNvSpPr>
          <p:nvPr/>
        </p:nvSpPr>
        <p:spPr bwMode="auto">
          <a:xfrm>
            <a:off x="1905000" y="4114800"/>
            <a:ext cx="608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CC00CC"/>
                </a:solidFill>
              </a:rPr>
              <a:t>SATU</a:t>
            </a:r>
          </a:p>
        </p:txBody>
      </p:sp>
      <p:sp>
        <p:nvSpPr>
          <p:cNvPr id="12300" name="Text Box 15"/>
          <p:cNvSpPr txBox="1">
            <a:spLocks noChangeArrowheads="1"/>
          </p:cNvSpPr>
          <p:nvPr/>
        </p:nvSpPr>
        <p:spPr bwMode="auto">
          <a:xfrm>
            <a:off x="4724400" y="4114800"/>
            <a:ext cx="1187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990000"/>
                </a:solidFill>
              </a:rPr>
              <a:t>DUA / LEBIH</a:t>
            </a:r>
          </a:p>
        </p:txBody>
      </p:sp>
      <p:sp>
        <p:nvSpPr>
          <p:cNvPr id="12301" name="Text Box 16"/>
          <p:cNvSpPr txBox="1">
            <a:spLocks noChangeArrowheads="1"/>
          </p:cNvSpPr>
          <p:nvPr/>
        </p:nvSpPr>
        <p:spPr bwMode="auto">
          <a:xfrm>
            <a:off x="5638800" y="2209800"/>
            <a:ext cx="985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3300"/>
                </a:solidFill>
              </a:rPr>
              <a:t>INTERVAL</a:t>
            </a:r>
          </a:p>
        </p:txBody>
      </p:sp>
      <p:sp>
        <p:nvSpPr>
          <p:cNvPr id="12302" name="Text Box 17"/>
          <p:cNvSpPr txBox="1">
            <a:spLocks noChangeArrowheads="1"/>
          </p:cNvSpPr>
          <p:nvPr/>
        </p:nvSpPr>
        <p:spPr bwMode="auto">
          <a:xfrm>
            <a:off x="5791200" y="2514600"/>
            <a:ext cx="692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3300"/>
                </a:solidFill>
              </a:rPr>
              <a:t>RASIO</a:t>
            </a:r>
          </a:p>
        </p:txBody>
      </p:sp>
      <p:sp>
        <p:nvSpPr>
          <p:cNvPr id="12303" name="Text Box 18"/>
          <p:cNvSpPr txBox="1">
            <a:spLocks noChangeArrowheads="1"/>
          </p:cNvSpPr>
          <p:nvPr/>
        </p:nvSpPr>
        <p:spPr bwMode="auto">
          <a:xfrm>
            <a:off x="2667000" y="2209800"/>
            <a:ext cx="946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8000"/>
                </a:solidFill>
              </a:rPr>
              <a:t>NOMINAL</a:t>
            </a:r>
          </a:p>
        </p:txBody>
      </p:sp>
      <p:sp>
        <p:nvSpPr>
          <p:cNvPr id="12304" name="Text Box 19"/>
          <p:cNvSpPr txBox="1">
            <a:spLocks noChangeArrowheads="1"/>
          </p:cNvSpPr>
          <p:nvPr/>
        </p:nvSpPr>
        <p:spPr bwMode="auto">
          <a:xfrm>
            <a:off x="2667000" y="2514600"/>
            <a:ext cx="922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8000"/>
                </a:solidFill>
              </a:rPr>
              <a:t>ORDINAL</a:t>
            </a:r>
          </a:p>
        </p:txBody>
      </p:sp>
      <p:sp>
        <p:nvSpPr>
          <p:cNvPr id="12305" name="Line 20"/>
          <p:cNvSpPr>
            <a:spLocks noChangeShapeType="1"/>
          </p:cNvSpPr>
          <p:nvPr/>
        </p:nvSpPr>
        <p:spPr bwMode="auto">
          <a:xfrm flipH="1">
            <a:off x="2362200" y="2514600"/>
            <a:ext cx="14478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6" name="Line 21"/>
          <p:cNvSpPr>
            <a:spLocks noChangeShapeType="1"/>
          </p:cNvSpPr>
          <p:nvPr/>
        </p:nvSpPr>
        <p:spPr bwMode="auto">
          <a:xfrm>
            <a:off x="5410200" y="2514600"/>
            <a:ext cx="1447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7" name="Line 22"/>
          <p:cNvSpPr>
            <a:spLocks noChangeShapeType="1"/>
          </p:cNvSpPr>
          <p:nvPr/>
        </p:nvSpPr>
        <p:spPr bwMode="auto">
          <a:xfrm>
            <a:off x="1524000" y="2819400"/>
            <a:ext cx="0" cy="5334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8" name="Line 23"/>
          <p:cNvSpPr>
            <a:spLocks noChangeShapeType="1"/>
          </p:cNvSpPr>
          <p:nvPr/>
        </p:nvSpPr>
        <p:spPr bwMode="auto">
          <a:xfrm>
            <a:off x="1524000" y="3352800"/>
            <a:ext cx="21336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9" name="Line 24"/>
          <p:cNvSpPr>
            <a:spLocks noChangeShapeType="1"/>
          </p:cNvSpPr>
          <p:nvPr/>
        </p:nvSpPr>
        <p:spPr bwMode="auto">
          <a:xfrm>
            <a:off x="3657600" y="3352800"/>
            <a:ext cx="0" cy="5334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0" name="Line 25"/>
          <p:cNvSpPr>
            <a:spLocks noChangeShapeType="1"/>
          </p:cNvSpPr>
          <p:nvPr/>
        </p:nvSpPr>
        <p:spPr bwMode="auto">
          <a:xfrm flipH="1">
            <a:off x="1676400" y="4419600"/>
            <a:ext cx="914400" cy="0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1" name="Line 26"/>
          <p:cNvSpPr>
            <a:spLocks noChangeShapeType="1"/>
          </p:cNvSpPr>
          <p:nvPr/>
        </p:nvSpPr>
        <p:spPr bwMode="auto">
          <a:xfrm>
            <a:off x="4648200" y="4419600"/>
            <a:ext cx="13716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990000"/>
                </a:solidFill>
                <a:latin typeface="Berlin Sans FB Demi" pitchFamily="34" charset="0"/>
              </a:rPr>
              <a:t>Arti</a:t>
            </a:r>
            <a:r>
              <a:rPr lang="en-US" sz="2800" b="1" dirty="0" smtClean="0">
                <a:solidFill>
                  <a:srgbClr val="990000"/>
                </a:solidFill>
                <a:latin typeface="Berlin Sans FB Demi" pitchFamily="34" charset="0"/>
              </a:rPr>
              <a:t> </a:t>
            </a:r>
            <a:r>
              <a:rPr lang="en-US" sz="2800" b="1" dirty="0" err="1" smtClean="0">
                <a:solidFill>
                  <a:srgbClr val="990000"/>
                </a:solidFill>
                <a:latin typeface="Berlin Sans FB Demi" pitchFamily="34" charset="0"/>
              </a:rPr>
              <a:t>Statistik</a:t>
            </a:r>
            <a:endParaRPr lang="en-US" sz="2800" b="1" dirty="0">
              <a:solidFill>
                <a:srgbClr val="990000"/>
              </a:solidFill>
              <a:latin typeface="Berlin Sans FB Demi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“ status”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endParaRPr lang="en-US" dirty="0" smtClean="0"/>
          </a:p>
          <a:p>
            <a:r>
              <a:rPr lang="en-US" dirty="0" err="1" smtClean="0"/>
              <a:t>Statistika</a:t>
            </a:r>
            <a:r>
              <a:rPr lang="en-US" dirty="0" smtClean="0"/>
              <a:t> = </a:t>
            </a:r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, </a:t>
            </a:r>
            <a:r>
              <a:rPr lang="en-US" dirty="0" err="1" smtClean="0"/>
              <a:t>penyajian</a:t>
            </a:r>
            <a:r>
              <a:rPr lang="en-US" dirty="0" smtClean="0"/>
              <a:t>,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interpretasi</a:t>
            </a:r>
            <a:r>
              <a:rPr lang="en-US" dirty="0" smtClean="0"/>
              <a:t> data </a:t>
            </a:r>
            <a:r>
              <a:rPr lang="en-US" dirty="0" err="1" smtClean="0"/>
              <a:t>kuantitatif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situasi</a:t>
            </a:r>
            <a:r>
              <a:rPr lang="en-US" dirty="0" smtClean="0"/>
              <a:t> </a:t>
            </a:r>
            <a:r>
              <a:rPr lang="en-US" dirty="0" err="1" smtClean="0"/>
              <a:t>ketidak</a:t>
            </a:r>
            <a:r>
              <a:rPr lang="en-US" dirty="0" smtClean="0"/>
              <a:t> </a:t>
            </a:r>
            <a:r>
              <a:rPr lang="en-US" dirty="0" err="1" smtClean="0"/>
              <a:t>pastian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variasi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028"/>
          <p:cNvSpPr txBox="1">
            <a:spLocks noChangeArrowheads="1"/>
          </p:cNvSpPr>
          <p:nvPr/>
        </p:nvSpPr>
        <p:spPr bwMode="auto">
          <a:xfrm>
            <a:off x="6553200" y="228600"/>
            <a:ext cx="2211388" cy="36671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7. Penyajian Data</a:t>
            </a:r>
          </a:p>
        </p:txBody>
      </p:sp>
      <p:sp>
        <p:nvSpPr>
          <p:cNvPr id="13315" name="Text Box 1030"/>
          <p:cNvSpPr txBox="1">
            <a:spLocks noChangeArrowheads="1"/>
          </p:cNvSpPr>
          <p:nvPr/>
        </p:nvSpPr>
        <p:spPr bwMode="auto">
          <a:xfrm>
            <a:off x="762000" y="1371600"/>
            <a:ext cx="952377" cy="461665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TABEL</a:t>
            </a:r>
          </a:p>
        </p:txBody>
      </p:sp>
      <p:pic>
        <p:nvPicPr>
          <p:cNvPr id="13316" name="Picture 10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1424" y="2133600"/>
            <a:ext cx="7370576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3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81969"/>
            <a:ext cx="7010399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034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FFFF66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GRAFIK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6096000" y="228600"/>
            <a:ext cx="2241550" cy="36671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8. Membuat Tabel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822325" y="74136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838200" y="762000"/>
            <a:ext cx="7586692" cy="400110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333399"/>
                </a:solidFill>
              </a:rPr>
              <a:t>TABEL </a:t>
            </a:r>
            <a:r>
              <a:rPr lang="en-US" sz="2000" dirty="0">
                <a:solidFill>
                  <a:srgbClr val="333399"/>
                </a:solidFill>
              </a:rPr>
              <a:t>: </a:t>
            </a:r>
            <a:r>
              <a:rPr lang="en-US" sz="2000" dirty="0" err="1">
                <a:solidFill>
                  <a:srgbClr val="333399"/>
                </a:solidFill>
              </a:rPr>
              <a:t>memberikan</a:t>
            </a:r>
            <a:r>
              <a:rPr lang="en-US" sz="2000" dirty="0">
                <a:solidFill>
                  <a:srgbClr val="333399"/>
                </a:solidFill>
              </a:rPr>
              <a:t> </a:t>
            </a:r>
            <a:r>
              <a:rPr lang="en-US" sz="2000" dirty="0" err="1">
                <a:solidFill>
                  <a:srgbClr val="333399"/>
                </a:solidFill>
              </a:rPr>
              <a:t>informasi</a:t>
            </a:r>
            <a:r>
              <a:rPr lang="en-US" sz="2000" dirty="0">
                <a:solidFill>
                  <a:srgbClr val="333399"/>
                </a:solidFill>
              </a:rPr>
              <a:t> </a:t>
            </a:r>
            <a:r>
              <a:rPr lang="en-US" sz="2000" dirty="0" err="1">
                <a:solidFill>
                  <a:srgbClr val="333399"/>
                </a:solidFill>
              </a:rPr>
              <a:t>secara</a:t>
            </a:r>
            <a:r>
              <a:rPr lang="en-US" sz="2000" dirty="0">
                <a:solidFill>
                  <a:srgbClr val="333399"/>
                </a:solidFill>
              </a:rPr>
              <a:t> </a:t>
            </a:r>
            <a:r>
              <a:rPr lang="en-US" sz="2000" dirty="0" err="1">
                <a:solidFill>
                  <a:srgbClr val="333399"/>
                </a:solidFill>
              </a:rPr>
              <a:t>rinci</a:t>
            </a:r>
            <a:r>
              <a:rPr lang="en-US" sz="2000" dirty="0">
                <a:solidFill>
                  <a:srgbClr val="333399"/>
                </a:solidFill>
              </a:rPr>
              <a:t>. </a:t>
            </a:r>
            <a:r>
              <a:rPr lang="en-US" sz="2000" dirty="0" err="1">
                <a:solidFill>
                  <a:srgbClr val="333399"/>
                </a:solidFill>
              </a:rPr>
              <a:t>Terdiri</a:t>
            </a:r>
            <a:r>
              <a:rPr lang="en-US" sz="2000" dirty="0">
                <a:solidFill>
                  <a:srgbClr val="333399"/>
                </a:solidFill>
              </a:rPr>
              <a:t> </a:t>
            </a:r>
            <a:r>
              <a:rPr lang="en-US" sz="2000" dirty="0" err="1">
                <a:solidFill>
                  <a:srgbClr val="333399"/>
                </a:solidFill>
              </a:rPr>
              <a:t>atas</a:t>
            </a:r>
            <a:r>
              <a:rPr lang="en-US" sz="2000" dirty="0">
                <a:solidFill>
                  <a:srgbClr val="333399"/>
                </a:solidFill>
              </a:rPr>
              <a:t> </a:t>
            </a:r>
            <a:r>
              <a:rPr lang="en-US" sz="2000" dirty="0" err="1">
                <a:solidFill>
                  <a:srgbClr val="333399"/>
                </a:solidFill>
              </a:rPr>
              <a:t>kolom</a:t>
            </a:r>
            <a:r>
              <a:rPr lang="en-US" sz="2000" dirty="0">
                <a:solidFill>
                  <a:srgbClr val="333399"/>
                </a:solidFill>
              </a:rPr>
              <a:t> </a:t>
            </a:r>
            <a:r>
              <a:rPr lang="en-US" sz="2000" dirty="0" err="1">
                <a:solidFill>
                  <a:srgbClr val="333399"/>
                </a:solidFill>
              </a:rPr>
              <a:t>dan</a:t>
            </a:r>
            <a:r>
              <a:rPr lang="en-US" sz="2000" dirty="0">
                <a:solidFill>
                  <a:srgbClr val="333399"/>
                </a:solidFill>
              </a:rPr>
              <a:t> </a:t>
            </a:r>
            <a:r>
              <a:rPr lang="en-US" sz="2000" dirty="0" err="1">
                <a:solidFill>
                  <a:srgbClr val="333399"/>
                </a:solidFill>
              </a:rPr>
              <a:t>baris</a:t>
            </a:r>
            <a:endParaRPr lang="en-US" sz="2000" dirty="0">
              <a:solidFill>
                <a:srgbClr val="333399"/>
              </a:solidFill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838200" y="1828801"/>
            <a:ext cx="7578621" cy="2681235"/>
            <a:chOff x="838200" y="1295400"/>
            <a:chExt cx="6806724" cy="1343482"/>
          </a:xfrm>
        </p:grpSpPr>
        <p:sp>
          <p:nvSpPr>
            <p:cNvPr id="14341" name="Text Box 8"/>
            <p:cNvSpPr txBox="1">
              <a:spLocks noChangeArrowheads="1"/>
            </p:cNvSpPr>
            <p:nvPr/>
          </p:nvSpPr>
          <p:spPr bwMode="auto">
            <a:xfrm>
              <a:off x="838200" y="2057400"/>
              <a:ext cx="728045" cy="200482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3399"/>
                  </a:solidFill>
                </a:rPr>
                <a:t>TABEL</a:t>
              </a:r>
            </a:p>
          </p:txBody>
        </p:sp>
        <p:sp>
          <p:nvSpPr>
            <p:cNvPr id="14342" name="Text Box 9"/>
            <p:cNvSpPr txBox="1">
              <a:spLocks noChangeArrowheads="1"/>
            </p:cNvSpPr>
            <p:nvPr/>
          </p:nvSpPr>
          <p:spPr bwMode="auto">
            <a:xfrm>
              <a:off x="2133600" y="1600200"/>
              <a:ext cx="868332" cy="200482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3399"/>
                  </a:solidFill>
                </a:rPr>
                <a:t>KOLOM</a:t>
              </a:r>
            </a:p>
          </p:txBody>
        </p:sp>
        <p:sp>
          <p:nvSpPr>
            <p:cNvPr id="14343" name="Text Box 10"/>
            <p:cNvSpPr txBox="1">
              <a:spLocks noChangeArrowheads="1"/>
            </p:cNvSpPr>
            <p:nvPr/>
          </p:nvSpPr>
          <p:spPr bwMode="auto">
            <a:xfrm>
              <a:off x="3733800" y="1295400"/>
              <a:ext cx="2340086" cy="200482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srgbClr val="333399"/>
                  </a:solidFill>
                </a:rPr>
                <a:t>Kolom</a:t>
              </a:r>
              <a:r>
                <a:rPr lang="en-US" sz="2000" dirty="0">
                  <a:solidFill>
                    <a:srgbClr val="333399"/>
                  </a:solidFill>
                </a:rPr>
                <a:t> </a:t>
              </a:r>
              <a:r>
                <a:rPr lang="en-US" sz="2000" dirty="0" err="1">
                  <a:solidFill>
                    <a:srgbClr val="333399"/>
                  </a:solidFill>
                </a:rPr>
                <a:t>pertama</a:t>
              </a:r>
              <a:r>
                <a:rPr lang="en-US" sz="2000" dirty="0">
                  <a:solidFill>
                    <a:srgbClr val="333399"/>
                  </a:solidFill>
                </a:rPr>
                <a:t> : LABEL</a:t>
              </a:r>
            </a:p>
          </p:txBody>
        </p:sp>
        <p:sp>
          <p:nvSpPr>
            <p:cNvPr id="14344" name="Text Box 11"/>
            <p:cNvSpPr txBox="1">
              <a:spLocks noChangeArrowheads="1"/>
            </p:cNvSpPr>
            <p:nvPr/>
          </p:nvSpPr>
          <p:spPr bwMode="auto">
            <a:xfrm>
              <a:off x="3733800" y="1828800"/>
              <a:ext cx="3911124" cy="200482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srgbClr val="333399"/>
                  </a:solidFill>
                </a:rPr>
                <a:t>Kolom</a:t>
              </a:r>
              <a:r>
                <a:rPr lang="en-US" sz="2000" dirty="0">
                  <a:solidFill>
                    <a:srgbClr val="333399"/>
                  </a:solidFill>
                </a:rPr>
                <a:t> </a:t>
              </a:r>
              <a:r>
                <a:rPr lang="en-US" sz="2000" dirty="0" err="1">
                  <a:solidFill>
                    <a:srgbClr val="333399"/>
                  </a:solidFill>
                </a:rPr>
                <a:t>kedua</a:t>
              </a:r>
              <a:r>
                <a:rPr lang="en-US" sz="2000" dirty="0">
                  <a:solidFill>
                    <a:srgbClr val="333399"/>
                  </a:solidFill>
                </a:rPr>
                <a:t> …. n : </a:t>
              </a:r>
              <a:r>
                <a:rPr lang="en-US" sz="2000" dirty="0" err="1">
                  <a:solidFill>
                    <a:srgbClr val="333399"/>
                  </a:solidFill>
                </a:rPr>
                <a:t>Frekuensi</a:t>
              </a:r>
              <a:r>
                <a:rPr lang="en-US" sz="2000" dirty="0">
                  <a:solidFill>
                    <a:srgbClr val="333399"/>
                  </a:solidFill>
                </a:rPr>
                <a:t> </a:t>
              </a:r>
              <a:r>
                <a:rPr lang="en-US" sz="2000" dirty="0" err="1">
                  <a:solidFill>
                    <a:srgbClr val="333399"/>
                  </a:solidFill>
                </a:rPr>
                <a:t>atau</a:t>
              </a:r>
              <a:r>
                <a:rPr lang="en-US" sz="2000" dirty="0">
                  <a:solidFill>
                    <a:srgbClr val="333399"/>
                  </a:solidFill>
                </a:rPr>
                <a:t> label </a:t>
              </a:r>
            </a:p>
          </p:txBody>
        </p:sp>
        <p:sp>
          <p:nvSpPr>
            <p:cNvPr id="14345" name="Text Box 12"/>
            <p:cNvSpPr txBox="1">
              <a:spLocks noChangeArrowheads="1"/>
            </p:cNvSpPr>
            <p:nvPr/>
          </p:nvSpPr>
          <p:spPr bwMode="auto">
            <a:xfrm>
              <a:off x="2133600" y="2438400"/>
              <a:ext cx="712150" cy="200482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3399"/>
                  </a:solidFill>
                </a:rPr>
                <a:t>BARIS</a:t>
              </a:r>
            </a:p>
          </p:txBody>
        </p:sp>
        <p:sp>
          <p:nvSpPr>
            <p:cNvPr id="14346" name="Text Box 13"/>
            <p:cNvSpPr txBox="1">
              <a:spLocks noChangeArrowheads="1"/>
            </p:cNvSpPr>
            <p:nvPr/>
          </p:nvSpPr>
          <p:spPr bwMode="auto">
            <a:xfrm>
              <a:off x="3733800" y="2438400"/>
              <a:ext cx="3325383" cy="200482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3399"/>
                  </a:solidFill>
                </a:rPr>
                <a:t>Berisikan data berdasarkan kolom</a:t>
              </a:r>
            </a:p>
          </p:txBody>
        </p:sp>
        <p:sp>
          <p:nvSpPr>
            <p:cNvPr id="14347" name="Line 14"/>
            <p:cNvSpPr>
              <a:spLocks noChangeShapeType="1"/>
            </p:cNvSpPr>
            <p:nvPr/>
          </p:nvSpPr>
          <p:spPr bwMode="auto">
            <a:xfrm>
              <a:off x="3429000" y="1447800"/>
              <a:ext cx="0" cy="53340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Line 15"/>
            <p:cNvSpPr>
              <a:spLocks noChangeShapeType="1"/>
            </p:cNvSpPr>
            <p:nvPr/>
          </p:nvSpPr>
          <p:spPr bwMode="auto">
            <a:xfrm>
              <a:off x="3429000" y="1447800"/>
              <a:ext cx="304800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Line 16"/>
            <p:cNvSpPr>
              <a:spLocks noChangeShapeType="1"/>
            </p:cNvSpPr>
            <p:nvPr/>
          </p:nvSpPr>
          <p:spPr bwMode="auto">
            <a:xfrm>
              <a:off x="3429000" y="1981200"/>
              <a:ext cx="304800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Line 17"/>
            <p:cNvSpPr>
              <a:spLocks noChangeShapeType="1"/>
            </p:cNvSpPr>
            <p:nvPr/>
          </p:nvSpPr>
          <p:spPr bwMode="auto">
            <a:xfrm>
              <a:off x="2971800" y="1752600"/>
              <a:ext cx="457200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Line 18"/>
            <p:cNvSpPr>
              <a:spLocks noChangeShapeType="1"/>
            </p:cNvSpPr>
            <p:nvPr/>
          </p:nvSpPr>
          <p:spPr bwMode="auto">
            <a:xfrm>
              <a:off x="1905000" y="1752600"/>
              <a:ext cx="0" cy="83820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Line 19"/>
            <p:cNvSpPr>
              <a:spLocks noChangeShapeType="1"/>
            </p:cNvSpPr>
            <p:nvPr/>
          </p:nvSpPr>
          <p:spPr bwMode="auto">
            <a:xfrm>
              <a:off x="1905000" y="1752600"/>
              <a:ext cx="228600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Line 20"/>
            <p:cNvSpPr>
              <a:spLocks noChangeShapeType="1"/>
            </p:cNvSpPr>
            <p:nvPr/>
          </p:nvSpPr>
          <p:spPr bwMode="auto">
            <a:xfrm>
              <a:off x="1905000" y="2590800"/>
              <a:ext cx="228600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Line 21"/>
            <p:cNvSpPr>
              <a:spLocks noChangeShapeType="1"/>
            </p:cNvSpPr>
            <p:nvPr/>
          </p:nvSpPr>
          <p:spPr bwMode="auto">
            <a:xfrm>
              <a:off x="2895600" y="2590800"/>
              <a:ext cx="838200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22"/>
            <p:cNvSpPr>
              <a:spLocks noChangeShapeType="1"/>
            </p:cNvSpPr>
            <p:nvPr/>
          </p:nvSpPr>
          <p:spPr bwMode="auto">
            <a:xfrm>
              <a:off x="1600200" y="2209800"/>
              <a:ext cx="304800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80"/>
          <p:cNvGraphicFramePr>
            <a:graphicFrameLocks noGrp="1"/>
          </p:cNvGraphicFramePr>
          <p:nvPr/>
        </p:nvGraphicFramePr>
        <p:xfrm>
          <a:off x="990600" y="1981202"/>
          <a:ext cx="7391400" cy="3428998"/>
        </p:xfrm>
        <a:graphic>
          <a:graphicData uri="http://schemas.openxmlformats.org/drawingml/2006/table">
            <a:tbl>
              <a:tblPr/>
              <a:tblGrid>
                <a:gridCol w="1859525"/>
                <a:gridCol w="892238"/>
                <a:gridCol w="930596"/>
                <a:gridCol w="960615"/>
                <a:gridCol w="907247"/>
                <a:gridCol w="922258"/>
                <a:gridCol w="918921"/>
              </a:tblGrid>
              <a:tr h="36478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Asal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Wilayah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Pendapat tentang sertifikasi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Jumlah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8754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Sangat perlu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Perlu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Tidak tahu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Tidak perlu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Sangat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tdk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perlu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4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Jawa Barat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Jawa Tengah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Jawa Timur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NTT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Papua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Jumlah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7" name="Text Box 140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41094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 err="1"/>
              <a:t>Tabel</a:t>
            </a:r>
            <a:r>
              <a:rPr lang="en-US" sz="3600" b="1" dirty="0"/>
              <a:t> </a:t>
            </a:r>
            <a:r>
              <a:rPr lang="en-US" sz="3600" b="1" dirty="0" err="1"/>
              <a:t>Tabulasi</a:t>
            </a:r>
            <a:r>
              <a:rPr lang="en-US" sz="3600" b="1" dirty="0"/>
              <a:t> </a:t>
            </a:r>
            <a:r>
              <a:rPr lang="en-US" sz="3600" b="1" dirty="0" err="1"/>
              <a:t>Silang</a:t>
            </a:r>
            <a:endParaRPr lang="en-US" sz="3600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028"/>
          <p:cNvSpPr txBox="1">
            <a:spLocks noChangeArrowheads="1"/>
          </p:cNvSpPr>
          <p:nvPr/>
        </p:nvSpPr>
        <p:spPr bwMode="auto">
          <a:xfrm>
            <a:off x="6324600" y="228600"/>
            <a:ext cx="2381250" cy="36671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/>
              <a:t>9. </a:t>
            </a:r>
            <a:r>
              <a:rPr lang="en-US" sz="1800" b="1" dirty="0" err="1"/>
              <a:t>Membuat</a:t>
            </a:r>
            <a:r>
              <a:rPr lang="en-US" sz="1800" b="1" dirty="0"/>
              <a:t> </a:t>
            </a:r>
            <a:r>
              <a:rPr lang="en-US" sz="1800" b="1" dirty="0" err="1"/>
              <a:t>Grafik</a:t>
            </a:r>
            <a:r>
              <a:rPr lang="en-US" sz="1800" b="1" dirty="0"/>
              <a:t> </a:t>
            </a:r>
          </a:p>
        </p:txBody>
      </p:sp>
      <p:sp>
        <p:nvSpPr>
          <p:cNvPr id="15363" name="Text Box 1029"/>
          <p:cNvSpPr txBox="1">
            <a:spLocks noChangeArrowheads="1"/>
          </p:cNvSpPr>
          <p:nvPr/>
        </p:nvSpPr>
        <p:spPr bwMode="auto">
          <a:xfrm>
            <a:off x="914400" y="1828800"/>
            <a:ext cx="7315200" cy="707886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CC0000"/>
                </a:solidFill>
              </a:rPr>
              <a:t>GRAFIK </a:t>
            </a:r>
            <a:r>
              <a:rPr lang="en-US" sz="2000" dirty="0">
                <a:solidFill>
                  <a:srgbClr val="CC0000"/>
                </a:solidFill>
              </a:rPr>
              <a:t>: </a:t>
            </a:r>
            <a:r>
              <a:rPr lang="en-US" sz="2000" dirty="0" err="1">
                <a:solidFill>
                  <a:srgbClr val="CC0000"/>
                </a:solidFill>
              </a:rPr>
              <a:t>memberikan</a:t>
            </a:r>
            <a:r>
              <a:rPr lang="en-US" sz="2000" dirty="0">
                <a:solidFill>
                  <a:srgbClr val="CC0000"/>
                </a:solidFill>
              </a:rPr>
              <a:t> </a:t>
            </a:r>
            <a:r>
              <a:rPr lang="en-US" sz="2000" dirty="0" err="1">
                <a:solidFill>
                  <a:srgbClr val="CC0000"/>
                </a:solidFill>
              </a:rPr>
              <a:t>informasi</a:t>
            </a:r>
            <a:r>
              <a:rPr lang="en-US" sz="2000" dirty="0">
                <a:solidFill>
                  <a:srgbClr val="CC0000"/>
                </a:solidFill>
              </a:rPr>
              <a:t> </a:t>
            </a:r>
            <a:r>
              <a:rPr lang="en-US" sz="2000" dirty="0" err="1">
                <a:solidFill>
                  <a:srgbClr val="CC0000"/>
                </a:solidFill>
              </a:rPr>
              <a:t>dengan</a:t>
            </a:r>
            <a:r>
              <a:rPr lang="en-US" sz="2000" dirty="0">
                <a:solidFill>
                  <a:srgbClr val="CC0000"/>
                </a:solidFill>
              </a:rPr>
              <a:t> </a:t>
            </a:r>
            <a:r>
              <a:rPr lang="en-US" sz="2000" dirty="0" err="1">
                <a:solidFill>
                  <a:srgbClr val="CC0000"/>
                </a:solidFill>
              </a:rPr>
              <a:t>benar</a:t>
            </a:r>
            <a:r>
              <a:rPr lang="en-US" sz="2000" dirty="0">
                <a:solidFill>
                  <a:srgbClr val="CC0000"/>
                </a:solidFill>
              </a:rPr>
              <a:t> </a:t>
            </a:r>
            <a:r>
              <a:rPr lang="en-US" sz="2000" dirty="0" err="1">
                <a:solidFill>
                  <a:srgbClr val="CC0000"/>
                </a:solidFill>
              </a:rPr>
              <a:t>dan</a:t>
            </a:r>
            <a:r>
              <a:rPr lang="en-US" sz="2000" dirty="0">
                <a:solidFill>
                  <a:srgbClr val="CC0000"/>
                </a:solidFill>
              </a:rPr>
              <a:t> </a:t>
            </a:r>
            <a:r>
              <a:rPr lang="en-US" sz="2000" dirty="0" err="1">
                <a:solidFill>
                  <a:srgbClr val="CC0000"/>
                </a:solidFill>
              </a:rPr>
              <a:t>cepat</a:t>
            </a:r>
            <a:r>
              <a:rPr lang="en-US" sz="2000" dirty="0">
                <a:solidFill>
                  <a:srgbClr val="CC0000"/>
                </a:solidFill>
              </a:rPr>
              <a:t>, </a:t>
            </a:r>
            <a:r>
              <a:rPr lang="en-US" sz="2000" dirty="0" err="1">
                <a:solidFill>
                  <a:srgbClr val="CC0000"/>
                </a:solidFill>
              </a:rPr>
              <a:t>tetapi</a:t>
            </a:r>
            <a:r>
              <a:rPr lang="en-US" sz="2000" dirty="0">
                <a:solidFill>
                  <a:srgbClr val="CC0000"/>
                </a:solidFill>
              </a:rPr>
              <a:t> </a:t>
            </a:r>
            <a:r>
              <a:rPr lang="id-ID" sz="2000" dirty="0" smtClean="0">
                <a:solidFill>
                  <a:srgbClr val="CC0000"/>
                </a:solidFill>
              </a:rPr>
              <a:t> 	  </a:t>
            </a:r>
            <a:r>
              <a:rPr lang="en-US" sz="2000" dirty="0" err="1" smtClean="0">
                <a:solidFill>
                  <a:srgbClr val="CC0000"/>
                </a:solidFill>
              </a:rPr>
              <a:t>tidak</a:t>
            </a:r>
            <a:r>
              <a:rPr lang="en-US" sz="2000" dirty="0" smtClean="0">
                <a:solidFill>
                  <a:srgbClr val="CC0000"/>
                </a:solidFill>
              </a:rPr>
              <a:t> </a:t>
            </a:r>
            <a:r>
              <a:rPr lang="en-US" sz="2000" dirty="0" err="1">
                <a:solidFill>
                  <a:srgbClr val="CC0000"/>
                </a:solidFill>
              </a:rPr>
              <a:t>rinci</a:t>
            </a:r>
            <a:r>
              <a:rPr lang="en-US" sz="2000" dirty="0">
                <a:solidFill>
                  <a:srgbClr val="CC0000"/>
                </a:solidFill>
              </a:rPr>
              <a:t>. </a:t>
            </a:r>
          </a:p>
        </p:txBody>
      </p:sp>
      <p:sp>
        <p:nvSpPr>
          <p:cNvPr id="15364" name="Text Box 1030"/>
          <p:cNvSpPr txBox="1">
            <a:spLocks noChangeArrowheads="1"/>
          </p:cNvSpPr>
          <p:nvPr/>
        </p:nvSpPr>
        <p:spPr bwMode="auto">
          <a:xfrm>
            <a:off x="914400" y="2667000"/>
            <a:ext cx="7620000" cy="2308324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US" sz="2400" b="1" dirty="0" err="1">
                <a:solidFill>
                  <a:srgbClr val="CC0000"/>
                </a:solidFill>
              </a:rPr>
              <a:t>Syarat</a:t>
            </a:r>
            <a:r>
              <a:rPr lang="en-US" sz="2400" b="1" dirty="0">
                <a:solidFill>
                  <a:srgbClr val="CC0000"/>
                </a:solidFill>
              </a:rPr>
              <a:t> </a:t>
            </a:r>
            <a:r>
              <a:rPr lang="en-US" sz="2400" dirty="0">
                <a:solidFill>
                  <a:srgbClr val="CC0000"/>
                </a:solidFill>
              </a:rPr>
              <a:t>:</a:t>
            </a:r>
          </a:p>
          <a:p>
            <a:pPr marL="457200" indent="-457200">
              <a:buFontTx/>
              <a:buAutoNum type="arabicPeriod"/>
            </a:pPr>
            <a:r>
              <a:rPr lang="en-US" sz="2400" dirty="0" err="1">
                <a:solidFill>
                  <a:srgbClr val="CC0000"/>
                </a:solidFill>
              </a:rPr>
              <a:t>Pemilihan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sumbu</a:t>
            </a:r>
            <a:r>
              <a:rPr lang="en-US" sz="2400" dirty="0">
                <a:solidFill>
                  <a:srgbClr val="CC0000"/>
                </a:solidFill>
              </a:rPr>
              <a:t> (</a:t>
            </a:r>
            <a:r>
              <a:rPr lang="en-US" sz="2400" dirty="0" err="1">
                <a:solidFill>
                  <a:srgbClr val="CC0000"/>
                </a:solidFill>
              </a:rPr>
              <a:t>sumbu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tegak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dan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sumbu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datar</a:t>
            </a:r>
            <a:r>
              <a:rPr lang="en-US" sz="2400" dirty="0">
                <a:solidFill>
                  <a:srgbClr val="CC0000"/>
                </a:solidFill>
              </a:rPr>
              <a:t>), </a:t>
            </a:r>
            <a:r>
              <a:rPr lang="en-US" sz="2400" dirty="0" err="1">
                <a:solidFill>
                  <a:srgbClr val="CC0000"/>
                </a:solidFill>
              </a:rPr>
              <a:t>kecuali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grafik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lingkaran</a:t>
            </a:r>
            <a:endParaRPr lang="en-US" sz="2400" dirty="0">
              <a:solidFill>
                <a:srgbClr val="CC0000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 err="1">
                <a:solidFill>
                  <a:srgbClr val="CC0000"/>
                </a:solidFill>
              </a:rPr>
              <a:t>Penetapan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skala</a:t>
            </a:r>
            <a:r>
              <a:rPr lang="en-US" sz="2400" dirty="0">
                <a:solidFill>
                  <a:srgbClr val="CC0000"/>
                </a:solidFill>
              </a:rPr>
              <a:t> (</a:t>
            </a:r>
            <a:r>
              <a:rPr lang="en-US" sz="2400" dirty="0" err="1">
                <a:solidFill>
                  <a:srgbClr val="CC0000"/>
                </a:solidFill>
              </a:rPr>
              <a:t>skala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biasa</a:t>
            </a:r>
            <a:r>
              <a:rPr lang="en-US" sz="2400" dirty="0">
                <a:solidFill>
                  <a:srgbClr val="CC0000"/>
                </a:solidFill>
              </a:rPr>
              <a:t>, </a:t>
            </a:r>
            <a:r>
              <a:rPr lang="en-US" sz="2400" dirty="0" err="1">
                <a:solidFill>
                  <a:srgbClr val="CC0000"/>
                </a:solidFill>
              </a:rPr>
              <a:t>skala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logaritma</a:t>
            </a:r>
            <a:r>
              <a:rPr lang="en-US" sz="2400" dirty="0">
                <a:solidFill>
                  <a:srgbClr val="CC0000"/>
                </a:solidFill>
              </a:rPr>
              <a:t>, </a:t>
            </a:r>
            <a:r>
              <a:rPr lang="en-US" sz="2400" dirty="0" err="1">
                <a:solidFill>
                  <a:srgbClr val="CC0000"/>
                </a:solidFill>
              </a:rPr>
              <a:t>skala</a:t>
            </a:r>
            <a:r>
              <a:rPr lang="en-US" sz="2400" dirty="0">
                <a:solidFill>
                  <a:srgbClr val="CC0000"/>
                </a:solidFill>
              </a:rPr>
              <a:t> lain)</a:t>
            </a:r>
          </a:p>
          <a:p>
            <a:pPr marL="457200" indent="-457200">
              <a:buFontTx/>
              <a:buAutoNum type="arabicPeriod"/>
            </a:pPr>
            <a:r>
              <a:rPr lang="en-US" sz="2400" dirty="0" err="1">
                <a:solidFill>
                  <a:srgbClr val="CC0000"/>
                </a:solidFill>
              </a:rPr>
              <a:t>Ukuran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grafik</a:t>
            </a:r>
            <a:r>
              <a:rPr lang="en-US" sz="2400" dirty="0">
                <a:solidFill>
                  <a:srgbClr val="CC0000"/>
                </a:solidFill>
              </a:rPr>
              <a:t> (</a:t>
            </a:r>
            <a:r>
              <a:rPr lang="en-US" sz="2400" dirty="0" err="1">
                <a:solidFill>
                  <a:srgbClr val="CC0000"/>
                </a:solidFill>
              </a:rPr>
              <a:t>tidak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terlalu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besar</a:t>
            </a:r>
            <a:r>
              <a:rPr lang="en-US" sz="2400" dirty="0">
                <a:solidFill>
                  <a:srgbClr val="CC0000"/>
                </a:solidFill>
              </a:rPr>
              <a:t>, </a:t>
            </a:r>
            <a:r>
              <a:rPr lang="en-US" sz="2400" dirty="0" err="1">
                <a:solidFill>
                  <a:srgbClr val="CC0000"/>
                </a:solidFill>
              </a:rPr>
              <a:t>tinggi</a:t>
            </a:r>
            <a:r>
              <a:rPr lang="en-US" sz="2400" dirty="0">
                <a:solidFill>
                  <a:srgbClr val="CC0000"/>
                </a:solidFill>
              </a:rPr>
              <a:t>, </a:t>
            </a:r>
            <a:r>
              <a:rPr lang="en-US" sz="2400" dirty="0" err="1">
                <a:solidFill>
                  <a:srgbClr val="CC0000"/>
                </a:solidFill>
              </a:rPr>
              <a:t>pendek</a:t>
            </a:r>
            <a:r>
              <a:rPr lang="en-US" sz="2400" dirty="0">
                <a:solidFill>
                  <a:srgbClr val="CC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>
          <a:xfrm>
            <a:off x="659062" y="1371600"/>
            <a:ext cx="4446338" cy="4077489"/>
            <a:chOff x="662289" y="2743200"/>
            <a:chExt cx="3909711" cy="3154285"/>
          </a:xfrm>
        </p:grpSpPr>
        <p:sp>
          <p:nvSpPr>
            <p:cNvPr id="4" name="Line 1031"/>
            <p:cNvSpPr>
              <a:spLocks noChangeShapeType="1"/>
            </p:cNvSpPr>
            <p:nvPr/>
          </p:nvSpPr>
          <p:spPr bwMode="auto">
            <a:xfrm flipV="1">
              <a:off x="1371600" y="2743200"/>
              <a:ext cx="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Line 1032"/>
            <p:cNvSpPr>
              <a:spLocks noChangeShapeType="1"/>
            </p:cNvSpPr>
            <p:nvPr/>
          </p:nvSpPr>
          <p:spPr bwMode="auto">
            <a:xfrm>
              <a:off x="1371600" y="5181600"/>
              <a:ext cx="3200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1033"/>
            <p:cNvSpPr>
              <a:spLocks noChangeShapeType="1"/>
            </p:cNvSpPr>
            <p:nvPr/>
          </p:nvSpPr>
          <p:spPr bwMode="auto">
            <a:xfrm>
              <a:off x="1295400" y="4724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034"/>
            <p:cNvSpPr>
              <a:spLocks noChangeShapeType="1"/>
            </p:cNvSpPr>
            <p:nvPr/>
          </p:nvSpPr>
          <p:spPr bwMode="auto">
            <a:xfrm>
              <a:off x="1295400" y="42672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035"/>
            <p:cNvSpPr>
              <a:spLocks noChangeShapeType="1"/>
            </p:cNvSpPr>
            <p:nvPr/>
          </p:nvSpPr>
          <p:spPr bwMode="auto">
            <a:xfrm>
              <a:off x="1295400" y="38100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36"/>
            <p:cNvSpPr>
              <a:spLocks noChangeShapeType="1"/>
            </p:cNvSpPr>
            <p:nvPr/>
          </p:nvSpPr>
          <p:spPr bwMode="auto">
            <a:xfrm>
              <a:off x="1295400" y="33528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037"/>
            <p:cNvSpPr>
              <a:spLocks noChangeShapeType="1"/>
            </p:cNvSpPr>
            <p:nvPr/>
          </p:nvSpPr>
          <p:spPr bwMode="auto">
            <a:xfrm>
              <a:off x="1905000" y="5105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38"/>
            <p:cNvSpPr>
              <a:spLocks noChangeShapeType="1"/>
            </p:cNvSpPr>
            <p:nvPr/>
          </p:nvSpPr>
          <p:spPr bwMode="auto">
            <a:xfrm>
              <a:off x="2438400" y="5105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039"/>
            <p:cNvSpPr>
              <a:spLocks noChangeShapeType="1"/>
            </p:cNvSpPr>
            <p:nvPr/>
          </p:nvSpPr>
          <p:spPr bwMode="auto">
            <a:xfrm>
              <a:off x="2971800" y="5105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40"/>
            <p:cNvSpPr>
              <a:spLocks noChangeShapeType="1"/>
            </p:cNvSpPr>
            <p:nvPr/>
          </p:nvSpPr>
          <p:spPr bwMode="auto">
            <a:xfrm>
              <a:off x="3505200" y="5105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041"/>
            <p:cNvSpPr txBox="1">
              <a:spLocks noChangeArrowheads="1"/>
            </p:cNvSpPr>
            <p:nvPr/>
          </p:nvSpPr>
          <p:spPr bwMode="auto">
            <a:xfrm rot="16200000">
              <a:off x="180975" y="4091110"/>
              <a:ext cx="1314450" cy="351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dirty="0" err="1"/>
                <a:t>Sumbu</a:t>
              </a:r>
              <a:r>
                <a:rPr lang="en-US" sz="2000" dirty="0"/>
                <a:t> </a:t>
              </a:r>
              <a:r>
                <a:rPr lang="en-US" sz="2000" dirty="0" err="1"/>
                <a:t>tegak</a:t>
              </a:r>
              <a:endParaRPr lang="en-US" sz="2000" dirty="0"/>
            </a:p>
          </p:txBody>
        </p:sp>
        <p:sp>
          <p:nvSpPr>
            <p:cNvPr id="15" name="Text Box 1042"/>
            <p:cNvSpPr txBox="1">
              <a:spLocks noChangeArrowheads="1"/>
            </p:cNvSpPr>
            <p:nvPr/>
          </p:nvSpPr>
          <p:spPr bwMode="auto">
            <a:xfrm>
              <a:off x="990600" y="4572000"/>
              <a:ext cx="2809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16" name="Text Box 1043"/>
            <p:cNvSpPr txBox="1">
              <a:spLocks noChangeArrowheads="1"/>
            </p:cNvSpPr>
            <p:nvPr/>
          </p:nvSpPr>
          <p:spPr bwMode="auto">
            <a:xfrm>
              <a:off x="990600" y="4114800"/>
              <a:ext cx="2809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17" name="Text Box 1044"/>
            <p:cNvSpPr txBox="1">
              <a:spLocks noChangeArrowheads="1"/>
            </p:cNvSpPr>
            <p:nvPr/>
          </p:nvSpPr>
          <p:spPr bwMode="auto">
            <a:xfrm>
              <a:off x="990600" y="3657600"/>
              <a:ext cx="2809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18" name="Line 1045"/>
            <p:cNvSpPr>
              <a:spLocks noChangeShapeType="1"/>
            </p:cNvSpPr>
            <p:nvPr/>
          </p:nvSpPr>
          <p:spPr bwMode="auto">
            <a:xfrm flipV="1">
              <a:off x="838200" y="3124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046"/>
            <p:cNvSpPr txBox="1">
              <a:spLocks noChangeArrowheads="1"/>
            </p:cNvSpPr>
            <p:nvPr/>
          </p:nvSpPr>
          <p:spPr bwMode="auto">
            <a:xfrm>
              <a:off x="990600" y="3200400"/>
              <a:ext cx="2809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0" name="Text Box 1047"/>
            <p:cNvSpPr txBox="1">
              <a:spLocks noChangeArrowheads="1"/>
            </p:cNvSpPr>
            <p:nvPr/>
          </p:nvSpPr>
          <p:spPr bwMode="auto">
            <a:xfrm>
              <a:off x="1752600" y="5257800"/>
              <a:ext cx="2809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1" name="Text Box 1048"/>
            <p:cNvSpPr txBox="1">
              <a:spLocks noChangeArrowheads="1"/>
            </p:cNvSpPr>
            <p:nvPr/>
          </p:nvSpPr>
          <p:spPr bwMode="auto">
            <a:xfrm>
              <a:off x="2309813" y="5257800"/>
              <a:ext cx="2809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2" name="Text Box 1049"/>
            <p:cNvSpPr txBox="1">
              <a:spLocks noChangeArrowheads="1"/>
            </p:cNvSpPr>
            <p:nvPr/>
          </p:nvSpPr>
          <p:spPr bwMode="auto">
            <a:xfrm>
              <a:off x="2843213" y="5257800"/>
              <a:ext cx="2809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3" name="Text Box 1050"/>
            <p:cNvSpPr txBox="1">
              <a:spLocks noChangeArrowheads="1"/>
            </p:cNvSpPr>
            <p:nvPr/>
          </p:nvSpPr>
          <p:spPr bwMode="auto">
            <a:xfrm>
              <a:off x="3376613" y="5257800"/>
              <a:ext cx="2809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4" name="Text Box 1051"/>
            <p:cNvSpPr txBox="1">
              <a:spLocks noChangeArrowheads="1"/>
            </p:cNvSpPr>
            <p:nvPr/>
          </p:nvSpPr>
          <p:spPr bwMode="auto">
            <a:xfrm>
              <a:off x="2293883" y="5486400"/>
              <a:ext cx="1338722" cy="309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err="1"/>
                <a:t>Sumbu</a:t>
              </a:r>
              <a:r>
                <a:rPr lang="en-US" sz="2000" dirty="0"/>
                <a:t> </a:t>
              </a:r>
              <a:r>
                <a:rPr lang="en-US" sz="2000" dirty="0" err="1"/>
                <a:t>datar</a:t>
              </a:r>
              <a:endParaRPr lang="en-US" sz="2000" dirty="0"/>
            </a:p>
          </p:txBody>
        </p:sp>
        <p:sp>
          <p:nvSpPr>
            <p:cNvPr id="25" name="Line 1052"/>
            <p:cNvSpPr>
              <a:spLocks noChangeShapeType="1"/>
            </p:cNvSpPr>
            <p:nvPr/>
          </p:nvSpPr>
          <p:spPr bwMode="auto">
            <a:xfrm>
              <a:off x="3657600" y="5638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 Box 1053"/>
            <p:cNvSpPr txBox="1">
              <a:spLocks noChangeArrowheads="1"/>
            </p:cNvSpPr>
            <p:nvPr/>
          </p:nvSpPr>
          <p:spPr bwMode="auto">
            <a:xfrm>
              <a:off x="1143000" y="5105400"/>
              <a:ext cx="2809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7" name="Text Box 1054"/>
            <p:cNvSpPr txBox="1">
              <a:spLocks noChangeArrowheads="1"/>
            </p:cNvSpPr>
            <p:nvPr/>
          </p:nvSpPr>
          <p:spPr bwMode="auto">
            <a:xfrm>
              <a:off x="955675" y="5349875"/>
              <a:ext cx="873181" cy="547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/>
                <a:t>Titik</a:t>
              </a:r>
              <a:endParaRPr lang="en-US" sz="2000" dirty="0"/>
            </a:p>
            <a:p>
              <a:pPr algn="ctr"/>
              <a:r>
                <a:rPr lang="en-US" sz="2000" dirty="0" err="1"/>
                <a:t>pangkal</a:t>
              </a:r>
              <a:endParaRPr lang="en-US" sz="2000" dirty="0"/>
            </a:p>
          </p:txBody>
        </p:sp>
      </p:grpSp>
      <p:sp>
        <p:nvSpPr>
          <p:cNvPr id="28" name="Text Box 1055"/>
          <p:cNvSpPr txBox="1">
            <a:spLocks noChangeArrowheads="1"/>
          </p:cNvSpPr>
          <p:nvPr/>
        </p:nvSpPr>
        <p:spPr bwMode="auto">
          <a:xfrm>
            <a:off x="5410200" y="1371600"/>
            <a:ext cx="2898775" cy="452431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2"/>
                </a:solidFill>
              </a:rPr>
              <a:t>Jenis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Grafik</a:t>
            </a:r>
            <a:r>
              <a:rPr lang="en-US" sz="2400" dirty="0">
                <a:solidFill>
                  <a:schemeClr val="accent2"/>
                </a:solidFill>
              </a:rPr>
              <a:t> :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Grafik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Batang</a:t>
            </a:r>
            <a:r>
              <a:rPr lang="en-US" sz="2400" dirty="0">
                <a:solidFill>
                  <a:schemeClr val="accent2"/>
                </a:solidFill>
              </a:rPr>
              <a:t> (Bar)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Grafik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Garis</a:t>
            </a:r>
            <a:r>
              <a:rPr lang="en-US" sz="2400" dirty="0">
                <a:solidFill>
                  <a:schemeClr val="accent2"/>
                </a:solidFill>
              </a:rPr>
              <a:t> (line)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Grafik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Lingkaran</a:t>
            </a:r>
            <a:r>
              <a:rPr lang="en-US" sz="2400" dirty="0">
                <a:solidFill>
                  <a:schemeClr val="accent2"/>
                </a:solidFill>
              </a:rPr>
              <a:t>  </a:t>
            </a:r>
            <a:r>
              <a:rPr lang="en-US" sz="2400" dirty="0" smtClean="0">
                <a:solidFill>
                  <a:schemeClr val="accent2"/>
                </a:solidFill>
              </a:rPr>
              <a:t>   (</a:t>
            </a:r>
            <a:r>
              <a:rPr lang="en-US" sz="2400" dirty="0">
                <a:solidFill>
                  <a:schemeClr val="accent2"/>
                </a:solidFill>
              </a:rPr>
              <a:t>Pie)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Grafik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Interaksi</a:t>
            </a:r>
            <a:r>
              <a:rPr lang="en-US" sz="2400" dirty="0">
                <a:solidFill>
                  <a:schemeClr val="accent2"/>
                </a:solidFill>
              </a:rPr>
              <a:t> (Interactive)</a:t>
            </a:r>
          </a:p>
          <a:p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9" name="Text Box 1028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3080973" cy="52322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/>
              <a:t>9. </a:t>
            </a:r>
            <a:r>
              <a:rPr lang="en-US" sz="2800" b="1" dirty="0" err="1"/>
              <a:t>Membuat</a:t>
            </a:r>
            <a:r>
              <a:rPr lang="en-US" sz="2800" b="1" dirty="0"/>
              <a:t> </a:t>
            </a:r>
            <a:r>
              <a:rPr lang="en-US" sz="2800" b="1" dirty="0" err="1"/>
              <a:t>Grafik</a:t>
            </a:r>
            <a:r>
              <a:rPr lang="en-US" sz="2800" b="1" dirty="0"/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81000" y="1503362"/>
          <a:ext cx="4113270" cy="383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Picture" r:id="rId4" imgW="4492800" imgH="3594240" progId="StaticEnhancedMetafile">
                  <p:embed/>
                </p:oleObj>
              </mc:Choice>
              <mc:Fallback>
                <p:oleObj name="Picture" r:id="rId4" imgW="4492800" imgH="3594240" progId="StaticEnhancedMetafil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03362"/>
                        <a:ext cx="4113270" cy="383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495800" y="1524000"/>
          <a:ext cx="41910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Picture" r:id="rId6" imgW="4492800" imgH="3594240" progId="StaticEnhancedMetafile">
                  <p:embed/>
                </p:oleObj>
              </mc:Choice>
              <mc:Fallback>
                <p:oleObj name="Picture" r:id="rId6" imgW="4492800" imgH="3594240" progId="StaticEnhancedMetafil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524000"/>
                        <a:ext cx="41910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8"/>
          <p:cNvSpPr txBox="1">
            <a:spLocks noChangeArrowheads="1"/>
          </p:cNvSpPr>
          <p:nvPr/>
        </p:nvSpPr>
        <p:spPr bwMode="auto">
          <a:xfrm>
            <a:off x="6734175" y="228600"/>
            <a:ext cx="2175211" cy="46166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10. </a:t>
            </a:r>
            <a:r>
              <a:rPr lang="en-US" sz="2400" b="1" dirty="0" err="1"/>
              <a:t>Jenis</a:t>
            </a:r>
            <a:r>
              <a:rPr lang="en-US" sz="2400" b="1" dirty="0"/>
              <a:t> </a:t>
            </a:r>
            <a:r>
              <a:rPr lang="en-US" sz="2400" b="1" dirty="0" err="1"/>
              <a:t>Grafik</a:t>
            </a:r>
            <a:r>
              <a:rPr lang="en-US" sz="2400" b="1" dirty="0"/>
              <a:t> </a:t>
            </a:r>
          </a:p>
        </p:txBody>
      </p:sp>
      <p:sp>
        <p:nvSpPr>
          <p:cNvPr id="1031" name="Text Box 9"/>
          <p:cNvSpPr txBox="1">
            <a:spLocks noChangeArrowheads="1"/>
          </p:cNvSpPr>
          <p:nvPr/>
        </p:nvSpPr>
        <p:spPr bwMode="auto">
          <a:xfrm>
            <a:off x="1277665" y="1062335"/>
            <a:ext cx="26085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err="1"/>
              <a:t>Grafik</a:t>
            </a:r>
            <a:r>
              <a:rPr lang="en-US" sz="2400" b="1" dirty="0"/>
              <a:t> </a:t>
            </a:r>
            <a:r>
              <a:rPr lang="en-US" sz="2400" b="1" dirty="0" err="1"/>
              <a:t>Batang</a:t>
            </a:r>
            <a:r>
              <a:rPr lang="en-US" sz="2400" b="1" dirty="0"/>
              <a:t> (Bar)</a:t>
            </a:r>
          </a:p>
        </p:txBody>
      </p:sp>
      <p:sp>
        <p:nvSpPr>
          <p:cNvPr id="1032" name="Text Box 10"/>
          <p:cNvSpPr txBox="1">
            <a:spLocks noChangeArrowheads="1"/>
          </p:cNvSpPr>
          <p:nvPr/>
        </p:nvSpPr>
        <p:spPr bwMode="auto">
          <a:xfrm>
            <a:off x="5013325" y="1047690"/>
            <a:ext cx="24108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err="1"/>
              <a:t>Grafik</a:t>
            </a:r>
            <a:r>
              <a:rPr lang="en-US" sz="2400" b="1" dirty="0"/>
              <a:t> </a:t>
            </a:r>
            <a:r>
              <a:rPr lang="en-US" sz="2400" b="1" dirty="0" err="1"/>
              <a:t>Garis</a:t>
            </a:r>
            <a:r>
              <a:rPr lang="en-US" sz="2400" b="1" dirty="0"/>
              <a:t> (line)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2515240" cy="52322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/>
              <a:t>10. </a:t>
            </a:r>
            <a:r>
              <a:rPr lang="en-US" sz="2800" b="1" dirty="0" err="1"/>
              <a:t>Jenis</a:t>
            </a:r>
            <a:r>
              <a:rPr lang="en-US" sz="2800" b="1" dirty="0"/>
              <a:t> </a:t>
            </a:r>
            <a:r>
              <a:rPr lang="en-US" sz="2800" b="1" dirty="0" err="1"/>
              <a:t>Grafik</a:t>
            </a:r>
            <a:r>
              <a:rPr lang="en-US" sz="2800" b="1" dirty="0"/>
              <a:t> </a:t>
            </a:r>
          </a:p>
        </p:txBody>
      </p:sp>
      <p:graphicFrame>
        <p:nvGraphicFramePr>
          <p:cNvPr id="2050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457200" y="1905000"/>
          <a:ext cx="4038600" cy="3573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Picture" r:id="rId3" imgW="4492800" imgH="3594240" progId="StaticEnhancedMetafile">
                  <p:embed/>
                </p:oleObj>
              </mc:Choice>
              <mc:Fallback>
                <p:oleObj name="Picture" r:id="rId3" imgW="4492800" imgH="3594240" progId="StaticEnhancedMetafil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4038600" cy="35736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960438" y="1219200"/>
            <a:ext cx="28571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err="1"/>
              <a:t>Grafik</a:t>
            </a:r>
            <a:r>
              <a:rPr lang="en-US" sz="2400" b="1" dirty="0"/>
              <a:t> </a:t>
            </a:r>
            <a:r>
              <a:rPr lang="en-US" sz="2400" b="1" dirty="0" err="1"/>
              <a:t>lingkaran</a:t>
            </a:r>
            <a:r>
              <a:rPr lang="en-US" sz="2400" b="1" dirty="0"/>
              <a:t> (pie)</a:t>
            </a:r>
          </a:p>
        </p:txBody>
      </p:sp>
      <p:graphicFrame>
        <p:nvGraphicFramePr>
          <p:cNvPr id="2051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8200" y="1828800"/>
          <a:ext cx="4267200" cy="4114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Picture" r:id="rId5" imgW="4492800" imgH="3594240" progId="StaticEnhancedMetafile">
                  <p:embed/>
                </p:oleObj>
              </mc:Choice>
              <mc:Fallback>
                <p:oleObj name="Picture" r:id="rId5" imgW="4492800" imgH="3594240" progId="StaticEnhancedMetafil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828800"/>
                        <a:ext cx="4267200" cy="4114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4937125" y="1219200"/>
            <a:ext cx="37459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err="1"/>
              <a:t>Grafik</a:t>
            </a:r>
            <a:r>
              <a:rPr lang="en-US" sz="2400" b="1" dirty="0"/>
              <a:t> </a:t>
            </a:r>
            <a:r>
              <a:rPr lang="en-US" sz="2400" b="1" dirty="0" err="1"/>
              <a:t>Interaksi</a:t>
            </a:r>
            <a:r>
              <a:rPr lang="en-US" sz="2400" b="1" dirty="0"/>
              <a:t> (interactive)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62000" y="2743200"/>
            <a:ext cx="7123113" cy="41148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 err="1" smtClean="0"/>
              <a:t>Departemen</a:t>
            </a:r>
            <a:r>
              <a:rPr lang="en-US" sz="2000" dirty="0" smtClean="0"/>
              <a:t> </a:t>
            </a:r>
            <a:r>
              <a:rPr lang="en-US" sz="2000" dirty="0" err="1" smtClean="0"/>
              <a:t>perdagangan</a:t>
            </a:r>
            <a:r>
              <a:rPr lang="en-US" sz="2000" dirty="0" smtClean="0"/>
              <a:t> Negara XXX </a:t>
            </a:r>
            <a:r>
              <a:rPr lang="en-US" sz="2000" dirty="0" err="1" smtClean="0"/>
              <a:t>melaporkan</a:t>
            </a:r>
            <a:r>
              <a:rPr lang="en-US" sz="2000" dirty="0" smtClean="0"/>
              <a:t> </a:t>
            </a:r>
            <a:r>
              <a:rPr lang="en-US" sz="2000" dirty="0" err="1" smtClean="0"/>
              <a:t>bahwa</a:t>
            </a:r>
            <a:r>
              <a:rPr lang="en-US" sz="2000" dirty="0" smtClean="0"/>
              <a:t> </a:t>
            </a:r>
            <a:r>
              <a:rPr lang="en-US" sz="2000" dirty="0" err="1" smtClean="0"/>
              <a:t>perdagangan</a:t>
            </a:r>
            <a:r>
              <a:rPr lang="en-US" sz="2000" dirty="0" smtClean="0"/>
              <a:t> per </a:t>
            </a:r>
            <a:r>
              <a:rPr lang="en-US" sz="2000" dirty="0" err="1" smtClean="0"/>
              <a:t>periode</a:t>
            </a:r>
            <a:r>
              <a:rPr lang="en-US" sz="2000" dirty="0" smtClean="0"/>
              <a:t> 1989 – 2004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:</a:t>
            </a:r>
          </a:p>
          <a:p>
            <a:pPr marL="514350" indent="-514350"/>
            <a:r>
              <a:rPr lang="en-US" sz="2000" dirty="0" smtClean="0"/>
              <a:t>	</a:t>
            </a:r>
          </a:p>
          <a:p>
            <a:pPr marL="514350" indent="-514350"/>
            <a:r>
              <a:rPr lang="en-US" sz="2000" dirty="0" smtClean="0"/>
              <a:t>	</a:t>
            </a:r>
          </a:p>
          <a:p>
            <a:pPr marL="514350" indent="-514350"/>
            <a:r>
              <a:rPr lang="en-US" sz="2000" dirty="0" smtClean="0"/>
              <a:t>	</a:t>
            </a:r>
          </a:p>
          <a:p>
            <a:pPr marL="514350" indent="-514350"/>
            <a:r>
              <a:rPr lang="en-US" sz="2000" dirty="0" smtClean="0"/>
              <a:t>	</a:t>
            </a:r>
          </a:p>
          <a:p>
            <a:pPr marL="514350" indent="-514350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1 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3810000"/>
          <a:ext cx="2895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14400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990000"/>
                          </a:solidFill>
                        </a:rPr>
                        <a:t>Tahun</a:t>
                      </a:r>
                      <a:endParaRPr lang="en-US" dirty="0">
                        <a:solidFill>
                          <a:srgbClr val="99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990000"/>
                          </a:solidFill>
                        </a:rPr>
                        <a:t>Ekspor</a:t>
                      </a:r>
                      <a:endParaRPr lang="en-US" dirty="0">
                        <a:solidFill>
                          <a:srgbClr val="99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990000"/>
                          </a:solidFill>
                        </a:rPr>
                        <a:t>Impor</a:t>
                      </a:r>
                      <a:endParaRPr lang="en-US" dirty="0">
                        <a:solidFill>
                          <a:srgbClr val="99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990000"/>
                          </a:solidFill>
                        </a:rPr>
                        <a:t>1989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990000"/>
                          </a:solidFill>
                        </a:rPr>
                        <a:t>1990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990000"/>
                          </a:solidFill>
                        </a:rPr>
                        <a:t>1991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990000"/>
                          </a:solidFill>
                        </a:rPr>
                        <a:t>1992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990000"/>
                          </a:solidFill>
                        </a:rPr>
                        <a:t>1993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990000"/>
                          </a:solidFill>
                        </a:rPr>
                        <a:t>1994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990000"/>
                          </a:solidFill>
                        </a:rPr>
                        <a:t>1995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990000"/>
                          </a:solidFill>
                        </a:rPr>
                        <a:t>1996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990000"/>
                          </a:solidFill>
                        </a:rPr>
                        <a:t>1997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990000"/>
                          </a:solidFill>
                        </a:rPr>
                        <a:t>7,0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990000"/>
                          </a:solidFill>
                        </a:rPr>
                        <a:t>4,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990000"/>
                          </a:solidFill>
                        </a:rPr>
                        <a:t>20,2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990000"/>
                          </a:solidFill>
                        </a:rPr>
                        <a:t>2,3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990000"/>
                          </a:solidFill>
                        </a:rPr>
                        <a:t>20,1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990000"/>
                          </a:solidFill>
                        </a:rPr>
                        <a:t>2,5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990000"/>
                          </a:solidFill>
                        </a:rPr>
                        <a:t>6,8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990000"/>
                          </a:solidFill>
                        </a:rPr>
                        <a:t>12,5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990000"/>
                          </a:solidFill>
                        </a:rPr>
                        <a:t>16,6</a:t>
                      </a:r>
                      <a:endParaRPr lang="en-US" dirty="0">
                        <a:solidFill>
                          <a:srgbClr val="99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990000"/>
                          </a:solidFill>
                        </a:rPr>
                        <a:t>3,9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990000"/>
                          </a:solidFill>
                        </a:rPr>
                        <a:t>9,3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990000"/>
                          </a:solidFill>
                        </a:rPr>
                        <a:t>15,4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990000"/>
                          </a:solidFill>
                        </a:rPr>
                        <a:t>0,2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990000"/>
                          </a:solidFill>
                        </a:rPr>
                        <a:t>12,7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990000"/>
                          </a:solidFill>
                        </a:rPr>
                        <a:t>3,2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990000"/>
                          </a:solidFill>
                        </a:rPr>
                        <a:t>12,3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990000"/>
                          </a:solidFill>
                        </a:rPr>
                        <a:t>11,4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990000"/>
                          </a:solidFill>
                        </a:rPr>
                        <a:t>15,3</a:t>
                      </a:r>
                      <a:endParaRPr lang="en-US" dirty="0">
                        <a:solidFill>
                          <a:srgbClr val="99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76800" y="3886200"/>
            <a:ext cx="38218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Berdasarkan</a:t>
            </a:r>
            <a:r>
              <a:rPr lang="en-US" sz="2000" dirty="0" smtClean="0"/>
              <a:t> </a:t>
            </a:r>
            <a:r>
              <a:rPr lang="en-US" sz="2000" dirty="0" err="1" smtClean="0"/>
              <a:t>tabel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buatlah</a:t>
            </a:r>
            <a:endParaRPr lang="en-US" sz="2000" dirty="0" smtClean="0"/>
          </a:p>
          <a:p>
            <a:r>
              <a:rPr lang="en-US" sz="2000" dirty="0" err="1" smtClean="0"/>
              <a:t>Grafik</a:t>
            </a:r>
            <a:r>
              <a:rPr lang="en-US" sz="2000" dirty="0" smtClean="0"/>
              <a:t> :</a:t>
            </a:r>
          </a:p>
          <a:p>
            <a:pPr marL="342900" indent="-342900">
              <a:buAutoNum type="alphaLcPeriod"/>
            </a:pPr>
            <a:r>
              <a:rPr lang="en-US" sz="2000" dirty="0" err="1" smtClean="0"/>
              <a:t>Grafik</a:t>
            </a:r>
            <a:r>
              <a:rPr lang="en-US" sz="2000" dirty="0" smtClean="0"/>
              <a:t> line</a:t>
            </a:r>
          </a:p>
          <a:p>
            <a:pPr marL="342900" indent="-342900">
              <a:buAutoNum type="alphaLcPeriod"/>
            </a:pPr>
            <a:r>
              <a:rPr lang="en-US" sz="2000" dirty="0" err="1" smtClean="0"/>
              <a:t>Grafik</a:t>
            </a:r>
            <a:r>
              <a:rPr lang="en-US" sz="2000" dirty="0" smtClean="0"/>
              <a:t> Pie</a:t>
            </a:r>
            <a:endParaRPr lang="en-US" sz="2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00" y="2743200"/>
            <a:ext cx="7543800" cy="3657600"/>
          </a:xfrm>
        </p:spPr>
        <p:txBody>
          <a:bodyPr>
            <a:norm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Jika</a:t>
            </a:r>
            <a:r>
              <a:rPr lang="en-US" dirty="0" smtClean="0"/>
              <a:t> X1 = 1	X2 = -2	X3 = 5</a:t>
            </a:r>
          </a:p>
          <a:p>
            <a:r>
              <a:rPr lang="en-US" dirty="0" smtClean="0"/>
              <a:t>	 X4 = 4	X5 = 4	X6 = 2</a:t>
            </a:r>
          </a:p>
          <a:p>
            <a:r>
              <a:rPr lang="en-US" dirty="0" smtClean="0"/>
              <a:t>	 X 7 = 0	X8 = -1	X9 = 10</a:t>
            </a:r>
          </a:p>
          <a:p>
            <a:r>
              <a:rPr lang="en-US" dirty="0" err="1" smtClean="0"/>
              <a:t>Hitunglah</a:t>
            </a:r>
            <a:r>
              <a:rPr lang="en-US" dirty="0" smtClean="0"/>
              <a:t> 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066800" y="5029200"/>
            <a:ext cx="7263022" cy="914400"/>
            <a:chOff x="1652378" y="4876800"/>
            <a:chExt cx="7263022" cy="914400"/>
          </a:xfrm>
        </p:grpSpPr>
        <p:pic>
          <p:nvPicPr>
            <p:cNvPr id="34817" name="Picture 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09800" y="4876800"/>
              <a:ext cx="1072662" cy="914400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1652378" y="5029200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a)</a:t>
              </a:r>
              <a:endParaRPr lang="en-US" sz="2800" dirty="0"/>
            </a:p>
          </p:txBody>
        </p:sp>
        <p:pic>
          <p:nvPicPr>
            <p:cNvPr id="34819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33111" y="4876800"/>
              <a:ext cx="1443789" cy="762000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3709778" y="5029200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b)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43600" y="5029200"/>
              <a:ext cx="4203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c)</a:t>
              </a:r>
              <a:endParaRPr lang="en-US" sz="2800" dirty="0"/>
            </a:p>
          </p:txBody>
        </p:sp>
        <p:pic>
          <p:nvPicPr>
            <p:cNvPr id="11" name="Picture 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318738" y="4876800"/>
              <a:ext cx="1072662" cy="914400"/>
            </a:xfrm>
            <a:prstGeom prst="rect">
              <a:avLst/>
            </a:prstGeom>
            <a:noFill/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71611" y="4876800"/>
              <a:ext cx="1443789" cy="838200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7239000" y="51054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1242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Statistik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Deskriptif</a:t>
            </a:r>
            <a:endParaRPr lang="en-US" dirty="0" smtClean="0">
              <a:solidFill>
                <a:schemeClr val="tx1"/>
              </a:solidFill>
            </a:endParaRPr>
          </a:p>
          <a:p>
            <a:pPr marL="1154430" lvl="1" indent="-514350" algn="just"/>
            <a:r>
              <a:rPr lang="en-US" sz="2600" dirty="0" err="1" smtClean="0">
                <a:solidFill>
                  <a:schemeClr val="tx1"/>
                </a:solidFill>
              </a:rPr>
              <a:t>Statistik</a:t>
            </a:r>
            <a:r>
              <a:rPr lang="en-US" sz="2600" dirty="0" smtClean="0">
                <a:solidFill>
                  <a:schemeClr val="tx1"/>
                </a:solidFill>
              </a:rPr>
              <a:t> yang </a:t>
            </a:r>
            <a:r>
              <a:rPr lang="en-US" sz="2600" dirty="0" err="1" smtClean="0">
                <a:solidFill>
                  <a:schemeClr val="tx1"/>
                </a:solidFill>
              </a:rPr>
              <a:t>mempesoalkan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tentang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cara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pengumpulan</a:t>
            </a:r>
            <a:r>
              <a:rPr lang="en-US" sz="2600" dirty="0" smtClean="0">
                <a:solidFill>
                  <a:schemeClr val="tx1"/>
                </a:solidFill>
              </a:rPr>
              <a:t> data, </a:t>
            </a:r>
            <a:r>
              <a:rPr lang="en-US" sz="2600" dirty="0" err="1" smtClean="0">
                <a:solidFill>
                  <a:schemeClr val="tx1"/>
                </a:solidFill>
              </a:rPr>
              <a:t>analisa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dan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pengujian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Statistik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Inferensi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/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Statistik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mempesoalkan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tentang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cara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pengambilan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keputusan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kesimpulan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termasuk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penentuan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ukuran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keandalan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kesimpulan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keputusan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tsb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Cakupan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SEKIAN …???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638800"/>
            <a:ext cx="7315200" cy="6858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1.1 </a:t>
            </a:r>
            <a:r>
              <a:rPr lang="en-US" sz="2000" dirty="0" err="1" smtClean="0"/>
              <a:t>Hubungan</a:t>
            </a:r>
            <a:r>
              <a:rPr lang="en-US" sz="2000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</a:t>
            </a:r>
            <a:r>
              <a:rPr lang="en-US" sz="2000" dirty="0" err="1" smtClean="0"/>
              <a:t>Statistik</a:t>
            </a:r>
            <a:r>
              <a:rPr lang="en-US" sz="2000" dirty="0" smtClean="0"/>
              <a:t> </a:t>
            </a:r>
            <a:r>
              <a:rPr lang="en-US" sz="2000" dirty="0" err="1" smtClean="0"/>
              <a:t>Deskriptif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Statistik</a:t>
            </a:r>
            <a:r>
              <a:rPr lang="en-US" sz="2000" dirty="0" smtClean="0"/>
              <a:t> </a:t>
            </a:r>
            <a:r>
              <a:rPr lang="en-US" sz="2000" dirty="0" err="1" smtClean="0"/>
              <a:t>Inferensial</a:t>
            </a:r>
            <a:endParaRPr lang="en-US" sz="20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457200" y="0"/>
            <a:ext cx="8458994" cy="5334000"/>
            <a:chOff x="457200" y="0"/>
            <a:chExt cx="8458994" cy="5334000"/>
          </a:xfrm>
        </p:grpSpPr>
        <p:sp>
          <p:nvSpPr>
            <p:cNvPr id="5" name="Rectangle 4"/>
            <p:cNvSpPr/>
            <p:nvPr/>
          </p:nvSpPr>
          <p:spPr>
            <a:xfrm>
              <a:off x="4114800" y="76200"/>
              <a:ext cx="1143000" cy="381000"/>
            </a:xfrm>
            <a:prstGeom prst="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57600" y="762000"/>
              <a:ext cx="19812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Pengolahan</a:t>
              </a:r>
              <a:r>
                <a:rPr lang="en-US" dirty="0" smtClean="0">
                  <a:solidFill>
                    <a:schemeClr val="tx1"/>
                  </a:solidFill>
                </a:rPr>
                <a:t>, </a:t>
              </a:r>
              <a:r>
                <a:rPr lang="en-US" dirty="0" err="1" smtClean="0">
                  <a:solidFill>
                    <a:schemeClr val="tx1"/>
                  </a:solidFill>
                </a:rPr>
                <a:t>Penyederhanaan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dan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Penataan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57600" y="1981200"/>
              <a:ext cx="1981200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Penyajian</a:t>
              </a:r>
              <a:r>
                <a:rPr lang="en-US" dirty="0" smtClean="0">
                  <a:solidFill>
                    <a:schemeClr val="tx1"/>
                  </a:solidFill>
                </a:rPr>
                <a:t> data yang </a:t>
              </a:r>
              <a:r>
                <a:rPr lang="en-US" dirty="0" err="1" smtClean="0">
                  <a:solidFill>
                    <a:schemeClr val="tx1"/>
                  </a:solidFill>
                </a:rPr>
                <a:t>telah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disederhanakan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62400" y="3200400"/>
              <a:ext cx="1371600" cy="533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 </a:t>
              </a:r>
              <a:r>
                <a:rPr lang="en-US" dirty="0" err="1" smtClean="0">
                  <a:solidFill>
                    <a:schemeClr val="tx1"/>
                  </a:solidFill>
                </a:rPr>
                <a:t>Sempel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3962400"/>
              <a:ext cx="22860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Penggunaan</a:t>
              </a:r>
              <a:r>
                <a:rPr lang="en-US" dirty="0" smtClean="0">
                  <a:solidFill>
                    <a:schemeClr val="tx1"/>
                  </a:solidFill>
                </a:rPr>
                <a:t> data </a:t>
              </a:r>
              <a:r>
                <a:rPr lang="en-US" dirty="0" err="1" smtClean="0">
                  <a:solidFill>
                    <a:schemeClr val="tx1"/>
                  </a:solidFill>
                </a:rPr>
                <a:t>populasi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dianalisis</a:t>
              </a:r>
              <a:r>
                <a:rPr lang="en-US" dirty="0" smtClean="0">
                  <a:solidFill>
                    <a:schemeClr val="tx1"/>
                  </a:solidFill>
                </a:rPr>
                <a:t> parameter </a:t>
              </a:r>
              <a:r>
                <a:rPr lang="en-US" dirty="0" err="1" smtClean="0">
                  <a:solidFill>
                    <a:schemeClr val="tx1"/>
                  </a:solidFill>
                </a:rPr>
                <a:t>populasi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8600" y="4953000"/>
              <a:ext cx="1143000" cy="381000"/>
            </a:xfrm>
            <a:prstGeom prst="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Stop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57800" y="3962400"/>
              <a:ext cx="22860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Penarikan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kesimpulan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tentang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karakteristik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populasi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72200" y="2819400"/>
              <a:ext cx="2286000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Penggunaan</a:t>
              </a:r>
              <a:r>
                <a:rPr lang="en-US" dirty="0" smtClean="0">
                  <a:solidFill>
                    <a:schemeClr val="tx1"/>
                  </a:solidFill>
                </a:rPr>
                <a:t> data </a:t>
              </a:r>
              <a:r>
                <a:rPr lang="en-US" dirty="0" err="1" smtClean="0">
                  <a:solidFill>
                    <a:schemeClr val="tx1"/>
                  </a:solidFill>
                </a:rPr>
                <a:t>sampel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guna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menaksir</a:t>
              </a:r>
              <a:r>
                <a:rPr lang="en-US" dirty="0" smtClean="0">
                  <a:solidFill>
                    <a:schemeClr val="tx1"/>
                  </a:solidFill>
                </a:rPr>
                <a:t> parameter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4572000" y="608806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4572794" y="1828006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>
              <a:off x="4572794" y="3047206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3"/>
            </p:cNvCxnSpPr>
            <p:nvPr/>
          </p:nvCxnSpPr>
          <p:spPr>
            <a:xfrm flipV="1">
              <a:off x="5334000" y="3429000"/>
              <a:ext cx="838200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8" idx="1"/>
            </p:cNvCxnSpPr>
            <p:nvPr/>
          </p:nvCxnSpPr>
          <p:spPr>
            <a:xfrm rot="10800000">
              <a:off x="2971800" y="3429000"/>
              <a:ext cx="990600" cy="38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9" idx="0"/>
            </p:cNvCxnSpPr>
            <p:nvPr/>
          </p:nvCxnSpPr>
          <p:spPr>
            <a:xfrm rot="5400000">
              <a:off x="2705100" y="36957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9" idx="2"/>
            </p:cNvCxnSpPr>
            <p:nvPr/>
          </p:nvCxnSpPr>
          <p:spPr>
            <a:xfrm rot="5400000">
              <a:off x="2781300" y="5067300"/>
              <a:ext cx="3810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10" idx="1"/>
            </p:cNvCxnSpPr>
            <p:nvPr/>
          </p:nvCxnSpPr>
          <p:spPr>
            <a:xfrm flipV="1">
              <a:off x="2971800" y="5143500"/>
              <a:ext cx="1066800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10" idx="3"/>
            </p:cNvCxnSpPr>
            <p:nvPr/>
          </p:nvCxnSpPr>
          <p:spPr>
            <a:xfrm rot="10800000">
              <a:off x="5181600" y="5143500"/>
              <a:ext cx="1143000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6134100" y="4991100"/>
              <a:ext cx="3810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2" idx="3"/>
            </p:cNvCxnSpPr>
            <p:nvPr/>
          </p:nvCxnSpPr>
          <p:spPr>
            <a:xfrm>
              <a:off x="8458200" y="3276600"/>
              <a:ext cx="457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8420100" y="3771900"/>
              <a:ext cx="9906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10800000">
              <a:off x="7543800" y="4267200"/>
              <a:ext cx="1371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Freeform 55"/>
            <p:cNvSpPr/>
            <p:nvPr/>
          </p:nvSpPr>
          <p:spPr>
            <a:xfrm>
              <a:off x="457200" y="0"/>
              <a:ext cx="3382617" cy="4645992"/>
            </a:xfrm>
            <a:custGeom>
              <a:avLst/>
              <a:gdLst>
                <a:gd name="connsiteX0" fmla="*/ 3657600 w 3657600"/>
                <a:gd name="connsiteY0" fmla="*/ 236331 h 4733236"/>
                <a:gd name="connsiteX1" fmla="*/ 516835 w 3657600"/>
                <a:gd name="connsiteY1" fmla="*/ 262835 h 4733236"/>
                <a:gd name="connsiteX2" fmla="*/ 556592 w 3657600"/>
                <a:gd name="connsiteY2" fmla="*/ 1813340 h 4733236"/>
                <a:gd name="connsiteX3" fmla="*/ 251792 w 3657600"/>
                <a:gd name="connsiteY3" fmla="*/ 2369931 h 4733236"/>
                <a:gd name="connsiteX4" fmla="*/ 569844 w 3657600"/>
                <a:gd name="connsiteY4" fmla="*/ 2714488 h 4733236"/>
                <a:gd name="connsiteX5" fmla="*/ 556592 w 3657600"/>
                <a:gd name="connsiteY5" fmla="*/ 4397514 h 4733236"/>
                <a:gd name="connsiteX6" fmla="*/ 1391479 w 3657600"/>
                <a:gd name="connsiteY6" fmla="*/ 4689062 h 4733236"/>
                <a:gd name="connsiteX7" fmla="*/ 1391479 w 3657600"/>
                <a:gd name="connsiteY7" fmla="*/ 4662557 h 473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57600" h="4733236">
                  <a:moveTo>
                    <a:pt x="3657600" y="236331"/>
                  </a:moveTo>
                  <a:cubicBezTo>
                    <a:pt x="2345635" y="118165"/>
                    <a:pt x="1033670" y="0"/>
                    <a:pt x="516835" y="262835"/>
                  </a:cubicBezTo>
                  <a:cubicBezTo>
                    <a:pt x="0" y="525670"/>
                    <a:pt x="600766" y="1462157"/>
                    <a:pt x="556592" y="1813340"/>
                  </a:cubicBezTo>
                  <a:cubicBezTo>
                    <a:pt x="512418" y="2164523"/>
                    <a:pt x="249583" y="2219740"/>
                    <a:pt x="251792" y="2369931"/>
                  </a:cubicBezTo>
                  <a:cubicBezTo>
                    <a:pt x="254001" y="2520122"/>
                    <a:pt x="519044" y="2376557"/>
                    <a:pt x="569844" y="2714488"/>
                  </a:cubicBezTo>
                  <a:cubicBezTo>
                    <a:pt x="620644" y="3052419"/>
                    <a:pt x="419653" y="4068418"/>
                    <a:pt x="556592" y="4397514"/>
                  </a:cubicBezTo>
                  <a:cubicBezTo>
                    <a:pt x="693531" y="4726610"/>
                    <a:pt x="1252331" y="4644888"/>
                    <a:pt x="1391479" y="4689062"/>
                  </a:cubicBezTo>
                  <a:cubicBezTo>
                    <a:pt x="1530627" y="4733236"/>
                    <a:pt x="1461053" y="4697896"/>
                    <a:pt x="1391479" y="466255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14400" y="2133600"/>
              <a:ext cx="189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FF0000"/>
                  </a:solidFill>
                </a:rPr>
                <a:t>Statistik</a:t>
              </a:r>
              <a:r>
                <a:rPr lang="en-US" b="1" dirty="0" smtClean="0">
                  <a:solidFill>
                    <a:srgbClr val="FF0000"/>
                  </a:solidFill>
                </a:rPr>
                <a:t> </a:t>
              </a:r>
              <a:r>
                <a:rPr lang="en-US" b="1" dirty="0" err="1" smtClean="0">
                  <a:solidFill>
                    <a:srgbClr val="FF0000"/>
                  </a:solidFill>
                </a:rPr>
                <a:t>Deskriptif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77000" y="2362200"/>
              <a:ext cx="1819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FF0000"/>
                  </a:solidFill>
                </a:rPr>
                <a:t>Statistik</a:t>
              </a:r>
              <a:r>
                <a:rPr lang="en-US" b="1" dirty="0" smtClean="0">
                  <a:solidFill>
                    <a:srgbClr val="FF0000"/>
                  </a:solidFill>
                </a:rPr>
                <a:t> </a:t>
              </a:r>
              <a:r>
                <a:rPr lang="en-US" b="1" dirty="0" err="1" smtClean="0">
                  <a:solidFill>
                    <a:srgbClr val="FF0000"/>
                  </a:solidFill>
                </a:rPr>
                <a:t>Inferensi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86400" y="3124200"/>
              <a:ext cx="4478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/>
                <a:t>Ya</a:t>
              </a:r>
              <a:endParaRPr lang="en-US" sz="20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356785" y="3429000"/>
              <a:ext cx="7697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/>
                <a:t>Tidak</a:t>
              </a:r>
              <a:endParaRPr lang="en-US" sz="2000" b="1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810000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2400" dirty="0" smtClean="0">
                <a:solidFill>
                  <a:srgbClr val="006600"/>
                </a:solidFill>
              </a:rPr>
              <a:t> </a:t>
            </a:r>
            <a:r>
              <a:rPr lang="en-US" sz="2400" dirty="0" err="1" smtClean="0">
                <a:solidFill>
                  <a:srgbClr val="990000"/>
                </a:solidFill>
              </a:rPr>
              <a:t>Populasi</a:t>
            </a:r>
            <a:endParaRPr lang="en-US" sz="2400" dirty="0" smtClean="0">
              <a:solidFill>
                <a:srgbClr val="990000"/>
              </a:solidFill>
            </a:endParaRPr>
          </a:p>
          <a:p>
            <a:r>
              <a:rPr lang="en-US" sz="2400" dirty="0" smtClean="0">
                <a:solidFill>
                  <a:srgbClr val="006600"/>
                </a:solidFill>
              </a:rPr>
              <a:t>   </a:t>
            </a:r>
            <a:r>
              <a:rPr lang="en-US" sz="2400" dirty="0" err="1" smtClean="0">
                <a:solidFill>
                  <a:srgbClr val="006600"/>
                </a:solidFill>
              </a:rPr>
              <a:t>Himpunan</a:t>
            </a:r>
            <a:r>
              <a:rPr lang="en-US" sz="2400" dirty="0" smtClean="0">
                <a:solidFill>
                  <a:srgbClr val="006600"/>
                </a:solidFill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</a:rPr>
              <a:t>keseluruhan</a:t>
            </a:r>
            <a:r>
              <a:rPr lang="en-US" sz="2400" dirty="0" smtClean="0">
                <a:solidFill>
                  <a:srgbClr val="006600"/>
                </a:solidFill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</a:rPr>
              <a:t>obyek</a:t>
            </a:r>
            <a:r>
              <a:rPr lang="en-US" sz="2400" dirty="0" smtClean="0">
                <a:solidFill>
                  <a:srgbClr val="006600"/>
                </a:solidFill>
              </a:rPr>
              <a:t> yang </a:t>
            </a:r>
            <a:r>
              <a:rPr lang="en-US" sz="2400" dirty="0" err="1" smtClean="0">
                <a:solidFill>
                  <a:srgbClr val="006600"/>
                </a:solidFill>
              </a:rPr>
              <a:t>diselidiki</a:t>
            </a:r>
            <a:endParaRPr lang="en-US" sz="2400" dirty="0" smtClean="0">
              <a:solidFill>
                <a:srgbClr val="006600"/>
              </a:solidFill>
            </a:endParaRPr>
          </a:p>
          <a:p>
            <a:pPr>
              <a:buBlip>
                <a:blip r:embed="rId2"/>
              </a:buBlip>
            </a:pPr>
            <a:r>
              <a:rPr lang="en-US" sz="2400" dirty="0" smtClean="0">
                <a:solidFill>
                  <a:srgbClr val="006600"/>
                </a:solidFill>
              </a:rPr>
              <a:t> </a:t>
            </a:r>
            <a:r>
              <a:rPr lang="en-US" sz="2400" dirty="0" err="1" smtClean="0">
                <a:solidFill>
                  <a:srgbClr val="990000"/>
                </a:solidFill>
              </a:rPr>
              <a:t>Sampel</a:t>
            </a:r>
            <a:endParaRPr lang="en-US" sz="2400" dirty="0" smtClean="0">
              <a:solidFill>
                <a:srgbClr val="990000"/>
              </a:solidFill>
            </a:endParaRPr>
          </a:p>
          <a:p>
            <a:r>
              <a:rPr lang="en-US" sz="2400" dirty="0" smtClean="0">
                <a:solidFill>
                  <a:srgbClr val="006600"/>
                </a:solidFill>
              </a:rPr>
              <a:t>  </a:t>
            </a:r>
            <a:r>
              <a:rPr lang="en-US" sz="2400" dirty="0" err="1" smtClean="0">
                <a:solidFill>
                  <a:srgbClr val="006600"/>
                </a:solidFill>
              </a:rPr>
              <a:t>Bagian</a:t>
            </a:r>
            <a:r>
              <a:rPr lang="en-US" sz="2400" dirty="0" smtClean="0">
                <a:solidFill>
                  <a:srgbClr val="006600"/>
                </a:solidFill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</a:rPr>
              <a:t>dari</a:t>
            </a:r>
            <a:r>
              <a:rPr lang="en-US" sz="2400" dirty="0" smtClean="0">
                <a:solidFill>
                  <a:srgbClr val="006600"/>
                </a:solidFill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</a:rPr>
              <a:t>populasi</a:t>
            </a:r>
            <a:endParaRPr lang="en-US" sz="2400" dirty="0" smtClean="0">
              <a:solidFill>
                <a:srgbClr val="006600"/>
              </a:solidFill>
            </a:endParaRPr>
          </a:p>
          <a:p>
            <a:pPr>
              <a:buBlip>
                <a:blip r:embed="rId2"/>
              </a:buBlip>
            </a:pPr>
            <a:r>
              <a:rPr lang="en-US" sz="2400" dirty="0" smtClean="0">
                <a:solidFill>
                  <a:srgbClr val="006600"/>
                </a:solidFill>
              </a:rPr>
              <a:t> </a:t>
            </a:r>
            <a:r>
              <a:rPr lang="en-US" sz="2400" dirty="0" smtClean="0">
                <a:solidFill>
                  <a:srgbClr val="990000"/>
                </a:solidFill>
              </a:rPr>
              <a:t>Parameter</a:t>
            </a:r>
          </a:p>
          <a:p>
            <a:r>
              <a:rPr lang="en-US" sz="2400" dirty="0" smtClean="0">
                <a:solidFill>
                  <a:srgbClr val="006600"/>
                </a:solidFill>
              </a:rPr>
              <a:t>  </a:t>
            </a:r>
            <a:r>
              <a:rPr lang="en-US" sz="2400" dirty="0" err="1" smtClean="0">
                <a:solidFill>
                  <a:srgbClr val="006600"/>
                </a:solidFill>
              </a:rPr>
              <a:t>karakteristik</a:t>
            </a:r>
            <a:r>
              <a:rPr lang="en-US" sz="2400" dirty="0" smtClean="0">
                <a:solidFill>
                  <a:srgbClr val="006600"/>
                </a:solidFill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</a:rPr>
              <a:t>atau</a:t>
            </a:r>
            <a:r>
              <a:rPr lang="en-US" sz="2400" dirty="0" smtClean="0">
                <a:solidFill>
                  <a:srgbClr val="006600"/>
                </a:solidFill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</a:rPr>
              <a:t>konstanta</a:t>
            </a:r>
            <a:r>
              <a:rPr lang="en-US" sz="2400" dirty="0" smtClean="0">
                <a:solidFill>
                  <a:srgbClr val="006600"/>
                </a:solidFill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</a:rPr>
              <a:t>dari</a:t>
            </a:r>
            <a:r>
              <a:rPr lang="en-US" sz="2400" dirty="0" smtClean="0">
                <a:solidFill>
                  <a:srgbClr val="006600"/>
                </a:solidFill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</a:rPr>
              <a:t>suatu</a:t>
            </a:r>
            <a:r>
              <a:rPr lang="en-US" sz="2400" dirty="0" smtClean="0">
                <a:solidFill>
                  <a:srgbClr val="006600"/>
                </a:solidFill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</a:rPr>
              <a:t>populasi</a:t>
            </a:r>
            <a:endParaRPr lang="en-US" sz="2400" dirty="0" smtClean="0">
              <a:solidFill>
                <a:srgbClr val="006600"/>
              </a:solidFill>
            </a:endParaRPr>
          </a:p>
          <a:p>
            <a:pPr>
              <a:buBlip>
                <a:blip r:embed="rId2"/>
              </a:buBlip>
            </a:pPr>
            <a:r>
              <a:rPr lang="en-US" sz="2400" dirty="0" smtClean="0">
                <a:solidFill>
                  <a:srgbClr val="006600"/>
                </a:solidFill>
              </a:rPr>
              <a:t> </a:t>
            </a:r>
            <a:r>
              <a:rPr lang="en-US" sz="2400" dirty="0" err="1" smtClean="0">
                <a:solidFill>
                  <a:srgbClr val="990000"/>
                </a:solidFill>
              </a:rPr>
              <a:t>Sampel</a:t>
            </a:r>
            <a:r>
              <a:rPr lang="en-US" sz="2400" dirty="0" smtClean="0">
                <a:solidFill>
                  <a:srgbClr val="990000"/>
                </a:solidFill>
              </a:rPr>
              <a:t> Random</a:t>
            </a:r>
          </a:p>
          <a:p>
            <a:pPr>
              <a:buBlip>
                <a:blip r:embed="rId2"/>
              </a:buBlip>
            </a:pPr>
            <a:endParaRPr lang="en-US" sz="2400" dirty="0" smtClean="0">
              <a:solidFill>
                <a:srgbClr val="006600"/>
              </a:solidFill>
            </a:endParaRPr>
          </a:p>
          <a:p>
            <a:endParaRPr lang="en-US" sz="2400" dirty="0">
              <a:solidFill>
                <a:srgbClr val="0066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Istilah-istilah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0574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</a:p>
          <a:p>
            <a:r>
              <a:rPr lang="en-US" sz="2000" dirty="0" err="1" smtClean="0">
                <a:solidFill>
                  <a:srgbClr val="002060"/>
                </a:solidFill>
              </a:rPr>
              <a:t>Menurut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bentuknya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ada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dua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jenis</a:t>
            </a:r>
            <a:r>
              <a:rPr lang="en-US" sz="2000" dirty="0" smtClean="0">
                <a:solidFill>
                  <a:srgbClr val="002060"/>
                </a:solidFill>
              </a:rPr>
              <a:t> :</a:t>
            </a:r>
          </a:p>
          <a:p>
            <a:pPr marL="514350" indent="-514350">
              <a:buAutoNum type="arabicPeriod"/>
            </a:pPr>
            <a:r>
              <a:rPr lang="en-US" sz="2000" dirty="0" smtClean="0">
                <a:solidFill>
                  <a:srgbClr val="002060"/>
                </a:solidFill>
              </a:rPr>
              <a:t>Data </a:t>
            </a:r>
            <a:r>
              <a:rPr lang="en-US" sz="2000" dirty="0" err="1" smtClean="0">
                <a:solidFill>
                  <a:srgbClr val="002060"/>
                </a:solidFill>
              </a:rPr>
              <a:t>Kuantitatif</a:t>
            </a:r>
            <a:r>
              <a:rPr lang="en-US" sz="2000" dirty="0" smtClean="0">
                <a:solidFill>
                  <a:srgbClr val="002060"/>
                </a:solidFill>
              </a:rPr>
              <a:t> : </a:t>
            </a:r>
            <a:r>
              <a:rPr lang="en-US" sz="2000" dirty="0" err="1" smtClean="0">
                <a:solidFill>
                  <a:srgbClr val="002060"/>
                </a:solidFill>
              </a:rPr>
              <a:t>fakta</a:t>
            </a:r>
            <a:r>
              <a:rPr lang="en-US" sz="2000" dirty="0" smtClean="0">
                <a:solidFill>
                  <a:srgbClr val="002060"/>
                </a:solidFill>
              </a:rPr>
              <a:t> yang </a:t>
            </a:r>
            <a:r>
              <a:rPr lang="en-US" sz="2000" dirty="0" err="1" smtClean="0">
                <a:solidFill>
                  <a:srgbClr val="002060"/>
                </a:solidFill>
              </a:rPr>
              <a:t>dinyatakan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dalam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bentuk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angka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514350" indent="-514350">
              <a:buAutoNum type="arabicPeriod"/>
            </a:pPr>
            <a:r>
              <a:rPr lang="en-US" sz="2000" dirty="0" smtClean="0">
                <a:solidFill>
                  <a:srgbClr val="002060"/>
                </a:solidFill>
              </a:rPr>
              <a:t>Data </a:t>
            </a:r>
            <a:r>
              <a:rPr lang="en-US" sz="2000" dirty="0" err="1" smtClean="0">
                <a:solidFill>
                  <a:srgbClr val="002060"/>
                </a:solidFill>
              </a:rPr>
              <a:t>Kualitatif</a:t>
            </a:r>
            <a:r>
              <a:rPr lang="en-US" sz="2000" dirty="0" smtClean="0">
                <a:solidFill>
                  <a:srgbClr val="002060"/>
                </a:solidFill>
              </a:rPr>
              <a:t> : </a:t>
            </a:r>
            <a:r>
              <a:rPr lang="en-US" sz="2000" dirty="0" err="1" smtClean="0">
                <a:solidFill>
                  <a:srgbClr val="002060"/>
                </a:solidFill>
              </a:rPr>
              <a:t>fakta</a:t>
            </a:r>
            <a:r>
              <a:rPr lang="en-US" sz="2000" dirty="0" smtClean="0">
                <a:solidFill>
                  <a:srgbClr val="002060"/>
                </a:solidFill>
              </a:rPr>
              <a:t> yang </a:t>
            </a:r>
            <a:r>
              <a:rPr lang="en-US" sz="2000" dirty="0" err="1" smtClean="0">
                <a:solidFill>
                  <a:srgbClr val="002060"/>
                </a:solidFill>
              </a:rPr>
              <a:t>dinatakan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dalam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bentuk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teks</a:t>
            </a:r>
            <a:r>
              <a:rPr lang="en-US" sz="2000" dirty="0" smtClean="0">
                <a:solidFill>
                  <a:srgbClr val="002060"/>
                </a:solidFill>
              </a:rPr>
              <a:t>, images, </a:t>
            </a:r>
            <a:r>
              <a:rPr lang="en-US" sz="2000" dirty="0" err="1" smtClean="0">
                <a:solidFill>
                  <a:srgbClr val="002060"/>
                </a:solidFill>
              </a:rPr>
              <a:t>dll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Statistik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4895671"/>
            <a:ext cx="6589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6600"/>
                </a:solidFill>
              </a:rPr>
              <a:t>Data </a:t>
            </a:r>
            <a:r>
              <a:rPr lang="en-US" sz="2400" dirty="0" err="1" smtClean="0">
                <a:solidFill>
                  <a:srgbClr val="006600"/>
                </a:solidFill>
              </a:rPr>
              <a:t>Statistik</a:t>
            </a:r>
            <a:r>
              <a:rPr lang="en-US" sz="2400" dirty="0" smtClean="0">
                <a:solidFill>
                  <a:srgbClr val="0066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err="1" smtClean="0">
                <a:solidFill>
                  <a:srgbClr val="FF0000"/>
                </a:solidFill>
              </a:rPr>
              <a:t>merupakan</a:t>
            </a:r>
            <a:r>
              <a:rPr lang="en-US" sz="2400" dirty="0" smtClean="0">
                <a:solidFill>
                  <a:srgbClr val="FF0000"/>
                </a:solidFill>
              </a:rPr>
              <a:t> data </a:t>
            </a:r>
            <a:r>
              <a:rPr lang="en-US" sz="2400" dirty="0" err="1" smtClean="0">
                <a:solidFill>
                  <a:srgbClr val="FF0000"/>
                </a:solidFill>
              </a:rPr>
              <a:t>kuantitatif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Contoh</a:t>
            </a:r>
            <a:r>
              <a:rPr lang="en-US" sz="2400" dirty="0" smtClean="0">
                <a:solidFill>
                  <a:srgbClr val="FF0000"/>
                </a:solidFill>
              </a:rPr>
              <a:t> : </a:t>
            </a:r>
            <a:r>
              <a:rPr lang="en-US" sz="2400" dirty="0" err="1" smtClean="0">
                <a:solidFill>
                  <a:srgbClr val="FF0000"/>
                </a:solidFill>
              </a:rPr>
              <a:t>tinggi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badan</a:t>
            </a:r>
            <a:r>
              <a:rPr lang="en-US" sz="2400" dirty="0" smtClean="0">
                <a:solidFill>
                  <a:srgbClr val="FF0000"/>
                </a:solidFill>
              </a:rPr>
              <a:t>, data </a:t>
            </a:r>
            <a:r>
              <a:rPr lang="en-US" sz="2400" dirty="0" err="1" smtClean="0">
                <a:solidFill>
                  <a:srgbClr val="FF0000"/>
                </a:solidFill>
              </a:rPr>
              <a:t>penduduk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skor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rangking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sebagainya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2004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err="1" smtClean="0"/>
              <a:t>Memperbaiki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menyederhanakan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hipotesa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hipotesa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hypotesa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Memecahkan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mencakup</a:t>
            </a:r>
            <a:r>
              <a:rPr lang="en-US" dirty="0" smtClean="0"/>
              <a:t> inter-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Data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3124200"/>
            <a:ext cx="7123113" cy="2895600"/>
          </a:xfrm>
        </p:spPr>
        <p:txBody>
          <a:bodyPr>
            <a:noAutofit/>
          </a:bodyPr>
          <a:lstStyle/>
          <a:p>
            <a:pPr marL="514350" indent="-514350"/>
            <a:r>
              <a:rPr lang="en-US" sz="2400" dirty="0" smtClean="0">
                <a:solidFill>
                  <a:srgbClr val="006600"/>
                </a:solidFill>
              </a:rPr>
              <a:t>1.   </a:t>
            </a:r>
            <a:r>
              <a:rPr lang="en-US" sz="2400" dirty="0" err="1" smtClean="0">
                <a:solidFill>
                  <a:srgbClr val="006600"/>
                </a:solidFill>
              </a:rPr>
              <a:t>Pengumpulan</a:t>
            </a:r>
            <a:r>
              <a:rPr lang="en-US" sz="2400" dirty="0" smtClean="0">
                <a:solidFill>
                  <a:srgbClr val="006600"/>
                </a:solidFill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</a:rPr>
              <a:t>langsung</a:t>
            </a:r>
            <a:endParaRPr lang="en-US" sz="2400" dirty="0" smtClean="0">
              <a:solidFill>
                <a:srgbClr val="006600"/>
              </a:solidFill>
            </a:endParaRPr>
          </a:p>
          <a:p>
            <a:pPr marL="514350" indent="-514350"/>
            <a:r>
              <a:rPr lang="en-US" sz="2400" dirty="0" smtClean="0">
                <a:solidFill>
                  <a:srgbClr val="006600"/>
                </a:solidFill>
              </a:rPr>
              <a:t>	</a:t>
            </a:r>
            <a:r>
              <a:rPr lang="en-US" sz="2400" dirty="0" err="1" smtClean="0">
                <a:solidFill>
                  <a:srgbClr val="006600"/>
                </a:solidFill>
              </a:rPr>
              <a:t>Dengan</a:t>
            </a:r>
            <a:r>
              <a:rPr lang="en-US" sz="2400" dirty="0" smtClean="0">
                <a:solidFill>
                  <a:srgbClr val="006600"/>
                </a:solidFill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</a:rPr>
              <a:t>cara</a:t>
            </a:r>
            <a:r>
              <a:rPr lang="en-US" sz="2400" dirty="0" smtClean="0">
                <a:solidFill>
                  <a:srgbClr val="006600"/>
                </a:solidFill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</a:rPr>
              <a:t>mengamati</a:t>
            </a:r>
            <a:r>
              <a:rPr lang="en-US" sz="2400" dirty="0" smtClean="0">
                <a:solidFill>
                  <a:srgbClr val="006600"/>
                </a:solidFill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</a:rPr>
              <a:t>langsung</a:t>
            </a:r>
            <a:r>
              <a:rPr lang="en-US" sz="2400" dirty="0" smtClean="0">
                <a:solidFill>
                  <a:srgbClr val="006600"/>
                </a:solidFill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</a:rPr>
              <a:t>danmencatat</a:t>
            </a:r>
            <a:r>
              <a:rPr lang="en-US" sz="2400" dirty="0" smtClean="0">
                <a:solidFill>
                  <a:srgbClr val="006600"/>
                </a:solidFill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</a:rPr>
              <a:t>semua</a:t>
            </a:r>
            <a:r>
              <a:rPr lang="en-US" sz="2400" dirty="0" smtClean="0">
                <a:solidFill>
                  <a:srgbClr val="006600"/>
                </a:solidFill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</a:rPr>
              <a:t>hasil</a:t>
            </a:r>
            <a:r>
              <a:rPr lang="en-US" sz="2400" dirty="0" smtClean="0">
                <a:solidFill>
                  <a:srgbClr val="006600"/>
                </a:solidFill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</a:rPr>
              <a:t>pengamatan</a:t>
            </a:r>
            <a:endParaRPr lang="en-US" sz="2400" dirty="0" smtClean="0">
              <a:solidFill>
                <a:srgbClr val="006600"/>
              </a:solidFill>
            </a:endParaRPr>
          </a:p>
          <a:p>
            <a:pPr marL="514350" indent="-514350"/>
            <a:r>
              <a:rPr lang="en-US" sz="2400" dirty="0" smtClean="0">
                <a:solidFill>
                  <a:srgbClr val="006600"/>
                </a:solidFill>
              </a:rPr>
              <a:t>2. 	</a:t>
            </a:r>
            <a:r>
              <a:rPr lang="en-US" sz="2400" dirty="0" err="1" smtClean="0">
                <a:solidFill>
                  <a:srgbClr val="006600"/>
                </a:solidFill>
              </a:rPr>
              <a:t>Pengumpulan</a:t>
            </a:r>
            <a:r>
              <a:rPr lang="en-US" sz="2400" dirty="0" smtClean="0">
                <a:solidFill>
                  <a:srgbClr val="006600"/>
                </a:solidFill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</a:rPr>
              <a:t>tidak</a:t>
            </a:r>
            <a:r>
              <a:rPr lang="en-US" sz="2400" dirty="0" smtClean="0">
                <a:solidFill>
                  <a:srgbClr val="006600"/>
                </a:solidFill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</a:rPr>
              <a:t>langsung</a:t>
            </a:r>
            <a:endParaRPr lang="en-US" sz="2400" dirty="0" smtClean="0">
              <a:solidFill>
                <a:srgbClr val="006600"/>
              </a:solidFill>
            </a:endParaRPr>
          </a:p>
          <a:p>
            <a:pPr marL="514350" indent="-514350"/>
            <a:r>
              <a:rPr lang="en-US" sz="2400" dirty="0" smtClean="0">
                <a:solidFill>
                  <a:srgbClr val="006600"/>
                </a:solidFill>
              </a:rPr>
              <a:t>	</a:t>
            </a:r>
            <a:r>
              <a:rPr lang="en-US" sz="2400" dirty="0" err="1" smtClean="0">
                <a:solidFill>
                  <a:srgbClr val="006600"/>
                </a:solidFill>
              </a:rPr>
              <a:t>dengan</a:t>
            </a:r>
            <a:r>
              <a:rPr lang="en-US" sz="2400" dirty="0" smtClean="0">
                <a:solidFill>
                  <a:srgbClr val="006600"/>
                </a:solidFill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</a:rPr>
              <a:t>cara</a:t>
            </a:r>
            <a:r>
              <a:rPr lang="en-US" sz="2400" dirty="0" smtClean="0">
                <a:solidFill>
                  <a:srgbClr val="006600"/>
                </a:solidFill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</a:rPr>
              <a:t>meghimpun</a:t>
            </a:r>
            <a:r>
              <a:rPr lang="en-US" sz="2400" dirty="0" smtClean="0">
                <a:solidFill>
                  <a:srgbClr val="006600"/>
                </a:solidFill>
              </a:rPr>
              <a:t> data yang </a:t>
            </a:r>
            <a:r>
              <a:rPr lang="en-US" sz="2400" dirty="0" err="1" smtClean="0">
                <a:solidFill>
                  <a:srgbClr val="006600"/>
                </a:solidFill>
              </a:rPr>
              <a:t>diperlukan</a:t>
            </a:r>
            <a:r>
              <a:rPr lang="en-US" sz="2400" dirty="0" smtClean="0">
                <a:solidFill>
                  <a:srgbClr val="006600"/>
                </a:solidFill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</a:rPr>
              <a:t>dari</a:t>
            </a:r>
            <a:r>
              <a:rPr lang="en-US" sz="2400" dirty="0" smtClean="0">
                <a:solidFill>
                  <a:srgbClr val="006600"/>
                </a:solidFill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</a:rPr>
              <a:t>orang-orang</a:t>
            </a:r>
            <a:r>
              <a:rPr lang="en-US" sz="2400" dirty="0" smtClean="0">
                <a:solidFill>
                  <a:srgbClr val="006600"/>
                </a:solidFill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</a:rPr>
              <a:t>atau</a:t>
            </a:r>
            <a:r>
              <a:rPr lang="en-US" sz="2400" dirty="0" smtClean="0">
                <a:solidFill>
                  <a:srgbClr val="006600"/>
                </a:solidFill>
              </a:rPr>
              <a:t> unit-unit </a:t>
            </a:r>
            <a:r>
              <a:rPr lang="en-US" sz="2400" dirty="0" err="1" smtClean="0">
                <a:solidFill>
                  <a:srgbClr val="006600"/>
                </a:solidFill>
              </a:rPr>
              <a:t>kerja</a:t>
            </a:r>
            <a:r>
              <a:rPr lang="en-US" sz="2400" dirty="0" smtClean="0">
                <a:solidFill>
                  <a:srgbClr val="006600"/>
                </a:solidFill>
              </a:rPr>
              <a:t> yang </a:t>
            </a:r>
            <a:r>
              <a:rPr lang="en-US" sz="2400" dirty="0" err="1" smtClean="0">
                <a:solidFill>
                  <a:srgbClr val="006600"/>
                </a:solidFill>
              </a:rPr>
              <a:t>telah</a:t>
            </a:r>
            <a:r>
              <a:rPr lang="en-US" sz="2400" dirty="0" smtClean="0">
                <a:solidFill>
                  <a:srgbClr val="006600"/>
                </a:solidFill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</a:rPr>
              <a:t>mengumpulan</a:t>
            </a:r>
            <a:r>
              <a:rPr lang="en-US" sz="2400" dirty="0" smtClean="0">
                <a:solidFill>
                  <a:srgbClr val="006600"/>
                </a:solidFill>
              </a:rPr>
              <a:t> data </a:t>
            </a:r>
            <a:r>
              <a:rPr lang="en-US" sz="2400" dirty="0" err="1" smtClean="0">
                <a:solidFill>
                  <a:srgbClr val="006600"/>
                </a:solidFill>
              </a:rPr>
              <a:t>secara</a:t>
            </a:r>
            <a:r>
              <a:rPr lang="en-US" sz="2400" dirty="0" smtClean="0">
                <a:solidFill>
                  <a:srgbClr val="006600"/>
                </a:solidFill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</a:rPr>
              <a:t>langsung</a:t>
            </a:r>
            <a:endParaRPr lang="en-US" sz="2400" dirty="0">
              <a:solidFill>
                <a:srgbClr val="0066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data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206</TotalTime>
  <Words>1426</Words>
  <Application>Microsoft Office PowerPoint</Application>
  <PresentationFormat>On-screen Show (4:3)</PresentationFormat>
  <Paragraphs>395</Paragraphs>
  <Slides>40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 Unicode MS</vt:lpstr>
      <vt:lpstr>Berlin Sans FB Demi</vt:lpstr>
      <vt:lpstr>Bodoni MT</vt:lpstr>
      <vt:lpstr>Calibri</vt:lpstr>
      <vt:lpstr>Tahoma</vt:lpstr>
      <vt:lpstr>Times New Roman</vt:lpstr>
      <vt:lpstr>Tw Cen MT</vt:lpstr>
      <vt:lpstr>Wingdings</vt:lpstr>
      <vt:lpstr>Wingdings 2</vt:lpstr>
      <vt:lpstr>Median</vt:lpstr>
      <vt:lpstr>Picture</vt:lpstr>
      <vt:lpstr>PERTEMUAN 1</vt:lpstr>
      <vt:lpstr>Pendahuluan </vt:lpstr>
      <vt:lpstr>Pendahuluan </vt:lpstr>
      <vt:lpstr>Cakupan Statistik</vt:lpstr>
      <vt:lpstr>PowerPoint Presentation</vt:lpstr>
      <vt:lpstr>Istilah-istilah penting</vt:lpstr>
      <vt:lpstr>Data Statistik</vt:lpstr>
      <vt:lpstr>Tujuan Pengumpulan Data</vt:lpstr>
      <vt:lpstr>Teknik Pengumpulan data</vt:lpstr>
      <vt:lpstr>Klasifikasi data</vt:lpstr>
      <vt:lpstr>Cara Pengambilan sampel</vt:lpstr>
      <vt:lpstr>Sampel Kelompok</vt:lpstr>
      <vt:lpstr>Sampel Kelompok</vt:lpstr>
      <vt:lpstr>Beberapa aturan Aljabar</vt:lpstr>
      <vt:lpstr>Tabulasi Data</vt:lpstr>
      <vt:lpstr>Diagram</vt:lpstr>
      <vt:lpstr>1. Diagram Batang</vt:lpstr>
      <vt:lpstr>2. Diagram Pie</vt:lpstr>
      <vt:lpstr>Diagram Line</vt:lpstr>
      <vt:lpstr>Contoh Diagram Line</vt:lpstr>
      <vt:lpstr>Peranan Statistik</vt:lpstr>
      <vt:lpstr>PowerPoint Presentation</vt:lpstr>
      <vt:lpstr>PowerPoint Presentation</vt:lpstr>
      <vt:lpstr>PowerPoint Presentation</vt:lpstr>
      <vt:lpstr>PowerPoint Presentation</vt:lpstr>
      <vt:lpstr>4. Data</vt:lpstr>
      <vt:lpstr>PowerPoint Presentation</vt:lpstr>
      <vt:lpstr>5. Pengolahan Data</vt:lpstr>
      <vt:lpstr>PowerPoint Presentation</vt:lpstr>
      <vt:lpstr>PowerPoint Presentation</vt:lpstr>
      <vt:lpstr>GRAFIK</vt:lpstr>
      <vt:lpstr>PowerPoint Presentation</vt:lpstr>
      <vt:lpstr>Tabel Tabulasi Silang</vt:lpstr>
      <vt:lpstr>PowerPoint Presentation</vt:lpstr>
      <vt:lpstr>9. Membuat Grafik </vt:lpstr>
      <vt:lpstr>PowerPoint Presentation</vt:lpstr>
      <vt:lpstr>10. Jenis Grafik </vt:lpstr>
      <vt:lpstr>Tugas 1 :</vt:lpstr>
      <vt:lpstr>Tugas 1</vt:lpstr>
      <vt:lpstr>SEKIAN …???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sri winiarti</cp:lastModifiedBy>
  <cp:revision>40</cp:revision>
  <dcterms:created xsi:type="dcterms:W3CDTF">2009-07-22T13:44:19Z</dcterms:created>
  <dcterms:modified xsi:type="dcterms:W3CDTF">2020-10-05T00:30:34Z</dcterms:modified>
</cp:coreProperties>
</file>