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9" r:id="rId3"/>
    <p:sldId id="270" r:id="rId4"/>
    <p:sldId id="271" r:id="rId5"/>
    <p:sldId id="272" r:id="rId6"/>
    <p:sldId id="262" r:id="rId7"/>
    <p:sldId id="268" r:id="rId8"/>
    <p:sldId id="263" r:id="rId9"/>
    <p:sldId id="264" r:id="rId10"/>
    <p:sldId id="273" r:id="rId11"/>
    <p:sldId id="274" r:id="rId12"/>
    <p:sldId id="275" r:id="rId13"/>
    <p:sldId id="276" r:id="rId14"/>
    <p:sldId id="265" r:id="rId15"/>
    <p:sldId id="26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 winiarti" initials="sw" lastIdx="1" clrIdx="0">
    <p:extLst>
      <p:ext uri="{19B8F6BF-5375-455C-9EA6-DF929625EA0E}">
        <p15:presenceInfo xmlns:p15="http://schemas.microsoft.com/office/powerpoint/2012/main" userId="af0ce7c01090b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80"/>
  </p:normalViewPr>
  <p:slideViewPr>
    <p:cSldViewPr snapToGrid="0" snapToObjects="1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8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9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3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0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1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15DA1-BF85-4B35-AD15-90552FAD4C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0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76917" y="2017713"/>
            <a:ext cx="10363200" cy="4114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11A5D-A800-49E9-A151-EBE2E31EC0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6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842493-6A8E-9145-91CD-A7D8D04BE6E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7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Kumulatif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r>
              <a:rPr lang="en-US" dirty="0" smtClean="0"/>
              <a:t>Sri Winiarti</a:t>
            </a:r>
          </a:p>
          <a:p>
            <a:r>
              <a:rPr lang="en-US" dirty="0" smtClean="0"/>
              <a:t>Sri.winiarti@tif.uad.ac.id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https://docs.google.com/forms/d/e/1FAIpQLSeW6JNgFwGVdum6n0VErDc31IPm6WM36RKDDoIBgtcQ-xwsCA/viewform</a:t>
            </a:r>
          </a:p>
        </p:txBody>
      </p:sp>
    </p:spTree>
    <p:extLst>
      <p:ext uri="{BB962C8B-B14F-4D97-AF65-F5344CB8AC3E}">
        <p14:creationId xmlns:p14="http://schemas.microsoft.com/office/powerpoint/2010/main" val="16223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HISTOGRAM DAN POLIGON FREKUENSI</a:t>
            </a:r>
          </a:p>
        </p:txBody>
      </p:sp>
      <p:sp>
        <p:nvSpPr>
          <p:cNvPr id="35843" name="Line 10"/>
          <p:cNvSpPr>
            <a:spLocks noChangeShapeType="1"/>
          </p:cNvSpPr>
          <p:nvPr/>
        </p:nvSpPr>
        <p:spPr bwMode="auto">
          <a:xfrm>
            <a:off x="2782888" y="27813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11"/>
          <p:cNvSpPr>
            <a:spLocks noChangeShapeType="1"/>
          </p:cNvSpPr>
          <p:nvPr/>
        </p:nvSpPr>
        <p:spPr bwMode="auto">
          <a:xfrm>
            <a:off x="2782888" y="5805488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Rectangle 12"/>
          <p:cNvSpPr>
            <a:spLocks noChangeArrowheads="1"/>
          </p:cNvSpPr>
          <p:nvPr/>
        </p:nvSpPr>
        <p:spPr bwMode="auto">
          <a:xfrm>
            <a:off x="3071813" y="5516564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46" name="Rectangle 13"/>
          <p:cNvSpPr>
            <a:spLocks noChangeArrowheads="1"/>
          </p:cNvSpPr>
          <p:nvPr/>
        </p:nvSpPr>
        <p:spPr bwMode="auto">
          <a:xfrm>
            <a:off x="3648076" y="5373688"/>
            <a:ext cx="5762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47" name="Rectangle 14"/>
          <p:cNvSpPr>
            <a:spLocks noChangeArrowheads="1"/>
          </p:cNvSpPr>
          <p:nvPr/>
        </p:nvSpPr>
        <p:spPr bwMode="auto">
          <a:xfrm>
            <a:off x="4224338" y="5373688"/>
            <a:ext cx="5762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48" name="Rectangle 15"/>
          <p:cNvSpPr>
            <a:spLocks noChangeArrowheads="1"/>
          </p:cNvSpPr>
          <p:nvPr/>
        </p:nvSpPr>
        <p:spPr bwMode="auto">
          <a:xfrm>
            <a:off x="4800601" y="4941888"/>
            <a:ext cx="576263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951538" y="3357564"/>
            <a:ext cx="576262" cy="244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50" name="Rectangle 17"/>
          <p:cNvSpPr>
            <a:spLocks noChangeArrowheads="1"/>
          </p:cNvSpPr>
          <p:nvPr/>
        </p:nvSpPr>
        <p:spPr bwMode="auto">
          <a:xfrm>
            <a:off x="5375276" y="4508500"/>
            <a:ext cx="576263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51" name="Rectangle 18"/>
          <p:cNvSpPr>
            <a:spLocks noChangeArrowheads="1"/>
          </p:cNvSpPr>
          <p:nvPr/>
        </p:nvSpPr>
        <p:spPr bwMode="auto">
          <a:xfrm>
            <a:off x="6527801" y="5157788"/>
            <a:ext cx="5762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52" name="Line 21"/>
          <p:cNvSpPr>
            <a:spLocks noChangeShapeType="1"/>
          </p:cNvSpPr>
          <p:nvPr/>
        </p:nvSpPr>
        <p:spPr bwMode="auto">
          <a:xfrm>
            <a:off x="2711451" y="53006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23"/>
          <p:cNvSpPr>
            <a:spLocks noChangeShapeType="1"/>
          </p:cNvSpPr>
          <p:nvPr/>
        </p:nvSpPr>
        <p:spPr bwMode="auto">
          <a:xfrm>
            <a:off x="2711451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24"/>
          <p:cNvSpPr>
            <a:spLocks noChangeShapeType="1"/>
          </p:cNvSpPr>
          <p:nvPr/>
        </p:nvSpPr>
        <p:spPr bwMode="auto">
          <a:xfrm>
            <a:off x="2711451" y="42926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25"/>
          <p:cNvSpPr>
            <a:spLocks noChangeShapeType="1"/>
          </p:cNvSpPr>
          <p:nvPr/>
        </p:nvSpPr>
        <p:spPr bwMode="auto">
          <a:xfrm>
            <a:off x="2711451" y="37893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6"/>
          <p:cNvSpPr>
            <a:spLocks noChangeShapeType="1"/>
          </p:cNvSpPr>
          <p:nvPr/>
        </p:nvSpPr>
        <p:spPr bwMode="auto">
          <a:xfrm>
            <a:off x="2711451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27"/>
          <p:cNvSpPr txBox="1">
            <a:spLocks noChangeArrowheads="1"/>
          </p:cNvSpPr>
          <p:nvPr/>
        </p:nvSpPr>
        <p:spPr bwMode="auto">
          <a:xfrm>
            <a:off x="2351088" y="57340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5858" name="Text Box 28"/>
          <p:cNvSpPr txBox="1">
            <a:spLocks noChangeArrowheads="1"/>
          </p:cNvSpPr>
          <p:nvPr/>
        </p:nvSpPr>
        <p:spPr bwMode="auto">
          <a:xfrm>
            <a:off x="2208213" y="50847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35859" name="Text Box 29"/>
          <p:cNvSpPr txBox="1">
            <a:spLocks noChangeArrowheads="1"/>
          </p:cNvSpPr>
          <p:nvPr/>
        </p:nvSpPr>
        <p:spPr bwMode="auto">
          <a:xfrm>
            <a:off x="2208213" y="458152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35860" name="Text Box 30"/>
          <p:cNvSpPr txBox="1">
            <a:spLocks noChangeArrowheads="1"/>
          </p:cNvSpPr>
          <p:nvPr/>
        </p:nvSpPr>
        <p:spPr bwMode="auto">
          <a:xfrm>
            <a:off x="2208213" y="40767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15</a:t>
            </a:r>
          </a:p>
        </p:txBody>
      </p:sp>
      <p:sp>
        <p:nvSpPr>
          <p:cNvPr id="35861" name="Text Box 31"/>
          <p:cNvSpPr txBox="1">
            <a:spLocks noChangeArrowheads="1"/>
          </p:cNvSpPr>
          <p:nvPr/>
        </p:nvSpPr>
        <p:spPr bwMode="auto">
          <a:xfrm>
            <a:off x="2208213" y="35734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20</a:t>
            </a:r>
          </a:p>
        </p:txBody>
      </p:sp>
      <p:sp>
        <p:nvSpPr>
          <p:cNvPr id="35862" name="Text Box 32"/>
          <p:cNvSpPr txBox="1">
            <a:spLocks noChangeArrowheads="1"/>
          </p:cNvSpPr>
          <p:nvPr/>
        </p:nvSpPr>
        <p:spPr bwMode="auto">
          <a:xfrm>
            <a:off x="2208213" y="306863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25</a:t>
            </a:r>
          </a:p>
        </p:txBody>
      </p:sp>
      <p:sp>
        <p:nvSpPr>
          <p:cNvPr id="35863" name="Text Box 33"/>
          <p:cNvSpPr txBox="1">
            <a:spLocks noChangeArrowheads="1"/>
          </p:cNvSpPr>
          <p:nvPr/>
        </p:nvSpPr>
        <p:spPr bwMode="auto">
          <a:xfrm rot="-5400000">
            <a:off x="1396259" y="4034909"/>
            <a:ext cx="1269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Frekuensi</a:t>
            </a:r>
          </a:p>
        </p:txBody>
      </p:sp>
      <p:sp>
        <p:nvSpPr>
          <p:cNvPr id="35864" name="Line 34"/>
          <p:cNvSpPr>
            <a:spLocks noChangeShapeType="1"/>
          </p:cNvSpPr>
          <p:nvPr/>
        </p:nvSpPr>
        <p:spPr bwMode="auto">
          <a:xfrm flipV="1">
            <a:off x="3359150" y="5373689"/>
            <a:ext cx="649288" cy="1428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35"/>
          <p:cNvSpPr>
            <a:spLocks noChangeShapeType="1"/>
          </p:cNvSpPr>
          <p:nvPr/>
        </p:nvSpPr>
        <p:spPr bwMode="auto">
          <a:xfrm>
            <a:off x="4008439" y="5373688"/>
            <a:ext cx="5032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36"/>
          <p:cNvSpPr>
            <a:spLocks noChangeShapeType="1"/>
          </p:cNvSpPr>
          <p:nvPr/>
        </p:nvSpPr>
        <p:spPr bwMode="auto">
          <a:xfrm flipV="1">
            <a:off x="4511676" y="4941888"/>
            <a:ext cx="576263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7"/>
          <p:cNvSpPr>
            <a:spLocks noChangeShapeType="1"/>
          </p:cNvSpPr>
          <p:nvPr/>
        </p:nvSpPr>
        <p:spPr bwMode="auto">
          <a:xfrm flipV="1">
            <a:off x="5087938" y="4508500"/>
            <a:ext cx="576262" cy="433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8"/>
          <p:cNvSpPr>
            <a:spLocks noChangeShapeType="1"/>
          </p:cNvSpPr>
          <p:nvPr/>
        </p:nvSpPr>
        <p:spPr bwMode="auto">
          <a:xfrm flipV="1">
            <a:off x="5664201" y="3357564"/>
            <a:ext cx="576263" cy="11509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9"/>
          <p:cNvSpPr>
            <a:spLocks noChangeShapeType="1"/>
          </p:cNvSpPr>
          <p:nvPr/>
        </p:nvSpPr>
        <p:spPr bwMode="auto">
          <a:xfrm>
            <a:off x="6240463" y="3357564"/>
            <a:ext cx="576262" cy="18002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40"/>
          <p:cNvSpPr>
            <a:spLocks noChangeShapeType="1"/>
          </p:cNvSpPr>
          <p:nvPr/>
        </p:nvSpPr>
        <p:spPr bwMode="auto">
          <a:xfrm>
            <a:off x="6816726" y="5157788"/>
            <a:ext cx="1008063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41"/>
          <p:cNvSpPr>
            <a:spLocks noChangeShapeType="1"/>
          </p:cNvSpPr>
          <p:nvPr/>
        </p:nvSpPr>
        <p:spPr bwMode="auto">
          <a:xfrm flipH="1">
            <a:off x="2855914" y="5516564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42"/>
          <p:cNvSpPr txBox="1">
            <a:spLocks noChangeArrowheads="1"/>
          </p:cNvSpPr>
          <p:nvPr/>
        </p:nvSpPr>
        <p:spPr bwMode="auto">
          <a:xfrm>
            <a:off x="2855914" y="5734051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8,5</a:t>
            </a:r>
          </a:p>
        </p:txBody>
      </p:sp>
      <p:sp>
        <p:nvSpPr>
          <p:cNvPr id="35873" name="Text Box 43"/>
          <p:cNvSpPr txBox="1">
            <a:spLocks noChangeArrowheads="1"/>
          </p:cNvSpPr>
          <p:nvPr/>
        </p:nvSpPr>
        <p:spPr bwMode="auto">
          <a:xfrm>
            <a:off x="330517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21,5</a:t>
            </a:r>
          </a:p>
        </p:txBody>
      </p:sp>
      <p:sp>
        <p:nvSpPr>
          <p:cNvPr id="35874" name="Text Box 44"/>
          <p:cNvSpPr txBox="1">
            <a:spLocks noChangeArrowheads="1"/>
          </p:cNvSpPr>
          <p:nvPr/>
        </p:nvSpPr>
        <p:spPr bwMode="auto">
          <a:xfrm>
            <a:off x="4008439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34,5</a:t>
            </a:r>
          </a:p>
        </p:txBody>
      </p:sp>
      <p:sp>
        <p:nvSpPr>
          <p:cNvPr id="35875" name="Text Box 46"/>
          <p:cNvSpPr txBox="1">
            <a:spLocks noChangeArrowheads="1"/>
          </p:cNvSpPr>
          <p:nvPr/>
        </p:nvSpPr>
        <p:spPr bwMode="auto">
          <a:xfrm>
            <a:off x="451167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47,5</a:t>
            </a:r>
          </a:p>
        </p:txBody>
      </p:sp>
      <p:sp>
        <p:nvSpPr>
          <p:cNvPr id="35876" name="Text Box 47"/>
          <p:cNvSpPr txBox="1">
            <a:spLocks noChangeArrowheads="1"/>
          </p:cNvSpPr>
          <p:nvPr/>
        </p:nvSpPr>
        <p:spPr bwMode="auto">
          <a:xfrm>
            <a:off x="5087939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60,5</a:t>
            </a:r>
          </a:p>
        </p:txBody>
      </p:sp>
      <p:sp>
        <p:nvSpPr>
          <p:cNvPr id="35877" name="Text Box 48"/>
          <p:cNvSpPr txBox="1">
            <a:spLocks noChangeArrowheads="1"/>
          </p:cNvSpPr>
          <p:nvPr/>
        </p:nvSpPr>
        <p:spPr bwMode="auto">
          <a:xfrm>
            <a:off x="5664200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73,5</a:t>
            </a:r>
          </a:p>
        </p:txBody>
      </p:sp>
      <p:sp>
        <p:nvSpPr>
          <p:cNvPr id="35878" name="Text Box 49"/>
          <p:cNvSpPr txBox="1">
            <a:spLocks noChangeArrowheads="1"/>
          </p:cNvSpPr>
          <p:nvPr/>
        </p:nvSpPr>
        <p:spPr bwMode="auto">
          <a:xfrm>
            <a:off x="6240464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86,5</a:t>
            </a:r>
          </a:p>
        </p:txBody>
      </p:sp>
      <p:sp>
        <p:nvSpPr>
          <p:cNvPr id="35879" name="Text Box 50"/>
          <p:cNvSpPr txBox="1">
            <a:spLocks noChangeArrowheads="1"/>
          </p:cNvSpPr>
          <p:nvPr/>
        </p:nvSpPr>
        <p:spPr bwMode="auto">
          <a:xfrm>
            <a:off x="681672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99,5</a:t>
            </a:r>
          </a:p>
        </p:txBody>
      </p:sp>
      <p:sp>
        <p:nvSpPr>
          <p:cNvPr id="35880" name="Text Box 51"/>
          <p:cNvSpPr txBox="1">
            <a:spLocks noChangeArrowheads="1"/>
          </p:cNvSpPr>
          <p:nvPr/>
        </p:nvSpPr>
        <p:spPr bwMode="auto">
          <a:xfrm>
            <a:off x="3143250" y="501332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35881" name="Text Box 52"/>
          <p:cNvSpPr txBox="1">
            <a:spLocks noChangeArrowheads="1"/>
          </p:cNvSpPr>
          <p:nvPr/>
        </p:nvSpPr>
        <p:spPr bwMode="auto">
          <a:xfrm>
            <a:off x="3792538" y="49418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35882" name="Text Box 53"/>
          <p:cNvSpPr txBox="1">
            <a:spLocks noChangeArrowheads="1"/>
          </p:cNvSpPr>
          <p:nvPr/>
        </p:nvSpPr>
        <p:spPr bwMode="auto">
          <a:xfrm>
            <a:off x="4295775" y="48688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35883" name="Text Box 54"/>
          <p:cNvSpPr txBox="1">
            <a:spLocks noChangeArrowheads="1"/>
          </p:cNvSpPr>
          <p:nvPr/>
        </p:nvSpPr>
        <p:spPr bwMode="auto">
          <a:xfrm>
            <a:off x="4800600" y="44370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35884" name="Text Box 55"/>
          <p:cNvSpPr txBox="1">
            <a:spLocks noChangeArrowheads="1"/>
          </p:cNvSpPr>
          <p:nvPr/>
        </p:nvSpPr>
        <p:spPr bwMode="auto">
          <a:xfrm>
            <a:off x="5375275" y="40052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12</a:t>
            </a:r>
          </a:p>
        </p:txBody>
      </p:sp>
      <p:sp>
        <p:nvSpPr>
          <p:cNvPr id="35885" name="Text Box 56"/>
          <p:cNvSpPr txBox="1">
            <a:spLocks noChangeArrowheads="1"/>
          </p:cNvSpPr>
          <p:nvPr/>
        </p:nvSpPr>
        <p:spPr bwMode="auto">
          <a:xfrm>
            <a:off x="6096000" y="29241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23</a:t>
            </a:r>
          </a:p>
        </p:txBody>
      </p:sp>
      <p:sp>
        <p:nvSpPr>
          <p:cNvPr id="35886" name="Text Box 57"/>
          <p:cNvSpPr txBox="1">
            <a:spLocks noChangeArrowheads="1"/>
          </p:cNvSpPr>
          <p:nvPr/>
        </p:nvSpPr>
        <p:spPr bwMode="auto">
          <a:xfrm>
            <a:off x="6816725" y="46529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35887" name="Text Box 58"/>
          <p:cNvSpPr txBox="1">
            <a:spLocks noChangeArrowheads="1"/>
          </p:cNvSpPr>
          <p:nvPr/>
        </p:nvSpPr>
        <p:spPr bwMode="auto">
          <a:xfrm>
            <a:off x="7535864" y="6021388"/>
            <a:ext cx="71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Nilai</a:t>
            </a:r>
          </a:p>
        </p:txBody>
      </p:sp>
      <p:sp>
        <p:nvSpPr>
          <p:cNvPr id="35888" name="Rectangle 59"/>
          <p:cNvSpPr>
            <a:spLocks noChangeArrowheads="1"/>
          </p:cNvSpPr>
          <p:nvPr/>
        </p:nvSpPr>
        <p:spPr bwMode="auto">
          <a:xfrm>
            <a:off x="7824788" y="3500438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89" name="Line 60"/>
          <p:cNvSpPr>
            <a:spLocks noChangeShapeType="1"/>
          </p:cNvSpPr>
          <p:nvPr/>
        </p:nvSpPr>
        <p:spPr bwMode="auto">
          <a:xfrm>
            <a:off x="7824789" y="4076700"/>
            <a:ext cx="5032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Text Box 61"/>
          <p:cNvSpPr txBox="1">
            <a:spLocks noChangeArrowheads="1"/>
          </p:cNvSpPr>
          <p:nvPr/>
        </p:nvSpPr>
        <p:spPr bwMode="auto">
          <a:xfrm>
            <a:off x="8543925" y="3422650"/>
            <a:ext cx="1321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Histogram</a:t>
            </a:r>
          </a:p>
        </p:txBody>
      </p:sp>
      <p:sp>
        <p:nvSpPr>
          <p:cNvPr id="35891" name="Text Box 62"/>
          <p:cNvSpPr txBox="1">
            <a:spLocks noChangeArrowheads="1"/>
          </p:cNvSpPr>
          <p:nvPr/>
        </p:nvSpPr>
        <p:spPr bwMode="auto">
          <a:xfrm>
            <a:off x="8543926" y="3860800"/>
            <a:ext cx="2127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Poligon Frekuensi</a:t>
            </a:r>
          </a:p>
        </p:txBody>
      </p:sp>
      <p:sp>
        <p:nvSpPr>
          <p:cNvPr id="35892" name="Text Box 63"/>
          <p:cNvSpPr txBox="1">
            <a:spLocks noChangeArrowheads="1"/>
          </p:cNvSpPr>
          <p:nvPr/>
        </p:nvSpPr>
        <p:spPr bwMode="auto">
          <a:xfrm>
            <a:off x="2495551" y="2133600"/>
            <a:ext cx="828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Histogram dan Poligon Frekuensi Nilai Ujian Akhir Mata Kuliah Statistika</a:t>
            </a:r>
          </a:p>
        </p:txBody>
      </p:sp>
    </p:spTree>
    <p:extLst>
      <p:ext uri="{BB962C8B-B14F-4D97-AF65-F5344CB8AC3E}">
        <p14:creationId xmlns:p14="http://schemas.microsoft.com/office/powerpoint/2010/main" val="23774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OGIF</a:t>
            </a:r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>
            <a:off x="2782888" y="26368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2782888" y="5805488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13"/>
          <p:cNvSpPr>
            <a:spLocks noChangeShapeType="1"/>
          </p:cNvSpPr>
          <p:nvPr/>
        </p:nvSpPr>
        <p:spPr bwMode="auto">
          <a:xfrm>
            <a:off x="2711451" y="53006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14"/>
          <p:cNvSpPr>
            <a:spLocks noChangeShapeType="1"/>
          </p:cNvSpPr>
          <p:nvPr/>
        </p:nvSpPr>
        <p:spPr bwMode="auto">
          <a:xfrm>
            <a:off x="2711451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15"/>
          <p:cNvSpPr>
            <a:spLocks noChangeShapeType="1"/>
          </p:cNvSpPr>
          <p:nvPr/>
        </p:nvSpPr>
        <p:spPr bwMode="auto">
          <a:xfrm>
            <a:off x="2711451" y="42926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16"/>
          <p:cNvSpPr>
            <a:spLocks noChangeShapeType="1"/>
          </p:cNvSpPr>
          <p:nvPr/>
        </p:nvSpPr>
        <p:spPr bwMode="auto">
          <a:xfrm>
            <a:off x="2711451" y="37893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7"/>
          <p:cNvSpPr>
            <a:spLocks noChangeShapeType="1"/>
          </p:cNvSpPr>
          <p:nvPr/>
        </p:nvSpPr>
        <p:spPr bwMode="auto">
          <a:xfrm>
            <a:off x="2711451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8"/>
          <p:cNvSpPr txBox="1">
            <a:spLocks noChangeArrowheads="1"/>
          </p:cNvSpPr>
          <p:nvPr/>
        </p:nvSpPr>
        <p:spPr bwMode="auto">
          <a:xfrm>
            <a:off x="2351088" y="57340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6875" name="Text Box 19"/>
          <p:cNvSpPr txBox="1">
            <a:spLocks noChangeArrowheads="1"/>
          </p:cNvSpPr>
          <p:nvPr/>
        </p:nvSpPr>
        <p:spPr bwMode="auto">
          <a:xfrm>
            <a:off x="2208213" y="50847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36876" name="Text Box 20"/>
          <p:cNvSpPr txBox="1">
            <a:spLocks noChangeArrowheads="1"/>
          </p:cNvSpPr>
          <p:nvPr/>
        </p:nvSpPr>
        <p:spPr bwMode="auto">
          <a:xfrm>
            <a:off x="2208213" y="458152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20</a:t>
            </a:r>
          </a:p>
        </p:txBody>
      </p:sp>
      <p:sp>
        <p:nvSpPr>
          <p:cNvPr id="36877" name="Text Box 21"/>
          <p:cNvSpPr txBox="1">
            <a:spLocks noChangeArrowheads="1"/>
          </p:cNvSpPr>
          <p:nvPr/>
        </p:nvSpPr>
        <p:spPr bwMode="auto">
          <a:xfrm>
            <a:off x="2208213" y="40767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30</a:t>
            </a:r>
          </a:p>
        </p:txBody>
      </p:sp>
      <p:sp>
        <p:nvSpPr>
          <p:cNvPr id="36878" name="Text Box 22"/>
          <p:cNvSpPr txBox="1">
            <a:spLocks noChangeArrowheads="1"/>
          </p:cNvSpPr>
          <p:nvPr/>
        </p:nvSpPr>
        <p:spPr bwMode="auto">
          <a:xfrm>
            <a:off x="2208213" y="35734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40</a:t>
            </a:r>
          </a:p>
        </p:txBody>
      </p:sp>
      <p:sp>
        <p:nvSpPr>
          <p:cNvPr id="36879" name="Text Box 23"/>
          <p:cNvSpPr txBox="1">
            <a:spLocks noChangeArrowheads="1"/>
          </p:cNvSpPr>
          <p:nvPr/>
        </p:nvSpPr>
        <p:spPr bwMode="auto">
          <a:xfrm>
            <a:off x="2208213" y="306863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50</a:t>
            </a:r>
          </a:p>
        </p:txBody>
      </p:sp>
      <p:sp>
        <p:nvSpPr>
          <p:cNvPr id="36880" name="Text Box 24"/>
          <p:cNvSpPr txBox="1">
            <a:spLocks noChangeArrowheads="1"/>
          </p:cNvSpPr>
          <p:nvPr/>
        </p:nvSpPr>
        <p:spPr bwMode="auto">
          <a:xfrm rot="-5400000">
            <a:off x="812748" y="4100791"/>
            <a:ext cx="2440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Frekuensi Kumulatif</a:t>
            </a:r>
          </a:p>
        </p:txBody>
      </p:sp>
      <p:sp>
        <p:nvSpPr>
          <p:cNvPr id="36881" name="Text Box 33"/>
          <p:cNvSpPr txBox="1">
            <a:spLocks noChangeArrowheads="1"/>
          </p:cNvSpPr>
          <p:nvPr/>
        </p:nvSpPr>
        <p:spPr bwMode="auto">
          <a:xfrm>
            <a:off x="2855914" y="5734051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8,5</a:t>
            </a:r>
          </a:p>
        </p:txBody>
      </p:sp>
      <p:sp>
        <p:nvSpPr>
          <p:cNvPr id="36882" name="Text Box 34"/>
          <p:cNvSpPr txBox="1">
            <a:spLocks noChangeArrowheads="1"/>
          </p:cNvSpPr>
          <p:nvPr/>
        </p:nvSpPr>
        <p:spPr bwMode="auto">
          <a:xfrm>
            <a:off x="330517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21,5</a:t>
            </a:r>
          </a:p>
        </p:txBody>
      </p:sp>
      <p:sp>
        <p:nvSpPr>
          <p:cNvPr id="36883" name="Text Box 35"/>
          <p:cNvSpPr txBox="1">
            <a:spLocks noChangeArrowheads="1"/>
          </p:cNvSpPr>
          <p:nvPr/>
        </p:nvSpPr>
        <p:spPr bwMode="auto">
          <a:xfrm>
            <a:off x="4008439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34,5</a:t>
            </a:r>
          </a:p>
        </p:txBody>
      </p:sp>
      <p:sp>
        <p:nvSpPr>
          <p:cNvPr id="36884" name="Text Box 36"/>
          <p:cNvSpPr txBox="1">
            <a:spLocks noChangeArrowheads="1"/>
          </p:cNvSpPr>
          <p:nvPr/>
        </p:nvSpPr>
        <p:spPr bwMode="auto">
          <a:xfrm>
            <a:off x="451167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47,5</a:t>
            </a:r>
          </a:p>
        </p:txBody>
      </p:sp>
      <p:sp>
        <p:nvSpPr>
          <p:cNvPr id="36885" name="Text Box 37"/>
          <p:cNvSpPr txBox="1">
            <a:spLocks noChangeArrowheads="1"/>
          </p:cNvSpPr>
          <p:nvPr/>
        </p:nvSpPr>
        <p:spPr bwMode="auto">
          <a:xfrm>
            <a:off x="5087939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60,5</a:t>
            </a:r>
          </a:p>
        </p:txBody>
      </p:sp>
      <p:sp>
        <p:nvSpPr>
          <p:cNvPr id="36886" name="Text Box 38"/>
          <p:cNvSpPr txBox="1">
            <a:spLocks noChangeArrowheads="1"/>
          </p:cNvSpPr>
          <p:nvPr/>
        </p:nvSpPr>
        <p:spPr bwMode="auto">
          <a:xfrm>
            <a:off x="5664200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73,5</a:t>
            </a:r>
          </a:p>
        </p:txBody>
      </p:sp>
      <p:sp>
        <p:nvSpPr>
          <p:cNvPr id="36887" name="Text Box 39"/>
          <p:cNvSpPr txBox="1">
            <a:spLocks noChangeArrowheads="1"/>
          </p:cNvSpPr>
          <p:nvPr/>
        </p:nvSpPr>
        <p:spPr bwMode="auto">
          <a:xfrm>
            <a:off x="6240464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86,5</a:t>
            </a:r>
          </a:p>
        </p:txBody>
      </p:sp>
      <p:sp>
        <p:nvSpPr>
          <p:cNvPr id="36888" name="Text Box 40"/>
          <p:cNvSpPr txBox="1">
            <a:spLocks noChangeArrowheads="1"/>
          </p:cNvSpPr>
          <p:nvPr/>
        </p:nvSpPr>
        <p:spPr bwMode="auto">
          <a:xfrm>
            <a:off x="681672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99,5</a:t>
            </a:r>
          </a:p>
        </p:txBody>
      </p:sp>
      <p:sp>
        <p:nvSpPr>
          <p:cNvPr id="36889" name="Text Box 41"/>
          <p:cNvSpPr txBox="1">
            <a:spLocks noChangeArrowheads="1"/>
          </p:cNvSpPr>
          <p:nvPr/>
        </p:nvSpPr>
        <p:spPr bwMode="auto">
          <a:xfrm>
            <a:off x="3482975" y="529431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36890" name="Text Box 42"/>
          <p:cNvSpPr txBox="1">
            <a:spLocks noChangeArrowheads="1"/>
          </p:cNvSpPr>
          <p:nvPr/>
        </p:nvSpPr>
        <p:spPr bwMode="auto">
          <a:xfrm>
            <a:off x="4057650" y="50847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6891" name="Text Box 43"/>
          <p:cNvSpPr txBox="1">
            <a:spLocks noChangeArrowheads="1"/>
          </p:cNvSpPr>
          <p:nvPr/>
        </p:nvSpPr>
        <p:spPr bwMode="auto">
          <a:xfrm>
            <a:off x="4511675" y="48688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11</a:t>
            </a:r>
          </a:p>
        </p:txBody>
      </p:sp>
      <p:sp>
        <p:nvSpPr>
          <p:cNvPr id="36892" name="Text Box 44"/>
          <p:cNvSpPr txBox="1">
            <a:spLocks noChangeArrowheads="1"/>
          </p:cNvSpPr>
          <p:nvPr/>
        </p:nvSpPr>
        <p:spPr bwMode="auto">
          <a:xfrm>
            <a:off x="5016500" y="450215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19</a:t>
            </a:r>
          </a:p>
        </p:txBody>
      </p:sp>
      <p:sp>
        <p:nvSpPr>
          <p:cNvPr id="36893" name="Text Box 45"/>
          <p:cNvSpPr txBox="1">
            <a:spLocks noChangeArrowheads="1"/>
          </p:cNvSpPr>
          <p:nvPr/>
        </p:nvSpPr>
        <p:spPr bwMode="auto">
          <a:xfrm>
            <a:off x="5589588" y="37893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31</a:t>
            </a:r>
          </a:p>
        </p:txBody>
      </p:sp>
      <p:sp>
        <p:nvSpPr>
          <p:cNvPr id="36894" name="Text Box 46"/>
          <p:cNvSpPr txBox="1">
            <a:spLocks noChangeArrowheads="1"/>
          </p:cNvSpPr>
          <p:nvPr/>
        </p:nvSpPr>
        <p:spPr bwMode="auto">
          <a:xfrm>
            <a:off x="6165850" y="27082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54</a:t>
            </a:r>
          </a:p>
        </p:txBody>
      </p:sp>
      <p:sp>
        <p:nvSpPr>
          <p:cNvPr id="36895" name="Text Box 47"/>
          <p:cNvSpPr txBox="1">
            <a:spLocks noChangeArrowheads="1"/>
          </p:cNvSpPr>
          <p:nvPr/>
        </p:nvSpPr>
        <p:spPr bwMode="auto">
          <a:xfrm>
            <a:off x="6816725" y="46529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36896" name="Text Box 48"/>
          <p:cNvSpPr txBox="1">
            <a:spLocks noChangeArrowheads="1"/>
          </p:cNvSpPr>
          <p:nvPr/>
        </p:nvSpPr>
        <p:spPr bwMode="auto">
          <a:xfrm>
            <a:off x="7535864" y="6021388"/>
            <a:ext cx="71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Nilai</a:t>
            </a:r>
          </a:p>
        </p:txBody>
      </p:sp>
      <p:sp>
        <p:nvSpPr>
          <p:cNvPr id="36897" name="Line 52"/>
          <p:cNvSpPr>
            <a:spLocks noChangeShapeType="1"/>
          </p:cNvSpPr>
          <p:nvPr/>
        </p:nvSpPr>
        <p:spPr bwMode="auto">
          <a:xfrm>
            <a:off x="2711451" y="27813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Text Box 53"/>
          <p:cNvSpPr txBox="1">
            <a:spLocks noChangeArrowheads="1"/>
          </p:cNvSpPr>
          <p:nvPr/>
        </p:nvSpPr>
        <p:spPr bwMode="auto">
          <a:xfrm>
            <a:off x="2208213" y="25654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60</a:t>
            </a:r>
          </a:p>
        </p:txBody>
      </p:sp>
      <p:sp>
        <p:nvSpPr>
          <p:cNvPr id="36899" name="Line 54"/>
          <p:cNvSpPr>
            <a:spLocks noChangeShapeType="1"/>
          </p:cNvSpPr>
          <p:nvPr/>
        </p:nvSpPr>
        <p:spPr bwMode="auto">
          <a:xfrm flipV="1">
            <a:off x="3071813" y="5661026"/>
            <a:ext cx="576262" cy="1444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Line 55"/>
          <p:cNvSpPr>
            <a:spLocks noChangeShapeType="1"/>
          </p:cNvSpPr>
          <p:nvPr/>
        </p:nvSpPr>
        <p:spPr bwMode="auto">
          <a:xfrm flipV="1">
            <a:off x="3648076" y="5445125"/>
            <a:ext cx="576263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Line 56"/>
          <p:cNvSpPr>
            <a:spLocks noChangeShapeType="1"/>
          </p:cNvSpPr>
          <p:nvPr/>
        </p:nvSpPr>
        <p:spPr bwMode="auto">
          <a:xfrm flipV="1">
            <a:off x="4224338" y="5229225"/>
            <a:ext cx="576262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Line 57"/>
          <p:cNvSpPr>
            <a:spLocks noChangeShapeType="1"/>
          </p:cNvSpPr>
          <p:nvPr/>
        </p:nvSpPr>
        <p:spPr bwMode="auto">
          <a:xfrm flipV="1">
            <a:off x="4800601" y="4868863"/>
            <a:ext cx="574675" cy="3603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3" name="Line 58"/>
          <p:cNvSpPr>
            <a:spLocks noChangeShapeType="1"/>
          </p:cNvSpPr>
          <p:nvPr/>
        </p:nvSpPr>
        <p:spPr bwMode="auto">
          <a:xfrm flipV="1">
            <a:off x="5375276" y="4149725"/>
            <a:ext cx="576263" cy="7191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4" name="Line 59"/>
          <p:cNvSpPr>
            <a:spLocks noChangeShapeType="1"/>
          </p:cNvSpPr>
          <p:nvPr/>
        </p:nvSpPr>
        <p:spPr bwMode="auto">
          <a:xfrm flipV="1">
            <a:off x="5951538" y="3068639"/>
            <a:ext cx="576262" cy="10810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Line 60"/>
          <p:cNvSpPr>
            <a:spLocks noChangeShapeType="1"/>
          </p:cNvSpPr>
          <p:nvPr/>
        </p:nvSpPr>
        <p:spPr bwMode="auto">
          <a:xfrm flipV="1">
            <a:off x="6527801" y="2781300"/>
            <a:ext cx="576263" cy="2873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62"/>
          <p:cNvSpPr>
            <a:spLocks noChangeShapeType="1"/>
          </p:cNvSpPr>
          <p:nvPr/>
        </p:nvSpPr>
        <p:spPr bwMode="auto">
          <a:xfrm>
            <a:off x="4224338" y="54451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Line 63"/>
          <p:cNvSpPr>
            <a:spLocks noChangeShapeType="1"/>
          </p:cNvSpPr>
          <p:nvPr/>
        </p:nvSpPr>
        <p:spPr bwMode="auto">
          <a:xfrm>
            <a:off x="4800600" y="52292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Line 64"/>
          <p:cNvSpPr>
            <a:spLocks noChangeShapeType="1"/>
          </p:cNvSpPr>
          <p:nvPr/>
        </p:nvSpPr>
        <p:spPr bwMode="auto">
          <a:xfrm>
            <a:off x="5375275" y="4868864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Line 65"/>
          <p:cNvSpPr>
            <a:spLocks noChangeShapeType="1"/>
          </p:cNvSpPr>
          <p:nvPr/>
        </p:nvSpPr>
        <p:spPr bwMode="auto">
          <a:xfrm>
            <a:off x="5951538" y="414972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Line 66"/>
          <p:cNvSpPr>
            <a:spLocks noChangeShapeType="1"/>
          </p:cNvSpPr>
          <p:nvPr/>
        </p:nvSpPr>
        <p:spPr bwMode="auto">
          <a:xfrm>
            <a:off x="6527800" y="306863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Line 67"/>
          <p:cNvSpPr>
            <a:spLocks noChangeShapeType="1"/>
          </p:cNvSpPr>
          <p:nvPr/>
        </p:nvSpPr>
        <p:spPr bwMode="auto">
          <a:xfrm flipV="1">
            <a:off x="7104063" y="27813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Line 69"/>
          <p:cNvSpPr>
            <a:spLocks noChangeShapeType="1"/>
          </p:cNvSpPr>
          <p:nvPr/>
        </p:nvSpPr>
        <p:spPr bwMode="auto">
          <a:xfrm flipH="1">
            <a:off x="2782889" y="566102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Line 70"/>
          <p:cNvSpPr>
            <a:spLocks noChangeShapeType="1"/>
          </p:cNvSpPr>
          <p:nvPr/>
        </p:nvSpPr>
        <p:spPr bwMode="auto">
          <a:xfrm flipH="1">
            <a:off x="2782888" y="5445125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Line 71"/>
          <p:cNvSpPr>
            <a:spLocks noChangeShapeType="1"/>
          </p:cNvSpPr>
          <p:nvPr/>
        </p:nvSpPr>
        <p:spPr bwMode="auto">
          <a:xfrm flipH="1">
            <a:off x="2782888" y="5229225"/>
            <a:ext cx="2017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Line 72"/>
          <p:cNvSpPr>
            <a:spLocks noChangeShapeType="1"/>
          </p:cNvSpPr>
          <p:nvPr/>
        </p:nvSpPr>
        <p:spPr bwMode="auto">
          <a:xfrm flipH="1">
            <a:off x="2782889" y="48688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Line 73"/>
          <p:cNvSpPr>
            <a:spLocks noChangeShapeType="1"/>
          </p:cNvSpPr>
          <p:nvPr/>
        </p:nvSpPr>
        <p:spPr bwMode="auto">
          <a:xfrm flipH="1">
            <a:off x="2782888" y="414972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Line 74"/>
          <p:cNvSpPr>
            <a:spLocks noChangeShapeType="1"/>
          </p:cNvSpPr>
          <p:nvPr/>
        </p:nvSpPr>
        <p:spPr bwMode="auto">
          <a:xfrm flipH="1">
            <a:off x="2782888" y="3068638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Line 75"/>
          <p:cNvSpPr>
            <a:spLocks noChangeShapeType="1"/>
          </p:cNvSpPr>
          <p:nvPr/>
        </p:nvSpPr>
        <p:spPr bwMode="auto">
          <a:xfrm>
            <a:off x="2782889" y="2781300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Line 76"/>
          <p:cNvSpPr>
            <a:spLocks noChangeShapeType="1"/>
          </p:cNvSpPr>
          <p:nvPr/>
        </p:nvSpPr>
        <p:spPr bwMode="auto">
          <a:xfrm>
            <a:off x="3648075" y="56610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Text Box 77"/>
          <p:cNvSpPr txBox="1">
            <a:spLocks noChangeArrowheads="1"/>
          </p:cNvSpPr>
          <p:nvPr/>
        </p:nvSpPr>
        <p:spPr bwMode="auto">
          <a:xfrm>
            <a:off x="1992314" y="2133600"/>
            <a:ext cx="9634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Ogif Frekuensi Kumulatif Kurang Dari Untuk Nilai Ujian Akhir Mata Kuliah Statistika</a:t>
            </a:r>
          </a:p>
        </p:txBody>
      </p:sp>
      <p:sp>
        <p:nvSpPr>
          <p:cNvPr id="36921" name="Text Box 78"/>
          <p:cNvSpPr txBox="1">
            <a:spLocks noChangeArrowheads="1"/>
          </p:cNvSpPr>
          <p:nvPr/>
        </p:nvSpPr>
        <p:spPr bwMode="auto">
          <a:xfrm>
            <a:off x="7175500" y="24923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097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OGIF (lanjutan)</a:t>
            </a:r>
          </a:p>
        </p:txBody>
      </p:sp>
      <p:sp>
        <p:nvSpPr>
          <p:cNvPr id="37891" name="Line 5"/>
          <p:cNvSpPr>
            <a:spLocks noChangeShapeType="1"/>
          </p:cNvSpPr>
          <p:nvPr/>
        </p:nvSpPr>
        <p:spPr bwMode="auto">
          <a:xfrm>
            <a:off x="2782888" y="26368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6"/>
          <p:cNvSpPr>
            <a:spLocks noChangeShapeType="1"/>
          </p:cNvSpPr>
          <p:nvPr/>
        </p:nvSpPr>
        <p:spPr bwMode="auto">
          <a:xfrm>
            <a:off x="2782888" y="5805488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7"/>
          <p:cNvSpPr>
            <a:spLocks noChangeShapeType="1"/>
          </p:cNvSpPr>
          <p:nvPr/>
        </p:nvSpPr>
        <p:spPr bwMode="auto">
          <a:xfrm>
            <a:off x="2711451" y="53006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2711451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2711451" y="42926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2711451" y="37893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2711451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2351088" y="57340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2208213" y="50847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37900" name="Text Box 14"/>
          <p:cNvSpPr txBox="1">
            <a:spLocks noChangeArrowheads="1"/>
          </p:cNvSpPr>
          <p:nvPr/>
        </p:nvSpPr>
        <p:spPr bwMode="auto">
          <a:xfrm>
            <a:off x="2208213" y="458152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20</a:t>
            </a:r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2208213" y="40767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30</a:t>
            </a:r>
          </a:p>
        </p:txBody>
      </p:sp>
      <p:sp>
        <p:nvSpPr>
          <p:cNvPr id="37902" name="Text Box 16"/>
          <p:cNvSpPr txBox="1">
            <a:spLocks noChangeArrowheads="1"/>
          </p:cNvSpPr>
          <p:nvPr/>
        </p:nvSpPr>
        <p:spPr bwMode="auto">
          <a:xfrm>
            <a:off x="2208213" y="35734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40</a:t>
            </a:r>
          </a:p>
        </p:txBody>
      </p:sp>
      <p:sp>
        <p:nvSpPr>
          <p:cNvPr id="37903" name="Text Box 17"/>
          <p:cNvSpPr txBox="1">
            <a:spLocks noChangeArrowheads="1"/>
          </p:cNvSpPr>
          <p:nvPr/>
        </p:nvSpPr>
        <p:spPr bwMode="auto">
          <a:xfrm>
            <a:off x="2208213" y="306863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50</a:t>
            </a:r>
          </a:p>
        </p:txBody>
      </p:sp>
      <p:sp>
        <p:nvSpPr>
          <p:cNvPr id="37904" name="Text Box 18"/>
          <p:cNvSpPr txBox="1">
            <a:spLocks noChangeArrowheads="1"/>
          </p:cNvSpPr>
          <p:nvPr/>
        </p:nvSpPr>
        <p:spPr bwMode="auto">
          <a:xfrm rot="-5400000">
            <a:off x="812748" y="4100791"/>
            <a:ext cx="2440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Frekuensi Kumulatif</a:t>
            </a:r>
          </a:p>
        </p:txBody>
      </p:sp>
      <p:sp>
        <p:nvSpPr>
          <p:cNvPr id="37905" name="Text Box 19"/>
          <p:cNvSpPr txBox="1">
            <a:spLocks noChangeArrowheads="1"/>
          </p:cNvSpPr>
          <p:nvPr/>
        </p:nvSpPr>
        <p:spPr bwMode="auto">
          <a:xfrm>
            <a:off x="2855914" y="5734051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8,5</a:t>
            </a:r>
          </a:p>
        </p:txBody>
      </p:sp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330517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21,5</a:t>
            </a:r>
          </a:p>
        </p:txBody>
      </p:sp>
      <p:sp>
        <p:nvSpPr>
          <p:cNvPr id="37907" name="Text Box 21"/>
          <p:cNvSpPr txBox="1">
            <a:spLocks noChangeArrowheads="1"/>
          </p:cNvSpPr>
          <p:nvPr/>
        </p:nvSpPr>
        <p:spPr bwMode="auto">
          <a:xfrm>
            <a:off x="4008439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34,5</a:t>
            </a:r>
          </a:p>
        </p:txBody>
      </p:sp>
      <p:sp>
        <p:nvSpPr>
          <p:cNvPr id="37908" name="Text Box 22"/>
          <p:cNvSpPr txBox="1">
            <a:spLocks noChangeArrowheads="1"/>
          </p:cNvSpPr>
          <p:nvPr/>
        </p:nvSpPr>
        <p:spPr bwMode="auto">
          <a:xfrm>
            <a:off x="451167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47,5</a:t>
            </a:r>
          </a:p>
        </p:txBody>
      </p:sp>
      <p:sp>
        <p:nvSpPr>
          <p:cNvPr id="37909" name="Text Box 23"/>
          <p:cNvSpPr txBox="1">
            <a:spLocks noChangeArrowheads="1"/>
          </p:cNvSpPr>
          <p:nvPr/>
        </p:nvSpPr>
        <p:spPr bwMode="auto">
          <a:xfrm>
            <a:off x="5087939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60,5</a:t>
            </a:r>
          </a:p>
        </p:txBody>
      </p:sp>
      <p:sp>
        <p:nvSpPr>
          <p:cNvPr id="37910" name="Text Box 24"/>
          <p:cNvSpPr txBox="1">
            <a:spLocks noChangeArrowheads="1"/>
          </p:cNvSpPr>
          <p:nvPr/>
        </p:nvSpPr>
        <p:spPr bwMode="auto">
          <a:xfrm>
            <a:off x="5664200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73,5</a:t>
            </a:r>
          </a:p>
        </p:txBody>
      </p:sp>
      <p:sp>
        <p:nvSpPr>
          <p:cNvPr id="37911" name="Text Box 25"/>
          <p:cNvSpPr txBox="1">
            <a:spLocks noChangeArrowheads="1"/>
          </p:cNvSpPr>
          <p:nvPr/>
        </p:nvSpPr>
        <p:spPr bwMode="auto">
          <a:xfrm>
            <a:off x="6240464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86,5</a:t>
            </a:r>
          </a:p>
        </p:txBody>
      </p:sp>
      <p:sp>
        <p:nvSpPr>
          <p:cNvPr id="37912" name="Text Box 26"/>
          <p:cNvSpPr txBox="1">
            <a:spLocks noChangeArrowheads="1"/>
          </p:cNvSpPr>
          <p:nvPr/>
        </p:nvSpPr>
        <p:spPr bwMode="auto">
          <a:xfrm>
            <a:off x="681672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99,5</a:t>
            </a:r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2855913" y="242093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60</a:t>
            </a:r>
          </a:p>
        </p:txBody>
      </p:sp>
      <p:sp>
        <p:nvSpPr>
          <p:cNvPr id="37914" name="Text Box 28"/>
          <p:cNvSpPr txBox="1">
            <a:spLocks noChangeArrowheads="1"/>
          </p:cNvSpPr>
          <p:nvPr/>
        </p:nvSpPr>
        <p:spPr bwMode="auto">
          <a:xfrm>
            <a:off x="3503613" y="25654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57</a:t>
            </a:r>
          </a:p>
        </p:txBody>
      </p:sp>
      <p:sp>
        <p:nvSpPr>
          <p:cNvPr id="37915" name="Text Box 29"/>
          <p:cNvSpPr txBox="1">
            <a:spLocks noChangeArrowheads="1"/>
          </p:cNvSpPr>
          <p:nvPr/>
        </p:nvSpPr>
        <p:spPr bwMode="auto">
          <a:xfrm>
            <a:off x="4079875" y="27813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53</a:t>
            </a:r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4656138" y="29972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49</a:t>
            </a:r>
          </a:p>
        </p:txBody>
      </p:sp>
      <p:sp>
        <p:nvSpPr>
          <p:cNvPr id="37917" name="Text Box 31"/>
          <p:cNvSpPr txBox="1">
            <a:spLocks noChangeArrowheads="1"/>
          </p:cNvSpPr>
          <p:nvPr/>
        </p:nvSpPr>
        <p:spPr bwMode="auto">
          <a:xfrm>
            <a:off x="5232400" y="33575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41</a:t>
            </a:r>
          </a:p>
        </p:txBody>
      </p:sp>
      <p:sp>
        <p:nvSpPr>
          <p:cNvPr id="37918" name="Text Box 32"/>
          <p:cNvSpPr txBox="1">
            <a:spLocks noChangeArrowheads="1"/>
          </p:cNvSpPr>
          <p:nvPr/>
        </p:nvSpPr>
        <p:spPr bwMode="auto">
          <a:xfrm>
            <a:off x="5808663" y="393382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29</a:t>
            </a:r>
          </a:p>
        </p:txBody>
      </p:sp>
      <p:sp>
        <p:nvSpPr>
          <p:cNvPr id="37919" name="Text Box 33"/>
          <p:cNvSpPr txBox="1">
            <a:spLocks noChangeArrowheads="1"/>
          </p:cNvSpPr>
          <p:nvPr/>
        </p:nvSpPr>
        <p:spPr bwMode="auto">
          <a:xfrm>
            <a:off x="6456363" y="50847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37920" name="Text Box 34"/>
          <p:cNvSpPr txBox="1">
            <a:spLocks noChangeArrowheads="1"/>
          </p:cNvSpPr>
          <p:nvPr/>
        </p:nvSpPr>
        <p:spPr bwMode="auto">
          <a:xfrm>
            <a:off x="7535864" y="6021388"/>
            <a:ext cx="71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Nilai</a:t>
            </a:r>
          </a:p>
        </p:txBody>
      </p:sp>
      <p:sp>
        <p:nvSpPr>
          <p:cNvPr id="37921" name="Line 35"/>
          <p:cNvSpPr>
            <a:spLocks noChangeShapeType="1"/>
          </p:cNvSpPr>
          <p:nvPr/>
        </p:nvSpPr>
        <p:spPr bwMode="auto">
          <a:xfrm>
            <a:off x="2711451" y="27813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Text Box 36"/>
          <p:cNvSpPr txBox="1">
            <a:spLocks noChangeArrowheads="1"/>
          </p:cNvSpPr>
          <p:nvPr/>
        </p:nvSpPr>
        <p:spPr bwMode="auto">
          <a:xfrm>
            <a:off x="2208213" y="25654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60</a:t>
            </a:r>
          </a:p>
        </p:txBody>
      </p:sp>
      <p:sp>
        <p:nvSpPr>
          <p:cNvPr id="37923" name="Line 44"/>
          <p:cNvSpPr>
            <a:spLocks noChangeShapeType="1"/>
          </p:cNvSpPr>
          <p:nvPr/>
        </p:nvSpPr>
        <p:spPr bwMode="auto">
          <a:xfrm>
            <a:off x="4224338" y="3141664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45"/>
          <p:cNvSpPr>
            <a:spLocks noChangeShapeType="1"/>
          </p:cNvSpPr>
          <p:nvPr/>
        </p:nvSpPr>
        <p:spPr bwMode="auto">
          <a:xfrm>
            <a:off x="4800600" y="3357564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46"/>
          <p:cNvSpPr>
            <a:spLocks noChangeShapeType="1"/>
          </p:cNvSpPr>
          <p:nvPr/>
        </p:nvSpPr>
        <p:spPr bwMode="auto">
          <a:xfrm>
            <a:off x="5375275" y="3716338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47"/>
          <p:cNvSpPr>
            <a:spLocks noChangeShapeType="1"/>
          </p:cNvSpPr>
          <p:nvPr/>
        </p:nvSpPr>
        <p:spPr bwMode="auto">
          <a:xfrm>
            <a:off x="5951538" y="4365626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48"/>
          <p:cNvSpPr>
            <a:spLocks noChangeShapeType="1"/>
          </p:cNvSpPr>
          <p:nvPr/>
        </p:nvSpPr>
        <p:spPr bwMode="auto">
          <a:xfrm>
            <a:off x="6527800" y="551656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51"/>
          <p:cNvSpPr>
            <a:spLocks noChangeShapeType="1"/>
          </p:cNvSpPr>
          <p:nvPr/>
        </p:nvSpPr>
        <p:spPr bwMode="auto">
          <a:xfrm flipH="1">
            <a:off x="2782888" y="5516563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Line 52"/>
          <p:cNvSpPr>
            <a:spLocks noChangeShapeType="1"/>
          </p:cNvSpPr>
          <p:nvPr/>
        </p:nvSpPr>
        <p:spPr bwMode="auto">
          <a:xfrm flipH="1">
            <a:off x="2782888" y="436562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Line 53"/>
          <p:cNvSpPr>
            <a:spLocks noChangeShapeType="1"/>
          </p:cNvSpPr>
          <p:nvPr/>
        </p:nvSpPr>
        <p:spPr bwMode="auto">
          <a:xfrm flipH="1">
            <a:off x="2782888" y="3357563"/>
            <a:ext cx="2017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Line 54"/>
          <p:cNvSpPr>
            <a:spLocks noChangeShapeType="1"/>
          </p:cNvSpPr>
          <p:nvPr/>
        </p:nvSpPr>
        <p:spPr bwMode="auto">
          <a:xfrm flipH="1">
            <a:off x="2782888" y="3141663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55"/>
          <p:cNvSpPr>
            <a:spLocks noChangeShapeType="1"/>
          </p:cNvSpPr>
          <p:nvPr/>
        </p:nvSpPr>
        <p:spPr bwMode="auto">
          <a:xfrm flipH="1">
            <a:off x="2782889" y="292417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Line 56"/>
          <p:cNvSpPr>
            <a:spLocks noChangeShapeType="1"/>
          </p:cNvSpPr>
          <p:nvPr/>
        </p:nvSpPr>
        <p:spPr bwMode="auto">
          <a:xfrm>
            <a:off x="2782889" y="27813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Line 57"/>
          <p:cNvSpPr>
            <a:spLocks noChangeShapeType="1"/>
          </p:cNvSpPr>
          <p:nvPr/>
        </p:nvSpPr>
        <p:spPr bwMode="auto">
          <a:xfrm>
            <a:off x="3648075" y="29241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Text Box 58"/>
          <p:cNvSpPr txBox="1">
            <a:spLocks noChangeArrowheads="1"/>
          </p:cNvSpPr>
          <p:nvPr/>
        </p:nvSpPr>
        <p:spPr bwMode="auto">
          <a:xfrm>
            <a:off x="1992313" y="2133600"/>
            <a:ext cx="9429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Ogif Frekuensi Kumulatif Lebih Dari Untuk Nilai Ujian Akhir Mata Kuliah Statistika</a:t>
            </a:r>
          </a:p>
        </p:txBody>
      </p:sp>
      <p:sp>
        <p:nvSpPr>
          <p:cNvPr id="37936" name="Line 59"/>
          <p:cNvSpPr>
            <a:spLocks noChangeShapeType="1"/>
          </p:cNvSpPr>
          <p:nvPr/>
        </p:nvSpPr>
        <p:spPr bwMode="auto">
          <a:xfrm flipV="1">
            <a:off x="3071813" y="27813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Line 60"/>
          <p:cNvSpPr>
            <a:spLocks noChangeShapeType="1"/>
          </p:cNvSpPr>
          <p:nvPr/>
        </p:nvSpPr>
        <p:spPr bwMode="auto">
          <a:xfrm>
            <a:off x="2782889" y="3716338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Line 61"/>
          <p:cNvSpPr>
            <a:spLocks noChangeShapeType="1"/>
          </p:cNvSpPr>
          <p:nvPr/>
        </p:nvSpPr>
        <p:spPr bwMode="auto">
          <a:xfrm flipH="1" flipV="1">
            <a:off x="6527801" y="5516564"/>
            <a:ext cx="576263" cy="2889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Line 62"/>
          <p:cNvSpPr>
            <a:spLocks noChangeShapeType="1"/>
          </p:cNvSpPr>
          <p:nvPr/>
        </p:nvSpPr>
        <p:spPr bwMode="auto">
          <a:xfrm>
            <a:off x="3071813" y="2781301"/>
            <a:ext cx="576262" cy="1428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Line 63"/>
          <p:cNvSpPr>
            <a:spLocks noChangeShapeType="1"/>
          </p:cNvSpPr>
          <p:nvPr/>
        </p:nvSpPr>
        <p:spPr bwMode="auto">
          <a:xfrm>
            <a:off x="3648076" y="2924175"/>
            <a:ext cx="576263" cy="2174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Line 64"/>
          <p:cNvSpPr>
            <a:spLocks noChangeShapeType="1"/>
          </p:cNvSpPr>
          <p:nvPr/>
        </p:nvSpPr>
        <p:spPr bwMode="auto">
          <a:xfrm>
            <a:off x="4224338" y="3141663"/>
            <a:ext cx="576262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Line 65"/>
          <p:cNvSpPr>
            <a:spLocks noChangeShapeType="1"/>
          </p:cNvSpPr>
          <p:nvPr/>
        </p:nvSpPr>
        <p:spPr bwMode="auto">
          <a:xfrm>
            <a:off x="4800601" y="3357564"/>
            <a:ext cx="574675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Line 66"/>
          <p:cNvSpPr>
            <a:spLocks noChangeShapeType="1"/>
          </p:cNvSpPr>
          <p:nvPr/>
        </p:nvSpPr>
        <p:spPr bwMode="auto">
          <a:xfrm>
            <a:off x="5375276" y="3716339"/>
            <a:ext cx="576263" cy="6492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Line 67"/>
          <p:cNvSpPr>
            <a:spLocks noChangeShapeType="1"/>
          </p:cNvSpPr>
          <p:nvPr/>
        </p:nvSpPr>
        <p:spPr bwMode="auto">
          <a:xfrm>
            <a:off x="5951538" y="4365625"/>
            <a:ext cx="576262" cy="1150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OGIF (lanjutan)</a:t>
            </a: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>
            <a:off x="2782888" y="26368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5"/>
          <p:cNvSpPr>
            <a:spLocks noChangeShapeType="1"/>
          </p:cNvSpPr>
          <p:nvPr/>
        </p:nvSpPr>
        <p:spPr bwMode="auto">
          <a:xfrm>
            <a:off x="2782888" y="5805488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6"/>
          <p:cNvSpPr>
            <a:spLocks noChangeShapeType="1"/>
          </p:cNvSpPr>
          <p:nvPr/>
        </p:nvSpPr>
        <p:spPr bwMode="auto">
          <a:xfrm>
            <a:off x="2711451" y="53006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7"/>
          <p:cNvSpPr>
            <a:spLocks noChangeShapeType="1"/>
          </p:cNvSpPr>
          <p:nvPr/>
        </p:nvSpPr>
        <p:spPr bwMode="auto">
          <a:xfrm>
            <a:off x="2711451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2711451" y="42926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9"/>
          <p:cNvSpPr>
            <a:spLocks noChangeShapeType="1"/>
          </p:cNvSpPr>
          <p:nvPr/>
        </p:nvSpPr>
        <p:spPr bwMode="auto">
          <a:xfrm>
            <a:off x="2711451" y="37893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2711451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2351088" y="57340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2208213" y="50847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208213" y="458152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20</a:t>
            </a: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2208213" y="40767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30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2208213" y="357346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40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2208213" y="306863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50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 rot="-5400000">
            <a:off x="812748" y="4100791"/>
            <a:ext cx="2440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Frekuensi Kumulatif</a:t>
            </a:r>
          </a:p>
        </p:txBody>
      </p:sp>
      <p:sp>
        <p:nvSpPr>
          <p:cNvPr id="38929" name="Text Box 18"/>
          <p:cNvSpPr txBox="1">
            <a:spLocks noChangeArrowheads="1"/>
          </p:cNvSpPr>
          <p:nvPr/>
        </p:nvSpPr>
        <p:spPr bwMode="auto">
          <a:xfrm>
            <a:off x="2855914" y="5734051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8,5</a:t>
            </a:r>
          </a:p>
        </p:txBody>
      </p:sp>
      <p:sp>
        <p:nvSpPr>
          <p:cNvPr id="38930" name="Text Box 19"/>
          <p:cNvSpPr txBox="1">
            <a:spLocks noChangeArrowheads="1"/>
          </p:cNvSpPr>
          <p:nvPr/>
        </p:nvSpPr>
        <p:spPr bwMode="auto">
          <a:xfrm>
            <a:off x="330517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21,5</a:t>
            </a:r>
          </a:p>
        </p:txBody>
      </p:sp>
      <p:sp>
        <p:nvSpPr>
          <p:cNvPr id="38931" name="Text Box 20"/>
          <p:cNvSpPr txBox="1">
            <a:spLocks noChangeArrowheads="1"/>
          </p:cNvSpPr>
          <p:nvPr/>
        </p:nvSpPr>
        <p:spPr bwMode="auto">
          <a:xfrm>
            <a:off x="4008439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34,5</a:t>
            </a:r>
          </a:p>
        </p:txBody>
      </p:sp>
      <p:sp>
        <p:nvSpPr>
          <p:cNvPr id="38932" name="Text Box 21"/>
          <p:cNvSpPr txBox="1">
            <a:spLocks noChangeArrowheads="1"/>
          </p:cNvSpPr>
          <p:nvPr/>
        </p:nvSpPr>
        <p:spPr bwMode="auto">
          <a:xfrm>
            <a:off x="451167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47,5</a:t>
            </a:r>
          </a:p>
        </p:txBody>
      </p: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5087939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60,5</a:t>
            </a:r>
          </a:p>
        </p:txBody>
      </p:sp>
      <p:sp>
        <p:nvSpPr>
          <p:cNvPr id="38934" name="Text Box 23"/>
          <p:cNvSpPr txBox="1">
            <a:spLocks noChangeArrowheads="1"/>
          </p:cNvSpPr>
          <p:nvPr/>
        </p:nvSpPr>
        <p:spPr bwMode="auto">
          <a:xfrm>
            <a:off x="5664200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73,5</a:t>
            </a:r>
          </a:p>
        </p:txBody>
      </p:sp>
      <p:sp>
        <p:nvSpPr>
          <p:cNvPr id="38935" name="Text Box 24"/>
          <p:cNvSpPr txBox="1">
            <a:spLocks noChangeArrowheads="1"/>
          </p:cNvSpPr>
          <p:nvPr/>
        </p:nvSpPr>
        <p:spPr bwMode="auto">
          <a:xfrm>
            <a:off x="6240464" y="5734051"/>
            <a:ext cx="630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86,5</a:t>
            </a:r>
          </a:p>
        </p:txBody>
      </p:sp>
      <p:sp>
        <p:nvSpPr>
          <p:cNvPr id="38936" name="Text Box 25"/>
          <p:cNvSpPr txBox="1">
            <a:spLocks noChangeArrowheads="1"/>
          </p:cNvSpPr>
          <p:nvPr/>
        </p:nvSpPr>
        <p:spPr bwMode="auto">
          <a:xfrm>
            <a:off x="6816725" y="5942013"/>
            <a:ext cx="63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99,5</a:t>
            </a:r>
          </a:p>
        </p:txBody>
      </p:sp>
      <p:sp>
        <p:nvSpPr>
          <p:cNvPr id="38937" name="Text Box 33"/>
          <p:cNvSpPr txBox="1">
            <a:spLocks noChangeArrowheads="1"/>
          </p:cNvSpPr>
          <p:nvPr/>
        </p:nvSpPr>
        <p:spPr bwMode="auto">
          <a:xfrm>
            <a:off x="7535864" y="6021388"/>
            <a:ext cx="71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Nilai</a:t>
            </a:r>
          </a:p>
        </p:txBody>
      </p:sp>
      <p:sp>
        <p:nvSpPr>
          <p:cNvPr id="38938" name="Line 34"/>
          <p:cNvSpPr>
            <a:spLocks noChangeShapeType="1"/>
          </p:cNvSpPr>
          <p:nvPr/>
        </p:nvSpPr>
        <p:spPr bwMode="auto">
          <a:xfrm>
            <a:off x="2711451" y="27813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Text Box 35"/>
          <p:cNvSpPr txBox="1">
            <a:spLocks noChangeArrowheads="1"/>
          </p:cNvSpPr>
          <p:nvPr/>
        </p:nvSpPr>
        <p:spPr bwMode="auto">
          <a:xfrm>
            <a:off x="2208213" y="25654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60</a:t>
            </a:r>
          </a:p>
        </p:txBody>
      </p:sp>
      <p:sp>
        <p:nvSpPr>
          <p:cNvPr id="38940" name="Line 36"/>
          <p:cNvSpPr>
            <a:spLocks noChangeShapeType="1"/>
          </p:cNvSpPr>
          <p:nvPr/>
        </p:nvSpPr>
        <p:spPr bwMode="auto">
          <a:xfrm flipV="1">
            <a:off x="3071813" y="5661026"/>
            <a:ext cx="576262" cy="1444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Line 37"/>
          <p:cNvSpPr>
            <a:spLocks noChangeShapeType="1"/>
          </p:cNvSpPr>
          <p:nvPr/>
        </p:nvSpPr>
        <p:spPr bwMode="auto">
          <a:xfrm flipV="1">
            <a:off x="3648076" y="5445125"/>
            <a:ext cx="576263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38"/>
          <p:cNvSpPr>
            <a:spLocks noChangeShapeType="1"/>
          </p:cNvSpPr>
          <p:nvPr/>
        </p:nvSpPr>
        <p:spPr bwMode="auto">
          <a:xfrm flipV="1">
            <a:off x="4224338" y="5229225"/>
            <a:ext cx="576262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Line 39"/>
          <p:cNvSpPr>
            <a:spLocks noChangeShapeType="1"/>
          </p:cNvSpPr>
          <p:nvPr/>
        </p:nvSpPr>
        <p:spPr bwMode="auto">
          <a:xfrm flipV="1">
            <a:off x="4800601" y="4868863"/>
            <a:ext cx="574675" cy="3603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Line 40"/>
          <p:cNvSpPr>
            <a:spLocks noChangeShapeType="1"/>
          </p:cNvSpPr>
          <p:nvPr/>
        </p:nvSpPr>
        <p:spPr bwMode="auto">
          <a:xfrm flipV="1">
            <a:off x="5375276" y="4149725"/>
            <a:ext cx="576263" cy="7191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5" name="Line 41"/>
          <p:cNvSpPr>
            <a:spLocks noChangeShapeType="1"/>
          </p:cNvSpPr>
          <p:nvPr/>
        </p:nvSpPr>
        <p:spPr bwMode="auto">
          <a:xfrm flipV="1">
            <a:off x="5951538" y="3068639"/>
            <a:ext cx="576262" cy="10810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6" name="Line 42"/>
          <p:cNvSpPr>
            <a:spLocks noChangeShapeType="1"/>
          </p:cNvSpPr>
          <p:nvPr/>
        </p:nvSpPr>
        <p:spPr bwMode="auto">
          <a:xfrm flipV="1">
            <a:off x="6527801" y="2781300"/>
            <a:ext cx="576263" cy="2873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7" name="Text Box 57"/>
          <p:cNvSpPr txBox="1">
            <a:spLocks noChangeArrowheads="1"/>
          </p:cNvSpPr>
          <p:nvPr/>
        </p:nvSpPr>
        <p:spPr bwMode="auto">
          <a:xfrm>
            <a:off x="1992313" y="2133600"/>
            <a:ext cx="875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Ogif Frekuensi Kumulatif Dari Untuk Nilai Ujian Akhir Mata Kuliah Statistika</a:t>
            </a:r>
          </a:p>
        </p:txBody>
      </p:sp>
      <p:sp>
        <p:nvSpPr>
          <p:cNvPr id="38948" name="Line 59"/>
          <p:cNvSpPr>
            <a:spLocks noChangeShapeType="1"/>
          </p:cNvSpPr>
          <p:nvPr/>
        </p:nvSpPr>
        <p:spPr bwMode="auto">
          <a:xfrm flipH="1" flipV="1">
            <a:off x="6527801" y="5516564"/>
            <a:ext cx="576263" cy="2889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60"/>
          <p:cNvSpPr>
            <a:spLocks noChangeShapeType="1"/>
          </p:cNvSpPr>
          <p:nvPr/>
        </p:nvSpPr>
        <p:spPr bwMode="auto">
          <a:xfrm>
            <a:off x="3071813" y="2781301"/>
            <a:ext cx="576262" cy="1428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61"/>
          <p:cNvSpPr>
            <a:spLocks noChangeShapeType="1"/>
          </p:cNvSpPr>
          <p:nvPr/>
        </p:nvSpPr>
        <p:spPr bwMode="auto">
          <a:xfrm>
            <a:off x="3648076" y="2924175"/>
            <a:ext cx="576263" cy="2174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62"/>
          <p:cNvSpPr>
            <a:spLocks noChangeShapeType="1"/>
          </p:cNvSpPr>
          <p:nvPr/>
        </p:nvSpPr>
        <p:spPr bwMode="auto">
          <a:xfrm>
            <a:off x="4224338" y="3141663"/>
            <a:ext cx="576262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63"/>
          <p:cNvSpPr>
            <a:spLocks noChangeShapeType="1"/>
          </p:cNvSpPr>
          <p:nvPr/>
        </p:nvSpPr>
        <p:spPr bwMode="auto">
          <a:xfrm>
            <a:off x="4800601" y="3357564"/>
            <a:ext cx="574675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64"/>
          <p:cNvSpPr>
            <a:spLocks noChangeShapeType="1"/>
          </p:cNvSpPr>
          <p:nvPr/>
        </p:nvSpPr>
        <p:spPr bwMode="auto">
          <a:xfrm>
            <a:off x="5375276" y="3716339"/>
            <a:ext cx="576263" cy="6492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65"/>
          <p:cNvSpPr>
            <a:spLocks noChangeShapeType="1"/>
          </p:cNvSpPr>
          <p:nvPr/>
        </p:nvSpPr>
        <p:spPr bwMode="auto">
          <a:xfrm>
            <a:off x="5951538" y="4365625"/>
            <a:ext cx="576262" cy="1150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Text Box 67"/>
          <p:cNvSpPr txBox="1">
            <a:spLocks noChangeArrowheads="1"/>
          </p:cNvSpPr>
          <p:nvPr/>
        </p:nvSpPr>
        <p:spPr bwMode="auto">
          <a:xfrm>
            <a:off x="7175500" y="2852738"/>
            <a:ext cx="260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kurva ogif kurang dari</a:t>
            </a:r>
          </a:p>
        </p:txBody>
      </p:sp>
      <p:sp>
        <p:nvSpPr>
          <p:cNvPr id="38956" name="Text Box 68"/>
          <p:cNvSpPr txBox="1">
            <a:spLocks noChangeArrowheads="1"/>
          </p:cNvSpPr>
          <p:nvPr/>
        </p:nvSpPr>
        <p:spPr bwMode="auto">
          <a:xfrm>
            <a:off x="3216275" y="2492375"/>
            <a:ext cx="2361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kurva ogif lebih dari</a:t>
            </a:r>
          </a:p>
        </p:txBody>
      </p:sp>
    </p:spTree>
    <p:extLst>
      <p:ext uri="{BB962C8B-B14F-4D97-AF65-F5344CB8AC3E}">
        <p14:creationId xmlns:p14="http://schemas.microsoft.com/office/powerpoint/2010/main" val="41949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5664"/>
            <a:ext cx="10225623" cy="48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Dari </a:t>
            </a:r>
            <a:r>
              <a:rPr lang="en-US" sz="2400" dirty="0" err="1" smtClean="0"/>
              <a:t>pendataan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sekelompok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dipredisikan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lulus </a:t>
            </a:r>
            <a:r>
              <a:rPr lang="en-US" sz="2400" dirty="0" err="1" smtClean="0"/>
              <a:t>tepat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4 </a:t>
            </a:r>
            <a:r>
              <a:rPr lang="en-US" sz="2400" dirty="0" err="1" smtClean="0"/>
              <a:t>tahun</a:t>
            </a:r>
            <a:r>
              <a:rPr lang="en-US" sz="2400" dirty="0" smtClean="0"/>
              <a:t>,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akademiknya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Carilah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, </a:t>
            </a:r>
            <a:r>
              <a:rPr lang="en-US" sz="2400" dirty="0" err="1" smtClean="0"/>
              <a:t>frek</a:t>
            </a:r>
            <a:r>
              <a:rPr lang="en-US" sz="2400" dirty="0" smtClean="0"/>
              <a:t> </a:t>
            </a:r>
            <a:r>
              <a:rPr lang="en-US" sz="2400" dirty="0" err="1" smtClean="0"/>
              <a:t>kumulatif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, </a:t>
            </a:r>
            <a:r>
              <a:rPr lang="en-US" sz="2400" dirty="0" err="1" smtClean="0"/>
              <a:t>frek</a:t>
            </a:r>
            <a:r>
              <a:rPr lang="en-US" sz="2400" dirty="0" smtClean="0"/>
              <a:t> relative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data n &lt;= 3,5</a:t>
            </a:r>
          </a:p>
          <a:p>
            <a:r>
              <a:rPr lang="en-US" sz="2400" dirty="0" err="1" smtClean="0"/>
              <a:t>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grafik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table </a:t>
            </a:r>
            <a:r>
              <a:rPr lang="en-US" sz="2400" dirty="0" err="1" smtClean="0"/>
              <a:t>distribusi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frekuensinya</a:t>
            </a:r>
            <a:r>
              <a:rPr lang="en-US" sz="2400" dirty="0" smtClean="0"/>
              <a:t>  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47918"/>
              </p:ext>
            </p:extLst>
          </p:nvPr>
        </p:nvGraphicFramePr>
        <p:xfrm>
          <a:off x="1922834" y="448695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948"/>
            <a:ext cx="9404723" cy="1400530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190352"/>
            <a:ext cx="10721726" cy="153041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table </a:t>
            </a:r>
            <a:r>
              <a:rPr lang="en-US" sz="2400" dirty="0" err="1" smtClean="0"/>
              <a:t>distribusi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, </a:t>
            </a:r>
            <a:r>
              <a:rPr lang="en-US" sz="2400" dirty="0" err="1" smtClean="0"/>
              <a:t>carilah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frek</a:t>
            </a:r>
            <a:r>
              <a:rPr lang="en-US" sz="2400" dirty="0" smtClean="0"/>
              <a:t>,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frekukuansi</a:t>
            </a:r>
            <a:r>
              <a:rPr lang="en-US" sz="2400" dirty="0" smtClean="0"/>
              <a:t> </a:t>
            </a:r>
            <a:r>
              <a:rPr lang="en-US" sz="2400" dirty="0" err="1" smtClean="0"/>
              <a:t>kumulatif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39519"/>
              </p:ext>
            </p:extLst>
          </p:nvPr>
        </p:nvGraphicFramePr>
        <p:xfrm>
          <a:off x="1573799" y="2720769"/>
          <a:ext cx="812800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125,5 - 128,5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128,5 - 131,5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131,5 - 134,5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134,5 - 137,5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137,5 - 140,5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143,5 – 147,5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147,5 - 150,5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153,5 – 156,5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254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LATIHAN </a:t>
            </a:r>
            <a:r>
              <a:rPr lang="en-US" b="1" dirty="0" smtClean="0"/>
              <a:t>SOAL 3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1881188" y="1071563"/>
            <a:ext cx="8329612" cy="5429250"/>
          </a:xfrm>
        </p:spPr>
        <p:txBody>
          <a:bodyPr/>
          <a:lstStyle/>
          <a:p>
            <a:r>
              <a:rPr lang="en-US" smtClean="0"/>
              <a:t>Perhatikan nilai ujian statistika untuk 80 orang mahasiswa berikut: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Buatlah tabel distribusi frekuensi data berkelompok untuk data di atas, dengan menggunakan 10 langkah yang telah disebutkan sebelumnya!</a:t>
            </a:r>
          </a:p>
          <a:p>
            <a:r>
              <a:rPr lang="en-US" smtClean="0"/>
              <a:t>Buatlah histogram dan poligon!</a:t>
            </a:r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6938" y="2143126"/>
          <a:ext cx="8001000" cy="23288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99645"/>
                <a:gridCol w="499645"/>
                <a:gridCol w="499645"/>
                <a:gridCol w="499645"/>
                <a:gridCol w="499645"/>
                <a:gridCol w="499645"/>
                <a:gridCol w="499645"/>
                <a:gridCol w="499645"/>
                <a:gridCol w="500480"/>
                <a:gridCol w="500480"/>
                <a:gridCol w="500480"/>
                <a:gridCol w="500480"/>
                <a:gridCol w="500480"/>
                <a:gridCol w="500480"/>
                <a:gridCol w="500480"/>
                <a:gridCol w="500480"/>
              </a:tblGrid>
              <a:tr h="4657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7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7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35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43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7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95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59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7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66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88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75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1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DISTRIBUSI FREKUENSI RELATIF DAN KUMULATIF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2415941"/>
            <a:ext cx="9280358" cy="405788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relatif</a:t>
            </a:r>
            <a:endParaRPr 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Membandingkan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total </a:t>
            </a:r>
            <a:r>
              <a:rPr lang="en-US" sz="2800" dirty="0" err="1" smtClean="0"/>
              <a:t>dikalikan</a:t>
            </a:r>
            <a:r>
              <a:rPr lang="en-US" sz="2800" dirty="0" smtClean="0"/>
              <a:t> 100 %</a:t>
            </a:r>
          </a:p>
          <a:p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kumulatif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2,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kumulatif</a:t>
            </a:r>
            <a:r>
              <a:rPr lang="en-US" sz="2800" dirty="0" smtClean="0"/>
              <a:t>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641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DISTRIBUSI FREKUENSI RELATIF</a:t>
            </a:r>
          </a:p>
        </p:txBody>
      </p:sp>
      <p:graphicFrame>
        <p:nvGraphicFramePr>
          <p:cNvPr id="41000" name="Group 4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22476700"/>
              </p:ext>
            </p:extLst>
          </p:nvPr>
        </p:nvGraphicFramePr>
        <p:xfrm>
          <a:off x="2279651" y="2636839"/>
          <a:ext cx="7993063" cy="3132137"/>
        </p:xfrm>
        <a:graphic>
          <a:graphicData uri="http://schemas.openxmlformats.org/drawingml/2006/table">
            <a:tbl>
              <a:tblPr/>
              <a:tblGrid>
                <a:gridCol w="1800225"/>
                <a:gridCol w="1800225"/>
                <a:gridCol w="1655763"/>
                <a:gridCol w="1296987"/>
                <a:gridCol w="1439863"/>
              </a:tblGrid>
              <a:tr h="701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Interval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Kelas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Batas Kelas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Nilai Tengah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Frekuensi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Frekuensi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Relatif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(%)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08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87-99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8,5-21,5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21,5-34,5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34,5-47,5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47,5-60,5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60,5-73,5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73,5-86,5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86,5-99,5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38,33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558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Jumlah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2987675" y="2076450"/>
            <a:ext cx="7683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/>
              <a:t>Distribusi Frekuensi Relatif Nilai Ujian Akhir Mata Kuliah Statistika</a:t>
            </a:r>
          </a:p>
        </p:txBody>
      </p:sp>
    </p:spTree>
    <p:extLst>
      <p:ext uri="{BB962C8B-B14F-4D97-AF65-F5344CB8AC3E}">
        <p14:creationId xmlns:p14="http://schemas.microsoft.com/office/powerpoint/2010/main" val="252138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DISTRIBUSI FREKUENSI KUMULATIF KURANG DARI</a:t>
            </a:r>
          </a:p>
        </p:txBody>
      </p:sp>
      <p:graphicFrame>
        <p:nvGraphicFramePr>
          <p:cNvPr id="43060" name="Group 5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66708834"/>
              </p:ext>
            </p:extLst>
          </p:nvPr>
        </p:nvGraphicFramePr>
        <p:xfrm>
          <a:off x="2351088" y="2565401"/>
          <a:ext cx="7772400" cy="3103563"/>
        </p:xfrm>
        <a:graphic>
          <a:graphicData uri="http://schemas.openxmlformats.org/drawingml/2006/table">
            <a:tbl>
              <a:tblPr/>
              <a:tblGrid>
                <a:gridCol w="1152525"/>
                <a:gridCol w="2087562"/>
                <a:gridCol w="2589213"/>
                <a:gridCol w="1943100"/>
              </a:tblGrid>
              <a:tr h="701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Interval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Kelas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Batas Kelas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Frekuensi Kumulatif Kurang Dari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Persen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Kumulatif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0974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87-99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8,5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21,5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34,5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47,5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60,5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73,5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86,5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kurang dari 99,5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18,34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51,67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208213" y="2060575"/>
            <a:ext cx="9143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sz="1600"/>
              <a:t>Distribusi Frekuensi Kumulatif Kurang Dari Untuk Nilai Ujian Akhir Mata Kuliah Statistika</a:t>
            </a:r>
          </a:p>
        </p:txBody>
      </p:sp>
    </p:spTree>
    <p:extLst>
      <p:ext uri="{BB962C8B-B14F-4D97-AF65-F5344CB8AC3E}">
        <p14:creationId xmlns:p14="http://schemas.microsoft.com/office/powerpoint/2010/main" val="34604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DISTRIBUSI FREKUENSI KUMULATIF LEBIH DARI</a:t>
            </a:r>
          </a:p>
        </p:txBody>
      </p:sp>
      <p:graphicFrame>
        <p:nvGraphicFramePr>
          <p:cNvPr id="45101" name="Group 4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92035760"/>
              </p:ext>
            </p:extLst>
          </p:nvPr>
        </p:nvGraphicFramePr>
        <p:xfrm>
          <a:off x="2351088" y="2636839"/>
          <a:ext cx="7772400" cy="3290887"/>
        </p:xfrm>
        <a:graphic>
          <a:graphicData uri="http://schemas.openxmlformats.org/drawingml/2006/table">
            <a:tbl>
              <a:tblPr/>
              <a:tblGrid>
                <a:gridCol w="1296987"/>
                <a:gridCol w="2016125"/>
                <a:gridCol w="2516188"/>
                <a:gridCol w="1943100"/>
              </a:tblGrid>
              <a:tr h="70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Interval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Kelas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Batas Kelas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Frekuensi Kumulatif Lebih Dari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Persen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Kumulatif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589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9-21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22-34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35-47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48-60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61-73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74-86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87-99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8,5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21,5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34,5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47,5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60,5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73,5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86,5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lebih dari 99,5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88,33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81,66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68,33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48,33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332038" y="2060575"/>
            <a:ext cx="89595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sz="1600"/>
              <a:t>Distribusi Frekuensi Kumulatif Lebih Dari Untuk Nilai Ujian Akhir Mata Kuliah Statistika</a:t>
            </a:r>
          </a:p>
        </p:txBody>
      </p:sp>
    </p:spTree>
    <p:extLst>
      <p:ext uri="{BB962C8B-B14F-4D97-AF65-F5344CB8AC3E}">
        <p14:creationId xmlns:p14="http://schemas.microsoft.com/office/powerpoint/2010/main" val="268593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NILAI TENGAH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=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+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data &lt; 30,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 : array data </a:t>
            </a:r>
            <a:r>
              <a:rPr lang="en-US" dirty="0" err="1" smtClean="0"/>
              <a:t>sbb</a:t>
            </a:r>
            <a:r>
              <a:rPr lang="en-US" dirty="0" smtClean="0"/>
              <a:t> : 5,5,7,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,8,9, 9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jumlah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ganjil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tengah</a:t>
            </a:r>
            <a:r>
              <a:rPr lang="en-US" dirty="0" smtClean="0">
                <a:sym typeface="Wingdings" panose="05000000000000000000" pitchFamily="2" charset="2"/>
              </a:rPr>
              <a:t> ; </a:t>
            </a:r>
            <a:r>
              <a:rPr lang="en-US" dirty="0" err="1" smtClean="0">
                <a:sym typeface="Wingdings" panose="05000000000000000000" pitchFamily="2" charset="2"/>
              </a:rPr>
              <a:t>angka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posisi</a:t>
            </a:r>
            <a:r>
              <a:rPr lang="en-US" dirty="0" smtClean="0">
                <a:sym typeface="Wingdings" panose="05000000000000000000" pitchFamily="2" charset="2"/>
              </a:rPr>
              <a:t> paling </a:t>
            </a:r>
            <a:r>
              <a:rPr lang="en-US" dirty="0" err="1" smtClean="0">
                <a:sym typeface="Wingdings" panose="05000000000000000000" pitchFamily="2" charset="2"/>
              </a:rPr>
              <a:t>tengah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Dari data </a:t>
            </a:r>
            <a:r>
              <a:rPr lang="en-US" dirty="0" err="1" smtClean="0">
                <a:sym typeface="Wingdings" panose="05000000000000000000" pitchFamily="2" charset="2"/>
              </a:rPr>
              <a:t>diatas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tengah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adalah</a:t>
            </a:r>
            <a:r>
              <a:rPr lang="en-US" dirty="0" smtClean="0">
                <a:sym typeface="Wingdings" panose="05000000000000000000" pitchFamily="2" charset="2"/>
              </a:rPr>
              <a:t> 7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array data </a:t>
            </a:r>
            <a:r>
              <a:rPr lang="en-US" dirty="0" err="1" smtClean="0">
                <a:sym typeface="Wingdings" panose="05000000000000000000" pitchFamily="2" charset="2"/>
              </a:rPr>
              <a:t>sbb</a:t>
            </a:r>
            <a:r>
              <a:rPr lang="en-US" dirty="0" smtClean="0">
                <a:sym typeface="Wingdings" panose="05000000000000000000" pitchFamily="2" charset="2"/>
              </a:rPr>
              <a:t>: 6,8,8,9,10,10 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jumlah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genap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tengahnya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dicari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menjumlahkan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dua</a:t>
            </a:r>
            <a:r>
              <a:rPr lang="en-US" dirty="0" smtClean="0">
                <a:sym typeface="Wingdings" panose="05000000000000000000" pitchFamily="2" charset="2"/>
              </a:rPr>
              <a:t> data yang paling </a:t>
            </a:r>
            <a:r>
              <a:rPr lang="en-US" dirty="0" err="1" smtClean="0">
                <a:sym typeface="Wingdings" panose="05000000000000000000" pitchFamily="2" charset="2"/>
              </a:rPr>
              <a:t>tengah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dibagi</a:t>
            </a:r>
            <a:r>
              <a:rPr lang="en-US" dirty="0" smtClean="0">
                <a:sym typeface="Wingdings" panose="05000000000000000000" pitchFamily="2" charset="2"/>
              </a:rPr>
              <a:t> 2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Contoh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data di </a:t>
            </a:r>
            <a:r>
              <a:rPr lang="en-US" dirty="0" err="1" smtClean="0">
                <a:sym typeface="Wingdings" panose="05000000000000000000" pitchFamily="2" charset="2"/>
              </a:rPr>
              <a:t>atas</a:t>
            </a:r>
            <a:r>
              <a:rPr lang="en-US" dirty="0" smtClean="0">
                <a:sym typeface="Wingdings" panose="05000000000000000000" pitchFamily="2" charset="2"/>
              </a:rPr>
              <a:t> : 8 +9/2 = 8.5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tengahnya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adalah</a:t>
            </a:r>
            <a:r>
              <a:rPr lang="en-US" dirty="0" smtClean="0">
                <a:sym typeface="Wingdings" panose="05000000000000000000" pitchFamily="2" charset="2"/>
              </a:rPr>
              <a:t> : 8,5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10025" y="2466975"/>
            <a:ext cx="28575" cy="514350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600" y="2752725"/>
            <a:ext cx="4886325" cy="866775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6850" y="3424703"/>
            <a:ext cx="189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tengah</a:t>
            </a:r>
            <a:r>
              <a:rPr lang="en-US" dirty="0" smtClean="0">
                <a:solidFill>
                  <a:srgbClr val="FF0000"/>
                </a:solidFill>
              </a:rPr>
              <a:t> = 8.5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14914"/>
              </p:ext>
            </p:extLst>
          </p:nvPr>
        </p:nvGraphicFramePr>
        <p:xfrm>
          <a:off x="838200" y="1373238"/>
          <a:ext cx="10054448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205"/>
                <a:gridCol w="1468184"/>
                <a:gridCol w="2124393"/>
                <a:gridCol w="1886949"/>
                <a:gridCol w="30657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r>
                        <a:rPr lang="en-US" dirty="0" smtClean="0"/>
                        <a:t>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Frekuensi</a:t>
                      </a:r>
                      <a:r>
                        <a:rPr lang="en-US" dirty="0" smtClean="0"/>
                        <a:t> (fi)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Kumulatif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Fk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Relatif</a:t>
                      </a:r>
                      <a:r>
                        <a:rPr lang="en-US" dirty="0" smtClean="0"/>
                        <a:t>  (</a:t>
                      </a:r>
                      <a:r>
                        <a:rPr lang="en-US" dirty="0" err="1" smtClean="0"/>
                        <a:t>Fr</a:t>
                      </a:r>
                      <a:r>
                        <a:rPr lang="en-US" dirty="0" smtClean="0"/>
                        <a:t> = Fi/n</a:t>
                      </a:r>
                      <a:r>
                        <a:rPr lang="en-US" baseline="0" dirty="0" smtClean="0"/>
                        <a:t> x 100%)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9,5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13,5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(9,5+13,5)/2=11,5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6/30 x 100%= 20%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13,5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17,5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6/30 x 100%= 20%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17,5 - 21,5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6/30 x 100%= 20%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21,5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25,5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6/30 x 100%= 20%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25,5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29,5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3/30 x 100% = 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29,5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33,5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3/30 x 100% = 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4914"/>
            <a:ext cx="10379627" cy="483348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Berdasarkan</a:t>
            </a:r>
            <a:r>
              <a:rPr lang="en-US" sz="2800" dirty="0" smtClean="0"/>
              <a:t> table di </a:t>
            </a:r>
            <a:r>
              <a:rPr lang="en-US" sz="2800" dirty="0" err="1" smtClean="0"/>
              <a:t>atas</a:t>
            </a:r>
            <a:r>
              <a:rPr lang="en-US" sz="2800" dirty="0" smtClean="0"/>
              <a:t>, </a:t>
            </a:r>
            <a:r>
              <a:rPr lang="en-US" sz="2800" dirty="0" err="1" smtClean="0"/>
              <a:t>berapakah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kumulatif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data n&gt;= 17,5..?</a:t>
            </a:r>
          </a:p>
          <a:p>
            <a:pPr lvl="1"/>
            <a:r>
              <a:rPr lang="en-US" sz="2400" dirty="0" err="1" smtClean="0"/>
              <a:t>Jawab</a:t>
            </a:r>
            <a:r>
              <a:rPr lang="en-US" sz="2400" dirty="0" smtClean="0"/>
              <a:t> : 18 + 24+27+30 = 99 (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</a:t>
            </a:r>
            <a:r>
              <a:rPr lang="en-US" sz="2400" dirty="0" err="1" smtClean="0"/>
              <a:t>Frek</a:t>
            </a:r>
            <a:r>
              <a:rPr lang="en-US" sz="2400" dirty="0" smtClean="0"/>
              <a:t> </a:t>
            </a:r>
            <a:r>
              <a:rPr lang="en-US" sz="2400" dirty="0" err="1" smtClean="0"/>
              <a:t>Kum</a:t>
            </a:r>
            <a:r>
              <a:rPr lang="en-US" sz="2400" dirty="0" smtClean="0"/>
              <a:t>) </a:t>
            </a:r>
            <a:r>
              <a:rPr lang="en-US" sz="2400" dirty="0" err="1" smtClean="0"/>
              <a:t>atau</a:t>
            </a:r>
            <a:r>
              <a:rPr lang="en-US" sz="2400" dirty="0" smtClean="0"/>
              <a:t> 6+6+3+3 = 18 (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Fi)</a:t>
            </a:r>
          </a:p>
          <a:p>
            <a:r>
              <a:rPr lang="en-US" sz="2800" dirty="0" err="1"/>
              <a:t>berapakah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Frekuensi</a:t>
            </a:r>
            <a:r>
              <a:rPr lang="en-US" sz="2800" dirty="0"/>
              <a:t> </a:t>
            </a:r>
            <a:r>
              <a:rPr lang="en-US" sz="2800" dirty="0" err="1" smtClean="0"/>
              <a:t>Relatif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data </a:t>
            </a:r>
            <a:r>
              <a:rPr lang="en-US" sz="2800" dirty="0" smtClean="0"/>
              <a:t>n&gt;17,5..?</a:t>
            </a:r>
          </a:p>
          <a:p>
            <a:pPr lvl="1"/>
            <a:r>
              <a:rPr lang="en-US" sz="2400" dirty="0" err="1" smtClean="0"/>
              <a:t>Jawab</a:t>
            </a:r>
            <a:r>
              <a:rPr lang="en-US" sz="2400" dirty="0" smtClean="0"/>
              <a:t> : 20% + 20% + 10% + 10% = 60%</a:t>
            </a:r>
          </a:p>
          <a:p>
            <a:r>
              <a:rPr lang="en-US" sz="2800" dirty="0" err="1" smtClean="0"/>
              <a:t>Berapakah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batas</a:t>
            </a:r>
            <a:r>
              <a:rPr lang="en-US" sz="2800" dirty="0" smtClean="0"/>
              <a:t> </a:t>
            </a:r>
            <a:r>
              <a:rPr lang="en-US" sz="2800" dirty="0" err="1" smtClean="0"/>
              <a:t>tepi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5…?</a:t>
            </a:r>
          </a:p>
          <a:p>
            <a:pPr lvl="1"/>
            <a:r>
              <a:rPr lang="en-US" sz="2400" dirty="0" err="1" smtClean="0"/>
              <a:t>Jawab</a:t>
            </a:r>
            <a:r>
              <a:rPr lang="en-US" sz="2400" dirty="0" smtClean="0"/>
              <a:t> = 25,5</a:t>
            </a:r>
            <a:endParaRPr lang="en-US" sz="2400" dirty="0"/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70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2765</TotalTime>
  <Words>950</Words>
  <Application>Microsoft Office PowerPoint</Application>
  <PresentationFormat>Widescreen</PresentationFormat>
  <Paragraphs>444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Gothic</vt:lpstr>
      <vt:lpstr>Century Schoolbook</vt:lpstr>
      <vt:lpstr>Mangal</vt:lpstr>
      <vt:lpstr>Tahoma</vt:lpstr>
      <vt:lpstr>Times New Roman</vt:lpstr>
      <vt:lpstr>Wingdings</vt:lpstr>
      <vt:lpstr>Wingdings 3</vt:lpstr>
      <vt:lpstr>Ion</vt:lpstr>
      <vt:lpstr>Distribusi frekuensi Kumulatif Materi 3</vt:lpstr>
      <vt:lpstr>DISTRIBUSI FREKUENSI RELATIF DAN KUMULATIF</vt:lpstr>
      <vt:lpstr>DISTRIBUSI FREKUENSI RELATIF</vt:lpstr>
      <vt:lpstr>DISTRIBUSI FREKUENSI KUMULATIF KURANG DARI</vt:lpstr>
      <vt:lpstr>DISTRIBUSI FREKUENSI KUMULATIF LEBIH DARI</vt:lpstr>
      <vt:lpstr>NILAI TENGAH </vt:lpstr>
      <vt:lpstr>PowerPoint Presentation</vt:lpstr>
      <vt:lpstr>contoh</vt:lpstr>
      <vt:lpstr>Evaluasi</vt:lpstr>
      <vt:lpstr>HISTOGRAM DAN POLIGON FREKUENSI</vt:lpstr>
      <vt:lpstr>OGIF</vt:lpstr>
      <vt:lpstr>OGIF (lanjutan)</vt:lpstr>
      <vt:lpstr>OGIF (lanjutan)</vt:lpstr>
      <vt:lpstr>Latihan 1</vt:lpstr>
      <vt:lpstr>Latihan 2</vt:lpstr>
      <vt:lpstr>LATIHAN SOAL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frekuensi</dc:title>
  <dc:creator>Microsoft Office User</dc:creator>
  <cp:lastModifiedBy>sri winiarti</cp:lastModifiedBy>
  <cp:revision>54</cp:revision>
  <dcterms:created xsi:type="dcterms:W3CDTF">2018-09-18T01:20:52Z</dcterms:created>
  <dcterms:modified xsi:type="dcterms:W3CDTF">2021-10-03T14:56:00Z</dcterms:modified>
</cp:coreProperties>
</file>