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5"/>
  </p:normalViewPr>
  <p:slideViewPr>
    <p:cSldViewPr snapToGrid="0" snapToObjects="1">
      <p:cViewPr>
        <p:scale>
          <a:sx n="80" d="100"/>
          <a:sy n="80" d="100"/>
        </p:scale>
        <p:origin x="112" y="-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EBF89F-BFE6-6C4A-A192-4CF6858F78B4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A61DE-B6D0-B44F-9C87-DF52F3FFA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014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A61DE-B6D0-B44F-9C87-DF52F3FFA8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63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Probabilistik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Peristiwa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Pertemuan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45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58525"/>
            <a:ext cx="8596668" cy="471777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870" y="1206432"/>
            <a:ext cx="8596668" cy="3880773"/>
          </a:xfrm>
        </p:spPr>
        <p:txBody>
          <a:bodyPr>
            <a:normAutofit fontScale="92500" lnSpcReduction="20000"/>
          </a:bodyPr>
          <a:lstStyle/>
          <a:p>
            <a:pPr>
              <a:buFont typeface="+mj-lt"/>
              <a:buAutoNum type="arabicPeriod"/>
            </a:pP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box </a:t>
            </a:r>
            <a:r>
              <a:rPr lang="en-US" dirty="0" err="1" smtClean="0"/>
              <a:t>berisi</a:t>
            </a:r>
            <a:r>
              <a:rPr lang="en-US" dirty="0" smtClean="0"/>
              <a:t> 5 </a:t>
            </a:r>
            <a:r>
              <a:rPr lang="en-US" dirty="0" err="1" smtClean="0"/>
              <a:t>kartu</a:t>
            </a:r>
            <a:r>
              <a:rPr lang="en-US" dirty="0" smtClean="0"/>
              <a:t> </a:t>
            </a:r>
            <a:r>
              <a:rPr lang="en-US" dirty="0" err="1" smtClean="0"/>
              <a:t>merah</a:t>
            </a:r>
            <a:r>
              <a:rPr lang="en-US" dirty="0" smtClean="0"/>
              <a:t>, 6 </a:t>
            </a:r>
            <a:r>
              <a:rPr lang="en-US" dirty="0" err="1" smtClean="0"/>
              <a:t>kartu</a:t>
            </a:r>
            <a:r>
              <a:rPr lang="en-US" dirty="0" smtClean="0"/>
              <a:t> </a:t>
            </a:r>
            <a:r>
              <a:rPr lang="en-US" dirty="0" err="1" smtClean="0"/>
              <a:t>hijau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4 </a:t>
            </a:r>
            <a:r>
              <a:rPr lang="en-US" dirty="0" err="1" smtClean="0"/>
              <a:t>kartu</a:t>
            </a:r>
            <a:r>
              <a:rPr lang="en-US" dirty="0" smtClean="0"/>
              <a:t> </a:t>
            </a:r>
            <a:r>
              <a:rPr lang="en-US" dirty="0" err="1" smtClean="0"/>
              <a:t>kuning</a:t>
            </a:r>
            <a:r>
              <a:rPr lang="en-US" dirty="0" smtClean="0"/>
              <a:t>. </a:t>
            </a:r>
            <a:r>
              <a:rPr lang="en-US" dirty="0" err="1" smtClean="0"/>
              <a:t>Seorang</a:t>
            </a:r>
            <a:r>
              <a:rPr lang="en-US" dirty="0" smtClean="0"/>
              <a:t> </a:t>
            </a:r>
            <a:r>
              <a:rPr lang="en-US" dirty="0" err="1" smtClean="0"/>
              <a:t>anak</a:t>
            </a:r>
            <a:r>
              <a:rPr lang="en-US" dirty="0" smtClean="0"/>
              <a:t> </a:t>
            </a:r>
            <a:r>
              <a:rPr lang="en-US" dirty="0" err="1" smtClean="0"/>
              <a:t>mengambil</a:t>
            </a:r>
            <a:r>
              <a:rPr lang="en-US" dirty="0" smtClean="0"/>
              <a:t> 2 </a:t>
            </a:r>
            <a:r>
              <a:rPr lang="en-US" dirty="0" err="1" smtClean="0"/>
              <a:t>kartu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berturut-turut</a:t>
            </a:r>
            <a:r>
              <a:rPr lang="en-US" dirty="0" smtClean="0"/>
              <a:t>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diamati</a:t>
            </a:r>
            <a:r>
              <a:rPr lang="en-US" dirty="0" smtClean="0"/>
              <a:t>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b="1" dirty="0" err="1" smtClean="0"/>
              <a:t>dikembalikan</a:t>
            </a:r>
            <a:r>
              <a:rPr lang="en-US" b="1" dirty="0" smtClean="0"/>
              <a:t> </a:t>
            </a:r>
            <a:r>
              <a:rPr lang="en-US" b="1" dirty="0" err="1" smtClean="0"/>
              <a:t>dalam</a:t>
            </a:r>
            <a:r>
              <a:rPr lang="en-US" b="1" dirty="0" smtClean="0"/>
              <a:t> box</a:t>
            </a:r>
            <a:r>
              <a:rPr lang="en-US" dirty="0" smtClean="0"/>
              <a:t>. </a:t>
            </a:r>
            <a:r>
              <a:rPr lang="en-US" dirty="0" err="1" smtClean="0"/>
              <a:t>Tentukan</a:t>
            </a:r>
            <a:r>
              <a:rPr lang="en-US" dirty="0" smtClean="0"/>
              <a:t> </a:t>
            </a:r>
            <a:r>
              <a:rPr lang="en-US" dirty="0" err="1" smtClean="0"/>
              <a:t>peluang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terjadinya</a:t>
            </a:r>
            <a:r>
              <a:rPr lang="en-US" dirty="0" smtClean="0"/>
              <a:t> </a:t>
            </a:r>
            <a:r>
              <a:rPr lang="en-US" dirty="0" err="1" smtClean="0"/>
              <a:t>peristiwa</a:t>
            </a:r>
            <a:r>
              <a:rPr lang="en-US" dirty="0" smtClean="0"/>
              <a:t>:</a:t>
            </a:r>
          </a:p>
          <a:p>
            <a:pPr lvl="1">
              <a:buFont typeface="+mj-lt"/>
              <a:buAutoNum type="alphaLcPeriod"/>
            </a:pPr>
            <a:r>
              <a:rPr lang="en-US" dirty="0" err="1" smtClean="0"/>
              <a:t>Pengambilan</a:t>
            </a:r>
            <a:r>
              <a:rPr lang="en-US" dirty="0" smtClean="0"/>
              <a:t> I </a:t>
            </a:r>
            <a:r>
              <a:rPr lang="en-US" dirty="0" err="1" smtClean="0"/>
              <a:t>kartu</a:t>
            </a:r>
            <a:r>
              <a:rPr lang="en-US" dirty="0" smtClean="0"/>
              <a:t> </a:t>
            </a:r>
            <a:r>
              <a:rPr lang="en-US" dirty="0" err="1" smtClean="0"/>
              <a:t>merah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pengambilan</a:t>
            </a:r>
            <a:r>
              <a:rPr lang="en-US" dirty="0" smtClean="0"/>
              <a:t> II </a:t>
            </a:r>
            <a:r>
              <a:rPr lang="en-US" dirty="0" err="1" smtClean="0"/>
              <a:t>kartu</a:t>
            </a:r>
            <a:r>
              <a:rPr lang="en-US" dirty="0" smtClean="0"/>
              <a:t> </a:t>
            </a:r>
            <a:r>
              <a:rPr lang="en-US" dirty="0" err="1" smtClean="0"/>
              <a:t>kuning</a:t>
            </a:r>
            <a:endParaRPr lang="en-US" dirty="0" smtClean="0"/>
          </a:p>
          <a:p>
            <a:pPr lvl="1">
              <a:buFont typeface="+mj-lt"/>
              <a:buAutoNum type="alphaLcPeriod"/>
            </a:pPr>
            <a:r>
              <a:rPr lang="en-US" dirty="0" err="1" smtClean="0"/>
              <a:t>Pengambilan</a:t>
            </a:r>
            <a:r>
              <a:rPr lang="en-US" dirty="0" smtClean="0"/>
              <a:t> </a:t>
            </a:r>
            <a:r>
              <a:rPr lang="en-US" dirty="0" err="1" smtClean="0"/>
              <a:t>keduanya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kartu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endParaRPr lang="en-US" dirty="0" smtClean="0"/>
          </a:p>
          <a:p>
            <a:pPr lvl="1">
              <a:buFont typeface="+mj-lt"/>
              <a:buAutoNum type="alphaLcPeriod"/>
            </a:pPr>
            <a:r>
              <a:rPr lang="en-US" dirty="0" err="1" smtClean="0"/>
              <a:t>Pengambilan</a:t>
            </a:r>
            <a:r>
              <a:rPr lang="en-US" dirty="0" smtClean="0"/>
              <a:t> </a:t>
            </a:r>
            <a:r>
              <a:rPr lang="en-US" dirty="0" err="1" smtClean="0"/>
              <a:t>kartu</a:t>
            </a:r>
            <a:r>
              <a:rPr lang="en-US" dirty="0" smtClean="0"/>
              <a:t> I </a:t>
            </a:r>
            <a:r>
              <a:rPr lang="en-US" dirty="0" err="1" smtClean="0"/>
              <a:t>hijau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kartu</a:t>
            </a:r>
            <a:r>
              <a:rPr lang="en-US" dirty="0" smtClean="0"/>
              <a:t> </a:t>
            </a:r>
            <a:r>
              <a:rPr lang="en-US" dirty="0" err="1" smtClean="0"/>
              <a:t>kedua</a:t>
            </a:r>
            <a:r>
              <a:rPr lang="en-US" dirty="0" smtClean="0"/>
              <a:t> </a:t>
            </a:r>
            <a:r>
              <a:rPr lang="en-US" dirty="0" err="1" smtClean="0"/>
              <a:t>merah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kantung</a:t>
            </a:r>
            <a:r>
              <a:rPr lang="en-US" dirty="0" smtClean="0"/>
              <a:t> plastic </a:t>
            </a:r>
            <a:r>
              <a:rPr lang="en-US" dirty="0" err="1" smtClean="0"/>
              <a:t>berisi</a:t>
            </a:r>
            <a:r>
              <a:rPr lang="en-US" dirty="0" smtClean="0"/>
              <a:t> 20 bola, </a:t>
            </a:r>
            <a:r>
              <a:rPr lang="en-US" dirty="0" err="1" smtClean="0"/>
              <a:t>dimana</a:t>
            </a:r>
            <a:r>
              <a:rPr lang="en-US" dirty="0" smtClean="0"/>
              <a:t> 4 bola </a:t>
            </a:r>
            <a:r>
              <a:rPr lang="en-US" dirty="0" err="1" smtClean="0"/>
              <a:t>hijau</a:t>
            </a:r>
            <a:r>
              <a:rPr lang="en-US" dirty="0" smtClean="0"/>
              <a:t>, 5 bola </a:t>
            </a:r>
            <a:r>
              <a:rPr lang="en-US" dirty="0" err="1" smtClean="0"/>
              <a:t>putih</a:t>
            </a:r>
            <a:r>
              <a:rPr lang="en-US" dirty="0" smtClean="0"/>
              <a:t>, 5 bola </a:t>
            </a:r>
            <a:r>
              <a:rPr lang="en-US" dirty="0" err="1" smtClean="0"/>
              <a:t>biru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6 bola </a:t>
            </a:r>
            <a:r>
              <a:rPr lang="en-US" dirty="0" err="1" smtClean="0"/>
              <a:t>hitam</a:t>
            </a:r>
            <a:r>
              <a:rPr lang="en-US" dirty="0" smtClean="0"/>
              <a:t>. </a:t>
            </a:r>
            <a:r>
              <a:rPr lang="en-US" dirty="0" err="1" smtClean="0"/>
              <a:t>Bila</a:t>
            </a:r>
            <a:r>
              <a:rPr lang="en-US" dirty="0" smtClean="0"/>
              <a:t> </a:t>
            </a:r>
            <a:r>
              <a:rPr lang="en-US" dirty="0" err="1" smtClean="0"/>
              <a:t>diambil</a:t>
            </a:r>
            <a:r>
              <a:rPr lang="en-US" dirty="0" smtClean="0"/>
              <a:t> 2 bola </a:t>
            </a:r>
            <a:r>
              <a:rPr lang="en-US" dirty="0" err="1" smtClean="0"/>
              <a:t>bertutut-turut</a:t>
            </a:r>
            <a:r>
              <a:rPr lang="en-US" dirty="0" smtClean="0"/>
              <a:t> </a:t>
            </a:r>
            <a:r>
              <a:rPr lang="en-US" b="1" dirty="0" err="1" smtClean="0"/>
              <a:t>tanpa</a:t>
            </a:r>
            <a:r>
              <a:rPr lang="en-US" b="1" dirty="0" smtClean="0"/>
              <a:t> </a:t>
            </a:r>
            <a:r>
              <a:rPr lang="en-US" b="1" dirty="0" err="1" smtClean="0"/>
              <a:t>pengembalian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tentukan</a:t>
            </a:r>
            <a:r>
              <a:rPr lang="en-US" dirty="0" smtClean="0"/>
              <a:t> </a:t>
            </a:r>
            <a:r>
              <a:rPr lang="en-US" dirty="0" err="1" smtClean="0"/>
              <a:t>peluang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peristiwa-peristiwa</a:t>
            </a:r>
            <a:r>
              <a:rPr lang="en-US" dirty="0" smtClean="0"/>
              <a:t> yang </a:t>
            </a:r>
            <a:r>
              <a:rPr lang="en-US" dirty="0" err="1" smtClean="0"/>
              <a:t>terjadi</a:t>
            </a:r>
            <a:r>
              <a:rPr lang="en-US" dirty="0" smtClean="0"/>
              <a:t> :</a:t>
            </a:r>
          </a:p>
          <a:p>
            <a:pPr lvl="1">
              <a:buFont typeface="+mj-lt"/>
              <a:buAutoNum type="alphaLcPeriod"/>
            </a:pPr>
            <a:r>
              <a:rPr lang="en-US" dirty="0" err="1" smtClean="0"/>
              <a:t>Terambil</a:t>
            </a:r>
            <a:r>
              <a:rPr lang="en-US" dirty="0" smtClean="0"/>
              <a:t> </a:t>
            </a:r>
            <a:r>
              <a:rPr lang="en-US" dirty="0" err="1" smtClean="0"/>
              <a:t>kedua</a:t>
            </a:r>
            <a:r>
              <a:rPr lang="en-US" dirty="0" smtClean="0"/>
              <a:t> bola </a:t>
            </a:r>
            <a:r>
              <a:rPr lang="en-US" dirty="0" err="1" smtClean="0"/>
              <a:t>sama</a:t>
            </a:r>
            <a:endParaRPr lang="en-US" dirty="0" smtClean="0"/>
          </a:p>
          <a:p>
            <a:pPr lvl="1">
              <a:buFont typeface="+mj-lt"/>
              <a:buAutoNum type="alphaLcPeriod"/>
            </a:pPr>
            <a:r>
              <a:rPr lang="en-US" dirty="0" err="1" smtClean="0"/>
              <a:t>Peluang</a:t>
            </a:r>
            <a:r>
              <a:rPr lang="en-US" dirty="0" smtClean="0"/>
              <a:t> </a:t>
            </a:r>
            <a:r>
              <a:rPr lang="en-US" dirty="0" err="1" smtClean="0"/>
              <a:t>tiap</a:t>
            </a:r>
            <a:r>
              <a:rPr lang="en-US" dirty="0" smtClean="0"/>
              <a:t> </a:t>
            </a:r>
            <a:r>
              <a:rPr lang="en-US" dirty="0" err="1" smtClean="0"/>
              <a:t>peristiwa</a:t>
            </a:r>
            <a:endParaRPr lang="en-US" dirty="0" smtClean="0"/>
          </a:p>
          <a:p>
            <a:pPr lvl="1">
              <a:buFont typeface="+mj-lt"/>
              <a:buAutoNum type="alphaLcPeriod"/>
            </a:pPr>
            <a:r>
              <a:rPr lang="en-US" dirty="0" err="1" smtClean="0"/>
              <a:t>Terambil</a:t>
            </a:r>
            <a:r>
              <a:rPr lang="en-US" dirty="0" smtClean="0"/>
              <a:t> bola I </a:t>
            </a:r>
            <a:r>
              <a:rPr lang="en-US" dirty="0" err="1" smtClean="0"/>
              <a:t>hitam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bola II </a:t>
            </a:r>
            <a:r>
              <a:rPr lang="en-US" dirty="0" err="1" smtClean="0"/>
              <a:t>hijau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 </a:t>
            </a:r>
          </a:p>
          <a:p>
            <a:pPr marL="800100" lvl="1" indent="-342900">
              <a:buFont typeface="+mj-lt"/>
              <a:buAutoNum type="alphaLcPeriod"/>
            </a:pPr>
            <a:endParaRPr lang="en-US" dirty="0" smtClean="0"/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839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sebuah</a:t>
            </a:r>
            <a:r>
              <a:rPr lang="en-US" sz="1400" dirty="0"/>
              <a:t> box </a:t>
            </a:r>
            <a:r>
              <a:rPr lang="en-US" sz="1400" dirty="0" err="1"/>
              <a:t>berisi</a:t>
            </a:r>
            <a:r>
              <a:rPr lang="en-US" sz="1400" dirty="0"/>
              <a:t> 5 </a:t>
            </a:r>
            <a:r>
              <a:rPr lang="en-US" sz="1400" dirty="0" err="1"/>
              <a:t>kartu</a:t>
            </a:r>
            <a:r>
              <a:rPr lang="en-US" sz="1400" dirty="0"/>
              <a:t> </a:t>
            </a:r>
            <a:r>
              <a:rPr lang="en-US" sz="1400" dirty="0" err="1"/>
              <a:t>merah</a:t>
            </a:r>
            <a:r>
              <a:rPr lang="en-US" sz="1400" dirty="0"/>
              <a:t>, 6 </a:t>
            </a:r>
            <a:r>
              <a:rPr lang="en-US" sz="1400" dirty="0" err="1"/>
              <a:t>kartu</a:t>
            </a:r>
            <a:r>
              <a:rPr lang="en-US" sz="1400" dirty="0"/>
              <a:t> </a:t>
            </a:r>
            <a:r>
              <a:rPr lang="en-US" sz="1400" dirty="0" err="1"/>
              <a:t>hijau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4 </a:t>
            </a:r>
            <a:r>
              <a:rPr lang="en-US" sz="1400" dirty="0" err="1"/>
              <a:t>kartu</a:t>
            </a:r>
            <a:r>
              <a:rPr lang="en-US" sz="1400" dirty="0"/>
              <a:t> </a:t>
            </a:r>
            <a:r>
              <a:rPr lang="en-US" sz="1400" dirty="0" err="1"/>
              <a:t>kuning</a:t>
            </a:r>
            <a:r>
              <a:rPr lang="en-US" sz="1400" dirty="0"/>
              <a:t>. </a:t>
            </a:r>
            <a:r>
              <a:rPr lang="en-US" sz="1400" dirty="0" err="1"/>
              <a:t>Seorang</a:t>
            </a:r>
            <a:r>
              <a:rPr lang="en-US" sz="1400" dirty="0"/>
              <a:t> </a:t>
            </a:r>
            <a:r>
              <a:rPr lang="en-US" sz="1400" dirty="0" err="1"/>
              <a:t>anak</a:t>
            </a:r>
            <a:r>
              <a:rPr lang="en-US" sz="1400" dirty="0"/>
              <a:t> </a:t>
            </a:r>
            <a:r>
              <a:rPr lang="en-US" sz="1400" dirty="0" err="1"/>
              <a:t>mengambil</a:t>
            </a:r>
            <a:r>
              <a:rPr lang="en-US" sz="1400" dirty="0"/>
              <a:t> 2 </a:t>
            </a:r>
            <a:r>
              <a:rPr lang="en-US" sz="1400" dirty="0" err="1"/>
              <a:t>kartu</a:t>
            </a:r>
            <a:r>
              <a:rPr lang="en-US" sz="1400" dirty="0"/>
              <a:t> </a:t>
            </a:r>
            <a:r>
              <a:rPr lang="en-US" sz="1400" dirty="0" err="1"/>
              <a:t>secara</a:t>
            </a:r>
            <a:r>
              <a:rPr lang="en-US" sz="1400" dirty="0"/>
              <a:t> </a:t>
            </a:r>
            <a:r>
              <a:rPr lang="en-US" sz="1400" dirty="0" err="1"/>
              <a:t>berturut-turut</a:t>
            </a:r>
            <a:r>
              <a:rPr lang="en-US" sz="1400" dirty="0"/>
              <a:t> </a:t>
            </a:r>
            <a:r>
              <a:rPr lang="en-US" sz="1400" dirty="0" err="1"/>
              <a:t>setelah</a:t>
            </a:r>
            <a:r>
              <a:rPr lang="en-US" sz="1400" dirty="0"/>
              <a:t> </a:t>
            </a:r>
            <a:r>
              <a:rPr lang="en-US" sz="1400" dirty="0" err="1"/>
              <a:t>diamati</a:t>
            </a:r>
            <a:r>
              <a:rPr lang="en-US" sz="1400" dirty="0"/>
              <a:t> </a:t>
            </a:r>
            <a:r>
              <a:rPr lang="en-US" sz="1400" dirty="0" err="1"/>
              <a:t>kemudian</a:t>
            </a:r>
            <a:r>
              <a:rPr lang="en-US" sz="1400" dirty="0"/>
              <a:t> </a:t>
            </a:r>
            <a:r>
              <a:rPr lang="en-US" sz="1400" b="1" dirty="0" err="1"/>
              <a:t>dikembalikan</a:t>
            </a:r>
            <a:r>
              <a:rPr lang="en-US" sz="1400" b="1" dirty="0"/>
              <a:t> </a:t>
            </a:r>
            <a:r>
              <a:rPr lang="en-US" sz="1400" b="1" dirty="0" err="1"/>
              <a:t>dalam</a:t>
            </a:r>
            <a:r>
              <a:rPr lang="en-US" sz="1400" b="1" dirty="0"/>
              <a:t> box</a:t>
            </a:r>
            <a:r>
              <a:rPr lang="en-US" sz="1400" dirty="0"/>
              <a:t>. </a:t>
            </a:r>
            <a:r>
              <a:rPr lang="en-US" sz="1400" dirty="0" err="1"/>
              <a:t>Tentukan</a:t>
            </a:r>
            <a:r>
              <a:rPr lang="en-US" sz="1400" dirty="0"/>
              <a:t> </a:t>
            </a:r>
            <a:r>
              <a:rPr lang="en-US" sz="1400" dirty="0" err="1"/>
              <a:t>peluang</a:t>
            </a:r>
            <a:r>
              <a:rPr lang="en-US" sz="1400" dirty="0"/>
              <a:t> </a:t>
            </a:r>
            <a:r>
              <a:rPr lang="en-US" sz="1400" dirty="0" err="1"/>
              <a:t>jika</a:t>
            </a:r>
            <a:r>
              <a:rPr lang="en-US" sz="1400" dirty="0"/>
              <a:t> </a:t>
            </a:r>
            <a:r>
              <a:rPr lang="en-US" sz="1400" dirty="0" err="1"/>
              <a:t>terjadinya</a:t>
            </a:r>
            <a:r>
              <a:rPr lang="en-US" sz="1400" dirty="0"/>
              <a:t> </a:t>
            </a:r>
            <a:r>
              <a:rPr lang="en-US" sz="1400" dirty="0" err="1"/>
              <a:t>peristiwa</a:t>
            </a:r>
            <a:r>
              <a:rPr lang="en-US" sz="1400" dirty="0"/>
              <a:t>:</a:t>
            </a:r>
            <a:br>
              <a:rPr lang="en-US" sz="1400" dirty="0"/>
            </a:br>
            <a:r>
              <a:rPr lang="en-US" sz="1400" dirty="0" err="1"/>
              <a:t>Pengambilan</a:t>
            </a:r>
            <a:r>
              <a:rPr lang="en-US" sz="1400" dirty="0"/>
              <a:t> I </a:t>
            </a:r>
            <a:r>
              <a:rPr lang="en-US" sz="1400" dirty="0" err="1"/>
              <a:t>kartu</a:t>
            </a:r>
            <a:r>
              <a:rPr lang="en-US" sz="1400" dirty="0"/>
              <a:t> </a:t>
            </a:r>
            <a:r>
              <a:rPr lang="en-US" sz="1400" dirty="0" err="1"/>
              <a:t>merah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pengambilan</a:t>
            </a:r>
            <a:r>
              <a:rPr lang="en-US" sz="1400" dirty="0"/>
              <a:t> II </a:t>
            </a:r>
            <a:r>
              <a:rPr lang="en-US" sz="1400" dirty="0" err="1"/>
              <a:t>kartu</a:t>
            </a:r>
            <a:r>
              <a:rPr lang="en-US" sz="1400" dirty="0"/>
              <a:t> </a:t>
            </a:r>
            <a:r>
              <a:rPr lang="en-US" sz="1400" dirty="0" err="1"/>
              <a:t>kuning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err="1"/>
              <a:t>Pengambilan</a:t>
            </a:r>
            <a:r>
              <a:rPr lang="en-US" sz="1400" dirty="0"/>
              <a:t> </a:t>
            </a:r>
            <a:r>
              <a:rPr lang="en-US" sz="1400" dirty="0" err="1"/>
              <a:t>keduanya</a:t>
            </a:r>
            <a:r>
              <a:rPr lang="en-US" sz="1400" dirty="0"/>
              <a:t>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kartu</a:t>
            </a:r>
            <a:r>
              <a:rPr lang="en-US" sz="1400" dirty="0"/>
              <a:t> yang </a:t>
            </a:r>
            <a:r>
              <a:rPr lang="en-US" sz="1400" dirty="0" err="1"/>
              <a:t>sama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err="1"/>
              <a:t>Pengambilan</a:t>
            </a:r>
            <a:r>
              <a:rPr lang="en-US" sz="1400" dirty="0"/>
              <a:t> </a:t>
            </a:r>
            <a:r>
              <a:rPr lang="en-US" sz="1400" dirty="0" err="1"/>
              <a:t>kartu</a:t>
            </a:r>
            <a:r>
              <a:rPr lang="en-US" sz="1400" dirty="0"/>
              <a:t> I </a:t>
            </a:r>
            <a:r>
              <a:rPr lang="en-US" sz="1400" dirty="0" err="1"/>
              <a:t>hijau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kartu</a:t>
            </a:r>
            <a:r>
              <a:rPr lang="en-US" sz="1400" dirty="0"/>
              <a:t> </a:t>
            </a:r>
            <a:r>
              <a:rPr lang="en-US" sz="1400" dirty="0" err="1"/>
              <a:t>kedua</a:t>
            </a:r>
            <a:r>
              <a:rPr lang="en-US" sz="1400" dirty="0"/>
              <a:t> </a:t>
            </a:r>
            <a:r>
              <a:rPr lang="en-US" sz="1400" dirty="0" err="1"/>
              <a:t>merah</a:t>
            </a:r>
            <a:endParaRPr lang="en-US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Penyelesaian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soal</a:t>
            </a:r>
            <a:r>
              <a:rPr lang="en-US" dirty="0" smtClean="0">
                <a:solidFill>
                  <a:srgbClr val="FF0000"/>
                </a:solidFill>
              </a:rPr>
              <a:t> 1 ( </a:t>
            </a:r>
            <a:r>
              <a:rPr lang="en-US" dirty="0" err="1" smtClean="0">
                <a:solidFill>
                  <a:srgbClr val="FF0000"/>
                </a:solidFill>
              </a:rPr>
              <a:t>dengan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pengembalian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dirty="0" err="1" smtClean="0"/>
              <a:t>Hitung</a:t>
            </a:r>
            <a:r>
              <a:rPr lang="en-US" dirty="0" smtClean="0"/>
              <a:t> </a:t>
            </a:r>
            <a:r>
              <a:rPr lang="en-US" dirty="0" err="1" smtClean="0"/>
              <a:t>keanggotaan</a:t>
            </a:r>
            <a:r>
              <a:rPr lang="en-US" dirty="0" smtClean="0"/>
              <a:t>, n (s) : 5+4+6 = 15</a:t>
            </a:r>
          </a:p>
          <a:p>
            <a:r>
              <a:rPr lang="en-US" dirty="0" err="1"/>
              <a:t>Pengambilan</a:t>
            </a:r>
            <a:r>
              <a:rPr lang="en-US" dirty="0"/>
              <a:t> I </a:t>
            </a:r>
            <a:r>
              <a:rPr lang="en-US" dirty="0" err="1"/>
              <a:t>kartu</a:t>
            </a:r>
            <a:r>
              <a:rPr lang="en-US" dirty="0"/>
              <a:t> </a:t>
            </a:r>
            <a:r>
              <a:rPr lang="en-US" dirty="0" err="1"/>
              <a:t>merah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pengambilan</a:t>
            </a:r>
            <a:r>
              <a:rPr lang="en-US" dirty="0"/>
              <a:t> II </a:t>
            </a:r>
            <a:r>
              <a:rPr lang="en-US" dirty="0" err="1"/>
              <a:t>kartu</a:t>
            </a:r>
            <a:r>
              <a:rPr lang="en-US" dirty="0"/>
              <a:t> </a:t>
            </a:r>
            <a:r>
              <a:rPr lang="en-US" dirty="0" err="1" smtClean="0"/>
              <a:t>kuning</a:t>
            </a:r>
            <a:endParaRPr lang="en-US" dirty="0" smtClean="0"/>
          </a:p>
          <a:p>
            <a:pPr lvl="1"/>
            <a:r>
              <a:rPr lang="en-US" dirty="0" smtClean="0"/>
              <a:t>P m= 5/15</a:t>
            </a:r>
          </a:p>
          <a:p>
            <a:pPr lvl="1"/>
            <a:r>
              <a:rPr lang="en-US" dirty="0" smtClean="0"/>
              <a:t>P k= 4/15</a:t>
            </a:r>
          </a:p>
          <a:p>
            <a:pPr lvl="1"/>
            <a:r>
              <a:rPr lang="en-US" dirty="0" smtClean="0"/>
              <a:t>P h= 6/15</a:t>
            </a:r>
          </a:p>
          <a:p>
            <a:pPr marL="457200" lvl="1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Maka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peluang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pertama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merah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kedua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kuning</a:t>
            </a:r>
            <a:r>
              <a:rPr lang="en-US" dirty="0" smtClean="0"/>
              <a:t>: P </a:t>
            </a:r>
            <a:r>
              <a:rPr lang="en-US" dirty="0" err="1" smtClean="0"/>
              <a:t>mk</a:t>
            </a:r>
            <a:r>
              <a:rPr lang="en-US" dirty="0" smtClean="0"/>
              <a:t> = P m * p k</a:t>
            </a:r>
          </a:p>
          <a:p>
            <a:pPr lvl="1"/>
            <a:r>
              <a:rPr lang="en-US" dirty="0" smtClean="0"/>
              <a:t>P </a:t>
            </a:r>
            <a:r>
              <a:rPr lang="en-US" dirty="0" err="1" smtClean="0"/>
              <a:t>mk</a:t>
            </a:r>
            <a:r>
              <a:rPr lang="en-US" dirty="0" smtClean="0"/>
              <a:t>= 5/15 * 4/15 = 20/225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2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keduanya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kartu</a:t>
            </a:r>
            <a:r>
              <a:rPr lang="en-US" dirty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Penyelesaiannya</a:t>
            </a:r>
            <a:r>
              <a:rPr lang="en-US" dirty="0" smtClean="0"/>
              <a:t>: </a:t>
            </a:r>
            <a:r>
              <a:rPr lang="en-US" dirty="0" err="1" smtClean="0"/>
              <a:t>cari</a:t>
            </a:r>
            <a:r>
              <a:rPr lang="en-US" dirty="0" smtClean="0"/>
              <a:t> </a:t>
            </a:r>
            <a:r>
              <a:rPr lang="en-US" dirty="0" err="1" smtClean="0"/>
              <a:t>peluang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kartu</a:t>
            </a:r>
            <a:r>
              <a:rPr lang="en-US" dirty="0" smtClean="0"/>
              <a:t> yang </a:t>
            </a:r>
            <a:r>
              <a:rPr lang="en-US" dirty="0" err="1" smtClean="0"/>
              <a:t>muncul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P mm = 5/15 * 5/15 = 25/225</a:t>
            </a:r>
            <a:endParaRPr lang="en-US" dirty="0"/>
          </a:p>
          <a:p>
            <a:pPr lvl="1"/>
            <a:r>
              <a:rPr lang="en-US" dirty="0"/>
              <a:t>P </a:t>
            </a:r>
            <a:r>
              <a:rPr lang="en-US" dirty="0" err="1" smtClean="0"/>
              <a:t>kk</a:t>
            </a:r>
            <a:r>
              <a:rPr lang="en-US" dirty="0" smtClean="0"/>
              <a:t>= 4/15* 4/15 = 16/225</a:t>
            </a:r>
            <a:endParaRPr lang="en-US" dirty="0"/>
          </a:p>
          <a:p>
            <a:pPr lvl="1"/>
            <a:r>
              <a:rPr lang="en-US" dirty="0"/>
              <a:t>P </a:t>
            </a:r>
            <a:r>
              <a:rPr lang="en-US" dirty="0" err="1" smtClean="0"/>
              <a:t>hh</a:t>
            </a:r>
            <a:r>
              <a:rPr lang="en-US" dirty="0" smtClean="0"/>
              <a:t>= 6/15 * 6/15 = 36/225</a:t>
            </a:r>
            <a:endParaRPr lang="en-US" dirty="0"/>
          </a:p>
          <a:p>
            <a:r>
              <a:rPr lang="en-US" dirty="0" err="1" smtClean="0"/>
              <a:t>Pengambilan</a:t>
            </a:r>
            <a:r>
              <a:rPr lang="en-US" dirty="0" smtClean="0"/>
              <a:t> </a:t>
            </a:r>
            <a:r>
              <a:rPr lang="en-US" dirty="0" err="1"/>
              <a:t>kartu</a:t>
            </a:r>
            <a:r>
              <a:rPr lang="en-US" dirty="0"/>
              <a:t> I </a:t>
            </a:r>
            <a:r>
              <a:rPr lang="en-US" dirty="0" err="1"/>
              <a:t>hijau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kartu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 smtClean="0"/>
              <a:t>merah</a:t>
            </a:r>
            <a:endParaRPr lang="en-US" dirty="0" smtClean="0"/>
          </a:p>
          <a:p>
            <a:pPr marL="742950" lvl="2" indent="-342900"/>
            <a:r>
              <a:rPr lang="en-US" dirty="0" err="1" smtClean="0"/>
              <a:t>Jawab</a:t>
            </a:r>
            <a:r>
              <a:rPr lang="en-US" dirty="0" smtClean="0"/>
              <a:t>: </a:t>
            </a:r>
            <a:r>
              <a:rPr lang="en-US" dirty="0"/>
              <a:t>P </a:t>
            </a:r>
            <a:r>
              <a:rPr lang="en-US" dirty="0" err="1"/>
              <a:t>h</a:t>
            </a:r>
            <a:r>
              <a:rPr lang="en-US" dirty="0" err="1" smtClean="0"/>
              <a:t>m</a:t>
            </a:r>
            <a:r>
              <a:rPr lang="en-US" dirty="0" smtClean="0"/>
              <a:t>= 6/15</a:t>
            </a:r>
            <a:r>
              <a:rPr lang="en-US" dirty="0"/>
              <a:t>* </a:t>
            </a:r>
            <a:r>
              <a:rPr lang="en-US" dirty="0" smtClean="0"/>
              <a:t>5/15 </a:t>
            </a:r>
            <a:r>
              <a:rPr lang="en-US" dirty="0"/>
              <a:t>= </a:t>
            </a:r>
            <a:r>
              <a:rPr lang="en-US" dirty="0" smtClean="0"/>
              <a:t>30/225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57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sebuah</a:t>
            </a:r>
            <a:r>
              <a:rPr lang="en-US" sz="1600" dirty="0"/>
              <a:t> </a:t>
            </a:r>
            <a:r>
              <a:rPr lang="en-US" sz="1600" dirty="0" err="1"/>
              <a:t>kantung</a:t>
            </a:r>
            <a:r>
              <a:rPr lang="en-US" sz="1600" dirty="0"/>
              <a:t> plastic </a:t>
            </a:r>
            <a:r>
              <a:rPr lang="en-US" sz="1600" dirty="0" err="1"/>
              <a:t>berisi</a:t>
            </a:r>
            <a:r>
              <a:rPr lang="en-US" sz="1600" dirty="0"/>
              <a:t> 20 bola, </a:t>
            </a:r>
            <a:r>
              <a:rPr lang="en-US" sz="1600" dirty="0" err="1"/>
              <a:t>dimana</a:t>
            </a:r>
            <a:r>
              <a:rPr lang="en-US" sz="1600" dirty="0"/>
              <a:t> 4 bola </a:t>
            </a:r>
            <a:r>
              <a:rPr lang="en-US" sz="1600" dirty="0" err="1"/>
              <a:t>hijau</a:t>
            </a:r>
            <a:r>
              <a:rPr lang="en-US" sz="1600" dirty="0"/>
              <a:t>, 5 bola </a:t>
            </a:r>
            <a:r>
              <a:rPr lang="en-US" sz="1600" dirty="0" err="1"/>
              <a:t>putih</a:t>
            </a:r>
            <a:r>
              <a:rPr lang="en-US" sz="1600" dirty="0"/>
              <a:t>, 5 bola </a:t>
            </a:r>
            <a:r>
              <a:rPr lang="en-US" sz="1600" dirty="0" err="1"/>
              <a:t>biru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6 bola </a:t>
            </a:r>
            <a:r>
              <a:rPr lang="en-US" sz="1600" dirty="0" err="1"/>
              <a:t>hitam</a:t>
            </a:r>
            <a:r>
              <a:rPr lang="en-US" sz="1600" dirty="0"/>
              <a:t>. </a:t>
            </a:r>
            <a:r>
              <a:rPr lang="en-US" sz="1600" dirty="0" err="1"/>
              <a:t>Bila</a:t>
            </a:r>
            <a:r>
              <a:rPr lang="en-US" sz="1600" dirty="0"/>
              <a:t> </a:t>
            </a:r>
            <a:r>
              <a:rPr lang="en-US" sz="1600" dirty="0" err="1"/>
              <a:t>diambil</a:t>
            </a:r>
            <a:r>
              <a:rPr lang="en-US" sz="1600" dirty="0"/>
              <a:t> 2 bola </a:t>
            </a:r>
            <a:r>
              <a:rPr lang="en-US" sz="1600" dirty="0" err="1"/>
              <a:t>bertutut-turut</a:t>
            </a:r>
            <a:r>
              <a:rPr lang="en-US" sz="1600" dirty="0"/>
              <a:t> </a:t>
            </a:r>
            <a:r>
              <a:rPr lang="en-US" sz="1600" b="1" dirty="0" err="1"/>
              <a:t>tanpa</a:t>
            </a:r>
            <a:r>
              <a:rPr lang="en-US" sz="1600" b="1" dirty="0"/>
              <a:t> </a:t>
            </a:r>
            <a:r>
              <a:rPr lang="en-US" sz="1600" b="1" dirty="0" err="1"/>
              <a:t>pengembalian</a:t>
            </a:r>
            <a:r>
              <a:rPr lang="en-US" sz="1600" dirty="0"/>
              <a:t>, </a:t>
            </a:r>
            <a:r>
              <a:rPr lang="en-US" sz="1600" dirty="0" err="1"/>
              <a:t>maka</a:t>
            </a:r>
            <a:r>
              <a:rPr lang="en-US" sz="1600" dirty="0"/>
              <a:t> </a:t>
            </a:r>
            <a:r>
              <a:rPr lang="en-US" sz="1600" dirty="0" err="1"/>
              <a:t>tentukan</a:t>
            </a:r>
            <a:r>
              <a:rPr lang="en-US" sz="1600" dirty="0"/>
              <a:t> </a:t>
            </a:r>
            <a:r>
              <a:rPr lang="en-US" sz="1600" dirty="0" err="1"/>
              <a:t>peluang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peristiwa-peristiwa</a:t>
            </a:r>
            <a:r>
              <a:rPr lang="en-US" sz="1600" dirty="0"/>
              <a:t> yang </a:t>
            </a:r>
            <a:r>
              <a:rPr lang="en-US" sz="1600" dirty="0" err="1"/>
              <a:t>terjadi</a:t>
            </a:r>
            <a:r>
              <a:rPr lang="en-US" sz="1600" dirty="0"/>
              <a:t> :</a:t>
            </a:r>
            <a:br>
              <a:rPr lang="en-US" sz="1600" dirty="0"/>
            </a:br>
            <a:r>
              <a:rPr lang="en-US" sz="1600" dirty="0" err="1"/>
              <a:t>Terambil</a:t>
            </a:r>
            <a:r>
              <a:rPr lang="en-US" sz="1600" dirty="0"/>
              <a:t> </a:t>
            </a:r>
            <a:r>
              <a:rPr lang="en-US" sz="1600" dirty="0" err="1"/>
              <a:t>kedua</a:t>
            </a:r>
            <a:r>
              <a:rPr lang="en-US" sz="1600" dirty="0"/>
              <a:t> bola </a:t>
            </a:r>
            <a:r>
              <a:rPr lang="en-US" sz="1600" dirty="0" err="1"/>
              <a:t>sama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err="1"/>
              <a:t>Peluang</a:t>
            </a:r>
            <a:r>
              <a:rPr lang="en-US" sz="1600" dirty="0"/>
              <a:t> </a:t>
            </a:r>
            <a:r>
              <a:rPr lang="en-US" sz="1600" dirty="0" err="1"/>
              <a:t>tiap</a:t>
            </a:r>
            <a:r>
              <a:rPr lang="en-US" sz="1600" dirty="0"/>
              <a:t> </a:t>
            </a:r>
            <a:r>
              <a:rPr lang="en-US" sz="1600" dirty="0" err="1"/>
              <a:t>peristiwa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err="1"/>
              <a:t>Terambil</a:t>
            </a:r>
            <a:r>
              <a:rPr lang="en-US" sz="1600" dirty="0"/>
              <a:t> bola I </a:t>
            </a:r>
            <a:r>
              <a:rPr lang="en-US" sz="1600" dirty="0" err="1"/>
              <a:t>hitam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bola II </a:t>
            </a:r>
            <a:r>
              <a:rPr lang="en-US" sz="1600" dirty="0" err="1"/>
              <a:t>hijau</a:t>
            </a:r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Penyelesaian</a:t>
            </a:r>
            <a:r>
              <a:rPr lang="en-US" dirty="0" smtClean="0"/>
              <a:t> (</a:t>
            </a:r>
            <a:r>
              <a:rPr lang="en-US" b="1" dirty="0" err="1" smtClean="0"/>
              <a:t>tanpa</a:t>
            </a:r>
            <a:r>
              <a:rPr lang="en-US" b="1" dirty="0" smtClean="0"/>
              <a:t> </a:t>
            </a:r>
            <a:r>
              <a:rPr lang="en-US" b="1" dirty="0" err="1" smtClean="0"/>
              <a:t>pengembalian</a:t>
            </a:r>
            <a:r>
              <a:rPr lang="en-US" dirty="0" smtClean="0"/>
              <a:t>): n (s) = 20</a:t>
            </a:r>
          </a:p>
          <a:p>
            <a:r>
              <a:rPr lang="en-US" dirty="0" err="1"/>
              <a:t>Terambil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bola </a:t>
            </a:r>
            <a:r>
              <a:rPr lang="en-US" dirty="0" err="1" smtClean="0"/>
              <a:t>sama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P </a:t>
            </a:r>
            <a:r>
              <a:rPr lang="en-US" dirty="0" err="1" smtClean="0"/>
              <a:t>hh</a:t>
            </a:r>
            <a:r>
              <a:rPr lang="en-US" dirty="0" smtClean="0"/>
              <a:t> ; 4/20 * 3/19 = 12/380</a:t>
            </a:r>
          </a:p>
          <a:p>
            <a:pPr lvl="1"/>
            <a:r>
              <a:rPr lang="en-US" dirty="0" smtClean="0"/>
              <a:t>P </a:t>
            </a:r>
            <a:r>
              <a:rPr lang="en-US" dirty="0" err="1" smtClean="0"/>
              <a:t>pp</a:t>
            </a:r>
            <a:r>
              <a:rPr lang="en-US" dirty="0" smtClean="0"/>
              <a:t> : 5/20 * 4/19 = 20/380</a:t>
            </a:r>
          </a:p>
          <a:p>
            <a:pPr lvl="1"/>
            <a:r>
              <a:rPr lang="en-US" dirty="0" smtClean="0"/>
              <a:t>P bb : 5/20 * 4/19 = 20/380</a:t>
            </a:r>
          </a:p>
          <a:p>
            <a:pPr lvl="1"/>
            <a:r>
              <a:rPr lang="en-US" dirty="0" smtClean="0"/>
              <a:t>P </a:t>
            </a:r>
            <a:r>
              <a:rPr lang="en-US" dirty="0" err="1" smtClean="0"/>
              <a:t>ht</a:t>
            </a:r>
            <a:r>
              <a:rPr lang="en-US" dirty="0" smtClean="0"/>
              <a:t> </a:t>
            </a:r>
            <a:r>
              <a:rPr lang="en-US" dirty="0" err="1" smtClean="0"/>
              <a:t>ht</a:t>
            </a:r>
            <a:r>
              <a:rPr lang="en-US" dirty="0" smtClean="0"/>
              <a:t> : 6/20 * 5/19 = 30/380 </a:t>
            </a:r>
          </a:p>
          <a:p>
            <a:r>
              <a:rPr lang="en-US" dirty="0" err="1" smtClean="0"/>
              <a:t>Peluang</a:t>
            </a:r>
            <a:r>
              <a:rPr lang="en-US" dirty="0" smtClean="0"/>
              <a:t>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 smtClean="0"/>
              <a:t>peristiwa</a:t>
            </a:r>
            <a:endParaRPr lang="en-US" dirty="0" smtClean="0"/>
          </a:p>
          <a:p>
            <a:r>
              <a:rPr lang="en-US" dirty="0" err="1" smtClean="0"/>
              <a:t>Terambil</a:t>
            </a:r>
            <a:r>
              <a:rPr lang="en-US" dirty="0" smtClean="0"/>
              <a:t> </a:t>
            </a:r>
            <a:r>
              <a:rPr lang="en-US" dirty="0"/>
              <a:t>bola I </a:t>
            </a:r>
            <a:r>
              <a:rPr lang="en-US" dirty="0" err="1"/>
              <a:t>hitam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bola II </a:t>
            </a:r>
            <a:r>
              <a:rPr lang="en-US" dirty="0" err="1"/>
              <a:t>hijau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484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Probabilstik</a:t>
            </a:r>
            <a:r>
              <a:rPr lang="en-US" dirty="0" smtClean="0"/>
              <a:t> :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peluang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peristiwa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kemungkinan</a:t>
            </a:r>
            <a:r>
              <a:rPr lang="en-US" dirty="0" smtClean="0"/>
              <a:t> </a:t>
            </a:r>
            <a:r>
              <a:rPr lang="en-US" dirty="0" err="1" smtClean="0"/>
              <a:t>tercapainya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endParaRPr lang="en-US" dirty="0" smtClean="0"/>
          </a:p>
          <a:p>
            <a:r>
              <a:rPr lang="en-US" dirty="0" err="1" smtClean="0"/>
              <a:t>Peluang</a:t>
            </a:r>
            <a:r>
              <a:rPr lang="en-US" dirty="0" smtClean="0"/>
              <a:t> = p</a:t>
            </a:r>
          </a:p>
          <a:p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peluang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peristiwa</a:t>
            </a:r>
            <a:r>
              <a:rPr lang="en-US" dirty="0" smtClean="0"/>
              <a:t> : p= n(A)/n(S)</a:t>
            </a:r>
          </a:p>
          <a:p>
            <a:pPr lvl="1"/>
            <a:r>
              <a:rPr lang="en-US" dirty="0" err="1" smtClean="0"/>
              <a:t>Dimana</a:t>
            </a:r>
            <a:r>
              <a:rPr lang="en-US" dirty="0" smtClean="0"/>
              <a:t> : A ; </a:t>
            </a:r>
            <a:r>
              <a:rPr lang="en-US" dirty="0" err="1" smtClean="0"/>
              <a:t>banyaknya</a:t>
            </a:r>
            <a:r>
              <a:rPr lang="en-US" dirty="0" smtClean="0"/>
              <a:t> </a:t>
            </a:r>
            <a:r>
              <a:rPr lang="en-US" dirty="0" err="1" smtClean="0"/>
              <a:t>sampel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peristiwa</a:t>
            </a:r>
            <a:endParaRPr lang="en-US" dirty="0" smtClean="0"/>
          </a:p>
          <a:p>
            <a:pPr lvl="3"/>
            <a:r>
              <a:rPr lang="en-US" dirty="0" smtClean="0"/>
              <a:t>n(S) ; </a:t>
            </a:r>
            <a:r>
              <a:rPr lang="en-US" dirty="0" err="1" smtClean="0"/>
              <a:t>Banyaknya</a:t>
            </a:r>
            <a:r>
              <a:rPr lang="en-US" dirty="0" smtClean="0"/>
              <a:t> data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populasi</a:t>
            </a:r>
            <a:endParaRPr lang="en-US" dirty="0" smtClean="0"/>
          </a:p>
          <a:p>
            <a:pPr lvl="1"/>
            <a:r>
              <a:rPr lang="en-US" dirty="0" err="1" smtClean="0"/>
              <a:t>Peristiwa</a:t>
            </a:r>
            <a:r>
              <a:rPr lang="en-US" dirty="0" smtClean="0"/>
              <a:t> : </a:t>
            </a:r>
            <a:r>
              <a:rPr lang="en-US" dirty="0" err="1" smtClean="0"/>
              <a:t>kejadian</a:t>
            </a:r>
            <a:r>
              <a:rPr lang="en-US" dirty="0" smtClean="0"/>
              <a:t> yang </a:t>
            </a:r>
            <a:r>
              <a:rPr lang="en-US" dirty="0" err="1" smtClean="0"/>
              <a:t>sedang</a:t>
            </a:r>
            <a:r>
              <a:rPr lang="en-US" dirty="0" smtClean="0"/>
              <a:t>/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berlangsung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mempengaruhi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sampelnya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Populasi</a:t>
            </a:r>
            <a:r>
              <a:rPr lang="en-US" dirty="0" smtClean="0"/>
              <a:t> : </a:t>
            </a:r>
            <a:r>
              <a:rPr lang="en-US" dirty="0" err="1" smtClean="0"/>
              <a:t>kumpulan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sampel</a:t>
            </a:r>
            <a:endParaRPr lang="en-US" dirty="0" smtClean="0"/>
          </a:p>
          <a:p>
            <a:pPr lvl="1"/>
            <a:r>
              <a:rPr lang="en-US" dirty="0" err="1" smtClean="0"/>
              <a:t>Sampel</a:t>
            </a:r>
            <a:r>
              <a:rPr lang="en-US" dirty="0" smtClean="0"/>
              <a:t> :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populasi</a:t>
            </a:r>
            <a:r>
              <a:rPr lang="en-US" dirty="0" smtClean="0"/>
              <a:t> yang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59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7400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Contoh</a:t>
            </a:r>
            <a:r>
              <a:rPr lang="en-US" sz="2800" dirty="0" smtClean="0"/>
              <a:t> </a:t>
            </a:r>
            <a:r>
              <a:rPr lang="en-US" sz="2800" dirty="0" err="1" smtClean="0"/>
              <a:t>kasus</a:t>
            </a:r>
            <a:r>
              <a:rPr lang="en-US" sz="2800" dirty="0" smtClean="0"/>
              <a:t> </a:t>
            </a:r>
            <a:r>
              <a:rPr lang="en-US" sz="2800" dirty="0" err="1" smtClean="0"/>
              <a:t>peluang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pelemparan</a:t>
            </a:r>
            <a:r>
              <a:rPr lang="en-US" sz="2800" dirty="0" smtClean="0"/>
              <a:t> </a:t>
            </a:r>
            <a:r>
              <a:rPr lang="en-US" sz="2800" dirty="0" err="1" smtClean="0"/>
              <a:t>uang</a:t>
            </a:r>
            <a:r>
              <a:rPr lang="en-US" sz="2800" dirty="0" smtClean="0"/>
              <a:t> </a:t>
            </a:r>
            <a:r>
              <a:rPr lang="en-US" sz="2800" dirty="0" err="1" smtClean="0"/>
              <a:t>logam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38289"/>
            <a:ext cx="8596668" cy="4392611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pelemparan</a:t>
            </a:r>
            <a:r>
              <a:rPr lang="en-US" dirty="0" smtClean="0"/>
              <a:t> </a:t>
            </a:r>
            <a:r>
              <a:rPr lang="en-US" dirty="0" err="1" smtClean="0"/>
              <a:t>uang</a:t>
            </a:r>
            <a:r>
              <a:rPr lang="en-US" dirty="0" smtClean="0"/>
              <a:t> </a:t>
            </a:r>
            <a:r>
              <a:rPr lang="en-US" dirty="0" err="1" smtClean="0"/>
              <a:t>logam</a:t>
            </a:r>
            <a:r>
              <a:rPr lang="en-US" dirty="0" smtClean="0"/>
              <a:t>. </a:t>
            </a:r>
            <a:r>
              <a:rPr lang="en-US" dirty="0" err="1" smtClean="0"/>
              <a:t>Uang</a:t>
            </a:r>
            <a:r>
              <a:rPr lang="en-US" dirty="0" smtClean="0"/>
              <a:t> </a:t>
            </a:r>
            <a:r>
              <a:rPr lang="en-US" dirty="0" err="1" smtClean="0"/>
              <a:t>logam</a:t>
            </a:r>
            <a:r>
              <a:rPr lang="en-US" dirty="0" smtClean="0"/>
              <a:t>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sisi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(G)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sisi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(A). </a:t>
            </a:r>
            <a:r>
              <a:rPr lang="en-US" dirty="0" err="1" smtClean="0"/>
              <a:t>Bila</a:t>
            </a:r>
            <a:r>
              <a:rPr lang="en-US" dirty="0" smtClean="0"/>
              <a:t> </a:t>
            </a:r>
            <a:r>
              <a:rPr lang="en-US" dirty="0" err="1" smtClean="0"/>
              <a:t>pelemparan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sebanyak</a:t>
            </a:r>
            <a:r>
              <a:rPr lang="en-US" dirty="0" smtClean="0"/>
              <a:t> 2 kali, </a:t>
            </a:r>
            <a:r>
              <a:rPr lang="en-US" dirty="0" err="1" smtClean="0"/>
              <a:t>berapakah</a:t>
            </a:r>
            <a:r>
              <a:rPr lang="en-US" dirty="0" smtClean="0"/>
              <a:t> </a:t>
            </a:r>
            <a:r>
              <a:rPr lang="en-US" dirty="0" err="1" smtClean="0"/>
              <a:t>kemungkinan</a:t>
            </a:r>
            <a:r>
              <a:rPr lang="en-US" dirty="0" smtClean="0"/>
              <a:t> </a:t>
            </a:r>
            <a:r>
              <a:rPr lang="en-US" dirty="0" err="1" smtClean="0"/>
              <a:t>terjadinya</a:t>
            </a:r>
            <a:r>
              <a:rPr lang="en-US" dirty="0" smtClean="0"/>
              <a:t> </a:t>
            </a:r>
            <a:r>
              <a:rPr lang="en-US" dirty="0" err="1" smtClean="0"/>
              <a:t>peristiwa</a:t>
            </a:r>
            <a:r>
              <a:rPr lang="en-US" dirty="0" smtClean="0"/>
              <a:t> :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pelemparan</a:t>
            </a:r>
            <a:r>
              <a:rPr lang="en-US" dirty="0" smtClean="0"/>
              <a:t> I </a:t>
            </a:r>
            <a:r>
              <a:rPr lang="en-US" dirty="0" err="1" smtClean="0"/>
              <a:t>muncul</a:t>
            </a:r>
            <a:r>
              <a:rPr lang="en-US" dirty="0" smtClean="0"/>
              <a:t> </a:t>
            </a:r>
            <a:r>
              <a:rPr lang="en-US" dirty="0" err="1" smtClean="0"/>
              <a:t>sisi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endParaRPr lang="en-US" dirty="0" smtClean="0"/>
          </a:p>
          <a:p>
            <a:pPr marL="800100" lvl="1" indent="-342900">
              <a:buFont typeface="+mj-lt"/>
              <a:buAutoNum type="alphaLcPeriod"/>
            </a:pP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pelemparan</a:t>
            </a:r>
            <a:r>
              <a:rPr lang="en-US" dirty="0" smtClean="0"/>
              <a:t> II </a:t>
            </a:r>
            <a:r>
              <a:rPr lang="en-US" dirty="0" err="1" smtClean="0"/>
              <a:t>muncul</a:t>
            </a:r>
            <a:r>
              <a:rPr lang="en-US" dirty="0" smtClean="0"/>
              <a:t> </a:t>
            </a:r>
            <a:r>
              <a:rPr lang="en-US" dirty="0" err="1" smtClean="0"/>
              <a:t>sisi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endParaRPr lang="en-US" dirty="0" smtClean="0"/>
          </a:p>
          <a:p>
            <a:pPr marL="800100" lvl="1" indent="-342900">
              <a:buFont typeface="+mj-lt"/>
              <a:buAutoNum type="alphaLcPeriod"/>
            </a:pP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pelemparan</a:t>
            </a:r>
            <a:r>
              <a:rPr lang="en-US" dirty="0" smtClean="0"/>
              <a:t> I </a:t>
            </a:r>
            <a:r>
              <a:rPr lang="en-US" dirty="0" err="1" smtClean="0"/>
              <a:t>dan</a:t>
            </a:r>
            <a:r>
              <a:rPr lang="en-US" dirty="0" smtClean="0"/>
              <a:t> II </a:t>
            </a:r>
            <a:r>
              <a:rPr lang="en-US" dirty="0" err="1" smtClean="0"/>
              <a:t>muncul</a:t>
            </a:r>
            <a:r>
              <a:rPr lang="en-US" dirty="0" smtClean="0"/>
              <a:t> </a:t>
            </a:r>
            <a:r>
              <a:rPr lang="en-US" dirty="0" err="1" smtClean="0"/>
              <a:t>kedua</a:t>
            </a:r>
            <a:r>
              <a:rPr lang="en-US" dirty="0" smtClean="0"/>
              <a:t> </a:t>
            </a:r>
            <a:r>
              <a:rPr lang="en-US" dirty="0" err="1" smtClean="0"/>
              <a:t>sisi</a:t>
            </a:r>
            <a:r>
              <a:rPr lang="en-US" dirty="0" smtClean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sama</a:t>
            </a:r>
            <a:endParaRPr lang="en-US" dirty="0" smtClean="0"/>
          </a:p>
          <a:p>
            <a:pPr marL="400050">
              <a:buFont typeface="Wingdings" charset="2"/>
              <a:buChar char="Ø"/>
            </a:pP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r>
              <a:rPr lang="en-US" dirty="0" smtClean="0"/>
              <a:t> di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dipahami</a:t>
            </a:r>
            <a:r>
              <a:rPr lang="en-US" dirty="0" smtClean="0"/>
              <a:t> :</a:t>
            </a:r>
          </a:p>
          <a:p>
            <a:pPr marL="857250" lvl="1" indent="-342900">
              <a:buFont typeface="+mj-lt"/>
              <a:buAutoNum type="arabicPeriod"/>
            </a:pPr>
            <a:r>
              <a:rPr lang="en-US" dirty="0" err="1" smtClean="0"/>
              <a:t>Berapa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keanggotaan</a:t>
            </a:r>
            <a:r>
              <a:rPr lang="en-US" dirty="0" smtClean="0"/>
              <a:t>..?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dimaksud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n(S),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dicari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: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keanggotaan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uang</a:t>
            </a:r>
            <a:r>
              <a:rPr lang="en-US" dirty="0" smtClean="0"/>
              <a:t> </a:t>
            </a:r>
            <a:r>
              <a:rPr lang="en-US" dirty="0" err="1" smtClean="0"/>
              <a:t>logam</a:t>
            </a:r>
            <a:r>
              <a:rPr lang="en-US" dirty="0" smtClean="0"/>
              <a:t>.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uang</a:t>
            </a:r>
            <a:r>
              <a:rPr lang="en-US" dirty="0" smtClean="0"/>
              <a:t> </a:t>
            </a:r>
            <a:r>
              <a:rPr lang="en-US" dirty="0" err="1" smtClean="0"/>
              <a:t>logam</a:t>
            </a:r>
            <a:r>
              <a:rPr lang="en-US" dirty="0" smtClean="0"/>
              <a:t>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 (A)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(G), </a:t>
            </a:r>
            <a:r>
              <a:rPr lang="en-US" dirty="0" err="1" smtClean="0"/>
              <a:t>yaitu</a:t>
            </a:r>
            <a:r>
              <a:rPr lang="en-US" dirty="0" smtClean="0"/>
              <a:t> n(S)=2. </a:t>
            </a:r>
            <a:r>
              <a:rPr lang="en-US" dirty="0" err="1" smtClean="0"/>
              <a:t>Karenaeksperimen</a:t>
            </a:r>
            <a:r>
              <a:rPr lang="en-US" dirty="0" smtClean="0"/>
              <a:t> yang </a:t>
            </a:r>
            <a:r>
              <a:rPr lang="en-US" dirty="0" err="1" smtClean="0"/>
              <a:t>dilkukan</a:t>
            </a:r>
            <a:r>
              <a:rPr lang="en-US" dirty="0" smtClean="0"/>
              <a:t> </a:t>
            </a:r>
            <a:r>
              <a:rPr lang="en-US" dirty="0" err="1" smtClean="0"/>
              <a:t>pelemparan</a:t>
            </a:r>
            <a:r>
              <a:rPr lang="en-US" dirty="0" smtClean="0"/>
              <a:t> </a:t>
            </a:r>
            <a:r>
              <a:rPr lang="en-US" dirty="0" err="1" smtClean="0"/>
              <a:t>sebanyak</a:t>
            </a:r>
            <a:r>
              <a:rPr lang="en-US" dirty="0" smtClean="0"/>
              <a:t> 2 kali,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keanggotaan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uang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2 </a:t>
            </a:r>
            <a:r>
              <a:rPr lang="en-US" dirty="0" err="1" smtClean="0"/>
              <a:t>pangkat</a:t>
            </a:r>
            <a:r>
              <a:rPr lang="en-US" dirty="0" smtClean="0"/>
              <a:t> 2 </a:t>
            </a:r>
            <a:r>
              <a:rPr lang="en-US" dirty="0" err="1" smtClean="0"/>
              <a:t>atau</a:t>
            </a:r>
            <a:r>
              <a:rPr lang="en-US" dirty="0" smtClean="0"/>
              <a:t> : 2 x 2 = 4.maka </a:t>
            </a:r>
            <a:r>
              <a:rPr lang="en-US" dirty="0" err="1" smtClean="0"/>
              <a:t>keanggotaannya</a:t>
            </a:r>
            <a:r>
              <a:rPr lang="en-US" dirty="0" smtClean="0"/>
              <a:t> </a:t>
            </a:r>
            <a:r>
              <a:rPr lang="en-US" dirty="0" err="1" smtClean="0"/>
              <a:t>didapat</a:t>
            </a:r>
            <a:r>
              <a:rPr lang="en-US" dirty="0" smtClean="0"/>
              <a:t> {GG,AA,GA,AG}</a:t>
            </a:r>
          </a:p>
          <a:p>
            <a:pPr marL="857250" lvl="1" indent="-342900">
              <a:buFont typeface="+mj-lt"/>
              <a:buAutoNum type="arabicPeriod"/>
            </a:pP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case </a:t>
            </a:r>
            <a:r>
              <a:rPr lang="en-US" dirty="0" err="1" smtClean="0"/>
              <a:t>diatas</a:t>
            </a:r>
            <a:r>
              <a:rPr lang="en-US" dirty="0" smtClean="0"/>
              <a:t> A = </a:t>
            </a:r>
            <a:r>
              <a:rPr lang="en-US" dirty="0" err="1" smtClean="0"/>
              <a:t>dicari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r>
              <a:rPr lang="en-US" dirty="0" smtClean="0"/>
              <a:t> </a:t>
            </a:r>
            <a:r>
              <a:rPr lang="en-US" dirty="0" err="1" smtClean="0"/>
              <a:t>peristiwa</a:t>
            </a:r>
            <a:r>
              <a:rPr lang="en-US" dirty="0" smtClean="0"/>
              <a:t>.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jawaban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r>
              <a:rPr lang="en-US" dirty="0" smtClean="0"/>
              <a:t>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pelemparan</a:t>
            </a:r>
            <a:r>
              <a:rPr lang="en-US" dirty="0"/>
              <a:t> I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sisi</a:t>
            </a:r>
            <a:r>
              <a:rPr lang="en-US" dirty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: {GG,GA}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peluangnya</a:t>
            </a:r>
            <a:r>
              <a:rPr lang="en-US" dirty="0" smtClean="0"/>
              <a:t>, p= A/n(S) = 2/4=1/2</a:t>
            </a:r>
            <a:endParaRPr lang="en-US" dirty="0"/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pelemparan</a:t>
            </a:r>
            <a:r>
              <a:rPr lang="en-US" dirty="0"/>
              <a:t> II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sisi</a:t>
            </a:r>
            <a:r>
              <a:rPr lang="en-US" dirty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={AA,AG}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peluangnya</a:t>
            </a:r>
            <a:r>
              <a:rPr lang="en-US" dirty="0" smtClean="0"/>
              <a:t> , p=A/n(S)=2/4=1/2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pelemparan</a:t>
            </a:r>
            <a:r>
              <a:rPr lang="en-US" dirty="0"/>
              <a:t> I </a:t>
            </a:r>
            <a:r>
              <a:rPr lang="en-US" dirty="0" err="1"/>
              <a:t>dan</a:t>
            </a:r>
            <a:r>
              <a:rPr lang="en-US" dirty="0"/>
              <a:t> II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sisi</a:t>
            </a:r>
            <a:r>
              <a:rPr lang="en-US" dirty="0"/>
              <a:t> </a:t>
            </a:r>
            <a:r>
              <a:rPr lang="en-US" dirty="0" smtClean="0"/>
              <a:t>: { AA,GG},</a:t>
            </a:r>
            <a:r>
              <a:rPr lang="en-US" dirty="0"/>
              <a:t> p=A/n(S)=2/4=1/2</a:t>
            </a:r>
          </a:p>
          <a:p>
            <a:pPr marL="1257300" lvl="2" indent="-342900">
              <a:buFont typeface="+mj-lt"/>
              <a:buAutoNum type="arabicPeriod"/>
            </a:pPr>
            <a:endParaRPr lang="en-US" dirty="0"/>
          </a:p>
          <a:p>
            <a:pPr marL="1257300" lvl="2" indent="-342900">
              <a:buFont typeface="+mj-lt"/>
              <a:buAutoNum type="arabicPeriod"/>
            </a:pPr>
            <a:endParaRPr lang="en-US" dirty="0" smtClean="0"/>
          </a:p>
          <a:p>
            <a:pPr marL="857250" lvl="1" indent="-342900">
              <a:buFont typeface="+mj-lt"/>
              <a:buAutoNum type="arabicPeriod"/>
            </a:pPr>
            <a:endParaRPr lang="en-US" dirty="0" smtClean="0"/>
          </a:p>
          <a:p>
            <a:pPr marL="857250" lvl="1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13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Catatan</a:t>
            </a:r>
            <a:r>
              <a:rPr lang="en-US" sz="2400" dirty="0" smtClean="0">
                <a:solidFill>
                  <a:srgbClr val="FF0000"/>
                </a:solidFill>
              </a:rPr>
              <a:t> : </a:t>
            </a:r>
            <a:r>
              <a:rPr lang="en-US" sz="2400" dirty="0" err="1" smtClean="0">
                <a:solidFill>
                  <a:srgbClr val="FF0000"/>
                </a:solidFill>
              </a:rPr>
              <a:t>Nilai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peluang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terletak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antara</a:t>
            </a:r>
            <a:r>
              <a:rPr lang="en-US" sz="2400" dirty="0" smtClean="0">
                <a:solidFill>
                  <a:srgbClr val="FF0000"/>
                </a:solidFill>
              </a:rPr>
              <a:t> 0 </a:t>
            </a:r>
            <a:r>
              <a:rPr lang="en-US" sz="2400" dirty="0" err="1" smtClean="0">
                <a:solidFill>
                  <a:srgbClr val="FF0000"/>
                </a:solidFill>
              </a:rPr>
              <a:t>sampai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dengan</a:t>
            </a:r>
            <a:r>
              <a:rPr lang="en-US" sz="2400" dirty="0" smtClean="0">
                <a:solidFill>
                  <a:srgbClr val="FF0000"/>
                </a:solidFill>
              </a:rPr>
              <a:t> 1. </a:t>
            </a:r>
            <a:r>
              <a:rPr lang="en-US" sz="2400" dirty="0" err="1" smtClean="0">
                <a:solidFill>
                  <a:srgbClr val="FF0000"/>
                </a:solidFill>
              </a:rPr>
              <a:t>Tidak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bernilai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negatif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dan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tidak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lebih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dari</a:t>
            </a:r>
            <a:r>
              <a:rPr lang="en-US" sz="2400" dirty="0" smtClean="0">
                <a:solidFill>
                  <a:srgbClr val="FF0000"/>
                </a:solidFill>
              </a:rPr>
              <a:t> 1.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99416"/>
            <a:ext cx="8596668" cy="3880773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2 :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eksperimen</a:t>
            </a:r>
            <a:r>
              <a:rPr lang="en-US" dirty="0" smtClean="0"/>
              <a:t> </a:t>
            </a:r>
            <a:r>
              <a:rPr lang="en-US" dirty="0" err="1" smtClean="0"/>
              <a:t>pelemparan</a:t>
            </a:r>
            <a:r>
              <a:rPr lang="en-US" dirty="0" smtClean="0"/>
              <a:t> </a:t>
            </a:r>
            <a:r>
              <a:rPr lang="en-US" dirty="0" err="1" smtClean="0"/>
              <a:t>dadu</a:t>
            </a:r>
            <a:r>
              <a:rPr lang="en-US" dirty="0" smtClean="0"/>
              <a:t> </a:t>
            </a:r>
            <a:r>
              <a:rPr lang="en-US" dirty="0" err="1" smtClean="0"/>
              <a:t>sebanyak</a:t>
            </a:r>
            <a:r>
              <a:rPr lang="en-US" dirty="0" smtClean="0"/>
              <a:t> 1 kali. </a:t>
            </a:r>
            <a:r>
              <a:rPr lang="en-US" dirty="0" err="1" smtClean="0"/>
              <a:t>Tentukan</a:t>
            </a:r>
            <a:r>
              <a:rPr lang="en-US" dirty="0" smtClean="0"/>
              <a:t> </a:t>
            </a:r>
            <a:r>
              <a:rPr lang="en-US" dirty="0" err="1" smtClean="0"/>
              <a:t>kemungkinan</a:t>
            </a:r>
            <a:r>
              <a:rPr lang="en-US" dirty="0"/>
              <a:t> </a:t>
            </a:r>
            <a:r>
              <a:rPr lang="en-US" dirty="0" err="1" smtClean="0"/>
              <a:t>munculnya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dadu</a:t>
            </a:r>
            <a:r>
              <a:rPr lang="en-US" dirty="0" smtClean="0"/>
              <a:t> 6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pelemparan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dadu</a:t>
            </a:r>
            <a:r>
              <a:rPr lang="en-US" dirty="0" smtClean="0"/>
              <a:t>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6 </a:t>
            </a:r>
            <a:r>
              <a:rPr lang="en-US" dirty="0" err="1" smtClean="0"/>
              <a:t>keanggotaan</a:t>
            </a:r>
            <a:r>
              <a:rPr lang="en-US" dirty="0" smtClean="0"/>
              <a:t>:{1,2,3,4,5,6},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eksperimen</a:t>
            </a:r>
            <a:r>
              <a:rPr lang="en-US" dirty="0" smtClean="0"/>
              <a:t> yang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kali. </a:t>
            </a:r>
          </a:p>
          <a:p>
            <a:pPr lvl="1"/>
            <a:r>
              <a:rPr lang="en-US" dirty="0" err="1" smtClean="0"/>
              <a:t>Peluang</a:t>
            </a:r>
            <a:r>
              <a:rPr lang="en-US" dirty="0" smtClean="0"/>
              <a:t> </a:t>
            </a:r>
            <a:r>
              <a:rPr lang="en-US" dirty="0" err="1" smtClean="0"/>
              <a:t>munculnya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dadu</a:t>
            </a:r>
            <a:r>
              <a:rPr lang="en-US" dirty="0" smtClean="0"/>
              <a:t> 6 </a:t>
            </a:r>
            <a:r>
              <a:rPr lang="en-US" dirty="0" err="1" smtClean="0"/>
              <a:t>adalah</a:t>
            </a:r>
            <a:r>
              <a:rPr lang="en-US" dirty="0" smtClean="0"/>
              <a:t> : p=A/n(S)= 1/6</a:t>
            </a:r>
          </a:p>
          <a:p>
            <a:r>
              <a:rPr lang="en-US" dirty="0" err="1" smtClean="0"/>
              <a:t>Contoh</a:t>
            </a:r>
            <a:r>
              <a:rPr lang="en-US" dirty="0" smtClean="0"/>
              <a:t> 3 :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eksperimen</a:t>
            </a:r>
            <a:r>
              <a:rPr lang="en-US" dirty="0"/>
              <a:t> </a:t>
            </a:r>
            <a:r>
              <a:rPr lang="en-US" dirty="0" err="1"/>
              <a:t>pelemparan</a:t>
            </a:r>
            <a:r>
              <a:rPr lang="en-US" dirty="0"/>
              <a:t> </a:t>
            </a:r>
            <a:r>
              <a:rPr lang="en-US" dirty="0" err="1"/>
              <a:t>dadu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</a:t>
            </a:r>
            <a:r>
              <a:rPr lang="en-US" dirty="0" smtClean="0"/>
              <a:t>2 kali, </a:t>
            </a:r>
            <a:r>
              <a:rPr lang="en-US" dirty="0" err="1" smtClean="0"/>
              <a:t>peristiwa-peristiwa</a:t>
            </a:r>
            <a:r>
              <a:rPr lang="en-US" dirty="0" smtClean="0"/>
              <a:t> yang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: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dirty="0" err="1" smtClean="0"/>
              <a:t>Pelemparan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 </a:t>
            </a:r>
            <a:r>
              <a:rPr lang="en-US" dirty="0" err="1" smtClean="0"/>
              <a:t>muncul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genap</a:t>
            </a:r>
            <a:r>
              <a:rPr lang="en-US" dirty="0" smtClean="0"/>
              <a:t> ( A) ;1/2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dirty="0" err="1" smtClean="0"/>
              <a:t>Pelemparan</a:t>
            </a:r>
            <a:r>
              <a:rPr lang="en-US" dirty="0" smtClean="0"/>
              <a:t> </a:t>
            </a:r>
            <a:r>
              <a:rPr lang="en-US" dirty="0" err="1" smtClean="0"/>
              <a:t>kedua</a:t>
            </a:r>
            <a:r>
              <a:rPr lang="en-US" dirty="0" smtClean="0"/>
              <a:t> </a:t>
            </a:r>
            <a:r>
              <a:rPr lang="en-US" dirty="0" err="1" smtClean="0"/>
              <a:t>muncul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dadu</a:t>
            </a:r>
            <a:r>
              <a:rPr lang="en-US" dirty="0" smtClean="0"/>
              <a:t> </a:t>
            </a:r>
            <a:r>
              <a:rPr lang="en-US" dirty="0" err="1" smtClean="0"/>
              <a:t>ganjil</a:t>
            </a:r>
            <a:r>
              <a:rPr lang="en-US" dirty="0" smtClean="0"/>
              <a:t> (B)= 1/2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dirty="0" err="1" smtClean="0"/>
              <a:t>Pelemparan</a:t>
            </a:r>
            <a:r>
              <a:rPr lang="en-US" dirty="0" smtClean="0"/>
              <a:t> </a:t>
            </a:r>
            <a:r>
              <a:rPr lang="en-US" dirty="0" err="1" smtClean="0"/>
              <a:t>keduanya</a:t>
            </a:r>
            <a:r>
              <a:rPr lang="en-US" dirty="0" smtClean="0"/>
              <a:t>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dadu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de-DE" dirty="0" smtClean="0"/>
              <a:t>(C)</a:t>
            </a:r>
            <a:r>
              <a:rPr lang="en-US" dirty="0" smtClean="0"/>
              <a:t>= 6/36 = 1/6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dirty="0" err="1" smtClean="0"/>
              <a:t>Pelemparan</a:t>
            </a:r>
            <a:r>
              <a:rPr lang="en-US" dirty="0" smtClean="0"/>
              <a:t> I </a:t>
            </a:r>
            <a:r>
              <a:rPr lang="en-US" dirty="0" err="1" smtClean="0"/>
              <a:t>Genap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pelemparan</a:t>
            </a:r>
            <a:r>
              <a:rPr lang="en-US" dirty="0" smtClean="0"/>
              <a:t> II </a:t>
            </a:r>
            <a:r>
              <a:rPr lang="en-US" dirty="0" err="1" smtClean="0"/>
              <a:t>Ganjil</a:t>
            </a:r>
            <a:r>
              <a:rPr lang="en-US" dirty="0" smtClean="0"/>
              <a:t>(D) = 9/36</a:t>
            </a:r>
          </a:p>
          <a:p>
            <a:pPr marL="400050">
              <a:buFont typeface="+mj-lt"/>
              <a:buAutoNum type="arabicPeriod"/>
            </a:pPr>
            <a:r>
              <a:rPr lang="en-US" dirty="0" err="1" smtClean="0"/>
              <a:t>Tentukanlah</a:t>
            </a:r>
            <a:r>
              <a:rPr lang="en-US" dirty="0" smtClean="0"/>
              <a:t> </a:t>
            </a:r>
            <a:r>
              <a:rPr lang="en-US" dirty="0" err="1" smtClean="0"/>
              <a:t>peluang</a:t>
            </a:r>
            <a:r>
              <a:rPr lang="en-US" dirty="0" smtClean="0"/>
              <a:t> </a:t>
            </a:r>
            <a:r>
              <a:rPr lang="en-US" dirty="0" err="1" smtClean="0"/>
              <a:t>masing</a:t>
            </a:r>
            <a:r>
              <a:rPr lang="en-US" dirty="0" err="1"/>
              <a:t>-</a:t>
            </a:r>
            <a:r>
              <a:rPr lang="en-US" dirty="0" err="1" smtClean="0"/>
              <a:t>masing</a:t>
            </a:r>
            <a:r>
              <a:rPr lang="en-US" dirty="0" smtClean="0"/>
              <a:t> </a:t>
            </a:r>
            <a:r>
              <a:rPr lang="en-US" dirty="0" err="1" smtClean="0"/>
              <a:t>peristiwa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!</a:t>
            </a:r>
          </a:p>
          <a:p>
            <a:pPr marL="400050">
              <a:buFont typeface="+mj-lt"/>
              <a:buAutoNum type="arabicPeriod"/>
            </a:pPr>
            <a:r>
              <a:rPr lang="en-US" dirty="0" err="1" smtClean="0"/>
              <a:t>Buatlah</a:t>
            </a:r>
            <a:r>
              <a:rPr lang="en-US" dirty="0" smtClean="0"/>
              <a:t> </a:t>
            </a:r>
            <a:r>
              <a:rPr lang="en-US" dirty="0" err="1" smtClean="0"/>
              <a:t>keanggotaannya</a:t>
            </a:r>
            <a:endParaRPr lang="en-US" dirty="0" smtClean="0"/>
          </a:p>
          <a:p>
            <a:pPr marL="400050">
              <a:buFont typeface="+mj-lt"/>
              <a:buAutoNum type="arabicPeriod"/>
            </a:pP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keanggotaan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, </a:t>
            </a:r>
            <a:r>
              <a:rPr lang="en-US" dirty="0" err="1" smtClean="0"/>
              <a:t>berapakah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P = A n B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</a:p>
          <a:p>
            <a:pPr marL="400050">
              <a:buFont typeface="+mj-lt"/>
              <a:buAutoNum type="arabicPeriod"/>
            </a:pPr>
            <a:r>
              <a:rPr lang="en-US" dirty="0" err="1" smtClean="0"/>
              <a:t>Jika</a:t>
            </a:r>
            <a:r>
              <a:rPr lang="en-US" dirty="0" smtClean="0"/>
              <a:t> A n C = 3/36 = 1/12</a:t>
            </a:r>
          </a:p>
          <a:p>
            <a:pPr marL="400050">
              <a:buFont typeface="+mj-lt"/>
              <a:buAutoNum type="arabicPeriod"/>
            </a:pPr>
            <a:r>
              <a:rPr lang="en-US" dirty="0" err="1" smtClean="0"/>
              <a:t>Jika</a:t>
            </a:r>
            <a:r>
              <a:rPr lang="en-US" dirty="0" smtClean="0"/>
              <a:t> A U B </a:t>
            </a:r>
            <a:r>
              <a:rPr lang="en-US" dirty="0" err="1" smtClean="0"/>
              <a:t>berapa</a:t>
            </a:r>
            <a:r>
              <a:rPr lang="en-US" dirty="0" smtClean="0"/>
              <a:t> </a:t>
            </a:r>
            <a:r>
              <a:rPr lang="en-US" dirty="0" err="1" smtClean="0"/>
              <a:t>peluangnya</a:t>
            </a:r>
            <a:r>
              <a:rPr lang="en-US" dirty="0" smtClean="0"/>
              <a:t>..?</a:t>
            </a:r>
          </a:p>
          <a:p>
            <a:pPr marL="400050">
              <a:buFont typeface="+mj-lt"/>
              <a:buAutoNum type="arabicPeriod"/>
            </a:pPr>
            <a:r>
              <a:rPr lang="en-US" dirty="0" err="1" smtClean="0"/>
              <a:t>Jika</a:t>
            </a:r>
            <a:r>
              <a:rPr lang="en-US" dirty="0" smtClean="0"/>
              <a:t> A </a:t>
            </a:r>
            <a:r>
              <a:rPr lang="en-US" dirty="0" err="1" smtClean="0"/>
              <a:t>komplemen</a:t>
            </a:r>
            <a:r>
              <a:rPr lang="en-US" dirty="0" smtClean="0"/>
              <a:t> </a:t>
            </a:r>
            <a:r>
              <a:rPr lang="en-US" dirty="0" err="1" smtClean="0"/>
              <a:t>berapakah</a:t>
            </a:r>
            <a:r>
              <a:rPr lang="en-US" dirty="0" smtClean="0"/>
              <a:t> </a:t>
            </a:r>
            <a:r>
              <a:rPr lang="en-US" dirty="0" err="1" smtClean="0"/>
              <a:t>peluangnya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37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err="1" smtClean="0"/>
              <a:t>Penyelesain</a:t>
            </a:r>
            <a:r>
              <a:rPr lang="en-US" sz="2400" dirty="0" smtClean="0"/>
              <a:t> </a:t>
            </a:r>
            <a:r>
              <a:rPr lang="en-US" sz="2400" dirty="0" err="1" smtClean="0"/>
              <a:t>soal</a:t>
            </a:r>
            <a:r>
              <a:rPr lang="en-US" sz="2400" dirty="0" smtClean="0"/>
              <a:t> 3: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mempermudah</a:t>
            </a:r>
            <a:r>
              <a:rPr lang="en-US" sz="2400" dirty="0" smtClean="0"/>
              <a:t> </a:t>
            </a:r>
            <a:r>
              <a:rPr lang="en-US" sz="2400" dirty="0" err="1" smtClean="0"/>
              <a:t>bisa</a:t>
            </a:r>
            <a:r>
              <a:rPr lang="en-US" sz="2400" dirty="0" smtClean="0"/>
              <a:t> </a:t>
            </a:r>
            <a:r>
              <a:rPr lang="en-US" sz="2400" dirty="0" err="1" smtClean="0"/>
              <a:t>dibuat</a:t>
            </a:r>
            <a:r>
              <a:rPr lang="en-US" sz="2400" dirty="0" smtClean="0"/>
              <a:t> </a:t>
            </a:r>
            <a:r>
              <a:rPr lang="en-US" sz="2400" dirty="0" err="1" smtClean="0"/>
              <a:t>tabel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menentukan</a:t>
            </a:r>
            <a:r>
              <a:rPr lang="en-US" sz="2400" dirty="0" smtClean="0"/>
              <a:t> </a:t>
            </a:r>
            <a:r>
              <a:rPr lang="en-US" sz="2400" dirty="0" err="1" smtClean="0"/>
              <a:t>keanggotaan</a:t>
            </a:r>
            <a:r>
              <a:rPr lang="en-US" sz="2400" dirty="0" smtClean="0"/>
              <a:t> </a:t>
            </a:r>
            <a:r>
              <a:rPr lang="en-US" sz="2400" dirty="0" err="1" smtClean="0"/>
              <a:t>setiap</a:t>
            </a:r>
            <a:r>
              <a:rPr lang="en-US" sz="2400" dirty="0" smtClean="0"/>
              <a:t> </a:t>
            </a:r>
            <a:r>
              <a:rPr lang="en-US" sz="2400" dirty="0" err="1" smtClean="0"/>
              <a:t>peristiwa</a:t>
            </a:r>
            <a:r>
              <a:rPr lang="en-US" sz="2400" dirty="0" smtClean="0"/>
              <a:t>. </a:t>
            </a:r>
            <a:r>
              <a:rPr lang="en-US" sz="2400" dirty="0" err="1" smtClean="0"/>
              <a:t>Ekspeimen</a:t>
            </a:r>
            <a:r>
              <a:rPr lang="en-US" sz="2400" dirty="0" smtClean="0"/>
              <a:t> </a:t>
            </a:r>
            <a:r>
              <a:rPr lang="en-US" sz="2400" dirty="0" err="1" smtClean="0"/>
              <a:t>dua</a:t>
            </a:r>
            <a:r>
              <a:rPr lang="en-US" sz="2400" dirty="0" smtClean="0"/>
              <a:t> kali : 6 </a:t>
            </a:r>
            <a:r>
              <a:rPr lang="en-US" sz="2400" dirty="0" err="1" smtClean="0"/>
              <a:t>pangkat</a:t>
            </a:r>
            <a:r>
              <a:rPr lang="en-US" sz="2400" dirty="0" smtClean="0"/>
              <a:t> 2 : 6x6=36 </a:t>
            </a:r>
            <a:r>
              <a:rPr lang="en-US" sz="2400" dirty="0" err="1" smtClean="0"/>
              <a:t>keanggotaan</a:t>
            </a:r>
            <a:r>
              <a:rPr lang="en-US" sz="2400" dirty="0" smtClean="0"/>
              <a:t> </a:t>
            </a:r>
            <a:r>
              <a:rPr lang="en-US" sz="2400" dirty="0" smtClean="0">
                <a:sym typeface="Wingdings"/>
              </a:rPr>
              <a:t></a:t>
            </a:r>
            <a:r>
              <a:rPr lang="en-US" sz="2400" dirty="0" smtClean="0"/>
              <a:t>n(S)</a:t>
            </a:r>
            <a:endParaRPr lang="en-US" sz="2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5737592"/>
              </p:ext>
            </p:extLst>
          </p:nvPr>
        </p:nvGraphicFramePr>
        <p:xfrm>
          <a:off x="677863" y="2160588"/>
          <a:ext cx="8027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130"/>
                <a:gridCol w="1228045"/>
                <a:gridCol w="1228045"/>
                <a:gridCol w="1228045"/>
                <a:gridCol w="1228045"/>
                <a:gridCol w="1228045"/>
                <a:gridCol w="12280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 \ II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(1,1)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(1,2)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(1,3)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(1,4)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(1,5)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(1,6)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(2,1)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(2,2)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(2,3)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(2,4)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(2,5)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(2,6)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(3,1)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(3,2)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(3,3)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(3,4)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(3,5)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(3,6)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(4,1)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(4,2)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(4,3)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(4,4)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(4,5)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(4,6)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(5,1)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(5,2)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(5,3)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(5,4)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(5,5)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(5,6)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(6,1)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(6,2)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(6,3)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(6,4)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(6,5)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(6,6)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54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6600"/>
          </a:xfrm>
        </p:spPr>
        <p:txBody>
          <a:bodyPr/>
          <a:lstStyle/>
          <a:p>
            <a:r>
              <a:rPr lang="en-US" dirty="0" err="1" smtClean="0"/>
              <a:t>Penyelesaian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Irisan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Gabungan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8999" y="1346200"/>
            <a:ext cx="853440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600" dirty="0" err="1"/>
              <a:t>Pelemparan</a:t>
            </a:r>
            <a:r>
              <a:rPr lang="en-US" sz="1600" dirty="0"/>
              <a:t> </a:t>
            </a:r>
            <a:r>
              <a:rPr lang="en-US" sz="1600" dirty="0" err="1"/>
              <a:t>pertama</a:t>
            </a:r>
            <a:r>
              <a:rPr lang="en-US" sz="1600" dirty="0"/>
              <a:t> </a:t>
            </a:r>
            <a:r>
              <a:rPr lang="en-US" sz="1600" dirty="0" err="1"/>
              <a:t>muncul</a:t>
            </a:r>
            <a:r>
              <a:rPr lang="en-US" sz="1600" dirty="0"/>
              <a:t> </a:t>
            </a:r>
            <a:r>
              <a:rPr lang="en-US" sz="1600" dirty="0" err="1"/>
              <a:t>mata</a:t>
            </a:r>
            <a:r>
              <a:rPr lang="en-US" sz="1600" dirty="0"/>
              <a:t> </a:t>
            </a:r>
            <a:r>
              <a:rPr lang="en-US" sz="1600" dirty="0" err="1" smtClean="0"/>
              <a:t>genap</a:t>
            </a:r>
            <a:r>
              <a:rPr lang="en-US" sz="1600" dirty="0" smtClean="0"/>
              <a:t>(A) : 18/36 = ½</a:t>
            </a:r>
          </a:p>
          <a:p>
            <a:pPr marL="0" lvl="1"/>
            <a:r>
              <a:rPr lang="en-US" sz="1600" dirty="0" err="1" smtClean="0"/>
              <a:t>Keanggotaannya</a:t>
            </a:r>
            <a:r>
              <a:rPr lang="en-US" sz="1600" dirty="0" smtClean="0"/>
              <a:t>:{(</a:t>
            </a:r>
            <a:r>
              <a:rPr lang="en-US" sz="1600" dirty="0" smtClean="0">
                <a:solidFill>
                  <a:srgbClr val="00B0F0"/>
                </a:solidFill>
              </a:rPr>
              <a:t>2,1</a:t>
            </a:r>
            <a:r>
              <a:rPr lang="en-US" sz="1600" dirty="0" smtClean="0"/>
              <a:t>),(</a:t>
            </a:r>
            <a:r>
              <a:rPr lang="en-US" sz="1600" dirty="0" smtClean="0">
                <a:solidFill>
                  <a:srgbClr val="FF0000"/>
                </a:solidFill>
              </a:rPr>
              <a:t>2,2</a:t>
            </a:r>
            <a:r>
              <a:rPr lang="en-US" sz="1600" dirty="0" smtClean="0"/>
              <a:t>),(2,3),(2,4),(2,5),(2,6)</a:t>
            </a:r>
          </a:p>
          <a:p>
            <a:pPr marL="0" lvl="1"/>
            <a:r>
              <a:rPr lang="en-US" sz="1600" dirty="0"/>
              <a:t> </a:t>
            </a:r>
            <a:r>
              <a:rPr lang="en-US" sz="1600" dirty="0" smtClean="0"/>
              <a:t>                          (4,1),(4,2),(4,3),(</a:t>
            </a:r>
            <a:r>
              <a:rPr lang="en-US" sz="1600" dirty="0" smtClean="0">
                <a:solidFill>
                  <a:srgbClr val="FF0000"/>
                </a:solidFill>
              </a:rPr>
              <a:t>4,4</a:t>
            </a:r>
            <a:r>
              <a:rPr lang="en-US" sz="1600" dirty="0" smtClean="0"/>
              <a:t>),(4,5),(4,6)</a:t>
            </a:r>
          </a:p>
          <a:p>
            <a:pPr marL="0" lvl="1"/>
            <a:r>
              <a:rPr lang="en-US" sz="1600" dirty="0" smtClean="0"/>
              <a:t>                           (6,1),(6,2),(6,3),(6,4),(6,5),(</a:t>
            </a:r>
            <a:r>
              <a:rPr lang="en-US" sz="1600" dirty="0" smtClean="0">
                <a:solidFill>
                  <a:srgbClr val="FF0000"/>
                </a:solidFill>
              </a:rPr>
              <a:t>6,6</a:t>
            </a:r>
            <a:r>
              <a:rPr lang="en-US" sz="1600" dirty="0" smtClean="0"/>
              <a:t>)}</a:t>
            </a:r>
          </a:p>
          <a:p>
            <a:pPr marL="0" lvl="1"/>
            <a:endParaRPr lang="en-US" sz="1600" dirty="0"/>
          </a:p>
          <a:p>
            <a:pPr marL="0" lvl="1"/>
            <a:r>
              <a:rPr lang="en-US" sz="1600" dirty="0" err="1" smtClean="0"/>
              <a:t>Pelemparan</a:t>
            </a:r>
            <a:r>
              <a:rPr lang="en-US" sz="1600" dirty="0" smtClean="0"/>
              <a:t> </a:t>
            </a:r>
            <a:r>
              <a:rPr lang="en-US" sz="1600" dirty="0" err="1" smtClean="0"/>
              <a:t>kedunya</a:t>
            </a:r>
            <a:r>
              <a:rPr lang="en-US" sz="1600" dirty="0" smtClean="0"/>
              <a:t> </a:t>
            </a:r>
            <a:r>
              <a:rPr lang="en-US" sz="1600" dirty="0" err="1" smtClean="0"/>
              <a:t>menghasilkan</a:t>
            </a:r>
            <a:r>
              <a:rPr lang="en-US" sz="1600" dirty="0" smtClean="0"/>
              <a:t> </a:t>
            </a:r>
            <a:r>
              <a:rPr lang="en-US" sz="1600" dirty="0" err="1" smtClean="0"/>
              <a:t>sama</a:t>
            </a:r>
            <a:r>
              <a:rPr lang="en-US" sz="1600" dirty="0"/>
              <a:t> </a:t>
            </a:r>
            <a:r>
              <a:rPr lang="en-US" sz="1600" dirty="0" smtClean="0"/>
              <a:t>(C) = 6/36=1/6</a:t>
            </a:r>
          </a:p>
          <a:p>
            <a:pPr marL="0" lvl="1"/>
            <a:r>
              <a:rPr lang="en-US" sz="1600" dirty="0" err="1" smtClean="0"/>
              <a:t>Anggotanya</a:t>
            </a:r>
            <a:r>
              <a:rPr lang="en-US" sz="1600" dirty="0" smtClean="0"/>
              <a:t>: {(1,1), </a:t>
            </a:r>
            <a:r>
              <a:rPr lang="en-US" sz="1600" dirty="0" smtClean="0">
                <a:solidFill>
                  <a:srgbClr val="FF0000"/>
                </a:solidFill>
              </a:rPr>
              <a:t>(2,2),(</a:t>
            </a:r>
            <a:r>
              <a:rPr lang="en-US" sz="1600" dirty="0" smtClean="0"/>
              <a:t>3,3),(</a:t>
            </a:r>
            <a:r>
              <a:rPr lang="en-US" sz="1600" dirty="0" smtClean="0">
                <a:solidFill>
                  <a:srgbClr val="FF0000"/>
                </a:solidFill>
              </a:rPr>
              <a:t>4,4</a:t>
            </a:r>
            <a:r>
              <a:rPr lang="en-US" sz="1600" dirty="0" smtClean="0"/>
              <a:t>),(5,5),(</a:t>
            </a:r>
            <a:r>
              <a:rPr lang="en-US" sz="1600" dirty="0" smtClean="0">
                <a:solidFill>
                  <a:srgbClr val="FF0000"/>
                </a:solidFill>
              </a:rPr>
              <a:t>6,6</a:t>
            </a:r>
            <a:r>
              <a:rPr lang="en-US" sz="1600" dirty="0" smtClean="0"/>
              <a:t>)} </a:t>
            </a:r>
          </a:p>
          <a:p>
            <a:pPr marL="0" lvl="1"/>
            <a:r>
              <a:rPr lang="en-US" sz="1600" dirty="0" err="1" smtClean="0"/>
              <a:t>Maka</a:t>
            </a:r>
            <a:r>
              <a:rPr lang="en-US" sz="1600" dirty="0" smtClean="0"/>
              <a:t> A </a:t>
            </a:r>
            <a:r>
              <a:rPr lang="en-US" sz="1600" dirty="0" err="1" smtClean="0"/>
              <a:t>irisan</a:t>
            </a:r>
            <a:r>
              <a:rPr lang="en-US" sz="1600" dirty="0" smtClean="0"/>
              <a:t> C (A n C) = 3/36 = 1/12</a:t>
            </a:r>
            <a:endParaRPr lang="en-US" sz="1600" dirty="0"/>
          </a:p>
          <a:p>
            <a:pPr marL="0" lvl="1"/>
            <a:endParaRPr lang="en-US" sz="1600" dirty="0"/>
          </a:p>
          <a:p>
            <a:pPr marL="0" lvl="1"/>
            <a:r>
              <a:rPr lang="en-US" sz="1600" dirty="0" err="1"/>
              <a:t>Pelemparan</a:t>
            </a:r>
            <a:r>
              <a:rPr lang="en-US" sz="1600" dirty="0"/>
              <a:t> </a:t>
            </a:r>
            <a:r>
              <a:rPr lang="en-US" sz="1600" dirty="0" err="1"/>
              <a:t>kedua</a:t>
            </a:r>
            <a:r>
              <a:rPr lang="en-US" sz="1600" dirty="0"/>
              <a:t> </a:t>
            </a:r>
            <a:r>
              <a:rPr lang="en-US" sz="1600" dirty="0" err="1"/>
              <a:t>muncul</a:t>
            </a:r>
            <a:r>
              <a:rPr lang="en-US" sz="1600" dirty="0"/>
              <a:t> </a:t>
            </a:r>
            <a:r>
              <a:rPr lang="en-US" sz="1600" dirty="0" err="1"/>
              <a:t>mata</a:t>
            </a:r>
            <a:r>
              <a:rPr lang="en-US" sz="1600" dirty="0"/>
              <a:t> </a:t>
            </a:r>
            <a:r>
              <a:rPr lang="en-US" sz="1600" dirty="0" err="1"/>
              <a:t>dadu</a:t>
            </a:r>
            <a:r>
              <a:rPr lang="en-US" sz="1600" dirty="0"/>
              <a:t> </a:t>
            </a:r>
            <a:r>
              <a:rPr lang="en-US" sz="1600" dirty="0" err="1"/>
              <a:t>ganjil</a:t>
            </a:r>
            <a:r>
              <a:rPr lang="en-US" sz="1600" dirty="0"/>
              <a:t> (B</a:t>
            </a:r>
            <a:r>
              <a:rPr lang="en-US" sz="1600" dirty="0" smtClean="0"/>
              <a:t>)=18/36=1/2</a:t>
            </a:r>
          </a:p>
          <a:p>
            <a:pPr marL="0" lvl="1"/>
            <a:r>
              <a:rPr lang="en-US" sz="1600" dirty="0" err="1" smtClean="0"/>
              <a:t>Anggotanya</a:t>
            </a:r>
            <a:r>
              <a:rPr lang="en-US" sz="1600" dirty="0" smtClean="0"/>
              <a:t>: {(1,1)(</a:t>
            </a:r>
            <a:r>
              <a:rPr lang="en-US" sz="1600" dirty="0" smtClean="0">
                <a:solidFill>
                  <a:srgbClr val="00B0F0"/>
                </a:solidFill>
              </a:rPr>
              <a:t>2,1</a:t>
            </a:r>
            <a:r>
              <a:rPr lang="en-US" sz="1600" dirty="0" smtClean="0"/>
              <a:t>),(</a:t>
            </a:r>
            <a:r>
              <a:rPr lang="en-US" sz="1600" dirty="0" smtClean="0">
                <a:solidFill>
                  <a:srgbClr val="00B0F0"/>
                </a:solidFill>
              </a:rPr>
              <a:t>2,5</a:t>
            </a:r>
            <a:r>
              <a:rPr lang="en-US" sz="1600" dirty="0" smtClean="0"/>
              <a:t>),(3,1),(4,1),(5,1),(6,1)</a:t>
            </a:r>
          </a:p>
          <a:p>
            <a:pPr marL="0" lvl="1"/>
            <a:r>
              <a:rPr lang="en-US" sz="1600" dirty="0"/>
              <a:t> </a:t>
            </a:r>
            <a:r>
              <a:rPr lang="en-US" sz="1600" dirty="0" smtClean="0"/>
              <a:t>                     (1,3),(1,5)(</a:t>
            </a:r>
            <a:r>
              <a:rPr lang="en-US" sz="1600" dirty="0" smtClean="0">
                <a:solidFill>
                  <a:srgbClr val="00B0F0"/>
                </a:solidFill>
              </a:rPr>
              <a:t>2,3</a:t>
            </a:r>
            <a:r>
              <a:rPr lang="en-US" sz="1600" dirty="0" smtClean="0"/>
              <a:t>),(3,3),(4,3),(5,3),(6,3)</a:t>
            </a:r>
          </a:p>
          <a:p>
            <a:pPr marL="0" lvl="1"/>
            <a:r>
              <a:rPr lang="en-US" sz="1600" dirty="0"/>
              <a:t> </a:t>
            </a:r>
            <a:r>
              <a:rPr lang="en-US" sz="1600" dirty="0" smtClean="0"/>
              <a:t>                      (4,5),(5,5),(6,5),(3,5)}</a:t>
            </a:r>
          </a:p>
          <a:p>
            <a:pPr marL="0" lvl="1"/>
            <a:r>
              <a:rPr lang="en-US" sz="1600" dirty="0" err="1" smtClean="0"/>
              <a:t>Maka</a:t>
            </a:r>
            <a:r>
              <a:rPr lang="en-US" sz="1600" dirty="0" smtClean="0"/>
              <a:t> A </a:t>
            </a:r>
            <a:r>
              <a:rPr lang="en-US" sz="1600" dirty="0" err="1" smtClean="0"/>
              <a:t>irisan</a:t>
            </a:r>
            <a:r>
              <a:rPr lang="en-US" sz="1600" dirty="0" smtClean="0"/>
              <a:t> B ( A n B) = {(2,1), (2,3),(2,5),(4,1),(4,3),(4,5)</a:t>
            </a:r>
          </a:p>
          <a:p>
            <a:pPr marL="0" lvl="1"/>
            <a:r>
              <a:rPr lang="en-US" sz="1600" dirty="0"/>
              <a:t> </a:t>
            </a:r>
            <a:r>
              <a:rPr lang="en-US" sz="1600" dirty="0" smtClean="0"/>
              <a:t>                                      (6,1),(6,3),(6,5)}= 9/36=1/4</a:t>
            </a:r>
          </a:p>
          <a:p>
            <a:pPr marL="0" lvl="1"/>
            <a:r>
              <a:rPr lang="en-US" sz="1600" dirty="0" err="1" smtClean="0"/>
              <a:t>Maka</a:t>
            </a:r>
            <a:r>
              <a:rPr lang="en-US" sz="1600" dirty="0" smtClean="0"/>
              <a:t> A U B = :{(1,1),(1,3),(1,5),(3,1),(3,3),(3,5),(2,1</a:t>
            </a:r>
            <a:r>
              <a:rPr lang="en-US" sz="1600" dirty="0"/>
              <a:t>),(2,2),(2,3),(2,4),(2,5),(2,6</a:t>
            </a:r>
            <a:r>
              <a:rPr lang="en-US" sz="1600" dirty="0" smtClean="0"/>
              <a:t>)                     (</a:t>
            </a:r>
            <a:r>
              <a:rPr lang="en-US" sz="1600" dirty="0"/>
              <a:t>4,1),(4,2),(4,3),(4,4),(4,5),(4,6</a:t>
            </a:r>
            <a:r>
              <a:rPr lang="en-US" sz="1600" dirty="0" smtClean="0"/>
              <a:t>),(5,1),(5,3),(5,5)(</a:t>
            </a:r>
            <a:r>
              <a:rPr lang="en-US" sz="1600" dirty="0"/>
              <a:t>6,1),(6,2),(6,3),(6,4),(6,5),(6,6</a:t>
            </a:r>
            <a:r>
              <a:rPr lang="en-US" sz="1600" dirty="0" smtClean="0"/>
              <a:t>)} </a:t>
            </a:r>
          </a:p>
          <a:p>
            <a:pPr marL="0" lvl="1"/>
            <a:r>
              <a:rPr lang="en-US" sz="1600" dirty="0" err="1" smtClean="0"/>
              <a:t>maka</a:t>
            </a:r>
            <a:r>
              <a:rPr lang="en-US" sz="1600" dirty="0" smtClean="0"/>
              <a:t> p = 27/36 </a:t>
            </a:r>
          </a:p>
          <a:p>
            <a:pPr marL="0" lvl="1"/>
            <a:endParaRPr lang="en-US" sz="1600" dirty="0"/>
          </a:p>
          <a:p>
            <a:pPr marL="0" lvl="1"/>
            <a:endParaRPr lang="en-US" sz="1600" dirty="0"/>
          </a:p>
          <a:p>
            <a:pPr marL="0"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9192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Penyelesaian</a:t>
            </a:r>
            <a:r>
              <a:rPr lang="en-US" dirty="0" smtClean="0"/>
              <a:t> </a:t>
            </a:r>
            <a:r>
              <a:rPr lang="en-US" dirty="0" err="1" smtClean="0"/>
              <a:t>Peluang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Complement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/>
            <a:r>
              <a:rPr lang="en-US" sz="2000" dirty="0" err="1"/>
              <a:t>Berapakah</a:t>
            </a:r>
            <a:r>
              <a:rPr lang="en-US" sz="2000" dirty="0"/>
              <a:t> A  </a:t>
            </a:r>
            <a:r>
              <a:rPr lang="en-US" sz="2000" dirty="0" err="1"/>
              <a:t>Complemen</a:t>
            </a:r>
            <a:r>
              <a:rPr lang="en-US" sz="2000" dirty="0"/>
              <a:t> ..? </a:t>
            </a:r>
            <a:r>
              <a:rPr lang="en-US" sz="2000" dirty="0" err="1" smtClean="0"/>
              <a:t>Maka</a:t>
            </a:r>
            <a:r>
              <a:rPr lang="en-US" sz="2000" dirty="0" smtClean="0"/>
              <a:t> </a:t>
            </a:r>
            <a:r>
              <a:rPr lang="en-US" sz="2000" dirty="0" err="1" smtClean="0"/>
              <a:t>jawabnya</a:t>
            </a:r>
            <a:r>
              <a:rPr lang="en-US" sz="2000" dirty="0" smtClean="0"/>
              <a:t> </a:t>
            </a:r>
            <a:r>
              <a:rPr lang="en-US" sz="2000" dirty="0" err="1" smtClean="0"/>
              <a:t>selain</a:t>
            </a:r>
            <a:r>
              <a:rPr lang="en-US" sz="2000" dirty="0" smtClean="0"/>
              <a:t> </a:t>
            </a:r>
            <a:r>
              <a:rPr lang="en-US" sz="2000" dirty="0" err="1" smtClean="0"/>
              <a:t>anggota</a:t>
            </a:r>
            <a:r>
              <a:rPr lang="en-US" sz="2000" dirty="0" smtClean="0"/>
              <a:t> A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anggota</a:t>
            </a:r>
            <a:r>
              <a:rPr lang="en-US" sz="2000" dirty="0" smtClean="0"/>
              <a:t> A </a:t>
            </a:r>
            <a:r>
              <a:rPr lang="en-US" sz="2000" dirty="0" err="1" smtClean="0"/>
              <a:t>komplemen</a:t>
            </a:r>
            <a:r>
              <a:rPr lang="en-US" sz="2000" dirty="0" smtClean="0"/>
              <a:t>., </a:t>
            </a:r>
            <a:r>
              <a:rPr lang="en-US" sz="2000" dirty="0" err="1" smtClean="0"/>
              <a:t>yaitu</a:t>
            </a:r>
            <a:r>
              <a:rPr lang="en-US" sz="2000" dirty="0" smtClean="0"/>
              <a:t>; </a:t>
            </a:r>
            <a:r>
              <a:rPr lang="en-US" sz="2000" dirty="0" err="1" smtClean="0"/>
              <a:t>anggota</a:t>
            </a:r>
            <a:r>
              <a:rPr lang="en-US" sz="2000" dirty="0" smtClean="0"/>
              <a:t> B </a:t>
            </a:r>
            <a:r>
              <a:rPr lang="en-US" sz="2000" dirty="0" err="1" smtClean="0"/>
              <a:t>dan</a:t>
            </a:r>
            <a:r>
              <a:rPr lang="en-US" sz="2000" dirty="0" smtClean="0"/>
              <a:t> C</a:t>
            </a:r>
          </a:p>
          <a:p>
            <a:pPr marL="0" lvl="1"/>
            <a:r>
              <a:rPr lang="en-US" sz="2400" dirty="0" err="1" smtClean="0"/>
              <a:t>Keanggotaaan</a:t>
            </a:r>
            <a:r>
              <a:rPr lang="en-US" sz="2000" dirty="0" smtClean="0"/>
              <a:t> </a:t>
            </a:r>
            <a:r>
              <a:rPr lang="en-US" sz="2000" dirty="0"/>
              <a:t>B </a:t>
            </a:r>
            <a:r>
              <a:rPr lang="en-US" sz="2000" dirty="0" smtClean="0"/>
              <a:t> </a:t>
            </a:r>
            <a:r>
              <a:rPr lang="en-US" sz="2000" dirty="0"/>
              <a:t>: {(1,1)(2,1),(2,5),(3,1),(4,1),(5,1),(6,1),(1,3),(1,5)(2,3),(3,3),(4,3),(5,3),(6,3</a:t>
            </a:r>
            <a:r>
              <a:rPr lang="en-US" sz="2000" dirty="0" smtClean="0"/>
              <a:t>),(</a:t>
            </a:r>
            <a:r>
              <a:rPr lang="en-US" sz="2000" dirty="0"/>
              <a:t>4,5),(5,5),(6,5),(3,5)} </a:t>
            </a:r>
            <a:r>
              <a:rPr lang="en-US" sz="2000" dirty="0" err="1" smtClean="0"/>
              <a:t>sehingga</a:t>
            </a:r>
            <a:r>
              <a:rPr lang="en-US" sz="2000" dirty="0" smtClean="0"/>
              <a:t> p=18/36</a:t>
            </a:r>
            <a:endParaRPr lang="en-US" sz="2000" dirty="0"/>
          </a:p>
          <a:p>
            <a:pPr marL="0" lvl="1"/>
            <a:r>
              <a:rPr lang="en-US" sz="2000" dirty="0" err="1" smtClean="0"/>
              <a:t>kenggotaan</a:t>
            </a:r>
            <a:r>
              <a:rPr lang="en-US" sz="2000" dirty="0" smtClean="0"/>
              <a:t> </a:t>
            </a:r>
            <a:r>
              <a:rPr lang="en-US" sz="2000" dirty="0"/>
              <a:t>C = {(1,1), (2,2),(3,3),(4,4),(5,5),(6,6)} </a:t>
            </a:r>
            <a:r>
              <a:rPr lang="en-US" sz="2000" dirty="0" err="1" smtClean="0"/>
              <a:t>sehingga</a:t>
            </a:r>
            <a:r>
              <a:rPr lang="en-US" sz="2000" dirty="0" smtClean="0"/>
              <a:t> p=6/36</a:t>
            </a:r>
          </a:p>
          <a:p>
            <a:pPr marL="0" lvl="1"/>
            <a:r>
              <a:rPr lang="en-US" sz="2000" dirty="0" err="1" smtClean="0"/>
              <a:t>Maka</a:t>
            </a:r>
            <a:r>
              <a:rPr lang="en-US" sz="2000" dirty="0" smtClean="0"/>
              <a:t> </a:t>
            </a:r>
            <a:r>
              <a:rPr lang="en-US" sz="2000" dirty="0" err="1" smtClean="0"/>
              <a:t>peluangnya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A </a:t>
            </a:r>
            <a:r>
              <a:rPr lang="en-US" sz="2000" dirty="0" err="1" smtClean="0"/>
              <a:t>complemen</a:t>
            </a:r>
            <a:r>
              <a:rPr lang="en-US" sz="2000" dirty="0" smtClean="0"/>
              <a:t>: </a:t>
            </a:r>
            <a:r>
              <a:rPr lang="en-US" sz="2000" dirty="0"/>
              <a:t>18/36 + 6/36 = 24/36=2/3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9041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Kasus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pelatihan</a:t>
            </a:r>
            <a:r>
              <a:rPr lang="en-US" dirty="0" smtClean="0"/>
              <a:t> TIK </a:t>
            </a:r>
            <a:r>
              <a:rPr lang="en-US" dirty="0" err="1" smtClean="0"/>
              <a:t>terhadap</a:t>
            </a:r>
            <a:r>
              <a:rPr lang="en-US" dirty="0" smtClean="0"/>
              <a:t> 5 </a:t>
            </a:r>
            <a:r>
              <a:rPr lang="en-US" dirty="0" err="1" smtClean="0"/>
              <a:t>peserta</a:t>
            </a:r>
            <a:r>
              <a:rPr lang="en-US" dirty="0" smtClean="0"/>
              <a:t> </a:t>
            </a:r>
            <a:r>
              <a:rPr lang="en-US" dirty="0" err="1" smtClean="0"/>
              <a:t>industri</a:t>
            </a:r>
            <a:r>
              <a:rPr lang="en-US" dirty="0" smtClean="0"/>
              <a:t> </a:t>
            </a:r>
            <a:r>
              <a:rPr lang="en-US" dirty="0" err="1" smtClean="0"/>
              <a:t>rumahan</a:t>
            </a:r>
            <a:r>
              <a:rPr lang="en-US" dirty="0" smtClean="0"/>
              <a:t> yang </a:t>
            </a:r>
            <a:r>
              <a:rPr lang="en-US" dirty="0" err="1" smtClean="0"/>
              <a:t>diambil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r>
              <a:rPr lang="en-US" dirty="0" smtClean="0"/>
              <a:t> </a:t>
            </a:r>
            <a:r>
              <a:rPr lang="en-US" dirty="0" err="1" smtClean="0"/>
              <a:t>wilayah</a:t>
            </a:r>
            <a:r>
              <a:rPr lang="en-US" dirty="0" smtClean="0"/>
              <a:t> </a:t>
            </a:r>
            <a:r>
              <a:rPr lang="en-US" dirty="0" err="1" smtClean="0"/>
              <a:t>kabupaten</a:t>
            </a:r>
            <a:r>
              <a:rPr lang="en-US" dirty="0" smtClean="0"/>
              <a:t> di DIY,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diperkirakan</a:t>
            </a:r>
            <a:r>
              <a:rPr lang="en-US" dirty="0" smtClean="0"/>
              <a:t> </a:t>
            </a:r>
            <a:r>
              <a:rPr lang="en-US" dirty="0" err="1" smtClean="0"/>
              <a:t>eksperimen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sukses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sukses</a:t>
            </a:r>
            <a:r>
              <a:rPr lang="en-US" dirty="0" smtClean="0"/>
              <a:t>.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berapakah</a:t>
            </a:r>
            <a:r>
              <a:rPr lang="en-US" dirty="0" smtClean="0"/>
              <a:t> </a:t>
            </a:r>
            <a:r>
              <a:rPr lang="en-US" dirty="0" err="1" smtClean="0"/>
              <a:t>peluang</a:t>
            </a:r>
            <a:r>
              <a:rPr lang="en-US" dirty="0" smtClean="0"/>
              <a:t> </a:t>
            </a:r>
            <a:r>
              <a:rPr lang="en-US" dirty="0" err="1" smtClean="0"/>
              <a:t>peserta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sukses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sukses</a:t>
            </a:r>
            <a:r>
              <a:rPr lang="en-US" dirty="0" smtClean="0"/>
              <a:t>..?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peristiwanya</a:t>
            </a:r>
            <a:r>
              <a:rPr lang="en-US" dirty="0" smtClean="0"/>
              <a:t> :</a:t>
            </a:r>
          </a:p>
          <a:p>
            <a:pPr lvl="1">
              <a:buFont typeface="+mj-lt"/>
              <a:buAutoNum type="arabicPeriod"/>
            </a:pPr>
            <a:r>
              <a:rPr lang="en-US" dirty="0" err="1" smtClean="0"/>
              <a:t>Peluang</a:t>
            </a:r>
            <a:r>
              <a:rPr lang="en-US" dirty="0" smtClean="0"/>
              <a:t> yang </a:t>
            </a:r>
            <a:r>
              <a:rPr lang="en-US" dirty="0" err="1" smtClean="0"/>
              <a:t>sukses</a:t>
            </a:r>
            <a:r>
              <a:rPr lang="en-US" dirty="0" smtClean="0"/>
              <a:t> </a:t>
            </a:r>
            <a:r>
              <a:rPr lang="en-US" dirty="0" err="1" smtClean="0"/>
              <a:t>peserta</a:t>
            </a:r>
            <a:r>
              <a:rPr lang="en-US" dirty="0" smtClean="0"/>
              <a:t> no 3 </a:t>
            </a:r>
            <a:r>
              <a:rPr lang="en-US" dirty="0" err="1" smtClean="0"/>
              <a:t>dan</a:t>
            </a:r>
            <a:r>
              <a:rPr lang="en-US" dirty="0" smtClean="0"/>
              <a:t> 5.</a:t>
            </a:r>
          </a:p>
          <a:p>
            <a:pPr lvl="1">
              <a:buFont typeface="+mj-lt"/>
              <a:buAutoNum type="arabicPeriod"/>
            </a:pPr>
            <a:r>
              <a:rPr lang="en-US" dirty="0" err="1" smtClean="0"/>
              <a:t>Peluang</a:t>
            </a:r>
            <a:r>
              <a:rPr lang="en-US" dirty="0" smtClean="0"/>
              <a:t> yang </a:t>
            </a:r>
            <a:r>
              <a:rPr lang="en-US" dirty="0" err="1" smtClean="0"/>
              <a:t>sukses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peserta</a:t>
            </a:r>
            <a:endParaRPr lang="en-US" dirty="0" smtClean="0"/>
          </a:p>
          <a:p>
            <a:pPr lvl="1">
              <a:buFont typeface="+mj-lt"/>
              <a:buAutoNum type="arabicPeriod"/>
            </a:pPr>
            <a:r>
              <a:rPr lang="en-US" dirty="0" err="1" smtClean="0"/>
              <a:t>Peluang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sukses</a:t>
            </a:r>
            <a:r>
              <a:rPr lang="en-US" dirty="0" smtClean="0"/>
              <a:t> </a:t>
            </a:r>
            <a:r>
              <a:rPr lang="en-US" dirty="0" err="1" smtClean="0"/>
              <a:t>peserta</a:t>
            </a:r>
            <a:r>
              <a:rPr lang="en-US" dirty="0" smtClean="0"/>
              <a:t> no 1 </a:t>
            </a:r>
            <a:r>
              <a:rPr lang="en-US" dirty="0" err="1" smtClean="0"/>
              <a:t>dan</a:t>
            </a:r>
            <a:r>
              <a:rPr lang="en-US" dirty="0" smtClean="0"/>
              <a:t> 4.</a:t>
            </a:r>
          </a:p>
        </p:txBody>
      </p:sp>
    </p:spTree>
    <p:extLst>
      <p:ext uri="{BB962C8B-B14F-4D97-AF65-F5344CB8AC3E}">
        <p14:creationId xmlns:p14="http://schemas.microsoft.com/office/powerpoint/2010/main" val="192243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9905723"/>
              </p:ext>
            </p:extLst>
          </p:nvPr>
        </p:nvGraphicFramePr>
        <p:xfrm>
          <a:off x="677863" y="2160588"/>
          <a:ext cx="574072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1705"/>
                <a:gridCol w="705803"/>
                <a:gridCol w="705803"/>
                <a:gridCol w="705803"/>
                <a:gridCol w="705803"/>
                <a:gridCol w="70580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Sukses</a:t>
                      </a:r>
                      <a:r>
                        <a:rPr lang="en-US" dirty="0" smtClean="0"/>
                        <a:t>\</a:t>
                      </a:r>
                      <a:r>
                        <a:rPr lang="en-US" dirty="0" err="1" smtClean="0"/>
                        <a:t>Tdk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Sukses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222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270</TotalTime>
  <Words>1408</Words>
  <Application>Microsoft Office PowerPoint</Application>
  <PresentationFormat>Widescreen</PresentationFormat>
  <Paragraphs>166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Trebuchet MS</vt:lpstr>
      <vt:lpstr>Wingdings</vt:lpstr>
      <vt:lpstr>Wingdings 3</vt:lpstr>
      <vt:lpstr>Facet</vt:lpstr>
      <vt:lpstr>Probabilistik Suatu Peristiwa</vt:lpstr>
      <vt:lpstr>Konsep dasar</vt:lpstr>
      <vt:lpstr>Contoh kasus peluang pada pelemparan uang logam</vt:lpstr>
      <vt:lpstr>Catatan : Nilai peluang terletak antara 0 sampai dengan 1. Tidak bernilai negatif dan tidak lebih dari 1.</vt:lpstr>
      <vt:lpstr>Penyelesain soal 3: untuk mempermudah bisa dibuat tabel dalam menentukan keanggotaan setiap peristiwa. Ekspeimen dua kali : 6 pangkat 2 : 6x6=36 keanggotaan n(S)</vt:lpstr>
      <vt:lpstr>Penyelesaian untuk Irisan dan Gabungan</vt:lpstr>
      <vt:lpstr>Penyelesaian Peluang untuk Complement</vt:lpstr>
      <vt:lpstr>Kasus ke 4</vt:lpstr>
      <vt:lpstr>PowerPoint Presentation</vt:lpstr>
      <vt:lpstr>Contoh 2</vt:lpstr>
      <vt:lpstr>Dalam sebuah box berisi 5 kartu merah, 6 kartu hijau dan 4 kartu kuning. Seorang anak mengambil 2 kartu secara berturut-turut setelah diamati kemudian dikembalikan dalam box. Tentukan peluang jika terjadinya peristiwa: Pengambilan I kartu merah dan pengambilan II kartu kuning Pengambilan keduanya adalah kartu yang sama Pengambilan kartu I hijau dan kartu kedua merah</vt:lpstr>
      <vt:lpstr>PowerPoint Presentation</vt:lpstr>
      <vt:lpstr>Dalam sebuah kantung plastic berisi 20 bola, dimana 4 bola hijau, 5 bola putih, 5 bola biru dan 6 bola hitam. Bila diambil 2 bola bertutut-turut tanpa pengembalian, maka tentukan peluang untuk peristiwa-peristiwa yang terjadi : Terambil kedua bola sama Peluang tiap peristiwa Terambil bola I hitam dan bola II hijau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Probabilistik Suatu Peristiwa</dc:title>
  <dc:creator>Microsoft Office User</dc:creator>
  <cp:lastModifiedBy>sri winiarti</cp:lastModifiedBy>
  <cp:revision>24</cp:revision>
  <dcterms:created xsi:type="dcterms:W3CDTF">2017-11-07T00:18:27Z</dcterms:created>
  <dcterms:modified xsi:type="dcterms:W3CDTF">2019-11-14T02:13:27Z</dcterms:modified>
</cp:coreProperties>
</file>