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2"/>
  </p:sldMasterIdLst>
  <p:notesMasterIdLst>
    <p:notesMasterId r:id="rId20"/>
  </p:notesMasterIdLst>
  <p:handoutMasterIdLst>
    <p:handoutMasterId r:id="rId21"/>
  </p:handoutMasterIdLst>
  <p:sldIdLst>
    <p:sldId id="332" r:id="rId3"/>
    <p:sldId id="257" r:id="rId4"/>
    <p:sldId id="318" r:id="rId5"/>
    <p:sldId id="319" r:id="rId6"/>
    <p:sldId id="320" r:id="rId7"/>
    <p:sldId id="26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857D1-0B0A-4F43-9582-DBE8DF0554F0}" v="1131" dt="2023-07-03T19:32:5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74173C-1630-D057-4726-335A807E727B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GB">
                <a:solidFill>
                  <a:srgbClr val="00C000"/>
                </a:solidFill>
                <a:latin typeface="Tahoma" panose="020B0604030504040204" pitchFamily="34" charset="0"/>
              </a:rPr>
              <a:t>Public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D6738-1EC9-BF82-C397-2BF1509CA8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8667-1AB7-4F6C-8F8F-C3ECBCF46460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416E6-BD0A-97B3-762E-3F7B19300B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98809-AF5C-32B8-33B1-1633FF112B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43095-136A-478D-96B4-E006B046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0258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GB" sz="1200" b="0" i="0" u="none">
                <a:solidFill>
                  <a:srgbClr val="00C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GB"/>
              <a:t>Public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F408-CDE3-42E0-823C-A5AB10CFB24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3A62-7335-4132-9B7E-F021D6454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312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0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1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2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42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3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6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5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2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2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0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A3A62-7335-4132-9B7E-F021D6454A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2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080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021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675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30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654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35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584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147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3810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DF849B-A666-48F9-B958-9F22C7ECC638}" type="datetimeFigureOut">
              <a:rPr lang="en-GH" smtClean="0"/>
              <a:t>07/04/2023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0B6930-55AD-4A3E-A523-04CBC141D040}" type="slidenum">
              <a:rPr lang="en-GH" smtClean="0"/>
              <a:t>‹#›</a:t>
            </a:fld>
            <a:endParaRPr lang="en-G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3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12635D-437B-36A5-6F09-5C3047DE0BB5}"/>
              </a:ext>
            </a:extLst>
          </p:cNvPr>
          <p:cNvSpPr txBox="1"/>
          <p:nvPr/>
        </p:nvSpPr>
        <p:spPr>
          <a:xfrm>
            <a:off x="3048828" y="2505671"/>
            <a:ext cx="609765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Group 3</a:t>
            </a:r>
            <a:br>
              <a:rPr lang="en-US" sz="2800" b="1" dirty="0"/>
            </a:br>
            <a:r>
              <a:rPr lang="en-GB" sz="2800" dirty="0"/>
              <a:t>Richard</a:t>
            </a:r>
            <a:br>
              <a:rPr lang="en-GB" sz="2800" dirty="0"/>
            </a:br>
            <a:r>
              <a:rPr lang="en-GB" sz="2800" dirty="0"/>
              <a:t>Andy</a:t>
            </a:r>
            <a:br>
              <a:rPr lang="en-GB" sz="2800" dirty="0"/>
            </a:br>
            <a:r>
              <a:rPr lang="en-GB" sz="2800" dirty="0"/>
              <a:t>Francis</a:t>
            </a:r>
            <a:br>
              <a:rPr lang="en-GB" sz="2800" dirty="0"/>
            </a:br>
            <a:r>
              <a:rPr lang="en-GB" sz="2800" dirty="0" err="1"/>
              <a:t>Guilliano</a:t>
            </a:r>
            <a:br>
              <a:rPr lang="en-US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Hybrid intelligent architectures can be categorized into four main types based on the system's overall architecture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Stand-alone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Transformational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Hierarchical hybrid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hybrid.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54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Standalone</a:t>
            </a:r>
          </a:p>
          <a:p>
            <a:r>
              <a:rPr lang="en-US" dirty="0"/>
              <a:t>Stand-alone models consist of independent software components, which do not interact in any way</a:t>
            </a:r>
          </a:p>
          <a:p>
            <a:r>
              <a:rPr lang="en-US" dirty="0"/>
              <a:t>Developing stand-alone systems can have several purposes: </a:t>
            </a:r>
          </a:p>
          <a:p>
            <a:pPr lvl="1"/>
            <a:r>
              <a:rPr lang="en-US" dirty="0"/>
              <a:t>they provide a direct means of comparing the problem solving capabilities of different techniques with reference to a certain application</a:t>
            </a:r>
          </a:p>
          <a:p>
            <a:pPr lvl="1"/>
            <a:r>
              <a:rPr lang="en-US" dirty="0"/>
              <a:t>Running different techniques in a parallel environment permits a loose approximation of integration</a:t>
            </a:r>
          </a:p>
          <a:p>
            <a:pPr lvl="1"/>
            <a:r>
              <a:rPr lang="en-US" dirty="0"/>
              <a:t>often used to develop a quick initial prototype, while a more time-consuming application is developed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288E4-9219-D2EB-2FF8-BCBAA67F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15" y="4762706"/>
            <a:ext cx="4595178" cy="12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Standalone</a:t>
            </a:r>
          </a:p>
          <a:p>
            <a:r>
              <a:rPr lang="en-US" dirty="0"/>
              <a:t>Some of the benefits are simplicity and ease of development by using commercially available software packages.</a:t>
            </a:r>
          </a:p>
          <a:p>
            <a:r>
              <a:rPr lang="en-US" dirty="0"/>
              <a:t> On the other hand, stand-alone techniques are not transferable: neither can support the weakness of the other technique.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4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Transformational Hybrid Intelligent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Transformational hybrid models involve starting with one type of technique and transitioning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choice of development and delivery techniques is based on the desirable features each technique offers.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model, the expert system may be insufficient in solving the problem adequately, or the speed, adaptability, and robustness of a neural network may be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Knowledge from the expert system is utilized to determine initial conditions and the training set for the artificial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236F-98DA-F409-07A7-87C7850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34" y="5230723"/>
            <a:ext cx="57626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9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Transformational Hybrid intelligent Systems</a:t>
            </a:r>
          </a:p>
          <a:p>
            <a:r>
              <a:rPr lang="en-US" dirty="0"/>
              <a:t>Transformational hybrid models are quick to develop and require maintenance on a single system, offering operational benefits tailored to the environment.</a:t>
            </a:r>
          </a:p>
          <a:p>
            <a:r>
              <a:rPr lang="en-US" dirty="0"/>
              <a:t>However, these models have significant limitations, often being application-specific.</a:t>
            </a:r>
          </a:p>
          <a:p>
            <a:r>
              <a:rPr lang="en-US" dirty="0"/>
              <a:t>For a different application, a completely new development effort might be needed to transform an expert system to a neural network or vice versa.</a:t>
            </a:r>
          </a:p>
          <a:p>
            <a:r>
              <a:rPr lang="en-US" dirty="0"/>
              <a:t>There is a need for fully automated approaches to facilitate the transformation between different techniques in transformational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40980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50240" cy="388077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Hierarchical Hybrid intelligent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Hierarchical hybrid architectures are constructed in a hierarchical manner, where each layer serves a different functionality.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correct functioning of all layers is crucial for the overall performance of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architecture, the neural network utilizes an evolutionary algorithm to optimize its performance, and the network output serves as a pre-processor for the fuzzy system, which generates the final output.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performance of each layer directly impacts the quality of the final output. Poor performance in any layer will affect the overall output of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D0B43-4131-626D-DABB-96FD798D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06" y="2915044"/>
            <a:ext cx="4367460" cy="21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3623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Integrated Intelligent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Fused architectures represent integrated intelligent systems that combine different techniques into a single computational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architectures involve shared data structures and knowledge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alternative approach is to place various techniques side-by-side and focus on their interaction during problem-solving tasks, enabling the integration of different techniques and leveraging their mutual benefits.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models provide benefits such as robustness, improved performance, and enhanced problem-solving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00947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Models of Hybrid Computational Intelligence Architectures 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42728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Integrated Intelligent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Fully integrated models can exhibit a wide range of capabilities, including adaptation, generalization, noise tolerance, and justification.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Fused systems, such as neuro-fuzzy systems, evolutionary neural networks, and evolutionary fuzzy systems, illustrate examples of integrated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building fully integrated models is complex due to the increased complexity of inter-module interactions, and the process of specifying, designing, and constructing them poses challenges.</a:t>
            </a:r>
          </a:p>
        </p:txBody>
      </p:sp>
    </p:spTree>
    <p:extLst>
      <p:ext uri="{BB962C8B-B14F-4D97-AF65-F5344CB8AC3E}">
        <p14:creationId xmlns:p14="http://schemas.microsoft.com/office/powerpoint/2010/main" val="3724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9FD8-28D8-4500-B914-230256F4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78" y="42672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GB" sz="8000" dirty="0"/>
              <a:t>Hybrid Intelligent Systems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Group 3</a:t>
            </a:r>
            <a:br>
              <a:rPr lang="en-US" b="1" dirty="0"/>
            </a:b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9641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B33-CF6E-4A2D-BA5C-0299C2CB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Computational intelligence offers an innovative framework for building intelligent hybrid architectures using Neural Networks (NN), Fuzzy Inference Systems (FIS), Probabilistic Reasoning (PR), Evolutionary Computation (EC), and Swarm Intelligence (SI).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Existing hybridization approaches in computational intelligence commonly rely on ad hoc design methodologies driven by success in specific application domains.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lack of a common framework makes it challenging to conceptually compare different hybrid systems and evaluate their performance comparatively.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Overcoming the absence of a unified framework is essential for better conceptual understanding and improved performance evaluation of hybrid systems in computational intelligence.</a:t>
            </a:r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6989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B33-CF6E-4A2D-BA5C-0299C2CB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Adaptive hybrid computational intelligence frameworks have been developed, offering a diverse range of approaches for solving complex problems.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frameworks integrate different knowledge representation schemes, decision-making models, and learning strategies, allowing for a more comprehensive and effective solution to computational tasks.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objective of this integration is to overcome the limitations inherent in individual techniques by leveraging the strengths and compensating for the weaknesses through hybridization.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combining and fusing various techniques, these hybrid frameworks enhance performance, increase robustness, and improve the overall efficiency of computational intelligence systems.</a:t>
            </a:r>
          </a:p>
          <a:p>
            <a:pPr algn="just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925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B33-CF6E-4A2D-BA5C-0299C2CB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6" y="2031381"/>
            <a:ext cx="7758480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Synthesis of various techniques is essential to achieve a highly intelligent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integration and interaction of different techniques play a crucial role in the development of hybrid soft computing architectures.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Designing hybrid systems should prioritize the integration and interaction of techniques, rather than simply merging methods to create new techniques.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Well-understood techniques should be applied to solve specific domain problems within the system, and their weaknesses can be addressed by combining them with complementary methods.</a:t>
            </a:r>
          </a:p>
          <a:p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3A41B-4FFC-4631-1B7B-2C5D6B31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96" y="2596516"/>
            <a:ext cx="329088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B33-CF6E-4A2D-BA5C-0299C2CB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Neural networks (NN) mimic the neurological mechanisms of the brain and offer a structured architecture with learning and generalization capabilities.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NN stores knowledge in its weights, which are determined through learning from known samples, allowing for distributive knowledge representation.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Incorporating human a priori knowledge into NN is challenging due to the distributed nature of its knowledge representation, which is a key strength of the connectionist paradigm.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generalization ability of NN for new inputs relies on the inherent algebraic structure within the network.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3650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Fuzzy inference systems (FIS) on the other hand provide a powerful framework for approximate reasoning, aiming to model the human reasoning process at a cognitive level.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FIS acquire knowledge from domain experts and encode it within the algorithm using if-then rules, enabling straightforward incorporation and interpretation of knowledge.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FIS employ a rule-based approach and interpolative reasoning to handle new inputs effectively.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Learning and adaptation pose significant challenges in FIS, contrasting with the ease of knowledge incorporation and interpretation.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13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Probabilistic reasoning, such as Bayesian belief networks, provides a mechanism for evaluating system outcomes influenced by randomness or other forms of probabilistic uncertainty.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essential advantage of probabilistic reasoning is its capability to update previous outcome estimates by incorporating newly available evidence, allowing for dynamic and iterative decision-making processes.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Bayesian belief networks offer a probabilistic graphical model that represents relationships between variables and their probabilities, enabling effective reasoning under uncertainty.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ability to update outcome estimates based on new evidence enhances the accuracy and reliability of decision-making in systems employing probabilistic reasoning.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05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D3E-B7C5-4585-A52E-3117FEE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GH" dirty="0"/>
            </a:br>
            <a:endParaRPr lang="en-G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B88C01-C765-1CCD-9A5D-05B24A85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Global optimization aims to find the best set of parameters for an objective function but can be challenging due to locally optimal solutions and NP-hardness in combinatorial problems.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Evolutionary Computation simulates evolution on a computer by iteratively evolving a population of candidate solutions through selection, crossover, and mutation.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selection operation guides the evolutionary process by determining which candidate solutions progress to the next generation, limiting the search space.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Evolutionary Computation leverages genetic operators to introduce variation and explore the solution space, improving candidate solutions over generations.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approach has proven successful in various domains, providing effective solutions to complex optimization problems.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combining evolutionary principles with computational techniques, Evolutionary Computation offers a powerful framework for global optimization.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822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516a00-941e-4515-902e-04580dc361de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8E74B812-B790-4FCC-8104-FD9C61CCB5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1387</Words>
  <Application>Microsoft Office PowerPoint</Application>
  <PresentationFormat>Widescreen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Tahoma</vt:lpstr>
      <vt:lpstr>Wingdings</vt:lpstr>
      <vt:lpstr>Retrospect</vt:lpstr>
      <vt:lpstr>PowerPoint Presentation</vt:lpstr>
      <vt:lpstr> Hybrid Intelligent Systems  Group 3 </vt:lpstr>
      <vt:lpstr>INTRODUCTION </vt:lpstr>
      <vt:lpstr>INTRODUCTION </vt:lpstr>
      <vt:lpstr>INTRODUCTION </vt:lpstr>
      <vt:lpstr>Introduction </vt:lpstr>
      <vt:lpstr>Introduction </vt:lpstr>
      <vt:lpstr>Introduction </vt:lpstr>
      <vt:lpstr>Introduction </vt:lpstr>
      <vt:lpstr>Models of Hybrid Computational Intelligence Architectures  </vt:lpstr>
      <vt:lpstr>Models of Hybrid Computational Intelligence Architectures  </vt:lpstr>
      <vt:lpstr>Models of Hybrid Computational Intelligence Architectures  </vt:lpstr>
      <vt:lpstr>Models of Hybrid Computational Intelligence Architectures  </vt:lpstr>
      <vt:lpstr>Models of Hybrid Computational Intelligence Architectures  </vt:lpstr>
      <vt:lpstr>Models of Hybrid Computational Intelligence Architectures  </vt:lpstr>
      <vt:lpstr>Models of Hybrid Computational Intelligence Architectures  </vt:lpstr>
      <vt:lpstr>   Models of Hybrid Computational Intelligence Architectures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INTELLIGENT SYSTEM</dc:title>
  <dc:creator>andy</dc:creator>
  <cp:lastModifiedBy>Richard Densu [ MTN Ghana ]</cp:lastModifiedBy>
  <cp:revision>22</cp:revision>
  <dcterms:created xsi:type="dcterms:W3CDTF">2023-07-03T08:18:13Z</dcterms:created>
  <dcterms:modified xsi:type="dcterms:W3CDTF">2023-07-04T18:32:15Z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7a0af945-4caf-4c37-a72a-028616d8f178</vt:lpwstr>
  </property>
  <property fmtid="{D5CDD505-2E9C-101B-9397-08002B2CF9AE}" pid="3" name="bjClsUserRVM">
    <vt:lpwstr>[]</vt:lpwstr>
  </property>
  <property fmtid="{D5CDD505-2E9C-101B-9397-08002B2CF9AE}" pid="4" name="bjSaver">
    <vt:lpwstr>HdC2sykXj3e0xCxPkep6FaZP6HJ6Jq+T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policy="bf516a00-941e-4515-902e-04580dc361de"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</Properties>
</file>