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69" r:id="rId21"/>
    <p:sldId id="276" r:id="rId22"/>
    <p:sldId id="277" r:id="rId23"/>
    <p:sldId id="278" r:id="rId24"/>
    <p:sldId id="279" r:id="rId25"/>
    <p:sldId id="280" r:id="rId26"/>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78"/>
  </p:normalViewPr>
  <p:slideViewPr>
    <p:cSldViewPr snapToGrid="0">
      <p:cViewPr varScale="1">
        <p:scale>
          <a:sx n="60" d="100"/>
          <a:sy n="60" d="100"/>
        </p:scale>
        <p:origin x="78" y="10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3B4C-668D-38D3-7B8D-5DE5E0ABC4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47F6115-EDA6-538C-7715-DA847BFB24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7DF18B-F69F-172F-A8E6-8FA83B7DA949}"/>
              </a:ext>
            </a:extLst>
          </p:cNvPr>
          <p:cNvSpPr>
            <a:spLocks noGrp="1"/>
          </p:cNvSpPr>
          <p:nvPr>
            <p:ph type="dt" sz="half" idx="10"/>
          </p:nvPr>
        </p:nvSpPr>
        <p:spPr/>
        <p:txBody>
          <a:bodyPr/>
          <a:lstStyle/>
          <a:p>
            <a:fld id="{FA698E50-2F5D-0A40-9622-6143CE14CDDB}" type="datetimeFigureOut">
              <a:rPr lang="en-GB" smtClean="0"/>
              <a:t>03/07/2023</a:t>
            </a:fld>
            <a:endParaRPr lang="en-GB"/>
          </a:p>
        </p:txBody>
      </p:sp>
      <p:sp>
        <p:nvSpPr>
          <p:cNvPr id="5" name="Footer Placeholder 4">
            <a:extLst>
              <a:ext uri="{FF2B5EF4-FFF2-40B4-BE49-F238E27FC236}">
                <a16:creationId xmlns:a16="http://schemas.microsoft.com/office/drawing/2014/main" id="{A0C6844F-6762-4600-10EB-1FAFCEFCEB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8B64B0-38E4-F7D8-449B-C1A253EA6956}"/>
              </a:ext>
            </a:extLst>
          </p:cNvPr>
          <p:cNvSpPr>
            <a:spLocks noGrp="1"/>
          </p:cNvSpPr>
          <p:nvPr>
            <p:ph type="sldNum" sz="quarter" idx="12"/>
          </p:nvPr>
        </p:nvSpPr>
        <p:spPr/>
        <p:txBody>
          <a:bodyPr/>
          <a:lstStyle/>
          <a:p>
            <a:fld id="{657B7D7C-1E6C-5144-9F32-486F2AE30E57}" type="slidenum">
              <a:rPr lang="en-GB" smtClean="0"/>
              <a:t>‹#›</a:t>
            </a:fld>
            <a:endParaRPr lang="en-GB"/>
          </a:p>
        </p:txBody>
      </p:sp>
    </p:spTree>
    <p:extLst>
      <p:ext uri="{BB962C8B-B14F-4D97-AF65-F5344CB8AC3E}">
        <p14:creationId xmlns:p14="http://schemas.microsoft.com/office/powerpoint/2010/main" val="256492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21FB-684F-03FF-0D1D-609D6381A2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EC254BF-18A2-2B4F-3016-EB655D9E47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72612E-07C3-BCD9-7727-585D4D22C5D9}"/>
              </a:ext>
            </a:extLst>
          </p:cNvPr>
          <p:cNvSpPr>
            <a:spLocks noGrp="1"/>
          </p:cNvSpPr>
          <p:nvPr>
            <p:ph type="dt" sz="half" idx="10"/>
          </p:nvPr>
        </p:nvSpPr>
        <p:spPr/>
        <p:txBody>
          <a:bodyPr/>
          <a:lstStyle/>
          <a:p>
            <a:fld id="{FA698E50-2F5D-0A40-9622-6143CE14CDDB}" type="datetimeFigureOut">
              <a:rPr lang="en-GB" smtClean="0"/>
              <a:t>03/07/2023</a:t>
            </a:fld>
            <a:endParaRPr lang="en-GB"/>
          </a:p>
        </p:txBody>
      </p:sp>
      <p:sp>
        <p:nvSpPr>
          <p:cNvPr id="5" name="Footer Placeholder 4">
            <a:extLst>
              <a:ext uri="{FF2B5EF4-FFF2-40B4-BE49-F238E27FC236}">
                <a16:creationId xmlns:a16="http://schemas.microsoft.com/office/drawing/2014/main" id="{D24EEE33-D474-7444-18BF-104CBF5C8F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62DCA4-0F65-5B6E-0E3B-73FD6D1AB835}"/>
              </a:ext>
            </a:extLst>
          </p:cNvPr>
          <p:cNvSpPr>
            <a:spLocks noGrp="1"/>
          </p:cNvSpPr>
          <p:nvPr>
            <p:ph type="sldNum" sz="quarter" idx="12"/>
          </p:nvPr>
        </p:nvSpPr>
        <p:spPr/>
        <p:txBody>
          <a:bodyPr/>
          <a:lstStyle/>
          <a:p>
            <a:fld id="{657B7D7C-1E6C-5144-9F32-486F2AE30E57}" type="slidenum">
              <a:rPr lang="en-GB" smtClean="0"/>
              <a:t>‹#›</a:t>
            </a:fld>
            <a:endParaRPr lang="en-GB"/>
          </a:p>
        </p:txBody>
      </p:sp>
    </p:spTree>
    <p:extLst>
      <p:ext uri="{BB962C8B-B14F-4D97-AF65-F5344CB8AC3E}">
        <p14:creationId xmlns:p14="http://schemas.microsoft.com/office/powerpoint/2010/main" val="258420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666C55-38CD-F975-5458-0073E59A50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7251DD-C2E1-9E21-2F2B-D9B047CB3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E932EC-78C9-4D66-8F35-EE5A60FB64D5}"/>
              </a:ext>
            </a:extLst>
          </p:cNvPr>
          <p:cNvSpPr>
            <a:spLocks noGrp="1"/>
          </p:cNvSpPr>
          <p:nvPr>
            <p:ph type="dt" sz="half" idx="10"/>
          </p:nvPr>
        </p:nvSpPr>
        <p:spPr/>
        <p:txBody>
          <a:bodyPr/>
          <a:lstStyle/>
          <a:p>
            <a:fld id="{FA698E50-2F5D-0A40-9622-6143CE14CDDB}" type="datetimeFigureOut">
              <a:rPr lang="en-GB" smtClean="0"/>
              <a:t>03/07/2023</a:t>
            </a:fld>
            <a:endParaRPr lang="en-GB"/>
          </a:p>
        </p:txBody>
      </p:sp>
      <p:sp>
        <p:nvSpPr>
          <p:cNvPr id="5" name="Footer Placeholder 4">
            <a:extLst>
              <a:ext uri="{FF2B5EF4-FFF2-40B4-BE49-F238E27FC236}">
                <a16:creationId xmlns:a16="http://schemas.microsoft.com/office/drawing/2014/main" id="{25CC1643-3517-4DB4-3FD1-1ECBEF6DD1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4B167B-108C-E36B-6913-7CCC2D413948}"/>
              </a:ext>
            </a:extLst>
          </p:cNvPr>
          <p:cNvSpPr>
            <a:spLocks noGrp="1"/>
          </p:cNvSpPr>
          <p:nvPr>
            <p:ph type="sldNum" sz="quarter" idx="12"/>
          </p:nvPr>
        </p:nvSpPr>
        <p:spPr/>
        <p:txBody>
          <a:bodyPr/>
          <a:lstStyle/>
          <a:p>
            <a:fld id="{657B7D7C-1E6C-5144-9F32-486F2AE30E57}" type="slidenum">
              <a:rPr lang="en-GB" smtClean="0"/>
              <a:t>‹#›</a:t>
            </a:fld>
            <a:endParaRPr lang="en-GB"/>
          </a:p>
        </p:txBody>
      </p:sp>
    </p:spTree>
    <p:extLst>
      <p:ext uri="{BB962C8B-B14F-4D97-AF65-F5344CB8AC3E}">
        <p14:creationId xmlns:p14="http://schemas.microsoft.com/office/powerpoint/2010/main" val="389028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7545-1CE2-2F2C-90F5-CFB62CB65C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3086202-9967-ED8F-2C04-7488E56334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617B40-D5C1-1794-6E9E-328E93996F5F}"/>
              </a:ext>
            </a:extLst>
          </p:cNvPr>
          <p:cNvSpPr>
            <a:spLocks noGrp="1"/>
          </p:cNvSpPr>
          <p:nvPr>
            <p:ph type="dt" sz="half" idx="10"/>
          </p:nvPr>
        </p:nvSpPr>
        <p:spPr/>
        <p:txBody>
          <a:bodyPr/>
          <a:lstStyle/>
          <a:p>
            <a:fld id="{FA698E50-2F5D-0A40-9622-6143CE14CDDB}" type="datetimeFigureOut">
              <a:rPr lang="en-GB" smtClean="0"/>
              <a:t>03/07/2023</a:t>
            </a:fld>
            <a:endParaRPr lang="en-GB"/>
          </a:p>
        </p:txBody>
      </p:sp>
      <p:sp>
        <p:nvSpPr>
          <p:cNvPr id="5" name="Footer Placeholder 4">
            <a:extLst>
              <a:ext uri="{FF2B5EF4-FFF2-40B4-BE49-F238E27FC236}">
                <a16:creationId xmlns:a16="http://schemas.microsoft.com/office/drawing/2014/main" id="{8854B3F8-B2D8-D05C-CD35-AB187E57E8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0FE0EE-1576-35D0-25D4-E5204BEB221F}"/>
              </a:ext>
            </a:extLst>
          </p:cNvPr>
          <p:cNvSpPr>
            <a:spLocks noGrp="1"/>
          </p:cNvSpPr>
          <p:nvPr>
            <p:ph type="sldNum" sz="quarter" idx="12"/>
          </p:nvPr>
        </p:nvSpPr>
        <p:spPr/>
        <p:txBody>
          <a:bodyPr/>
          <a:lstStyle/>
          <a:p>
            <a:fld id="{657B7D7C-1E6C-5144-9F32-486F2AE30E57}" type="slidenum">
              <a:rPr lang="en-GB" smtClean="0"/>
              <a:t>‹#›</a:t>
            </a:fld>
            <a:endParaRPr lang="en-GB"/>
          </a:p>
        </p:txBody>
      </p:sp>
    </p:spTree>
    <p:extLst>
      <p:ext uri="{BB962C8B-B14F-4D97-AF65-F5344CB8AC3E}">
        <p14:creationId xmlns:p14="http://schemas.microsoft.com/office/powerpoint/2010/main" val="394924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9EB0-C159-BAA8-1AB5-4EE5EDAAF0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388EDE1-3048-BC9F-AC0B-D3940EC24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A015DE-CD6F-5175-4D0F-933DF37728F1}"/>
              </a:ext>
            </a:extLst>
          </p:cNvPr>
          <p:cNvSpPr>
            <a:spLocks noGrp="1"/>
          </p:cNvSpPr>
          <p:nvPr>
            <p:ph type="dt" sz="half" idx="10"/>
          </p:nvPr>
        </p:nvSpPr>
        <p:spPr/>
        <p:txBody>
          <a:bodyPr/>
          <a:lstStyle/>
          <a:p>
            <a:fld id="{FA698E50-2F5D-0A40-9622-6143CE14CDDB}" type="datetimeFigureOut">
              <a:rPr lang="en-GB" smtClean="0"/>
              <a:t>03/07/2023</a:t>
            </a:fld>
            <a:endParaRPr lang="en-GB"/>
          </a:p>
        </p:txBody>
      </p:sp>
      <p:sp>
        <p:nvSpPr>
          <p:cNvPr id="5" name="Footer Placeholder 4">
            <a:extLst>
              <a:ext uri="{FF2B5EF4-FFF2-40B4-BE49-F238E27FC236}">
                <a16:creationId xmlns:a16="http://schemas.microsoft.com/office/drawing/2014/main" id="{D45E158A-A1B6-3601-70E2-A4D5C2B20C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3EC02C-EBFE-210D-054D-57B9AB8F49A6}"/>
              </a:ext>
            </a:extLst>
          </p:cNvPr>
          <p:cNvSpPr>
            <a:spLocks noGrp="1"/>
          </p:cNvSpPr>
          <p:nvPr>
            <p:ph type="sldNum" sz="quarter" idx="12"/>
          </p:nvPr>
        </p:nvSpPr>
        <p:spPr/>
        <p:txBody>
          <a:bodyPr/>
          <a:lstStyle/>
          <a:p>
            <a:fld id="{657B7D7C-1E6C-5144-9F32-486F2AE30E57}" type="slidenum">
              <a:rPr lang="en-GB" smtClean="0"/>
              <a:t>‹#›</a:t>
            </a:fld>
            <a:endParaRPr lang="en-GB"/>
          </a:p>
        </p:txBody>
      </p:sp>
    </p:spTree>
    <p:extLst>
      <p:ext uri="{BB962C8B-B14F-4D97-AF65-F5344CB8AC3E}">
        <p14:creationId xmlns:p14="http://schemas.microsoft.com/office/powerpoint/2010/main" val="1292773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2019-99E3-592E-C7CA-4C47338EBE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29AA22-8A7C-02E7-B845-1CCDDC06E0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D1CA96B-BB4F-2394-C932-B098CDBFA3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C76F72B-090C-1621-F863-40CEA2C94874}"/>
              </a:ext>
            </a:extLst>
          </p:cNvPr>
          <p:cNvSpPr>
            <a:spLocks noGrp="1"/>
          </p:cNvSpPr>
          <p:nvPr>
            <p:ph type="dt" sz="half" idx="10"/>
          </p:nvPr>
        </p:nvSpPr>
        <p:spPr/>
        <p:txBody>
          <a:bodyPr/>
          <a:lstStyle/>
          <a:p>
            <a:fld id="{FA698E50-2F5D-0A40-9622-6143CE14CDDB}" type="datetimeFigureOut">
              <a:rPr lang="en-GB" smtClean="0"/>
              <a:t>03/07/2023</a:t>
            </a:fld>
            <a:endParaRPr lang="en-GB"/>
          </a:p>
        </p:txBody>
      </p:sp>
      <p:sp>
        <p:nvSpPr>
          <p:cNvPr id="6" name="Footer Placeholder 5">
            <a:extLst>
              <a:ext uri="{FF2B5EF4-FFF2-40B4-BE49-F238E27FC236}">
                <a16:creationId xmlns:a16="http://schemas.microsoft.com/office/drawing/2014/main" id="{A35876D4-B75E-B96A-1720-D0DDFC67AC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C67F64-256E-E90C-C0E7-0352FAD760E1}"/>
              </a:ext>
            </a:extLst>
          </p:cNvPr>
          <p:cNvSpPr>
            <a:spLocks noGrp="1"/>
          </p:cNvSpPr>
          <p:nvPr>
            <p:ph type="sldNum" sz="quarter" idx="12"/>
          </p:nvPr>
        </p:nvSpPr>
        <p:spPr/>
        <p:txBody>
          <a:bodyPr/>
          <a:lstStyle/>
          <a:p>
            <a:fld id="{657B7D7C-1E6C-5144-9F32-486F2AE30E57}" type="slidenum">
              <a:rPr lang="en-GB" smtClean="0"/>
              <a:t>‹#›</a:t>
            </a:fld>
            <a:endParaRPr lang="en-GB"/>
          </a:p>
        </p:txBody>
      </p:sp>
    </p:spTree>
    <p:extLst>
      <p:ext uri="{BB962C8B-B14F-4D97-AF65-F5344CB8AC3E}">
        <p14:creationId xmlns:p14="http://schemas.microsoft.com/office/powerpoint/2010/main" val="381667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2EC2-F6DD-7860-E784-672A2669387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1B93E9-A499-5D97-B740-C847828938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DCC3A7-576B-9D6D-F97E-53102DC477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EB1EAAB-CE0E-97BB-2B2B-C960BA2AB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200553-57DB-5ED6-4EA0-42927071E0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BFB2E5D-B68C-DD5B-FA20-394416916267}"/>
              </a:ext>
            </a:extLst>
          </p:cNvPr>
          <p:cNvSpPr>
            <a:spLocks noGrp="1"/>
          </p:cNvSpPr>
          <p:nvPr>
            <p:ph type="dt" sz="half" idx="10"/>
          </p:nvPr>
        </p:nvSpPr>
        <p:spPr/>
        <p:txBody>
          <a:bodyPr/>
          <a:lstStyle/>
          <a:p>
            <a:fld id="{FA698E50-2F5D-0A40-9622-6143CE14CDDB}" type="datetimeFigureOut">
              <a:rPr lang="en-GB" smtClean="0"/>
              <a:t>03/07/2023</a:t>
            </a:fld>
            <a:endParaRPr lang="en-GB"/>
          </a:p>
        </p:txBody>
      </p:sp>
      <p:sp>
        <p:nvSpPr>
          <p:cNvPr id="8" name="Footer Placeholder 7">
            <a:extLst>
              <a:ext uri="{FF2B5EF4-FFF2-40B4-BE49-F238E27FC236}">
                <a16:creationId xmlns:a16="http://schemas.microsoft.com/office/drawing/2014/main" id="{99C26065-225C-054B-B7FE-B005AE7AF3B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F44F87A-A8B0-408E-97BB-D1287D520BF6}"/>
              </a:ext>
            </a:extLst>
          </p:cNvPr>
          <p:cNvSpPr>
            <a:spLocks noGrp="1"/>
          </p:cNvSpPr>
          <p:nvPr>
            <p:ph type="sldNum" sz="quarter" idx="12"/>
          </p:nvPr>
        </p:nvSpPr>
        <p:spPr/>
        <p:txBody>
          <a:bodyPr/>
          <a:lstStyle/>
          <a:p>
            <a:fld id="{657B7D7C-1E6C-5144-9F32-486F2AE30E57}" type="slidenum">
              <a:rPr lang="en-GB" smtClean="0"/>
              <a:t>‹#›</a:t>
            </a:fld>
            <a:endParaRPr lang="en-GB"/>
          </a:p>
        </p:txBody>
      </p:sp>
    </p:spTree>
    <p:extLst>
      <p:ext uri="{BB962C8B-B14F-4D97-AF65-F5344CB8AC3E}">
        <p14:creationId xmlns:p14="http://schemas.microsoft.com/office/powerpoint/2010/main" val="371971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A7F7-271F-BB71-2FF5-7E5F76F28E3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66188F7-5981-E2BC-F870-32151CE28B10}"/>
              </a:ext>
            </a:extLst>
          </p:cNvPr>
          <p:cNvSpPr>
            <a:spLocks noGrp="1"/>
          </p:cNvSpPr>
          <p:nvPr>
            <p:ph type="dt" sz="half" idx="10"/>
          </p:nvPr>
        </p:nvSpPr>
        <p:spPr/>
        <p:txBody>
          <a:bodyPr/>
          <a:lstStyle/>
          <a:p>
            <a:fld id="{FA698E50-2F5D-0A40-9622-6143CE14CDDB}" type="datetimeFigureOut">
              <a:rPr lang="en-GB" smtClean="0"/>
              <a:t>03/07/2023</a:t>
            </a:fld>
            <a:endParaRPr lang="en-GB"/>
          </a:p>
        </p:txBody>
      </p:sp>
      <p:sp>
        <p:nvSpPr>
          <p:cNvPr id="4" name="Footer Placeholder 3">
            <a:extLst>
              <a:ext uri="{FF2B5EF4-FFF2-40B4-BE49-F238E27FC236}">
                <a16:creationId xmlns:a16="http://schemas.microsoft.com/office/drawing/2014/main" id="{6BE62697-8D82-6B0C-FEC8-C622E1A2F22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0124DD9-1927-A9BE-E859-790B9928C2BA}"/>
              </a:ext>
            </a:extLst>
          </p:cNvPr>
          <p:cNvSpPr>
            <a:spLocks noGrp="1"/>
          </p:cNvSpPr>
          <p:nvPr>
            <p:ph type="sldNum" sz="quarter" idx="12"/>
          </p:nvPr>
        </p:nvSpPr>
        <p:spPr/>
        <p:txBody>
          <a:bodyPr/>
          <a:lstStyle/>
          <a:p>
            <a:fld id="{657B7D7C-1E6C-5144-9F32-486F2AE30E57}" type="slidenum">
              <a:rPr lang="en-GB" smtClean="0"/>
              <a:t>‹#›</a:t>
            </a:fld>
            <a:endParaRPr lang="en-GB"/>
          </a:p>
        </p:txBody>
      </p:sp>
    </p:spTree>
    <p:extLst>
      <p:ext uri="{BB962C8B-B14F-4D97-AF65-F5344CB8AC3E}">
        <p14:creationId xmlns:p14="http://schemas.microsoft.com/office/powerpoint/2010/main" val="308933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9EA7E5-740A-8247-FE61-B9A59CB24AFB}"/>
              </a:ext>
            </a:extLst>
          </p:cNvPr>
          <p:cNvSpPr>
            <a:spLocks noGrp="1"/>
          </p:cNvSpPr>
          <p:nvPr>
            <p:ph type="dt" sz="half" idx="10"/>
          </p:nvPr>
        </p:nvSpPr>
        <p:spPr/>
        <p:txBody>
          <a:bodyPr/>
          <a:lstStyle/>
          <a:p>
            <a:fld id="{FA698E50-2F5D-0A40-9622-6143CE14CDDB}" type="datetimeFigureOut">
              <a:rPr lang="en-GB" smtClean="0"/>
              <a:t>03/07/2023</a:t>
            </a:fld>
            <a:endParaRPr lang="en-GB"/>
          </a:p>
        </p:txBody>
      </p:sp>
      <p:sp>
        <p:nvSpPr>
          <p:cNvPr id="3" name="Footer Placeholder 2">
            <a:extLst>
              <a:ext uri="{FF2B5EF4-FFF2-40B4-BE49-F238E27FC236}">
                <a16:creationId xmlns:a16="http://schemas.microsoft.com/office/drawing/2014/main" id="{91722994-F52A-1C36-F5E3-1480296214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BAD7515-C92E-C512-42F9-954344A51D1B}"/>
              </a:ext>
            </a:extLst>
          </p:cNvPr>
          <p:cNvSpPr>
            <a:spLocks noGrp="1"/>
          </p:cNvSpPr>
          <p:nvPr>
            <p:ph type="sldNum" sz="quarter" idx="12"/>
          </p:nvPr>
        </p:nvSpPr>
        <p:spPr/>
        <p:txBody>
          <a:bodyPr/>
          <a:lstStyle/>
          <a:p>
            <a:fld id="{657B7D7C-1E6C-5144-9F32-486F2AE30E57}" type="slidenum">
              <a:rPr lang="en-GB" smtClean="0"/>
              <a:t>‹#›</a:t>
            </a:fld>
            <a:endParaRPr lang="en-GB"/>
          </a:p>
        </p:txBody>
      </p:sp>
    </p:spTree>
    <p:extLst>
      <p:ext uri="{BB962C8B-B14F-4D97-AF65-F5344CB8AC3E}">
        <p14:creationId xmlns:p14="http://schemas.microsoft.com/office/powerpoint/2010/main" val="549224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643E-375F-CED8-E844-79980C9B3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BAC35A-12BC-C5BF-70A4-4B60FB9C52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4877FD-6ED9-AFF6-75E7-CCE916FDD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0E399-4597-60F9-626E-A2D144E25894}"/>
              </a:ext>
            </a:extLst>
          </p:cNvPr>
          <p:cNvSpPr>
            <a:spLocks noGrp="1"/>
          </p:cNvSpPr>
          <p:nvPr>
            <p:ph type="dt" sz="half" idx="10"/>
          </p:nvPr>
        </p:nvSpPr>
        <p:spPr/>
        <p:txBody>
          <a:bodyPr/>
          <a:lstStyle/>
          <a:p>
            <a:fld id="{FA698E50-2F5D-0A40-9622-6143CE14CDDB}" type="datetimeFigureOut">
              <a:rPr lang="en-GB" smtClean="0"/>
              <a:t>03/07/2023</a:t>
            </a:fld>
            <a:endParaRPr lang="en-GB"/>
          </a:p>
        </p:txBody>
      </p:sp>
      <p:sp>
        <p:nvSpPr>
          <p:cNvPr id="6" name="Footer Placeholder 5">
            <a:extLst>
              <a:ext uri="{FF2B5EF4-FFF2-40B4-BE49-F238E27FC236}">
                <a16:creationId xmlns:a16="http://schemas.microsoft.com/office/drawing/2014/main" id="{AFDABD6B-D70B-C8B1-8A1D-D8CFF53F42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7921FC-CE7A-B57F-DC83-BFDD053C9B19}"/>
              </a:ext>
            </a:extLst>
          </p:cNvPr>
          <p:cNvSpPr>
            <a:spLocks noGrp="1"/>
          </p:cNvSpPr>
          <p:nvPr>
            <p:ph type="sldNum" sz="quarter" idx="12"/>
          </p:nvPr>
        </p:nvSpPr>
        <p:spPr/>
        <p:txBody>
          <a:bodyPr/>
          <a:lstStyle/>
          <a:p>
            <a:fld id="{657B7D7C-1E6C-5144-9F32-486F2AE30E57}" type="slidenum">
              <a:rPr lang="en-GB" smtClean="0"/>
              <a:t>‹#›</a:t>
            </a:fld>
            <a:endParaRPr lang="en-GB"/>
          </a:p>
        </p:txBody>
      </p:sp>
    </p:spTree>
    <p:extLst>
      <p:ext uri="{BB962C8B-B14F-4D97-AF65-F5344CB8AC3E}">
        <p14:creationId xmlns:p14="http://schemas.microsoft.com/office/powerpoint/2010/main" val="263912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0770-4228-23AA-CF98-251057B4D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3656D10-43B7-CCF1-F781-E57DF9D541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A3B69B-757A-38E1-89AA-C043C1216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BC246D-7E94-541A-41D5-EE6AC66FD836}"/>
              </a:ext>
            </a:extLst>
          </p:cNvPr>
          <p:cNvSpPr>
            <a:spLocks noGrp="1"/>
          </p:cNvSpPr>
          <p:nvPr>
            <p:ph type="dt" sz="half" idx="10"/>
          </p:nvPr>
        </p:nvSpPr>
        <p:spPr/>
        <p:txBody>
          <a:bodyPr/>
          <a:lstStyle/>
          <a:p>
            <a:fld id="{FA698E50-2F5D-0A40-9622-6143CE14CDDB}" type="datetimeFigureOut">
              <a:rPr lang="en-GB" smtClean="0"/>
              <a:t>03/07/2023</a:t>
            </a:fld>
            <a:endParaRPr lang="en-GB"/>
          </a:p>
        </p:txBody>
      </p:sp>
      <p:sp>
        <p:nvSpPr>
          <p:cNvPr id="6" name="Footer Placeholder 5">
            <a:extLst>
              <a:ext uri="{FF2B5EF4-FFF2-40B4-BE49-F238E27FC236}">
                <a16:creationId xmlns:a16="http://schemas.microsoft.com/office/drawing/2014/main" id="{1FA7AA5D-EA5F-C70F-9B99-9C2B309097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BF80B3-E3AF-1CD2-3641-F1F4ADA837CE}"/>
              </a:ext>
            </a:extLst>
          </p:cNvPr>
          <p:cNvSpPr>
            <a:spLocks noGrp="1"/>
          </p:cNvSpPr>
          <p:nvPr>
            <p:ph type="sldNum" sz="quarter" idx="12"/>
          </p:nvPr>
        </p:nvSpPr>
        <p:spPr/>
        <p:txBody>
          <a:bodyPr/>
          <a:lstStyle/>
          <a:p>
            <a:fld id="{657B7D7C-1E6C-5144-9F32-486F2AE30E57}" type="slidenum">
              <a:rPr lang="en-GB" smtClean="0"/>
              <a:t>‹#›</a:t>
            </a:fld>
            <a:endParaRPr lang="en-GB"/>
          </a:p>
        </p:txBody>
      </p:sp>
    </p:spTree>
    <p:extLst>
      <p:ext uri="{BB962C8B-B14F-4D97-AF65-F5344CB8AC3E}">
        <p14:creationId xmlns:p14="http://schemas.microsoft.com/office/powerpoint/2010/main" val="2685398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00FAD6-12FD-6BE3-A98A-53C395AD6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168A8A5-6B75-962A-16C5-DFC132436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5B22D8-5C96-D443-D691-0F4AF581FE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98E50-2F5D-0A40-9622-6143CE14CDDB}" type="datetimeFigureOut">
              <a:rPr lang="en-GB" smtClean="0"/>
              <a:t>03/07/2023</a:t>
            </a:fld>
            <a:endParaRPr lang="en-GB"/>
          </a:p>
        </p:txBody>
      </p:sp>
      <p:sp>
        <p:nvSpPr>
          <p:cNvPr id="5" name="Footer Placeholder 4">
            <a:extLst>
              <a:ext uri="{FF2B5EF4-FFF2-40B4-BE49-F238E27FC236}">
                <a16:creationId xmlns:a16="http://schemas.microsoft.com/office/drawing/2014/main" id="{C64509A4-B72F-1264-2BA9-BEEAE766BF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B71E18B-E86D-20AC-3463-210B07F29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B7D7C-1E6C-5144-9F32-486F2AE30E57}" type="slidenum">
              <a:rPr lang="en-GB" smtClean="0"/>
              <a:t>‹#›</a:t>
            </a:fld>
            <a:endParaRPr lang="en-GB"/>
          </a:p>
        </p:txBody>
      </p:sp>
    </p:spTree>
    <p:extLst>
      <p:ext uri="{BB962C8B-B14F-4D97-AF65-F5344CB8AC3E}">
        <p14:creationId xmlns:p14="http://schemas.microsoft.com/office/powerpoint/2010/main" val="1884025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101C-CDA5-BA6A-4490-4F3AB71184FE}"/>
              </a:ext>
            </a:extLst>
          </p:cNvPr>
          <p:cNvSpPr>
            <a:spLocks noGrp="1"/>
          </p:cNvSpPr>
          <p:nvPr>
            <p:ph type="ctrTitle"/>
          </p:nvPr>
        </p:nvSpPr>
        <p:spPr/>
        <p:txBody>
          <a:bodyPr/>
          <a:lstStyle/>
          <a:p>
            <a:r>
              <a:rPr lang="en-GB" dirty="0"/>
              <a:t>Swarm Intelligence</a:t>
            </a:r>
          </a:p>
        </p:txBody>
      </p:sp>
      <p:sp>
        <p:nvSpPr>
          <p:cNvPr id="3" name="Subtitle 2">
            <a:extLst>
              <a:ext uri="{FF2B5EF4-FFF2-40B4-BE49-F238E27FC236}">
                <a16:creationId xmlns:a16="http://schemas.microsoft.com/office/drawing/2014/main" id="{93327BD5-9B79-C230-002F-FE01831D1A5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14466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68B-6A8E-4FF9-16A2-01ED15BFB9D2}"/>
              </a:ext>
            </a:extLst>
          </p:cNvPr>
          <p:cNvSpPr>
            <a:spLocks noGrp="1"/>
          </p:cNvSpPr>
          <p:nvPr>
            <p:ph type="title"/>
          </p:nvPr>
        </p:nvSpPr>
        <p:spPr/>
        <p:txBody>
          <a:bodyPr/>
          <a:lstStyle/>
          <a:p>
            <a:r>
              <a:rPr lang="en-US" dirty="0">
                <a:effectLst/>
                <a:latin typeface="Helvetica Neue" panose="02000503000000020004" pitchFamily="2" charset="0"/>
              </a:rPr>
              <a:t>The Particle Swarm Optimization (PSO)</a:t>
            </a:r>
            <a:br>
              <a:rPr lang="en-US" dirty="0">
                <a:effectLst/>
                <a:latin typeface="Helvetica Neue" panose="02000503000000020004" pitchFamily="2" charset="0"/>
              </a:rPr>
            </a:br>
            <a:endParaRPr lang="en-GB" dirty="0"/>
          </a:p>
        </p:txBody>
      </p:sp>
      <p:sp>
        <p:nvSpPr>
          <p:cNvPr id="3" name="Content Placeholder 2">
            <a:extLst>
              <a:ext uri="{FF2B5EF4-FFF2-40B4-BE49-F238E27FC236}">
                <a16:creationId xmlns:a16="http://schemas.microsoft.com/office/drawing/2014/main" id="{84258EFC-5C15-E174-0EFC-18E203A9610C}"/>
              </a:ext>
            </a:extLst>
          </p:cNvPr>
          <p:cNvSpPr>
            <a:spLocks noGrp="1"/>
          </p:cNvSpPr>
          <p:nvPr>
            <p:ph idx="1"/>
          </p:nvPr>
        </p:nvSpPr>
        <p:spPr>
          <a:xfrm>
            <a:off x="838200" y="1105786"/>
            <a:ext cx="10515600" cy="5071177"/>
          </a:xfrm>
        </p:spPr>
        <p:txBody>
          <a:bodyPr>
            <a:normAutofit/>
          </a:bodyPr>
          <a:lstStyle/>
          <a:p>
            <a:r>
              <a:rPr lang="en-US" dirty="0">
                <a:effectLst/>
                <a:latin typeface="Times" pitchFamily="2" charset="0"/>
              </a:rPr>
              <a:t>The end criteria are usually one of the following:</a:t>
            </a:r>
          </a:p>
          <a:p>
            <a:r>
              <a:rPr lang="en-US" dirty="0">
                <a:effectLst/>
                <a:latin typeface="Times" pitchFamily="2" charset="0"/>
              </a:rPr>
              <a:t>maximum number of iterations: the optimization process is terminated after a fixed number of iterations, for example, 1000 iterations;</a:t>
            </a:r>
          </a:p>
          <a:p>
            <a:r>
              <a:rPr lang="en-US" dirty="0">
                <a:effectLst/>
                <a:latin typeface="Times" pitchFamily="2" charset="0"/>
              </a:rPr>
              <a:t>number of iterations without improvement: the optimization process is terminated after some fixed number of iterations without any improvement;</a:t>
            </a:r>
          </a:p>
          <a:p>
            <a:r>
              <a:rPr lang="en-US" dirty="0">
                <a:effectLst/>
                <a:latin typeface="Times" pitchFamily="2" charset="0"/>
              </a:rPr>
              <a:t>minimum objective function error: the error between the obtained objective function value and the best fitness value is less than a prefixed anticipated threshold.</a:t>
            </a:r>
          </a:p>
          <a:p>
            <a:endParaRPr lang="en-US" dirty="0">
              <a:effectLst/>
              <a:latin typeface="Times" pitchFamily="2" charset="0"/>
            </a:endParaRPr>
          </a:p>
          <a:p>
            <a:endParaRPr lang="en-US" dirty="0">
              <a:effectLst/>
              <a:latin typeface="Times New Roman" panose="02020603050405020304" pitchFamily="18" charset="0"/>
            </a:endParaRPr>
          </a:p>
          <a:p>
            <a:endParaRPr lang="en-US" dirty="0">
              <a:effectLst/>
              <a:latin typeface="Times" pitchFamily="2" charset="0"/>
            </a:endParaRPr>
          </a:p>
        </p:txBody>
      </p:sp>
    </p:spTree>
    <p:extLst>
      <p:ext uri="{BB962C8B-B14F-4D97-AF65-F5344CB8AC3E}">
        <p14:creationId xmlns:p14="http://schemas.microsoft.com/office/powerpoint/2010/main" val="210021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68B-6A8E-4FF9-16A2-01ED15BFB9D2}"/>
              </a:ext>
            </a:extLst>
          </p:cNvPr>
          <p:cNvSpPr>
            <a:spLocks noGrp="1"/>
          </p:cNvSpPr>
          <p:nvPr>
            <p:ph type="title"/>
          </p:nvPr>
        </p:nvSpPr>
        <p:spPr/>
        <p:txBody>
          <a:bodyPr/>
          <a:lstStyle/>
          <a:p>
            <a:r>
              <a:rPr lang="en-US" dirty="0">
                <a:effectLst/>
                <a:latin typeface="Helvetica Neue" panose="02000503000000020004" pitchFamily="2" charset="0"/>
              </a:rPr>
              <a:t>The Particle Swarm Optimization (PSO)</a:t>
            </a:r>
            <a:br>
              <a:rPr lang="en-US" dirty="0">
                <a:effectLst/>
                <a:latin typeface="Helvetica Neue" panose="02000503000000020004" pitchFamily="2" charset="0"/>
              </a:rPr>
            </a:br>
            <a:endParaRPr lang="en-GB" dirty="0"/>
          </a:p>
        </p:txBody>
      </p:sp>
      <p:sp>
        <p:nvSpPr>
          <p:cNvPr id="3" name="Content Placeholder 2">
            <a:extLst>
              <a:ext uri="{FF2B5EF4-FFF2-40B4-BE49-F238E27FC236}">
                <a16:creationId xmlns:a16="http://schemas.microsoft.com/office/drawing/2014/main" id="{84258EFC-5C15-E174-0EFC-18E203A9610C}"/>
              </a:ext>
            </a:extLst>
          </p:cNvPr>
          <p:cNvSpPr>
            <a:spLocks noGrp="1"/>
          </p:cNvSpPr>
          <p:nvPr>
            <p:ph idx="1"/>
          </p:nvPr>
        </p:nvSpPr>
        <p:spPr>
          <a:xfrm>
            <a:off x="838200" y="1105786"/>
            <a:ext cx="10515600" cy="5071177"/>
          </a:xfrm>
        </p:spPr>
        <p:txBody>
          <a:bodyPr>
            <a:normAutofit fontScale="92500" lnSpcReduction="10000"/>
          </a:bodyPr>
          <a:lstStyle/>
          <a:p>
            <a:r>
              <a:rPr lang="en-US" dirty="0">
                <a:effectLst/>
                <a:latin typeface="Times" pitchFamily="2" charset="0"/>
              </a:rPr>
              <a:t>There are 3 terms that contribute to creating the new velocity:</a:t>
            </a:r>
          </a:p>
          <a:p>
            <a:pPr marL="514350" indent="-514350">
              <a:buFont typeface="+mj-lt"/>
              <a:buAutoNum type="arabicParenR"/>
            </a:pPr>
            <a:r>
              <a:rPr lang="en-US" dirty="0">
                <a:effectLst/>
                <a:latin typeface="Times" pitchFamily="2" charset="0"/>
              </a:rPr>
              <a:t>Inertia Term:</a:t>
            </a:r>
          </a:p>
          <a:p>
            <a:pPr>
              <a:buFont typeface="Wingdings" pitchFamily="2" charset="2"/>
              <a:buChar char="Ø"/>
            </a:pPr>
            <a:r>
              <a:rPr lang="en-US" dirty="0">
                <a:effectLst/>
                <a:latin typeface="Times" pitchFamily="2" charset="0"/>
              </a:rPr>
              <a:t>this term forces the particle to move in the same direction;</a:t>
            </a:r>
          </a:p>
          <a:p>
            <a:pPr>
              <a:buFont typeface="Wingdings" pitchFamily="2" charset="2"/>
              <a:buChar char="Ø"/>
            </a:pPr>
            <a:r>
              <a:rPr lang="en-US" dirty="0">
                <a:effectLst/>
                <a:latin typeface="Times" pitchFamily="2" charset="0"/>
              </a:rPr>
              <a:t>audacious tendency, following own way using old velocity.</a:t>
            </a:r>
          </a:p>
          <a:p>
            <a:pPr marL="0" indent="0">
              <a:buNone/>
            </a:pPr>
            <a:r>
              <a:rPr lang="en-US" dirty="0">
                <a:effectLst/>
                <a:latin typeface="Times" pitchFamily="2" charset="0"/>
              </a:rPr>
              <a:t>2)   Cognitive Term</a:t>
            </a:r>
          </a:p>
          <a:p>
            <a:pPr>
              <a:buFont typeface="Wingdings" pitchFamily="2" charset="2"/>
              <a:buChar char="Ø"/>
            </a:pPr>
            <a:r>
              <a:rPr lang="en-US" dirty="0">
                <a:effectLst/>
                <a:latin typeface="Times" pitchFamily="2" charset="0"/>
              </a:rPr>
              <a:t>this term forces the particle to go back to the previous best position;</a:t>
            </a:r>
          </a:p>
          <a:p>
            <a:pPr>
              <a:buFont typeface="Wingdings" pitchFamily="2" charset="2"/>
              <a:buChar char="Ø"/>
            </a:pPr>
            <a:r>
              <a:rPr lang="en-US" dirty="0">
                <a:effectLst/>
                <a:latin typeface="Times" pitchFamily="2" charset="0"/>
              </a:rPr>
              <a:t>conservative tendency.</a:t>
            </a:r>
          </a:p>
          <a:p>
            <a:pPr marL="0" indent="0">
              <a:buNone/>
            </a:pPr>
            <a:r>
              <a:rPr lang="en-US" dirty="0">
                <a:effectLst/>
                <a:latin typeface="Times" pitchFamily="2" charset="0"/>
              </a:rPr>
              <a:t>3)   Social Learning Term</a:t>
            </a:r>
          </a:p>
          <a:p>
            <a:pPr>
              <a:buFont typeface="Wingdings" pitchFamily="2" charset="2"/>
              <a:buChar char="Ø"/>
            </a:pPr>
            <a:r>
              <a:rPr lang="en-US" dirty="0">
                <a:effectLst/>
                <a:latin typeface="Times" pitchFamily="2" charset="0"/>
              </a:rPr>
              <a:t>this term forces the particle to move to the best previous position</a:t>
            </a:r>
          </a:p>
          <a:p>
            <a:pPr marL="0" indent="0">
              <a:buNone/>
            </a:pPr>
            <a:r>
              <a:rPr lang="en-US" dirty="0">
                <a:effectLst/>
                <a:latin typeface="Times" pitchFamily="2" charset="0"/>
              </a:rPr>
              <a:t>of its neighbors;</a:t>
            </a:r>
          </a:p>
          <a:p>
            <a:pPr>
              <a:buFont typeface="Wingdings" pitchFamily="2" charset="2"/>
              <a:buChar char="Ø"/>
            </a:pPr>
            <a:r>
              <a:rPr lang="en-US" dirty="0">
                <a:effectLst/>
                <a:latin typeface="Times" pitchFamily="2" charset="0"/>
              </a:rPr>
              <a:t>sheep like tendency, be a follower.</a:t>
            </a:r>
          </a:p>
          <a:p>
            <a:endParaRPr lang="en-US" dirty="0">
              <a:effectLst/>
              <a:latin typeface="Times" pitchFamily="2" charset="0"/>
            </a:endParaRPr>
          </a:p>
          <a:p>
            <a:endParaRPr lang="en-US" dirty="0">
              <a:effectLst/>
              <a:latin typeface="Times" pitchFamily="2" charset="0"/>
            </a:endParaRPr>
          </a:p>
          <a:p>
            <a:endParaRPr lang="en-US" dirty="0">
              <a:effectLst/>
              <a:latin typeface="Times New Roman" panose="02020603050405020304" pitchFamily="18" charset="0"/>
            </a:endParaRPr>
          </a:p>
          <a:p>
            <a:endParaRPr lang="en-US" dirty="0">
              <a:effectLst/>
              <a:latin typeface="Times" pitchFamily="2" charset="0"/>
            </a:endParaRPr>
          </a:p>
        </p:txBody>
      </p:sp>
    </p:spTree>
    <p:extLst>
      <p:ext uri="{BB962C8B-B14F-4D97-AF65-F5344CB8AC3E}">
        <p14:creationId xmlns:p14="http://schemas.microsoft.com/office/powerpoint/2010/main" val="143793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68B-6A8E-4FF9-16A2-01ED15BFB9D2}"/>
              </a:ext>
            </a:extLst>
          </p:cNvPr>
          <p:cNvSpPr>
            <a:spLocks noGrp="1"/>
          </p:cNvSpPr>
          <p:nvPr>
            <p:ph type="title"/>
          </p:nvPr>
        </p:nvSpPr>
        <p:spPr>
          <a:xfrm>
            <a:off x="623047" y="149972"/>
            <a:ext cx="10515600" cy="1325563"/>
          </a:xfrm>
        </p:spPr>
        <p:txBody>
          <a:bodyPr/>
          <a:lstStyle/>
          <a:p>
            <a:pPr algn="ctr"/>
            <a:r>
              <a:rPr lang="en-US" dirty="0">
                <a:effectLst/>
                <a:latin typeface="Times" pitchFamily="2" charset="0"/>
              </a:rPr>
              <a:t>Ant Colonies Optimization</a:t>
            </a:r>
          </a:p>
        </p:txBody>
      </p:sp>
      <p:sp>
        <p:nvSpPr>
          <p:cNvPr id="3" name="Content Placeholder 2">
            <a:extLst>
              <a:ext uri="{FF2B5EF4-FFF2-40B4-BE49-F238E27FC236}">
                <a16:creationId xmlns:a16="http://schemas.microsoft.com/office/drawing/2014/main" id="{84258EFC-5C15-E174-0EFC-18E203A9610C}"/>
              </a:ext>
            </a:extLst>
          </p:cNvPr>
          <p:cNvSpPr>
            <a:spLocks noGrp="1"/>
          </p:cNvSpPr>
          <p:nvPr>
            <p:ph idx="1"/>
          </p:nvPr>
        </p:nvSpPr>
        <p:spPr>
          <a:xfrm>
            <a:off x="838200" y="1105786"/>
            <a:ext cx="10515600" cy="5071177"/>
          </a:xfrm>
        </p:spPr>
        <p:txBody>
          <a:bodyPr>
            <a:normAutofit fontScale="92500"/>
          </a:bodyPr>
          <a:lstStyle/>
          <a:p>
            <a:r>
              <a:rPr lang="en-US" b="0" i="0" u="none" strike="noStrike" dirty="0">
                <a:effectLst/>
                <a:latin typeface="Nunito" pitchFamily="2" charset="77"/>
              </a:rPr>
              <a:t>Ants begin their search with equal (0.5 each) probability along each path. Clearly, the curved path is the longer and hence the time taken by ants to reach food source is greater than the other</a:t>
            </a:r>
            <a:r>
              <a:rPr lang="en-US" dirty="0">
                <a:latin typeface="Nunito" pitchFamily="2" charset="77"/>
              </a:rPr>
              <a:t>s.</a:t>
            </a:r>
          </a:p>
          <a:p>
            <a:r>
              <a:rPr lang="en-US" b="0" i="0" u="none" strike="noStrike" dirty="0">
                <a:effectLst/>
                <a:latin typeface="Nunito" pitchFamily="2" charset="77"/>
              </a:rPr>
              <a:t>The ants through the shorter path reaches food source earlier. Now, evidently they face with a similar selection dilemma, but this time due to pheromone trail along the shorter path already available, probability of selection is higher.</a:t>
            </a:r>
          </a:p>
          <a:p>
            <a:r>
              <a:rPr lang="en-US" b="0" i="0" u="none" strike="noStrike" dirty="0">
                <a:effectLst/>
                <a:latin typeface="Nunito" pitchFamily="2" charset="77"/>
              </a:rPr>
              <a:t>More ants return via the shorter path and subsequently the pheromone concentrations also increase. Moreover, due to evaporation, the pheromone concentration in the longer path reduces, decreasing the probability of selection of this path in further stages. Therefore, the whole colony gradually uses the shorter path in higher probabilities. So, path optimization is attained.</a:t>
            </a:r>
            <a:endParaRPr lang="en-US" dirty="0">
              <a:effectLst/>
              <a:latin typeface="Times" pitchFamily="2" charset="0"/>
            </a:endParaRPr>
          </a:p>
        </p:txBody>
      </p:sp>
    </p:spTree>
    <p:extLst>
      <p:ext uri="{BB962C8B-B14F-4D97-AF65-F5344CB8AC3E}">
        <p14:creationId xmlns:p14="http://schemas.microsoft.com/office/powerpoint/2010/main" val="3698017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68B-6A8E-4FF9-16A2-01ED15BFB9D2}"/>
              </a:ext>
            </a:extLst>
          </p:cNvPr>
          <p:cNvSpPr>
            <a:spLocks noGrp="1"/>
          </p:cNvSpPr>
          <p:nvPr>
            <p:ph type="title"/>
          </p:nvPr>
        </p:nvSpPr>
        <p:spPr>
          <a:xfrm>
            <a:off x="623047" y="149972"/>
            <a:ext cx="10515600" cy="1325563"/>
          </a:xfrm>
        </p:spPr>
        <p:txBody>
          <a:bodyPr/>
          <a:lstStyle/>
          <a:p>
            <a:pPr algn="ctr"/>
            <a:r>
              <a:rPr lang="en-US" dirty="0">
                <a:effectLst/>
                <a:latin typeface="Times" pitchFamily="2" charset="0"/>
              </a:rPr>
              <a:t>Ant Colonies Optimization</a:t>
            </a:r>
          </a:p>
        </p:txBody>
      </p:sp>
      <p:sp>
        <p:nvSpPr>
          <p:cNvPr id="3" name="Content Placeholder 2">
            <a:extLst>
              <a:ext uri="{FF2B5EF4-FFF2-40B4-BE49-F238E27FC236}">
                <a16:creationId xmlns:a16="http://schemas.microsoft.com/office/drawing/2014/main" id="{84258EFC-5C15-E174-0EFC-18E203A9610C}"/>
              </a:ext>
            </a:extLst>
          </p:cNvPr>
          <p:cNvSpPr>
            <a:spLocks noGrp="1"/>
          </p:cNvSpPr>
          <p:nvPr>
            <p:ph idx="1"/>
          </p:nvPr>
        </p:nvSpPr>
        <p:spPr>
          <a:xfrm>
            <a:off x="838200" y="1105786"/>
            <a:ext cx="10515600" cy="5071177"/>
          </a:xfrm>
        </p:spPr>
        <p:txBody>
          <a:bodyPr>
            <a:normAutofit/>
          </a:bodyPr>
          <a:lstStyle/>
          <a:p>
            <a:endParaRPr lang="en-US" dirty="0">
              <a:effectLst/>
              <a:latin typeface="Times" pitchFamily="2" charset="0"/>
            </a:endParaRPr>
          </a:p>
          <a:p>
            <a:endParaRPr lang="en-US" dirty="0">
              <a:latin typeface="Times" pitchFamily="2" charset="0"/>
            </a:endParaRPr>
          </a:p>
          <a:p>
            <a:endParaRPr lang="en-US" dirty="0">
              <a:effectLst/>
              <a:latin typeface="Times" pitchFamily="2" charset="0"/>
            </a:endParaRPr>
          </a:p>
          <a:p>
            <a:endParaRPr lang="en-US" dirty="0">
              <a:latin typeface="Times" pitchFamily="2" charset="0"/>
            </a:endParaRPr>
          </a:p>
          <a:p>
            <a:endParaRPr lang="en-US" dirty="0">
              <a:effectLst/>
              <a:latin typeface="Times" pitchFamily="2" charset="0"/>
            </a:endParaRPr>
          </a:p>
          <a:p>
            <a:endParaRPr lang="en-US" dirty="0">
              <a:latin typeface="Times" pitchFamily="2" charset="0"/>
            </a:endParaRPr>
          </a:p>
          <a:p>
            <a:endParaRPr lang="en-US" dirty="0">
              <a:effectLst/>
              <a:latin typeface="Times" pitchFamily="2" charset="0"/>
            </a:endParaRPr>
          </a:p>
          <a:p>
            <a:r>
              <a:rPr lang="en-US" dirty="0">
                <a:effectLst/>
                <a:latin typeface="Times" pitchFamily="2" charset="0"/>
              </a:rPr>
              <a:t>The ants taking the shortest path can perform a greater number of trips between nest and food; implicitly the pheromone trail will be more than the one released by the ants following the longest path.</a:t>
            </a:r>
          </a:p>
          <a:p>
            <a:endParaRPr lang="en-US" dirty="0">
              <a:effectLst/>
              <a:latin typeface="Times" pitchFamily="2" charset="0"/>
            </a:endParaRPr>
          </a:p>
        </p:txBody>
      </p:sp>
      <p:pic>
        <p:nvPicPr>
          <p:cNvPr id="5" name="Picture 4">
            <a:extLst>
              <a:ext uri="{FF2B5EF4-FFF2-40B4-BE49-F238E27FC236}">
                <a16:creationId xmlns:a16="http://schemas.microsoft.com/office/drawing/2014/main" id="{3B54DE2A-52D5-7D0F-2706-63ECF171D21E}"/>
              </a:ext>
            </a:extLst>
          </p:cNvPr>
          <p:cNvPicPr>
            <a:picLocks noChangeAspect="1"/>
          </p:cNvPicPr>
          <p:nvPr/>
        </p:nvPicPr>
        <p:blipFill>
          <a:blip r:embed="rId2"/>
          <a:stretch>
            <a:fillRect/>
          </a:stretch>
        </p:blipFill>
        <p:spPr>
          <a:xfrm>
            <a:off x="2029385" y="1105786"/>
            <a:ext cx="6591300" cy="3517900"/>
          </a:xfrm>
          <a:prstGeom prst="rect">
            <a:avLst/>
          </a:prstGeom>
        </p:spPr>
      </p:pic>
    </p:spTree>
    <p:extLst>
      <p:ext uri="{BB962C8B-B14F-4D97-AF65-F5344CB8AC3E}">
        <p14:creationId xmlns:p14="http://schemas.microsoft.com/office/powerpoint/2010/main" val="284586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68B-6A8E-4FF9-16A2-01ED15BFB9D2}"/>
              </a:ext>
            </a:extLst>
          </p:cNvPr>
          <p:cNvSpPr>
            <a:spLocks noGrp="1"/>
          </p:cNvSpPr>
          <p:nvPr>
            <p:ph type="title"/>
          </p:nvPr>
        </p:nvSpPr>
        <p:spPr>
          <a:xfrm>
            <a:off x="623047" y="149972"/>
            <a:ext cx="10515600" cy="1325563"/>
          </a:xfrm>
        </p:spPr>
        <p:txBody>
          <a:bodyPr/>
          <a:lstStyle/>
          <a:p>
            <a:pPr algn="ctr"/>
            <a:r>
              <a:rPr lang="en-US" dirty="0">
                <a:effectLst/>
                <a:latin typeface="Times" pitchFamily="2" charset="0"/>
              </a:rPr>
              <a:t>Ant Colonies Optimization</a:t>
            </a:r>
          </a:p>
        </p:txBody>
      </p:sp>
      <p:sp>
        <p:nvSpPr>
          <p:cNvPr id="3" name="Content Placeholder 2">
            <a:extLst>
              <a:ext uri="{FF2B5EF4-FFF2-40B4-BE49-F238E27FC236}">
                <a16:creationId xmlns:a16="http://schemas.microsoft.com/office/drawing/2014/main" id="{84258EFC-5C15-E174-0EFC-18E203A9610C}"/>
              </a:ext>
            </a:extLst>
          </p:cNvPr>
          <p:cNvSpPr>
            <a:spLocks noGrp="1"/>
          </p:cNvSpPr>
          <p:nvPr>
            <p:ph idx="1"/>
          </p:nvPr>
        </p:nvSpPr>
        <p:spPr>
          <a:xfrm>
            <a:off x="838200" y="1105786"/>
            <a:ext cx="10515600" cy="5071177"/>
          </a:xfrm>
        </p:spPr>
        <p:txBody>
          <a:bodyPr>
            <a:normAutofit fontScale="92500" lnSpcReduction="10000"/>
          </a:bodyPr>
          <a:lstStyle/>
          <a:p>
            <a:r>
              <a:rPr lang="en-US" dirty="0">
                <a:effectLst/>
                <a:latin typeface="Times" pitchFamily="2" charset="0"/>
              </a:rPr>
              <a:t>Although an individual ant is quite small (measuring only 2.2 to 2.6 mm in length) and wanders quite aimlessly in isolation, a group of many ants exhibits extraordinarily intelligent behavior, recognizable to humans as meaningful pathways to food sources. This emergent intelligence can be summarized as:</a:t>
            </a:r>
          </a:p>
          <a:p>
            <a:r>
              <a:rPr lang="en-US" dirty="0">
                <a:effectLst/>
                <a:latin typeface="Times" pitchFamily="2" charset="0"/>
              </a:rPr>
              <a:t>At the outset of the foraging process, the ants move more or less randomly – this “random” movement is actually executed such that a considerable amount of surface area is covered, emanating outward from the nest.</a:t>
            </a:r>
          </a:p>
          <a:p>
            <a:r>
              <a:rPr lang="en-US" dirty="0">
                <a:effectLst/>
                <a:latin typeface="Times" pitchFamily="2" charset="0"/>
              </a:rPr>
              <a:t>If it is not carrying food, the ant “deposits” a nest pheromone and will prefer to walk in the direction of sensed food pheromone.</a:t>
            </a:r>
          </a:p>
          <a:p>
            <a:r>
              <a:rPr lang="en-US" dirty="0">
                <a:effectLst/>
                <a:latin typeface="Times" pitchFamily="2" charset="0"/>
              </a:rPr>
              <a:t>If it is carrying food, the ant deposits a food pheromone and will prefer to walk in the direction of sensed nest pheromone.</a:t>
            </a:r>
          </a:p>
          <a:p>
            <a:r>
              <a:rPr lang="en-US" dirty="0">
                <a:effectLst/>
                <a:latin typeface="Times" pitchFamily="2" charset="0"/>
              </a:rPr>
              <a:t>The ant will transport food from the source to the nest.</a:t>
            </a:r>
          </a:p>
          <a:p>
            <a:pPr>
              <a:buFont typeface="Wingdings" pitchFamily="2" charset="2"/>
              <a:buChar char="Ø"/>
            </a:pPr>
            <a:endParaRPr lang="en-US" dirty="0">
              <a:effectLst/>
              <a:latin typeface="Times" pitchFamily="2" charset="0"/>
            </a:endParaRPr>
          </a:p>
        </p:txBody>
      </p:sp>
    </p:spTree>
    <p:extLst>
      <p:ext uri="{BB962C8B-B14F-4D97-AF65-F5344CB8AC3E}">
        <p14:creationId xmlns:p14="http://schemas.microsoft.com/office/powerpoint/2010/main" val="348227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68B-6A8E-4FF9-16A2-01ED15BFB9D2}"/>
              </a:ext>
            </a:extLst>
          </p:cNvPr>
          <p:cNvSpPr>
            <a:spLocks noGrp="1"/>
          </p:cNvSpPr>
          <p:nvPr>
            <p:ph type="title"/>
          </p:nvPr>
        </p:nvSpPr>
        <p:spPr>
          <a:xfrm>
            <a:off x="623047" y="149972"/>
            <a:ext cx="10515600" cy="1325563"/>
          </a:xfrm>
        </p:spPr>
        <p:txBody>
          <a:bodyPr/>
          <a:lstStyle/>
          <a:p>
            <a:pPr algn="ctr"/>
            <a:r>
              <a:rPr lang="en-US" dirty="0">
                <a:effectLst/>
                <a:latin typeface="Times" pitchFamily="2" charset="0"/>
              </a:rPr>
              <a:t>Ant Colonies Optimization Algorithm</a:t>
            </a:r>
          </a:p>
        </p:txBody>
      </p:sp>
      <p:sp>
        <p:nvSpPr>
          <p:cNvPr id="3" name="Content Placeholder 2">
            <a:extLst>
              <a:ext uri="{FF2B5EF4-FFF2-40B4-BE49-F238E27FC236}">
                <a16:creationId xmlns:a16="http://schemas.microsoft.com/office/drawing/2014/main" id="{84258EFC-5C15-E174-0EFC-18E203A9610C}"/>
              </a:ext>
            </a:extLst>
          </p:cNvPr>
          <p:cNvSpPr>
            <a:spLocks noGrp="1"/>
          </p:cNvSpPr>
          <p:nvPr>
            <p:ph idx="1"/>
          </p:nvPr>
        </p:nvSpPr>
        <p:spPr>
          <a:xfrm>
            <a:off x="838200" y="1105786"/>
            <a:ext cx="10515600" cy="5071177"/>
          </a:xfrm>
        </p:spPr>
        <p:txBody>
          <a:bodyPr>
            <a:normAutofit fontScale="92500" lnSpcReduction="20000"/>
          </a:bodyPr>
          <a:lstStyle/>
          <a:p>
            <a:pPr marL="514350" indent="-514350">
              <a:buFont typeface="+mj-lt"/>
              <a:buAutoNum type="arabicParenR"/>
            </a:pPr>
            <a:r>
              <a:rPr lang="en-US" dirty="0">
                <a:effectLst/>
                <a:latin typeface="Times" pitchFamily="2" charset="0"/>
              </a:rPr>
              <a:t>pheromone trail initialization;</a:t>
            </a:r>
          </a:p>
          <a:p>
            <a:pPr marL="0" indent="0">
              <a:buNone/>
            </a:pPr>
            <a:r>
              <a:rPr lang="en-US" dirty="0">
                <a:effectLst/>
                <a:latin typeface="Times" pitchFamily="2" charset="0"/>
              </a:rPr>
              <a:t>2)  </a:t>
            </a:r>
            <a:r>
              <a:rPr lang="en-US" i="1" dirty="0">
                <a:effectLst/>
                <a:latin typeface="Times New Roman" panose="02020603050405020304" pitchFamily="18" charset="0"/>
              </a:rPr>
              <a:t>solution construction using pheromone trail</a:t>
            </a:r>
            <a:r>
              <a:rPr lang="en-US" dirty="0">
                <a:effectLst/>
                <a:latin typeface="Times New Roman" panose="02020603050405020304" pitchFamily="18" charset="0"/>
              </a:rPr>
              <a:t>;</a:t>
            </a:r>
          </a:p>
          <a:p>
            <a:pPr marL="0" indent="0">
              <a:buNone/>
            </a:pPr>
            <a:r>
              <a:rPr lang="en-US" dirty="0">
                <a:effectLst/>
                <a:latin typeface="Times New Roman" panose="02020603050405020304" pitchFamily="18" charset="0"/>
              </a:rPr>
              <a:t>     Each ant constructs a complete solution to </a:t>
            </a:r>
            <a:r>
              <a:rPr lang="en-US" dirty="0" err="1">
                <a:effectLst/>
                <a:latin typeface="Times New Roman" panose="02020603050405020304" pitchFamily="18" charset="0"/>
              </a:rPr>
              <a:t>th</a:t>
            </a:r>
            <a:r>
              <a:rPr lang="en-US" dirty="0">
                <a:effectLst/>
                <a:latin typeface="Times New Roman" panose="02020603050405020304" pitchFamily="18" charset="0"/>
              </a:rPr>
              <a:t>    m according to</a:t>
            </a:r>
          </a:p>
          <a:p>
            <a:pPr marL="0" indent="0">
              <a:buNone/>
            </a:pPr>
            <a:r>
              <a:rPr lang="en-US" dirty="0">
                <a:effectLst/>
                <a:latin typeface="Times New Roman" panose="02020603050405020304" pitchFamily="18" charset="0"/>
              </a:rPr>
              <a:t>      a probabilistic rule;</a:t>
            </a:r>
          </a:p>
          <a:p>
            <a:pPr marL="0" indent="0">
              <a:buNone/>
            </a:pPr>
            <a:r>
              <a:rPr lang="en-US" dirty="0">
                <a:latin typeface="Times" pitchFamily="2" charset="0"/>
              </a:rPr>
              <a:t>3)   </a:t>
            </a:r>
            <a:r>
              <a:rPr lang="en-US" dirty="0">
                <a:effectLst/>
                <a:latin typeface="Times" pitchFamily="2" charset="0"/>
              </a:rPr>
              <a:t>state transition rule;</a:t>
            </a:r>
          </a:p>
          <a:p>
            <a:pPr marL="0" indent="0">
              <a:buNone/>
            </a:pPr>
            <a:r>
              <a:rPr lang="en-US" dirty="0">
                <a:effectLst/>
                <a:latin typeface="Times" pitchFamily="2" charset="0"/>
              </a:rPr>
              <a:t>       The state transition rule depends mainly on the state of the</a:t>
            </a:r>
          </a:p>
          <a:p>
            <a:pPr marL="0" indent="0">
              <a:buNone/>
            </a:pPr>
            <a:r>
              <a:rPr lang="en-US" dirty="0">
                <a:effectLst/>
                <a:latin typeface="Times" pitchFamily="2" charset="0"/>
              </a:rPr>
              <a:t>         pheromone;</a:t>
            </a:r>
          </a:p>
          <a:p>
            <a:pPr marL="0" indent="0">
              <a:buNone/>
            </a:pPr>
            <a:r>
              <a:rPr lang="en-US" dirty="0">
                <a:latin typeface="Times" pitchFamily="2" charset="0"/>
              </a:rPr>
              <a:t>4) </a:t>
            </a:r>
            <a:r>
              <a:rPr lang="en-US" dirty="0">
                <a:effectLst/>
                <a:latin typeface="Times" pitchFamily="2" charset="0"/>
              </a:rPr>
              <a:t>pheromone trail update;</a:t>
            </a:r>
          </a:p>
          <a:p>
            <a:pPr marL="0" indent="0">
              <a:buNone/>
            </a:pPr>
            <a:r>
              <a:rPr lang="en-US" dirty="0">
                <a:effectLst/>
                <a:latin typeface="Times" pitchFamily="2" charset="0"/>
              </a:rPr>
              <a:t>     A global pheromone updating rule is applied in two phases. First, an    evaporation phase where a fraction of the pheromone evaporates, and then a reinforcement phase where each ant deposits an amount of pheromone which is proportional to the fitness of its solution [21]. This process is iterated until a termination condition is reached.</a:t>
            </a:r>
          </a:p>
          <a:p>
            <a:pPr marL="0" indent="0">
              <a:buNone/>
            </a:pPr>
            <a:endParaRPr lang="en-US" dirty="0">
              <a:effectLst/>
              <a:latin typeface="Times" pitchFamily="2" charset="0"/>
            </a:endParaRPr>
          </a:p>
          <a:p>
            <a:pPr marL="0" indent="0">
              <a:buNone/>
            </a:pPr>
            <a:endParaRPr lang="en-US" dirty="0">
              <a:effectLst/>
              <a:latin typeface="Times" pitchFamily="2" charset="0"/>
            </a:endParaRPr>
          </a:p>
        </p:txBody>
      </p:sp>
    </p:spTree>
    <p:extLst>
      <p:ext uri="{BB962C8B-B14F-4D97-AF65-F5344CB8AC3E}">
        <p14:creationId xmlns:p14="http://schemas.microsoft.com/office/powerpoint/2010/main" val="3209027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68B-6A8E-4FF9-16A2-01ED15BFB9D2}"/>
              </a:ext>
            </a:extLst>
          </p:cNvPr>
          <p:cNvSpPr>
            <a:spLocks noGrp="1"/>
          </p:cNvSpPr>
          <p:nvPr>
            <p:ph type="title"/>
          </p:nvPr>
        </p:nvSpPr>
        <p:spPr>
          <a:xfrm>
            <a:off x="623047" y="149972"/>
            <a:ext cx="10515600" cy="1325563"/>
          </a:xfrm>
        </p:spPr>
        <p:txBody>
          <a:bodyPr/>
          <a:lstStyle/>
          <a:p>
            <a:pPr algn="ctr"/>
            <a:r>
              <a:rPr lang="en-US" dirty="0">
                <a:effectLst/>
                <a:latin typeface="Times" pitchFamily="2" charset="0"/>
              </a:rPr>
              <a:t>Ant Colonies Optimization Algorithm</a:t>
            </a:r>
          </a:p>
        </p:txBody>
      </p:sp>
      <p:sp>
        <p:nvSpPr>
          <p:cNvPr id="3" name="Content Placeholder 2">
            <a:extLst>
              <a:ext uri="{FF2B5EF4-FFF2-40B4-BE49-F238E27FC236}">
                <a16:creationId xmlns:a16="http://schemas.microsoft.com/office/drawing/2014/main" id="{84258EFC-5C15-E174-0EFC-18E203A9610C}"/>
              </a:ext>
            </a:extLst>
          </p:cNvPr>
          <p:cNvSpPr>
            <a:spLocks noGrp="1"/>
          </p:cNvSpPr>
          <p:nvPr>
            <p:ph idx="1"/>
          </p:nvPr>
        </p:nvSpPr>
        <p:spPr>
          <a:xfrm>
            <a:off x="838200" y="1105786"/>
            <a:ext cx="10515600" cy="5602242"/>
          </a:xfrm>
        </p:spPr>
        <p:txBody>
          <a:bodyPr>
            <a:normAutofit fontScale="92500"/>
          </a:bodyPr>
          <a:lstStyle/>
          <a:p>
            <a:r>
              <a:rPr lang="en-US" dirty="0">
                <a:effectLst/>
                <a:latin typeface="Times" pitchFamily="2" charset="0"/>
              </a:rPr>
              <a:t>Traveling Salesman Problem: </a:t>
            </a:r>
          </a:p>
          <a:p>
            <a:r>
              <a:rPr lang="en-US" dirty="0">
                <a:effectLst/>
                <a:latin typeface="Times" pitchFamily="2" charset="0"/>
              </a:rPr>
              <a:t>Starting from its start node, an ant iteratively moves from one node to another. </a:t>
            </a:r>
          </a:p>
          <a:p>
            <a:r>
              <a:rPr lang="en-US" dirty="0">
                <a:effectLst/>
                <a:latin typeface="Times" pitchFamily="2" charset="0"/>
              </a:rPr>
              <a:t>When being at a node, an ant chooses to go to an unvisited node at time t with a probability given by:</a:t>
            </a:r>
          </a:p>
          <a:p>
            <a:endParaRPr lang="en-US" dirty="0">
              <a:effectLst/>
              <a:latin typeface="Times" pitchFamily="2" charset="0"/>
            </a:endParaRPr>
          </a:p>
          <a:p>
            <a:endParaRPr lang="en-US" dirty="0">
              <a:effectLst/>
              <a:latin typeface="Times" pitchFamily="2" charset="0"/>
            </a:endParaRPr>
          </a:p>
          <a:p>
            <a:pPr marL="0" indent="0">
              <a:buNone/>
            </a:pPr>
            <a:endParaRPr lang="en-US" dirty="0">
              <a:effectLst/>
              <a:latin typeface="Times" pitchFamily="2" charset="0"/>
            </a:endParaRPr>
          </a:p>
          <a:p>
            <a:pPr marL="0" indent="0">
              <a:buNone/>
            </a:pPr>
            <a:endParaRPr lang="en-US" dirty="0">
              <a:latin typeface="Times" pitchFamily="2" charset="0"/>
            </a:endParaRPr>
          </a:p>
          <a:p>
            <a:pPr marL="0" indent="0">
              <a:buNone/>
            </a:pPr>
            <a:endParaRPr lang="en-US" dirty="0">
              <a:effectLst/>
              <a:latin typeface="Times" pitchFamily="2" charset="0"/>
            </a:endParaRPr>
          </a:p>
          <a:p>
            <a:r>
              <a:rPr lang="en-US" dirty="0">
                <a:latin typeface="Times" pitchFamily="2" charset="0"/>
              </a:rPr>
              <a:t>Where N</a:t>
            </a:r>
            <a:r>
              <a:rPr lang="en-US" baseline="-25000" dirty="0">
                <a:latin typeface="Times" pitchFamily="2" charset="0"/>
              </a:rPr>
              <a:t>i</a:t>
            </a:r>
            <a:r>
              <a:rPr lang="en-US" baseline="30000" dirty="0">
                <a:latin typeface="Times" pitchFamily="2" charset="0"/>
              </a:rPr>
              <a:t>k </a:t>
            </a:r>
            <a:r>
              <a:rPr lang="en-US" dirty="0">
                <a:latin typeface="Times" pitchFamily="2" charset="0"/>
              </a:rPr>
              <a:t> -</a:t>
            </a:r>
            <a:r>
              <a:rPr lang="en-US" dirty="0">
                <a:effectLst/>
                <a:latin typeface="Times" pitchFamily="2" charset="0"/>
              </a:rPr>
              <a:t>feasible neighborhood of the </a:t>
            </a:r>
            <a:r>
              <a:rPr lang="en-US" dirty="0" err="1">
                <a:effectLst/>
                <a:latin typeface="Times" pitchFamily="2" charset="0"/>
              </a:rPr>
              <a:t>ant</a:t>
            </a:r>
            <a:r>
              <a:rPr lang="en-US" baseline="-25000" dirty="0" err="1">
                <a:effectLst/>
                <a:latin typeface="Times" pitchFamily="2" charset="0"/>
              </a:rPr>
              <a:t>k</a:t>
            </a:r>
            <a:r>
              <a:rPr lang="en-US" baseline="-25000" dirty="0">
                <a:effectLst/>
                <a:latin typeface="Times" pitchFamily="2" charset="0"/>
              </a:rPr>
              <a:t> </a:t>
            </a:r>
            <a:r>
              <a:rPr lang="en-US" dirty="0">
                <a:effectLst/>
                <a:latin typeface="Times" pitchFamily="2" charset="0"/>
              </a:rPr>
              <a:t> that is, the set of cities which</a:t>
            </a:r>
          </a:p>
          <a:p>
            <a:pPr marL="0" indent="0">
              <a:buNone/>
            </a:pPr>
            <a:r>
              <a:rPr lang="en-US" dirty="0" err="1">
                <a:effectLst/>
                <a:latin typeface="Times" pitchFamily="2" charset="0"/>
              </a:rPr>
              <a:t>ant</a:t>
            </a:r>
            <a:r>
              <a:rPr lang="en-US" baseline="-25000" dirty="0" err="1">
                <a:effectLst/>
                <a:latin typeface="Times" pitchFamily="2" charset="0"/>
              </a:rPr>
              <a:t>k</a:t>
            </a:r>
            <a:r>
              <a:rPr lang="en-US" dirty="0">
                <a:effectLst/>
                <a:latin typeface="Times" pitchFamily="2" charset="0"/>
              </a:rPr>
              <a:t> has not yet visited</a:t>
            </a:r>
          </a:p>
          <a:p>
            <a:pPr marL="0" indent="0">
              <a:buNone/>
            </a:pPr>
            <a:endParaRPr lang="en-US" baseline="-25000" dirty="0">
              <a:effectLst/>
              <a:latin typeface="Times" pitchFamily="2" charset="0"/>
            </a:endParaRPr>
          </a:p>
          <a:p>
            <a:pPr marL="0" indent="0">
              <a:buNone/>
            </a:pPr>
            <a:endParaRPr lang="en-US" baseline="-25000" dirty="0">
              <a:effectLst/>
              <a:latin typeface="Times" pitchFamily="2" charset="0"/>
            </a:endParaRPr>
          </a:p>
        </p:txBody>
      </p:sp>
      <p:pic>
        <p:nvPicPr>
          <p:cNvPr id="4" name="Picture 3">
            <a:extLst>
              <a:ext uri="{FF2B5EF4-FFF2-40B4-BE49-F238E27FC236}">
                <a16:creationId xmlns:a16="http://schemas.microsoft.com/office/drawing/2014/main" id="{74882490-4DCE-AE89-2B79-EFC90C0B9D6E}"/>
              </a:ext>
            </a:extLst>
          </p:cNvPr>
          <p:cNvPicPr>
            <a:picLocks noChangeAspect="1"/>
          </p:cNvPicPr>
          <p:nvPr/>
        </p:nvPicPr>
        <p:blipFill>
          <a:blip r:embed="rId2"/>
          <a:stretch>
            <a:fillRect/>
          </a:stretch>
        </p:blipFill>
        <p:spPr>
          <a:xfrm>
            <a:off x="1994647" y="3401966"/>
            <a:ext cx="7772400" cy="2350248"/>
          </a:xfrm>
          <a:prstGeom prst="rect">
            <a:avLst/>
          </a:prstGeom>
        </p:spPr>
      </p:pic>
    </p:spTree>
    <p:extLst>
      <p:ext uri="{BB962C8B-B14F-4D97-AF65-F5344CB8AC3E}">
        <p14:creationId xmlns:p14="http://schemas.microsoft.com/office/powerpoint/2010/main" val="622155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68B-6A8E-4FF9-16A2-01ED15BFB9D2}"/>
              </a:ext>
            </a:extLst>
          </p:cNvPr>
          <p:cNvSpPr>
            <a:spLocks noGrp="1"/>
          </p:cNvSpPr>
          <p:nvPr>
            <p:ph type="title"/>
          </p:nvPr>
        </p:nvSpPr>
        <p:spPr>
          <a:xfrm>
            <a:off x="623047" y="149972"/>
            <a:ext cx="10515600" cy="1325563"/>
          </a:xfrm>
        </p:spPr>
        <p:txBody>
          <a:bodyPr/>
          <a:lstStyle/>
          <a:p>
            <a:pPr algn="ctr"/>
            <a:r>
              <a:rPr lang="en-US" dirty="0">
                <a:effectLst/>
                <a:latin typeface="Times" pitchFamily="2" charset="0"/>
              </a:rPr>
              <a:t>Ant Colonies Optimization Algorithm</a:t>
            </a:r>
          </a:p>
        </p:txBody>
      </p:sp>
      <p:sp>
        <p:nvSpPr>
          <p:cNvPr id="3" name="Content Placeholder 2">
            <a:extLst>
              <a:ext uri="{FF2B5EF4-FFF2-40B4-BE49-F238E27FC236}">
                <a16:creationId xmlns:a16="http://schemas.microsoft.com/office/drawing/2014/main" id="{84258EFC-5C15-E174-0EFC-18E203A9610C}"/>
              </a:ext>
            </a:extLst>
          </p:cNvPr>
          <p:cNvSpPr>
            <a:spLocks noGrp="1"/>
          </p:cNvSpPr>
          <p:nvPr>
            <p:ph idx="1"/>
          </p:nvPr>
        </p:nvSpPr>
        <p:spPr>
          <a:xfrm>
            <a:off x="838200" y="1105786"/>
            <a:ext cx="10515600" cy="5602242"/>
          </a:xfrm>
        </p:spPr>
        <p:txBody>
          <a:bodyPr>
            <a:normAutofit/>
          </a:bodyPr>
          <a:lstStyle/>
          <a:p>
            <a:r>
              <a:rPr lang="el-GR" dirty="0">
                <a:effectLst/>
                <a:latin typeface="Helvetica" pitchFamily="2" charset="0"/>
              </a:rPr>
              <a:t>τ</a:t>
            </a:r>
            <a:r>
              <a:rPr lang="en-US" baseline="-25000" dirty="0" err="1">
                <a:effectLst/>
                <a:latin typeface="Times" pitchFamily="2" charset="0"/>
              </a:rPr>
              <a:t>i,j</a:t>
            </a:r>
            <a:r>
              <a:rPr lang="en-US" dirty="0">
                <a:effectLst/>
                <a:latin typeface="Times" pitchFamily="2" charset="0"/>
              </a:rPr>
              <a:t>(t) is the pheromone value on the edge (</a:t>
            </a:r>
            <a:r>
              <a:rPr lang="en-US" dirty="0" err="1">
                <a:effectLst/>
                <a:latin typeface="Times" pitchFamily="2" charset="0"/>
              </a:rPr>
              <a:t>i</a:t>
            </a:r>
            <a:r>
              <a:rPr lang="en-US" dirty="0">
                <a:effectLst/>
                <a:latin typeface="Times" pitchFamily="2" charset="0"/>
              </a:rPr>
              <a:t>, j) at the time t, is the weight of pheromone; </a:t>
            </a:r>
            <a:r>
              <a:rPr lang="en-US" dirty="0" err="1">
                <a:effectLst/>
                <a:latin typeface="Times" pitchFamily="2" charset="0"/>
              </a:rPr>
              <a:t>ηi,j</a:t>
            </a:r>
            <a:r>
              <a:rPr lang="en-US" dirty="0">
                <a:effectLst/>
                <a:latin typeface="Times" pitchFamily="2" charset="0"/>
              </a:rPr>
              <a:t>(t) is a priori available heuristic information on the edge (</a:t>
            </a:r>
            <a:r>
              <a:rPr lang="en-US" dirty="0" err="1">
                <a:effectLst/>
                <a:latin typeface="Times" pitchFamily="2" charset="0"/>
              </a:rPr>
              <a:t>i</a:t>
            </a:r>
            <a:r>
              <a:rPr lang="en-US" dirty="0">
                <a:effectLst/>
                <a:latin typeface="Times" pitchFamily="2" charset="0"/>
              </a:rPr>
              <a:t>, j) at the time t, β is the weight of heuristic information. </a:t>
            </a:r>
          </a:p>
          <a:p>
            <a:r>
              <a:rPr lang="en-US" dirty="0">
                <a:effectLst/>
                <a:latin typeface="Times" pitchFamily="2" charset="0"/>
              </a:rPr>
              <a:t>Two parameters α and β determine the relative influence of pheromone trail and heuristic information.</a:t>
            </a:r>
          </a:p>
          <a:p>
            <a:r>
              <a:rPr lang="en-US" dirty="0" err="1">
                <a:effectLst/>
                <a:latin typeface="Times" pitchFamily="2" charset="0"/>
              </a:rPr>
              <a:t>τi,j</a:t>
            </a:r>
            <a:r>
              <a:rPr lang="en-US" dirty="0">
                <a:effectLst/>
                <a:latin typeface="Times" pitchFamily="2" charset="0"/>
              </a:rPr>
              <a:t> (t) is determined by:</a:t>
            </a:r>
          </a:p>
          <a:p>
            <a:endParaRPr lang="en-US" dirty="0">
              <a:effectLst/>
              <a:latin typeface="Times" pitchFamily="2" charset="0"/>
            </a:endParaRPr>
          </a:p>
          <a:p>
            <a:pPr marL="0" indent="0">
              <a:buNone/>
            </a:pPr>
            <a:endParaRPr lang="en-US" dirty="0">
              <a:effectLst/>
              <a:latin typeface="Times" pitchFamily="2" charset="0"/>
            </a:endParaRPr>
          </a:p>
          <a:p>
            <a:pPr marL="0" indent="0">
              <a:buNone/>
            </a:pPr>
            <a:endParaRPr lang="en-US" dirty="0">
              <a:effectLst/>
              <a:latin typeface="Times" pitchFamily="2" charset="0"/>
            </a:endParaRPr>
          </a:p>
          <a:p>
            <a:pPr marL="0" indent="0">
              <a:buNone/>
            </a:pPr>
            <a:endParaRPr lang="en-US" dirty="0">
              <a:latin typeface="Times" pitchFamily="2" charset="0"/>
            </a:endParaRPr>
          </a:p>
          <a:p>
            <a:pPr marL="0" indent="0">
              <a:buNone/>
            </a:pPr>
            <a:endParaRPr lang="en-US" baseline="-25000" dirty="0">
              <a:effectLst/>
              <a:latin typeface="Times" pitchFamily="2" charset="0"/>
            </a:endParaRPr>
          </a:p>
          <a:p>
            <a:pPr marL="0" indent="0">
              <a:buNone/>
            </a:pPr>
            <a:endParaRPr lang="en-US" baseline="-25000" dirty="0">
              <a:effectLst/>
              <a:latin typeface="Times" pitchFamily="2" charset="0"/>
            </a:endParaRPr>
          </a:p>
        </p:txBody>
      </p:sp>
      <p:pic>
        <p:nvPicPr>
          <p:cNvPr id="5" name="Picture 4">
            <a:extLst>
              <a:ext uri="{FF2B5EF4-FFF2-40B4-BE49-F238E27FC236}">
                <a16:creationId xmlns:a16="http://schemas.microsoft.com/office/drawing/2014/main" id="{8A4B9926-D2B5-7656-E8F0-73D0EF1718D1}"/>
              </a:ext>
            </a:extLst>
          </p:cNvPr>
          <p:cNvPicPr>
            <a:picLocks noChangeAspect="1"/>
          </p:cNvPicPr>
          <p:nvPr/>
        </p:nvPicPr>
        <p:blipFill>
          <a:blip r:embed="rId2"/>
          <a:stretch>
            <a:fillRect/>
          </a:stretch>
        </p:blipFill>
        <p:spPr>
          <a:xfrm>
            <a:off x="1026146" y="3780673"/>
            <a:ext cx="7380465" cy="1497180"/>
          </a:xfrm>
          <a:prstGeom prst="rect">
            <a:avLst/>
          </a:prstGeom>
        </p:spPr>
      </p:pic>
      <p:pic>
        <p:nvPicPr>
          <p:cNvPr id="7" name="Picture 6">
            <a:extLst>
              <a:ext uri="{FF2B5EF4-FFF2-40B4-BE49-F238E27FC236}">
                <a16:creationId xmlns:a16="http://schemas.microsoft.com/office/drawing/2014/main" id="{F4071CE8-9B22-015F-F7FA-3507C17395E4}"/>
              </a:ext>
            </a:extLst>
          </p:cNvPr>
          <p:cNvPicPr>
            <a:picLocks noChangeAspect="1"/>
          </p:cNvPicPr>
          <p:nvPr/>
        </p:nvPicPr>
        <p:blipFill>
          <a:blip r:embed="rId3"/>
          <a:stretch>
            <a:fillRect/>
          </a:stretch>
        </p:blipFill>
        <p:spPr>
          <a:xfrm>
            <a:off x="1026146" y="4854570"/>
            <a:ext cx="7247021" cy="1853458"/>
          </a:xfrm>
          <a:prstGeom prst="rect">
            <a:avLst/>
          </a:prstGeom>
        </p:spPr>
      </p:pic>
    </p:spTree>
    <p:extLst>
      <p:ext uri="{BB962C8B-B14F-4D97-AF65-F5344CB8AC3E}">
        <p14:creationId xmlns:p14="http://schemas.microsoft.com/office/powerpoint/2010/main" val="784155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68B-6A8E-4FF9-16A2-01ED15BFB9D2}"/>
              </a:ext>
            </a:extLst>
          </p:cNvPr>
          <p:cNvSpPr>
            <a:spLocks noGrp="1"/>
          </p:cNvSpPr>
          <p:nvPr>
            <p:ph type="title"/>
          </p:nvPr>
        </p:nvSpPr>
        <p:spPr>
          <a:xfrm>
            <a:off x="623047" y="149972"/>
            <a:ext cx="10515600" cy="1325563"/>
          </a:xfrm>
        </p:spPr>
        <p:txBody>
          <a:bodyPr/>
          <a:lstStyle/>
          <a:p>
            <a:pPr algn="ctr"/>
            <a:r>
              <a:rPr lang="en-US" dirty="0">
                <a:effectLst/>
                <a:latin typeface="Times" pitchFamily="2" charset="0"/>
              </a:rPr>
              <a:t>Ant Colonies Optimization Algorithm</a:t>
            </a:r>
          </a:p>
        </p:txBody>
      </p:sp>
      <p:sp>
        <p:nvSpPr>
          <p:cNvPr id="3" name="Content Placeholder 2">
            <a:extLst>
              <a:ext uri="{FF2B5EF4-FFF2-40B4-BE49-F238E27FC236}">
                <a16:creationId xmlns:a16="http://schemas.microsoft.com/office/drawing/2014/main" id="{84258EFC-5C15-E174-0EFC-18E203A9610C}"/>
              </a:ext>
            </a:extLst>
          </p:cNvPr>
          <p:cNvSpPr>
            <a:spLocks noGrp="1"/>
          </p:cNvSpPr>
          <p:nvPr>
            <p:ph idx="1"/>
          </p:nvPr>
        </p:nvSpPr>
        <p:spPr>
          <a:xfrm>
            <a:off x="838200" y="1105786"/>
            <a:ext cx="10515600" cy="5602242"/>
          </a:xfrm>
        </p:spPr>
        <p:txBody>
          <a:bodyPr>
            <a:normAutofit/>
          </a:bodyPr>
          <a:lstStyle/>
          <a:p>
            <a:r>
              <a:rPr lang="en-US" dirty="0">
                <a:effectLst/>
                <a:latin typeface="Times" pitchFamily="2" charset="0"/>
              </a:rPr>
              <a:t>where ρ is the pheromone trail evaporation rate (0 &lt; ρ &lt; 1), n is the number of ants, Q is a constant for pheromone updating,</a:t>
            </a:r>
            <a:r>
              <a:rPr lang="en-US" dirty="0">
                <a:effectLst/>
                <a:latin typeface="Times" panose="02020603050405020304" pitchFamily="18" charset="0"/>
                <a:cs typeface="Times" panose="02020603050405020304" pitchFamily="18" charset="0"/>
              </a:rPr>
              <a:t> </a:t>
            </a:r>
            <a:r>
              <a:rPr lang="en-US" dirty="0">
                <a:effectLst/>
                <a:latin typeface="Times" panose="02020603050405020304" pitchFamily="18" charset="0"/>
                <a:ea typeface="DengXian" panose="02010600030101010101" pitchFamily="2" charset="-122"/>
                <a:cs typeface="Times" panose="02020603050405020304" pitchFamily="18" charset="0"/>
              </a:rPr>
              <a:t>L</a:t>
            </a:r>
            <a:r>
              <a:rPr lang="en-US" baseline="-25000" dirty="0">
                <a:effectLst/>
                <a:latin typeface="Times" panose="02020603050405020304" pitchFamily="18" charset="0"/>
                <a:ea typeface="DengXian" panose="02010600030101010101" pitchFamily="2" charset="-122"/>
                <a:cs typeface="Times" panose="02020603050405020304" pitchFamily="18" charset="0"/>
              </a:rPr>
              <a:t>k</a:t>
            </a:r>
            <a:r>
              <a:rPr lang="en-US" dirty="0">
                <a:effectLst/>
                <a:latin typeface="Times" panose="02020603050405020304" pitchFamily="18" charset="0"/>
                <a:cs typeface="Times" panose="02020603050405020304" pitchFamily="18" charset="0"/>
              </a:rPr>
              <a:t> </a:t>
            </a:r>
            <a:r>
              <a:rPr lang="en-US" dirty="0">
                <a:effectLst/>
                <a:latin typeface="Times" pitchFamily="2" charset="0"/>
              </a:rPr>
              <a:t>is the length of that path. A generalized version of the pseudocode for the ACO algorithm with reference to the</a:t>
            </a:r>
          </a:p>
          <a:p>
            <a:endParaRPr lang="en-US" dirty="0">
              <a:effectLst/>
              <a:latin typeface="Times" pitchFamily="2" charset="0"/>
            </a:endParaRPr>
          </a:p>
          <a:p>
            <a:pPr marL="0" indent="0">
              <a:buNone/>
            </a:pPr>
            <a:endParaRPr lang="en-US" dirty="0">
              <a:effectLst/>
              <a:latin typeface="Times" pitchFamily="2" charset="0"/>
            </a:endParaRPr>
          </a:p>
          <a:p>
            <a:pPr marL="0" indent="0">
              <a:buNone/>
            </a:pPr>
            <a:endParaRPr lang="en-US" dirty="0">
              <a:effectLst/>
              <a:latin typeface="Times" pitchFamily="2" charset="0"/>
            </a:endParaRPr>
          </a:p>
          <a:p>
            <a:pPr marL="0" indent="0">
              <a:buNone/>
            </a:pPr>
            <a:endParaRPr lang="en-US" dirty="0">
              <a:latin typeface="Times" pitchFamily="2" charset="0"/>
            </a:endParaRPr>
          </a:p>
          <a:p>
            <a:pPr marL="0" indent="0">
              <a:buNone/>
            </a:pPr>
            <a:endParaRPr lang="en-US" baseline="-25000" dirty="0">
              <a:effectLst/>
              <a:latin typeface="Times" pitchFamily="2" charset="0"/>
            </a:endParaRPr>
          </a:p>
          <a:p>
            <a:pPr marL="0" indent="0">
              <a:buNone/>
            </a:pPr>
            <a:endParaRPr lang="en-US" baseline="-25000" dirty="0">
              <a:effectLst/>
              <a:latin typeface="Times" pitchFamily="2" charset="0"/>
            </a:endParaRPr>
          </a:p>
        </p:txBody>
      </p:sp>
    </p:spTree>
    <p:extLst>
      <p:ext uri="{BB962C8B-B14F-4D97-AF65-F5344CB8AC3E}">
        <p14:creationId xmlns:p14="http://schemas.microsoft.com/office/powerpoint/2010/main" val="534633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68B-6A8E-4FF9-16A2-01ED15BFB9D2}"/>
              </a:ext>
            </a:extLst>
          </p:cNvPr>
          <p:cNvSpPr>
            <a:spLocks noGrp="1"/>
          </p:cNvSpPr>
          <p:nvPr>
            <p:ph type="title"/>
          </p:nvPr>
        </p:nvSpPr>
        <p:spPr>
          <a:xfrm>
            <a:off x="623047" y="149972"/>
            <a:ext cx="10515600" cy="1325563"/>
          </a:xfrm>
        </p:spPr>
        <p:txBody>
          <a:bodyPr/>
          <a:lstStyle/>
          <a:p>
            <a:pPr algn="ctr"/>
            <a:r>
              <a:rPr lang="en-US" dirty="0">
                <a:effectLst/>
                <a:latin typeface="Times" pitchFamily="2" charset="0"/>
              </a:rPr>
              <a:t>Ant Colonies Optimization Algorithm</a:t>
            </a:r>
          </a:p>
        </p:txBody>
      </p:sp>
      <p:sp>
        <p:nvSpPr>
          <p:cNvPr id="3" name="Content Placeholder 2">
            <a:extLst>
              <a:ext uri="{FF2B5EF4-FFF2-40B4-BE49-F238E27FC236}">
                <a16:creationId xmlns:a16="http://schemas.microsoft.com/office/drawing/2014/main" id="{84258EFC-5C15-E174-0EFC-18E203A9610C}"/>
              </a:ext>
            </a:extLst>
          </p:cNvPr>
          <p:cNvSpPr>
            <a:spLocks noGrp="1"/>
          </p:cNvSpPr>
          <p:nvPr>
            <p:ph idx="1"/>
          </p:nvPr>
        </p:nvSpPr>
        <p:spPr>
          <a:xfrm>
            <a:off x="838200" y="1105786"/>
            <a:ext cx="10515600" cy="5602242"/>
          </a:xfrm>
        </p:spPr>
        <p:txBody>
          <a:bodyPr>
            <a:normAutofit/>
          </a:bodyPr>
          <a:lstStyle/>
          <a:p>
            <a:r>
              <a:rPr lang="en-US" dirty="0">
                <a:effectLst/>
                <a:latin typeface="Times" pitchFamily="2" charset="0"/>
              </a:rPr>
              <a:t>TSP is illustrated below:</a:t>
            </a:r>
          </a:p>
          <a:p>
            <a:endParaRPr lang="en-US" dirty="0">
              <a:effectLst/>
              <a:latin typeface="Times" pitchFamily="2" charset="0"/>
            </a:endParaRPr>
          </a:p>
          <a:p>
            <a:pPr marL="0" indent="0">
              <a:buNone/>
            </a:pPr>
            <a:endParaRPr lang="en-US" dirty="0">
              <a:effectLst/>
              <a:latin typeface="Times" pitchFamily="2" charset="0"/>
            </a:endParaRPr>
          </a:p>
          <a:p>
            <a:pPr marL="0" indent="0">
              <a:buNone/>
            </a:pPr>
            <a:endParaRPr lang="en-US" dirty="0">
              <a:effectLst/>
              <a:latin typeface="Times" pitchFamily="2" charset="0"/>
            </a:endParaRPr>
          </a:p>
          <a:p>
            <a:pPr marL="0" indent="0">
              <a:buNone/>
            </a:pPr>
            <a:endParaRPr lang="en-US" dirty="0">
              <a:latin typeface="Times" pitchFamily="2" charset="0"/>
            </a:endParaRPr>
          </a:p>
          <a:p>
            <a:pPr marL="0" indent="0">
              <a:buNone/>
            </a:pPr>
            <a:endParaRPr lang="en-US" baseline="-25000" dirty="0">
              <a:effectLst/>
              <a:latin typeface="Times" pitchFamily="2" charset="0"/>
            </a:endParaRPr>
          </a:p>
          <a:p>
            <a:pPr marL="0" indent="0">
              <a:buNone/>
            </a:pPr>
            <a:endParaRPr lang="en-US" baseline="-25000" dirty="0">
              <a:effectLst/>
              <a:latin typeface="Times" pitchFamily="2" charset="0"/>
            </a:endParaRPr>
          </a:p>
        </p:txBody>
      </p:sp>
      <p:pic>
        <p:nvPicPr>
          <p:cNvPr id="6" name="Picture 5">
            <a:extLst>
              <a:ext uri="{FF2B5EF4-FFF2-40B4-BE49-F238E27FC236}">
                <a16:creationId xmlns:a16="http://schemas.microsoft.com/office/drawing/2014/main" id="{2844B92F-F0F2-5C21-5703-83003A6B6A58}"/>
              </a:ext>
            </a:extLst>
          </p:cNvPr>
          <p:cNvPicPr>
            <a:picLocks noChangeAspect="1"/>
          </p:cNvPicPr>
          <p:nvPr/>
        </p:nvPicPr>
        <p:blipFill>
          <a:blip r:embed="rId2"/>
          <a:stretch>
            <a:fillRect/>
          </a:stretch>
        </p:blipFill>
        <p:spPr>
          <a:xfrm>
            <a:off x="1186144" y="1647662"/>
            <a:ext cx="10268521" cy="4974811"/>
          </a:xfrm>
          <a:prstGeom prst="rect">
            <a:avLst/>
          </a:prstGeom>
        </p:spPr>
      </p:pic>
    </p:spTree>
    <p:extLst>
      <p:ext uri="{BB962C8B-B14F-4D97-AF65-F5344CB8AC3E}">
        <p14:creationId xmlns:p14="http://schemas.microsoft.com/office/powerpoint/2010/main" val="167088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CC83-FE5C-8692-38EE-8BCE1177DCFF}"/>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5EFD0F7-38B9-5CC8-3094-5464B4C356DA}"/>
              </a:ext>
            </a:extLst>
          </p:cNvPr>
          <p:cNvSpPr>
            <a:spLocks noGrp="1"/>
          </p:cNvSpPr>
          <p:nvPr>
            <p:ph idx="1"/>
          </p:nvPr>
        </p:nvSpPr>
        <p:spPr/>
        <p:txBody>
          <a:bodyPr>
            <a:normAutofit fontScale="77500" lnSpcReduction="20000"/>
          </a:bodyPr>
          <a:lstStyle/>
          <a:p>
            <a:r>
              <a:rPr lang="en-US" dirty="0">
                <a:effectLst/>
                <a:latin typeface="Helvetica Neue" panose="02000503000000020004" pitchFamily="2" charset="0"/>
              </a:rPr>
              <a:t>Swarm intelligence is the collective behavior of decentralized, self-organized systems, natural or artificial or Swarm intelligence refers to collective intelligence.</a:t>
            </a:r>
          </a:p>
          <a:p>
            <a:r>
              <a:rPr lang="en-US" dirty="0">
                <a:effectLst/>
                <a:latin typeface="Helvetica Neue" panose="02000503000000020004" pitchFamily="2" charset="0"/>
              </a:rPr>
              <a:t>The main principles of the collective behavior are: </a:t>
            </a:r>
          </a:p>
          <a:p>
            <a:pPr>
              <a:buFont typeface="Wingdings" pitchFamily="2" charset="2"/>
              <a:buChar char="Ø"/>
            </a:pPr>
            <a:r>
              <a:rPr lang="en-US" dirty="0">
                <a:effectLst/>
                <a:latin typeface="Helvetica Neue" panose="02000503000000020004" pitchFamily="2" charset="0"/>
              </a:rPr>
              <a:t>Homogeneity: every bird in flock has the same behavior model. The flock moves without a leader, even though temporary leaders seem to appear.</a:t>
            </a:r>
          </a:p>
          <a:p>
            <a:pPr>
              <a:buFont typeface="Wingdings" pitchFamily="2" charset="2"/>
              <a:buChar char="Ø"/>
            </a:pPr>
            <a:r>
              <a:rPr lang="en-US" dirty="0">
                <a:latin typeface="Helvetica Neue" panose="02000503000000020004" pitchFamily="2" charset="0"/>
              </a:rPr>
              <a:t>L</a:t>
            </a:r>
            <a:r>
              <a:rPr lang="en-US" dirty="0">
                <a:effectLst/>
                <a:latin typeface="Helvetica Neue" panose="02000503000000020004" pitchFamily="2" charset="0"/>
              </a:rPr>
              <a:t>ocality: the motion of each bird is only influenced by its nearest flock mates. Vision is considered to be the most important senses for flock organization. </a:t>
            </a:r>
          </a:p>
          <a:p>
            <a:pPr>
              <a:buFont typeface="Wingdings" pitchFamily="2" charset="2"/>
              <a:buChar char="Ø"/>
            </a:pPr>
            <a:r>
              <a:rPr lang="en-US" dirty="0">
                <a:latin typeface="Helvetica Neue" panose="02000503000000020004" pitchFamily="2" charset="0"/>
              </a:rPr>
              <a:t>C</a:t>
            </a:r>
            <a:r>
              <a:rPr lang="en-US" dirty="0">
                <a:effectLst/>
                <a:latin typeface="Helvetica Neue" panose="02000503000000020004" pitchFamily="2" charset="0"/>
              </a:rPr>
              <a:t>ollision avoidance: avoid collision with nearby flock mates. </a:t>
            </a:r>
          </a:p>
          <a:p>
            <a:pPr>
              <a:buFont typeface="Wingdings" pitchFamily="2" charset="2"/>
              <a:buChar char="Ø"/>
            </a:pPr>
            <a:r>
              <a:rPr lang="en-US" dirty="0">
                <a:latin typeface="Helvetica Neue" panose="02000503000000020004" pitchFamily="2" charset="0"/>
              </a:rPr>
              <a:t>V</a:t>
            </a:r>
            <a:r>
              <a:rPr lang="en-US" dirty="0">
                <a:effectLst/>
                <a:latin typeface="Helvetica Neue" panose="02000503000000020004" pitchFamily="2" charset="0"/>
              </a:rPr>
              <a:t>elocity matching: attempt to match velocity with nearby flock mates. </a:t>
            </a:r>
          </a:p>
          <a:p>
            <a:pPr>
              <a:buFont typeface="Wingdings" pitchFamily="2" charset="2"/>
              <a:buChar char="Ø"/>
            </a:pPr>
            <a:r>
              <a:rPr lang="en-US" dirty="0">
                <a:latin typeface="Helvetica Neue" panose="02000503000000020004" pitchFamily="2" charset="0"/>
              </a:rPr>
              <a:t>F</a:t>
            </a:r>
            <a:r>
              <a:rPr lang="en-US" dirty="0">
                <a:effectLst/>
                <a:latin typeface="Helvetica Neue" panose="02000503000000020004" pitchFamily="2" charset="0"/>
              </a:rPr>
              <a:t>lock centering: attempt to stay close to nearby flock mates. </a:t>
            </a:r>
          </a:p>
          <a:p>
            <a:pPr marL="0" indent="0">
              <a:buNone/>
            </a:pPr>
            <a:br>
              <a:rPr lang="en-US" dirty="0">
                <a:effectLst/>
                <a:latin typeface="Helvetica Neue" panose="02000503000000020004" pitchFamily="2" charset="0"/>
              </a:rPr>
            </a:br>
            <a:endParaRPr lang="en-US" dirty="0">
              <a:effectLst/>
              <a:latin typeface="Helvetica Neue" panose="02000503000000020004" pitchFamily="2" charset="0"/>
            </a:endParaRPr>
          </a:p>
          <a:p>
            <a:endParaRPr lang="en-GB" dirty="0"/>
          </a:p>
        </p:txBody>
      </p:sp>
    </p:spTree>
    <p:extLst>
      <p:ext uri="{BB962C8B-B14F-4D97-AF65-F5344CB8AC3E}">
        <p14:creationId xmlns:p14="http://schemas.microsoft.com/office/powerpoint/2010/main" val="4038781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5C08-924C-8388-30B2-49AA0782B0EA}"/>
              </a:ext>
            </a:extLst>
          </p:cNvPr>
          <p:cNvSpPr>
            <a:spLocks noGrp="1"/>
          </p:cNvSpPr>
          <p:nvPr>
            <p:ph type="title"/>
          </p:nvPr>
        </p:nvSpPr>
        <p:spPr/>
        <p:txBody>
          <a:bodyPr/>
          <a:lstStyle/>
          <a:p>
            <a:pPr algn="ctr"/>
            <a:r>
              <a:rPr lang="en-US" dirty="0">
                <a:effectLst/>
                <a:latin typeface="Times" pitchFamily="2" charset="0"/>
              </a:rPr>
              <a:t>Summary</a:t>
            </a:r>
            <a:endParaRPr lang="en-GB" dirty="0"/>
          </a:p>
        </p:txBody>
      </p:sp>
      <p:sp>
        <p:nvSpPr>
          <p:cNvPr id="3" name="Content Placeholder 2">
            <a:extLst>
              <a:ext uri="{FF2B5EF4-FFF2-40B4-BE49-F238E27FC236}">
                <a16:creationId xmlns:a16="http://schemas.microsoft.com/office/drawing/2014/main" id="{B8F75CD0-6D31-9081-EEE6-2024E1E47A0D}"/>
              </a:ext>
            </a:extLst>
          </p:cNvPr>
          <p:cNvSpPr>
            <a:spLocks noGrp="1"/>
          </p:cNvSpPr>
          <p:nvPr>
            <p:ph idx="1"/>
          </p:nvPr>
        </p:nvSpPr>
        <p:spPr/>
        <p:txBody>
          <a:bodyPr>
            <a:normAutofit/>
          </a:bodyPr>
          <a:lstStyle/>
          <a:p>
            <a:r>
              <a:rPr lang="en-US" dirty="0"/>
              <a:t>PSO is a population-based search algorithm and is initialized with a population of random solutions, called particles.</a:t>
            </a:r>
          </a:p>
          <a:p>
            <a:r>
              <a:rPr lang="en-US" dirty="0"/>
              <a:t>The PSO was first designed to simulate birds seeking food, which is defined as a ‘cornfield vector’.</a:t>
            </a:r>
          </a:p>
          <a:p>
            <a:r>
              <a:rPr lang="en-US" dirty="0"/>
              <a:t>In PSO, each single solution is like a ‘bird’ in the search space, which is called ‘particle’. </a:t>
            </a:r>
          </a:p>
          <a:p>
            <a:r>
              <a:rPr lang="en-US" dirty="0"/>
              <a:t>All particles have fitness values, which are evaluated by the fitness function to be optimized, and have velocities, which direct the flying of the particles.</a:t>
            </a:r>
            <a:endParaRPr lang="en-GB" dirty="0"/>
          </a:p>
        </p:txBody>
      </p:sp>
    </p:spTree>
    <p:extLst>
      <p:ext uri="{BB962C8B-B14F-4D97-AF65-F5344CB8AC3E}">
        <p14:creationId xmlns:p14="http://schemas.microsoft.com/office/powerpoint/2010/main" val="1818643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5C08-924C-8388-30B2-49AA0782B0EA}"/>
              </a:ext>
            </a:extLst>
          </p:cNvPr>
          <p:cNvSpPr>
            <a:spLocks noGrp="1"/>
          </p:cNvSpPr>
          <p:nvPr>
            <p:ph type="title"/>
          </p:nvPr>
        </p:nvSpPr>
        <p:spPr/>
        <p:txBody>
          <a:bodyPr/>
          <a:lstStyle/>
          <a:p>
            <a:pPr algn="ctr"/>
            <a:r>
              <a:rPr lang="en-US" dirty="0">
                <a:effectLst/>
                <a:latin typeface="Times" pitchFamily="2" charset="0"/>
              </a:rPr>
              <a:t>Summary</a:t>
            </a:r>
            <a:endParaRPr lang="en-GB" dirty="0"/>
          </a:p>
        </p:txBody>
      </p:sp>
      <p:sp>
        <p:nvSpPr>
          <p:cNvPr id="3" name="Content Placeholder 2">
            <a:extLst>
              <a:ext uri="{FF2B5EF4-FFF2-40B4-BE49-F238E27FC236}">
                <a16:creationId xmlns:a16="http://schemas.microsoft.com/office/drawing/2014/main" id="{B8F75CD0-6D31-9081-EEE6-2024E1E47A0D}"/>
              </a:ext>
            </a:extLst>
          </p:cNvPr>
          <p:cNvSpPr>
            <a:spLocks noGrp="1"/>
          </p:cNvSpPr>
          <p:nvPr>
            <p:ph idx="1"/>
          </p:nvPr>
        </p:nvSpPr>
        <p:spPr/>
        <p:txBody>
          <a:bodyPr>
            <a:normAutofit/>
          </a:bodyPr>
          <a:lstStyle/>
          <a:p>
            <a:r>
              <a:rPr lang="en-US" dirty="0"/>
              <a:t>There are some drawbacks, which the standard PSO algorithm encounters: </a:t>
            </a:r>
          </a:p>
          <a:p>
            <a:pPr>
              <a:buFont typeface="Wingdings" panose="05000000000000000000" pitchFamily="2" charset="2"/>
              <a:buChar char="Ø"/>
            </a:pPr>
            <a:r>
              <a:rPr lang="en-US" dirty="0"/>
              <a:t>particles tend to cluster, i.e., converge too fast and get stuck at local optimum;</a:t>
            </a:r>
          </a:p>
          <a:p>
            <a:pPr>
              <a:buFont typeface="Wingdings" panose="05000000000000000000" pitchFamily="2" charset="2"/>
              <a:buChar char="Ø"/>
            </a:pPr>
            <a:r>
              <a:rPr lang="en-US" dirty="0"/>
              <a:t>movement of particle carried it into infeasible region;</a:t>
            </a:r>
          </a:p>
          <a:p>
            <a:pPr>
              <a:buFont typeface="Wingdings" panose="05000000000000000000" pitchFamily="2" charset="2"/>
              <a:buChar char="Ø"/>
            </a:pPr>
            <a:r>
              <a:rPr lang="en-US" dirty="0"/>
              <a:t>inappropriate mapping of particle space into solution space.</a:t>
            </a:r>
            <a:endParaRPr lang="en-GB" dirty="0"/>
          </a:p>
        </p:txBody>
      </p:sp>
    </p:spTree>
    <p:extLst>
      <p:ext uri="{BB962C8B-B14F-4D97-AF65-F5344CB8AC3E}">
        <p14:creationId xmlns:p14="http://schemas.microsoft.com/office/powerpoint/2010/main" val="4047753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5C08-924C-8388-30B2-49AA0782B0EA}"/>
              </a:ext>
            </a:extLst>
          </p:cNvPr>
          <p:cNvSpPr>
            <a:spLocks noGrp="1"/>
          </p:cNvSpPr>
          <p:nvPr>
            <p:ph type="title"/>
          </p:nvPr>
        </p:nvSpPr>
        <p:spPr/>
        <p:txBody>
          <a:bodyPr/>
          <a:lstStyle/>
          <a:p>
            <a:pPr algn="ctr"/>
            <a:r>
              <a:rPr lang="en-US" dirty="0">
                <a:effectLst/>
                <a:latin typeface="Times" pitchFamily="2" charset="0"/>
              </a:rPr>
              <a:t>Summary</a:t>
            </a:r>
            <a:endParaRPr lang="en-GB" dirty="0"/>
          </a:p>
        </p:txBody>
      </p:sp>
      <p:sp>
        <p:nvSpPr>
          <p:cNvPr id="3" name="Content Placeholder 2">
            <a:extLst>
              <a:ext uri="{FF2B5EF4-FFF2-40B4-BE49-F238E27FC236}">
                <a16:creationId xmlns:a16="http://schemas.microsoft.com/office/drawing/2014/main" id="{B8F75CD0-6D31-9081-EEE6-2024E1E47A0D}"/>
              </a:ext>
            </a:extLst>
          </p:cNvPr>
          <p:cNvSpPr>
            <a:spLocks noGrp="1"/>
          </p:cNvSpPr>
          <p:nvPr>
            <p:ph idx="1"/>
          </p:nvPr>
        </p:nvSpPr>
        <p:spPr/>
        <p:txBody>
          <a:bodyPr>
            <a:normAutofit/>
          </a:bodyPr>
          <a:lstStyle/>
          <a:p>
            <a:r>
              <a:rPr lang="en-US" dirty="0"/>
              <a:t>Newer version of the PSO have been developed with these</a:t>
            </a:r>
            <a:r>
              <a:rPr lang="en-GB" dirty="0"/>
              <a:t> features:</a:t>
            </a:r>
          </a:p>
          <a:p>
            <a:pPr>
              <a:buFont typeface="Wingdings" panose="05000000000000000000" pitchFamily="2" charset="2"/>
              <a:buChar char="Ø"/>
            </a:pPr>
            <a:r>
              <a:rPr lang="en-US" dirty="0"/>
              <a:t>PSO with multiple social learning terms</a:t>
            </a:r>
          </a:p>
          <a:p>
            <a:pPr>
              <a:buFont typeface="Wingdings" panose="05000000000000000000" pitchFamily="2" charset="2"/>
              <a:buChar char="Ø"/>
            </a:pPr>
            <a:r>
              <a:rPr lang="en-US" b="1" dirty="0"/>
              <a:t>Heterogeneous Particles;</a:t>
            </a:r>
          </a:p>
          <a:p>
            <a:pPr>
              <a:buFont typeface="Wingdings" panose="05000000000000000000" pitchFamily="2" charset="2"/>
              <a:buChar char="Ø"/>
            </a:pPr>
            <a:r>
              <a:rPr lang="en-US" b="1" dirty="0"/>
              <a:t>Hierarchical PSO.</a:t>
            </a:r>
          </a:p>
          <a:p>
            <a:pPr>
              <a:buFont typeface="Wingdings" panose="05000000000000000000" pitchFamily="2" charset="2"/>
              <a:buChar char="Ø"/>
            </a:pPr>
            <a:r>
              <a:rPr lang="en-US" dirty="0"/>
              <a:t>Measurement Indices for PSO: Two measurement indices which are </a:t>
            </a:r>
            <a:r>
              <a:rPr lang="en-US" b="1" dirty="0"/>
              <a:t>Dispersion Index &amp; Velocity Index</a:t>
            </a:r>
          </a:p>
        </p:txBody>
      </p:sp>
    </p:spTree>
    <p:extLst>
      <p:ext uri="{BB962C8B-B14F-4D97-AF65-F5344CB8AC3E}">
        <p14:creationId xmlns:p14="http://schemas.microsoft.com/office/powerpoint/2010/main" val="748178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5C08-924C-8388-30B2-49AA0782B0EA}"/>
              </a:ext>
            </a:extLst>
          </p:cNvPr>
          <p:cNvSpPr>
            <a:spLocks noGrp="1"/>
          </p:cNvSpPr>
          <p:nvPr>
            <p:ph type="title"/>
          </p:nvPr>
        </p:nvSpPr>
        <p:spPr/>
        <p:txBody>
          <a:bodyPr/>
          <a:lstStyle/>
          <a:p>
            <a:pPr algn="ctr"/>
            <a:r>
              <a:rPr lang="en-US" dirty="0">
                <a:latin typeface="Times" pitchFamily="2" charset="0"/>
              </a:rPr>
              <a:t>D</a:t>
            </a:r>
            <a:r>
              <a:rPr lang="en-US" dirty="0">
                <a:effectLst/>
                <a:latin typeface="Times" pitchFamily="2" charset="0"/>
              </a:rPr>
              <a:t>ispersion Index</a:t>
            </a:r>
            <a:endParaRPr lang="en-GB" dirty="0"/>
          </a:p>
        </p:txBody>
      </p:sp>
      <p:sp>
        <p:nvSpPr>
          <p:cNvPr id="3" name="Content Placeholder 2">
            <a:extLst>
              <a:ext uri="{FF2B5EF4-FFF2-40B4-BE49-F238E27FC236}">
                <a16:creationId xmlns:a16="http://schemas.microsoft.com/office/drawing/2014/main" id="{B8F75CD0-6D31-9081-EEE6-2024E1E47A0D}"/>
              </a:ext>
            </a:extLst>
          </p:cNvPr>
          <p:cNvSpPr>
            <a:spLocks noGrp="1"/>
          </p:cNvSpPr>
          <p:nvPr>
            <p:ph idx="1"/>
          </p:nvPr>
        </p:nvSpPr>
        <p:spPr/>
        <p:txBody>
          <a:bodyPr>
            <a:normAutofit/>
          </a:bodyPr>
          <a:lstStyle/>
          <a:p>
            <a:r>
              <a:rPr lang="en-US" dirty="0"/>
              <a:t>It measures how particles are spreading around the best particle in the swarm, and is defined as the average absolute distance of each dimension from the best particle.</a:t>
            </a:r>
          </a:p>
          <a:p>
            <a:r>
              <a:rPr lang="en-US" dirty="0"/>
              <a:t>It explains the coverage searching area of the swarm. A swarm with higher dispersion index has relatively wider coverage of searching area than the one with lower dispersion index.</a:t>
            </a:r>
          </a:p>
        </p:txBody>
      </p:sp>
    </p:spTree>
    <p:extLst>
      <p:ext uri="{BB962C8B-B14F-4D97-AF65-F5344CB8AC3E}">
        <p14:creationId xmlns:p14="http://schemas.microsoft.com/office/powerpoint/2010/main" val="3353813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5C08-924C-8388-30B2-49AA0782B0EA}"/>
              </a:ext>
            </a:extLst>
          </p:cNvPr>
          <p:cNvSpPr>
            <a:spLocks noGrp="1"/>
          </p:cNvSpPr>
          <p:nvPr>
            <p:ph type="title"/>
          </p:nvPr>
        </p:nvSpPr>
        <p:spPr/>
        <p:txBody>
          <a:bodyPr/>
          <a:lstStyle/>
          <a:p>
            <a:pPr algn="ctr"/>
            <a:r>
              <a:rPr lang="en-US" dirty="0">
                <a:latin typeface="Times" pitchFamily="2" charset="0"/>
              </a:rPr>
              <a:t>Velocity</a:t>
            </a:r>
            <a:r>
              <a:rPr lang="en-US" dirty="0">
                <a:effectLst/>
                <a:latin typeface="Times" pitchFamily="2" charset="0"/>
              </a:rPr>
              <a:t> Index</a:t>
            </a:r>
            <a:endParaRPr lang="en-GB" dirty="0"/>
          </a:p>
        </p:txBody>
      </p:sp>
      <p:sp>
        <p:nvSpPr>
          <p:cNvPr id="3" name="Content Placeholder 2">
            <a:extLst>
              <a:ext uri="{FF2B5EF4-FFF2-40B4-BE49-F238E27FC236}">
                <a16:creationId xmlns:a16="http://schemas.microsoft.com/office/drawing/2014/main" id="{B8F75CD0-6D31-9081-EEE6-2024E1E47A0D}"/>
              </a:ext>
            </a:extLst>
          </p:cNvPr>
          <p:cNvSpPr>
            <a:spLocks noGrp="1"/>
          </p:cNvSpPr>
          <p:nvPr>
            <p:ph idx="1"/>
          </p:nvPr>
        </p:nvSpPr>
        <p:spPr/>
        <p:txBody>
          <a:bodyPr>
            <a:normAutofit/>
          </a:bodyPr>
          <a:lstStyle/>
          <a:p>
            <a:r>
              <a:rPr lang="en-US" dirty="0"/>
              <a:t>It measures how fast the swarm moves in certain iteration, and is defined as the average of absolute velocity.</a:t>
            </a:r>
          </a:p>
          <a:p>
            <a:r>
              <a:rPr lang="en-US" dirty="0"/>
              <a:t>It shows the moving behavior of the swarm: higher index means the swarm move more aggressively in moving through the problem space than the swarm with lower index.</a:t>
            </a:r>
          </a:p>
        </p:txBody>
      </p:sp>
    </p:spTree>
    <p:extLst>
      <p:ext uri="{BB962C8B-B14F-4D97-AF65-F5344CB8AC3E}">
        <p14:creationId xmlns:p14="http://schemas.microsoft.com/office/powerpoint/2010/main" val="629523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5C08-924C-8388-30B2-49AA0782B0EA}"/>
              </a:ext>
            </a:extLst>
          </p:cNvPr>
          <p:cNvSpPr>
            <a:spLocks noGrp="1"/>
          </p:cNvSpPr>
          <p:nvPr>
            <p:ph type="title"/>
          </p:nvPr>
        </p:nvSpPr>
        <p:spPr/>
        <p:txBody>
          <a:bodyPr/>
          <a:lstStyle/>
          <a:p>
            <a:pPr algn="ctr"/>
            <a:r>
              <a:rPr lang="en-US" dirty="0">
                <a:latin typeface="Times" pitchFamily="2" charset="0"/>
              </a:rPr>
              <a:t>Advantages &amp; Disadvantages Of ACO</a:t>
            </a:r>
            <a:endParaRPr lang="en-GB" dirty="0"/>
          </a:p>
        </p:txBody>
      </p:sp>
      <p:graphicFrame>
        <p:nvGraphicFramePr>
          <p:cNvPr id="5" name="Table 5">
            <a:extLst>
              <a:ext uri="{FF2B5EF4-FFF2-40B4-BE49-F238E27FC236}">
                <a16:creationId xmlns:a16="http://schemas.microsoft.com/office/drawing/2014/main" id="{28EF2465-1942-F444-6FD9-4863A522C4D0}"/>
              </a:ext>
            </a:extLst>
          </p:cNvPr>
          <p:cNvGraphicFramePr>
            <a:graphicFrameLocks noGrp="1"/>
          </p:cNvGraphicFramePr>
          <p:nvPr>
            <p:ph idx="1"/>
            <p:extLst>
              <p:ext uri="{D42A27DB-BD31-4B8C-83A1-F6EECF244321}">
                <p14:modId xmlns:p14="http://schemas.microsoft.com/office/powerpoint/2010/main" val="1119773489"/>
              </p:ext>
            </p:extLst>
          </p:nvPr>
        </p:nvGraphicFramePr>
        <p:xfrm>
          <a:off x="838200" y="1825625"/>
          <a:ext cx="10515600" cy="29362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269065484"/>
                    </a:ext>
                  </a:extLst>
                </a:gridCol>
                <a:gridCol w="5257800">
                  <a:extLst>
                    <a:ext uri="{9D8B030D-6E8A-4147-A177-3AD203B41FA5}">
                      <a16:colId xmlns:a16="http://schemas.microsoft.com/office/drawing/2014/main" val="2905374843"/>
                    </a:ext>
                  </a:extLst>
                </a:gridCol>
              </a:tblGrid>
              <a:tr h="370840">
                <a:tc>
                  <a:txBody>
                    <a:bodyPr/>
                    <a:lstStyle/>
                    <a:p>
                      <a:pPr algn="ctr"/>
                      <a:r>
                        <a:rPr lang="en-US" dirty="0">
                          <a:latin typeface="Times" pitchFamily="2" charset="0"/>
                        </a:rPr>
                        <a:t>Advantages</a:t>
                      </a:r>
                      <a:endParaRPr lang="en-US" dirty="0"/>
                    </a:p>
                  </a:txBody>
                  <a:tcPr/>
                </a:tc>
                <a:tc>
                  <a:txBody>
                    <a:bodyPr/>
                    <a:lstStyle/>
                    <a:p>
                      <a:pPr algn="ctr"/>
                      <a:r>
                        <a:rPr lang="en-US" dirty="0">
                          <a:latin typeface="Times" pitchFamily="2" charset="0"/>
                        </a:rPr>
                        <a:t>Disadvantages</a:t>
                      </a:r>
                      <a:endParaRPr lang="en-US" dirty="0"/>
                    </a:p>
                  </a:txBody>
                  <a:tcPr/>
                </a:tc>
                <a:extLst>
                  <a:ext uri="{0D108BD9-81ED-4DB2-BD59-A6C34878D82A}">
                    <a16:rowId xmlns:a16="http://schemas.microsoft.com/office/drawing/2014/main" val="1276951636"/>
                  </a:ext>
                </a:extLst>
              </a:tr>
              <a:tr h="370840">
                <a:tc>
                  <a:txBody>
                    <a:bodyPr/>
                    <a:lstStyle/>
                    <a:p>
                      <a:r>
                        <a:rPr lang="en-US" dirty="0"/>
                        <a:t>Positive feedback accounts for rapid discovery of good solutions;</a:t>
                      </a:r>
                    </a:p>
                  </a:txBody>
                  <a:tcPr/>
                </a:tc>
                <a:tc>
                  <a:txBody>
                    <a:bodyPr/>
                    <a:lstStyle/>
                    <a:p>
                      <a:r>
                        <a:rPr lang="en-US" sz="1800" b="0" i="0" u="none" strike="noStrike" kern="1200" baseline="0" dirty="0">
                          <a:solidFill>
                            <a:schemeClr val="dk1"/>
                          </a:solidFill>
                          <a:latin typeface="+mn-lt"/>
                          <a:ea typeface="+mn-ea"/>
                          <a:cs typeface="+mn-cs"/>
                        </a:rPr>
                        <a:t>It has a slower convergence than other heuristics;</a:t>
                      </a:r>
                      <a:endParaRPr lang="en-US" dirty="0"/>
                    </a:p>
                  </a:txBody>
                  <a:tcPr/>
                </a:tc>
                <a:extLst>
                  <a:ext uri="{0D108BD9-81ED-4DB2-BD59-A6C34878D82A}">
                    <a16:rowId xmlns:a16="http://schemas.microsoft.com/office/drawing/2014/main" val="2870682105"/>
                  </a:ext>
                </a:extLst>
              </a:tr>
              <a:tr h="370840">
                <a:tc>
                  <a:txBody>
                    <a:bodyPr/>
                    <a:lstStyle/>
                    <a:p>
                      <a:r>
                        <a:rPr lang="en-US" sz="1800" b="0" i="0" u="none" strike="noStrike" kern="1200" baseline="0" dirty="0">
                          <a:solidFill>
                            <a:schemeClr val="dk1"/>
                          </a:solidFill>
                          <a:latin typeface="+mn-lt"/>
                          <a:ea typeface="+mn-ea"/>
                          <a:cs typeface="+mn-cs"/>
                        </a:rPr>
                        <a:t>Distributed computation avoids premature convergence;</a:t>
                      </a:r>
                      <a:endParaRPr lang="en-US" dirty="0"/>
                    </a:p>
                  </a:txBody>
                  <a:tcPr/>
                </a:tc>
                <a:tc>
                  <a:txBody>
                    <a:bodyPr/>
                    <a:lstStyle/>
                    <a:p>
                      <a:r>
                        <a:rPr lang="en-US" sz="1800" b="0" i="0" u="none" strike="noStrike" kern="1200" baseline="0" dirty="0">
                          <a:solidFill>
                            <a:schemeClr val="dk1"/>
                          </a:solidFill>
                          <a:latin typeface="+mn-lt"/>
                          <a:ea typeface="+mn-ea"/>
                          <a:cs typeface="+mn-cs"/>
                        </a:rPr>
                        <a:t>It performed poorly for TSP problems larger than 75 cities;</a:t>
                      </a:r>
                      <a:endParaRPr lang="en-US" dirty="0"/>
                    </a:p>
                  </a:txBody>
                  <a:tcPr/>
                </a:tc>
                <a:extLst>
                  <a:ext uri="{0D108BD9-81ED-4DB2-BD59-A6C34878D82A}">
                    <a16:rowId xmlns:a16="http://schemas.microsoft.com/office/drawing/2014/main" val="1460237382"/>
                  </a:ext>
                </a:extLst>
              </a:tr>
              <a:tr h="370840">
                <a:tc>
                  <a:txBody>
                    <a:bodyPr/>
                    <a:lstStyle/>
                    <a:p>
                      <a:r>
                        <a:rPr lang="en-US" sz="1800" b="0" i="0" u="none" strike="noStrike" kern="1200" baseline="0" dirty="0">
                          <a:solidFill>
                            <a:schemeClr val="dk1"/>
                          </a:solidFill>
                          <a:latin typeface="+mn-lt"/>
                          <a:ea typeface="+mn-ea"/>
                          <a:cs typeface="+mn-cs"/>
                        </a:rPr>
                        <a:t>The greedy heuristic helps find acceptable solution in the early solution in the early stages of the search process;</a:t>
                      </a:r>
                      <a:endParaRPr lang="en-US" dirty="0"/>
                    </a:p>
                  </a:txBody>
                  <a:tcPr/>
                </a:tc>
                <a:tc>
                  <a:txBody>
                    <a:bodyPr/>
                    <a:lstStyle/>
                    <a:p>
                      <a:r>
                        <a:rPr lang="en-US" sz="1800" b="0" i="0" u="none" strike="noStrike" kern="1200" baseline="0" dirty="0">
                          <a:solidFill>
                            <a:schemeClr val="dk1"/>
                          </a:solidFill>
                          <a:latin typeface="+mn-lt"/>
                          <a:ea typeface="+mn-ea"/>
                          <a:cs typeface="+mn-cs"/>
                        </a:rPr>
                        <a:t>No centralized processor to guide the AS </a:t>
                      </a:r>
                      <a:r>
                        <a:rPr lang="en-US" sz="1800" b="0" i="0" u="none" strike="noStrike" kern="1200" baseline="0">
                          <a:solidFill>
                            <a:schemeClr val="dk1"/>
                          </a:solidFill>
                          <a:latin typeface="+mn-lt"/>
                          <a:ea typeface="+mn-ea"/>
                          <a:cs typeface="+mn-cs"/>
                        </a:rPr>
                        <a:t>towards good solutions</a:t>
                      </a:r>
                      <a:r>
                        <a:rPr lang="en-US" sz="1800" b="0" i="0" u="none" strike="noStrike" kern="1200" baseline="0" dirty="0">
                          <a:solidFill>
                            <a:schemeClr val="dk1"/>
                          </a:solidFill>
                          <a:latin typeface="+mn-lt"/>
                          <a:ea typeface="+mn-ea"/>
                          <a:cs typeface="+mn-cs"/>
                        </a:rPr>
                        <a:t>.</a:t>
                      </a:r>
                      <a:endParaRPr lang="en-US" dirty="0"/>
                    </a:p>
                  </a:txBody>
                  <a:tcPr/>
                </a:tc>
                <a:extLst>
                  <a:ext uri="{0D108BD9-81ED-4DB2-BD59-A6C34878D82A}">
                    <a16:rowId xmlns:a16="http://schemas.microsoft.com/office/drawing/2014/main" val="3224537501"/>
                  </a:ext>
                </a:extLst>
              </a:tr>
              <a:tr h="370840">
                <a:tc>
                  <a:txBody>
                    <a:bodyPr/>
                    <a:lstStyle/>
                    <a:p>
                      <a:r>
                        <a:rPr lang="en-US" dirty="0"/>
                        <a:t>T</a:t>
                      </a:r>
                      <a:r>
                        <a:rPr lang="en-US" sz="1800" b="0" i="0" u="none" strike="noStrike" kern="1200" baseline="0" dirty="0">
                          <a:solidFill>
                            <a:schemeClr val="dk1"/>
                          </a:solidFill>
                          <a:latin typeface="+mn-lt"/>
                          <a:ea typeface="+mn-ea"/>
                          <a:cs typeface="+mn-cs"/>
                        </a:rPr>
                        <a:t>he collective interaction of a population of agents.</a:t>
                      </a:r>
                      <a:endParaRPr lang="en-US" dirty="0"/>
                    </a:p>
                  </a:txBody>
                  <a:tcPr/>
                </a:tc>
                <a:tc>
                  <a:txBody>
                    <a:bodyPr/>
                    <a:lstStyle/>
                    <a:p>
                      <a:endParaRPr lang="en-US" dirty="0"/>
                    </a:p>
                  </a:txBody>
                  <a:tcPr/>
                </a:tc>
                <a:extLst>
                  <a:ext uri="{0D108BD9-81ED-4DB2-BD59-A6C34878D82A}">
                    <a16:rowId xmlns:a16="http://schemas.microsoft.com/office/drawing/2014/main" val="4184961324"/>
                  </a:ext>
                </a:extLst>
              </a:tr>
            </a:tbl>
          </a:graphicData>
        </a:graphic>
      </p:graphicFrame>
    </p:spTree>
    <p:extLst>
      <p:ext uri="{BB962C8B-B14F-4D97-AF65-F5344CB8AC3E}">
        <p14:creationId xmlns:p14="http://schemas.microsoft.com/office/powerpoint/2010/main" val="138665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9213-D938-1B3E-3E48-D17D77D40BB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971AD69-9EBB-E42E-5783-40B22E21B19B}"/>
              </a:ext>
            </a:extLst>
          </p:cNvPr>
          <p:cNvSpPr>
            <a:spLocks noGrp="1"/>
          </p:cNvSpPr>
          <p:nvPr>
            <p:ph idx="1"/>
          </p:nvPr>
        </p:nvSpPr>
        <p:spPr/>
        <p:txBody>
          <a:bodyPr/>
          <a:lstStyle/>
          <a:p>
            <a:r>
              <a:rPr lang="en-US" dirty="0">
                <a:effectLst/>
                <a:latin typeface="Helvetica Neue" panose="02000503000000020004" pitchFamily="2" charset="0"/>
              </a:rPr>
              <a:t>Individuals attempt to maintain a minimum distance between themselves and oth­ers at all times. Thus this is the highest priority rule.</a:t>
            </a:r>
          </a:p>
          <a:p>
            <a:r>
              <a:rPr lang="en-US" dirty="0">
                <a:latin typeface="Helvetica Neue" panose="02000503000000020004" pitchFamily="2" charset="0"/>
              </a:rPr>
              <a:t>If individuals each other do not perform an avoidance maneuver, they tend to be attracted towards each other.</a:t>
            </a:r>
            <a:endParaRPr lang="en-US" dirty="0">
              <a:effectLst/>
              <a:latin typeface="Helvetica Neue" panose="02000503000000020004" pitchFamily="2" charset="0"/>
            </a:endParaRPr>
          </a:p>
          <a:p>
            <a:endParaRPr lang="en-GB" dirty="0"/>
          </a:p>
        </p:txBody>
      </p:sp>
    </p:spTree>
    <p:extLst>
      <p:ext uri="{BB962C8B-B14F-4D97-AF65-F5344CB8AC3E}">
        <p14:creationId xmlns:p14="http://schemas.microsoft.com/office/powerpoint/2010/main" val="310900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5E6834-4AC0-4955-5143-B34EEFE44BDF}"/>
              </a:ext>
            </a:extLst>
          </p:cNvPr>
          <p:cNvSpPr>
            <a:spLocks noGrp="1"/>
          </p:cNvSpPr>
          <p:nvPr>
            <p:ph idx="1"/>
          </p:nvPr>
        </p:nvSpPr>
        <p:spPr>
          <a:xfrm>
            <a:off x="606973" y="525517"/>
            <a:ext cx="10515600" cy="6176963"/>
          </a:xfrm>
        </p:spPr>
        <p:txBody>
          <a:bodyPr>
            <a:normAutofit/>
          </a:bodyPr>
          <a:lstStyle/>
          <a:p>
            <a:r>
              <a:rPr lang="en-GB" dirty="0"/>
              <a:t>Four collective dynamical behaviours were </a:t>
            </a:r>
            <a:r>
              <a:rPr lang="en-GB" dirty="0" err="1"/>
              <a:t>identied</a:t>
            </a:r>
            <a:r>
              <a:rPr lang="en-GB" dirty="0"/>
              <a:t> by </a:t>
            </a:r>
            <a:r>
              <a:rPr lang="en-GB" dirty="0" err="1"/>
              <a:t>Couzin</a:t>
            </a:r>
            <a:r>
              <a:rPr lang="en-GB" dirty="0"/>
              <a:t> et al. Namely: </a:t>
            </a:r>
          </a:p>
          <a:p>
            <a:pPr>
              <a:buFont typeface="Wingdings" pitchFamily="2" charset="2"/>
              <a:buChar char="Ø"/>
            </a:pPr>
            <a:r>
              <a:rPr lang="en-US" dirty="0">
                <a:latin typeface="Helvetica Neue" panose="02000503000000020004" pitchFamily="2" charset="0"/>
              </a:rPr>
              <a:t>T</a:t>
            </a:r>
            <a:r>
              <a:rPr lang="en-US" dirty="0">
                <a:effectLst/>
                <a:latin typeface="Helvetica Neue" panose="02000503000000020004" pitchFamily="2" charset="0"/>
              </a:rPr>
              <a:t>orus: individuals perpetually rotate around an empty core (milling). The direction of rotation is random. </a:t>
            </a:r>
          </a:p>
          <a:p>
            <a:pPr>
              <a:buFont typeface="Wingdings" pitchFamily="2" charset="2"/>
              <a:buChar char="Ø"/>
            </a:pPr>
            <a:r>
              <a:rPr lang="en-US" dirty="0">
                <a:latin typeface="Helvetica Neue" panose="02000503000000020004" pitchFamily="2" charset="0"/>
              </a:rPr>
              <a:t>D</a:t>
            </a:r>
            <a:r>
              <a:rPr lang="en-US" dirty="0">
                <a:effectLst/>
                <a:latin typeface="Helvetica Neue" panose="02000503000000020004" pitchFamily="2" charset="0"/>
              </a:rPr>
              <a:t>ynamic Parallel </a:t>
            </a:r>
            <a:r>
              <a:rPr lang="en-US" dirty="0">
                <a:latin typeface="Helvetica Neue" panose="02000503000000020004" pitchFamily="2" charset="0"/>
              </a:rPr>
              <a:t>G</a:t>
            </a:r>
            <a:r>
              <a:rPr lang="en-US" dirty="0">
                <a:effectLst/>
                <a:latin typeface="Helvetica Neue" panose="02000503000000020004" pitchFamily="2" charset="0"/>
              </a:rPr>
              <a:t>roup: the individuals are polarized and move as a coherent group, but individuals can move throughout the group and density and group form can fluctuate </a:t>
            </a:r>
          </a:p>
          <a:p>
            <a:pPr>
              <a:buFont typeface="Wingdings" pitchFamily="2" charset="2"/>
              <a:buChar char="Ø"/>
            </a:pPr>
            <a:r>
              <a:rPr lang="en-US" dirty="0">
                <a:latin typeface="Helvetica Neue" panose="02000503000000020004" pitchFamily="2" charset="0"/>
              </a:rPr>
              <a:t>S</a:t>
            </a:r>
            <a:r>
              <a:rPr lang="en-US" dirty="0">
                <a:effectLst/>
                <a:latin typeface="Helvetica Neue" panose="02000503000000020004" pitchFamily="2" charset="0"/>
              </a:rPr>
              <a:t>warm : an aggregate with cohesion, but a low level of polarization (parallel alignment) among members</a:t>
            </a:r>
          </a:p>
          <a:p>
            <a:pPr>
              <a:buFont typeface="Wingdings" pitchFamily="2" charset="2"/>
              <a:buChar char="Ø"/>
            </a:pPr>
            <a:r>
              <a:rPr lang="en-US" dirty="0">
                <a:latin typeface="Helvetica Neue" panose="02000503000000020004" pitchFamily="2" charset="0"/>
              </a:rPr>
              <a:t>H</a:t>
            </a:r>
            <a:r>
              <a:rPr lang="en-US" dirty="0">
                <a:effectLst/>
                <a:latin typeface="Helvetica Neue" panose="02000503000000020004" pitchFamily="2" charset="0"/>
              </a:rPr>
              <a:t>ighly Parallel </a:t>
            </a:r>
            <a:r>
              <a:rPr lang="en-US" dirty="0">
                <a:latin typeface="Helvetica Neue" panose="02000503000000020004" pitchFamily="2" charset="0"/>
              </a:rPr>
              <a:t>G</a:t>
            </a:r>
            <a:r>
              <a:rPr lang="en-US" dirty="0">
                <a:effectLst/>
                <a:latin typeface="Helvetica Neue" panose="02000503000000020004" pitchFamily="2" charset="0"/>
              </a:rPr>
              <a:t>roup: much more static in terms of exchange of spatial positions within the group than the dynamic parallel group and the variation in density and form is minimal.</a:t>
            </a:r>
          </a:p>
          <a:p>
            <a:pPr>
              <a:buFont typeface="Wingdings" pitchFamily="2" charset="2"/>
              <a:buChar char="Ø"/>
            </a:pPr>
            <a:endParaRPr lang="en-US" dirty="0">
              <a:effectLst/>
              <a:latin typeface="Helvetica Neue" panose="02000503000000020004" pitchFamily="2" charset="0"/>
            </a:endParaRPr>
          </a:p>
          <a:p>
            <a:pPr>
              <a:buFont typeface="Wingdings" pitchFamily="2" charset="2"/>
              <a:buChar char="Ø"/>
            </a:pPr>
            <a:endParaRPr lang="en-US" dirty="0">
              <a:effectLst/>
              <a:latin typeface="Helvetica Neue" panose="02000503000000020004" pitchFamily="2" charset="0"/>
            </a:endParaRPr>
          </a:p>
          <a:p>
            <a:pPr>
              <a:buFont typeface="Wingdings" pitchFamily="2" charset="2"/>
              <a:buChar char="Ø"/>
            </a:pPr>
            <a:endParaRPr lang="en-US" dirty="0">
              <a:effectLst/>
              <a:latin typeface="Helvetica Neue" panose="02000503000000020004" pitchFamily="2" charset="0"/>
            </a:endParaRPr>
          </a:p>
          <a:p>
            <a:endParaRPr lang="en-GB" dirty="0"/>
          </a:p>
        </p:txBody>
      </p:sp>
    </p:spTree>
    <p:extLst>
      <p:ext uri="{BB962C8B-B14F-4D97-AF65-F5344CB8AC3E}">
        <p14:creationId xmlns:p14="http://schemas.microsoft.com/office/powerpoint/2010/main" val="912081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8951-8E33-C9BB-19F1-3945A435AAC0}"/>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4D8D08D8-43AD-2A90-19DC-BEB9AEA30D0C}"/>
              </a:ext>
            </a:extLst>
          </p:cNvPr>
          <p:cNvPicPr>
            <a:picLocks noGrp="1" noChangeAspect="1"/>
          </p:cNvPicPr>
          <p:nvPr>
            <p:ph idx="1"/>
          </p:nvPr>
        </p:nvPicPr>
        <p:blipFill rotWithShape="1">
          <a:blip r:embed="rId2"/>
          <a:srcRect b="11103"/>
          <a:stretch/>
        </p:blipFill>
        <p:spPr>
          <a:xfrm>
            <a:off x="3604998" y="654127"/>
            <a:ext cx="4381909" cy="3870982"/>
          </a:xfrm>
        </p:spPr>
      </p:pic>
      <p:sp>
        <p:nvSpPr>
          <p:cNvPr id="6" name="TextBox 5">
            <a:extLst>
              <a:ext uri="{FF2B5EF4-FFF2-40B4-BE49-F238E27FC236}">
                <a16:creationId xmlns:a16="http://schemas.microsoft.com/office/drawing/2014/main" id="{AE7FE090-29CD-D664-37E5-2AE814040AAE}"/>
              </a:ext>
            </a:extLst>
          </p:cNvPr>
          <p:cNvSpPr txBox="1"/>
          <p:nvPr/>
        </p:nvSpPr>
        <p:spPr>
          <a:xfrm>
            <a:off x="4014953" y="4719145"/>
            <a:ext cx="3562001" cy="1200329"/>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Top Left - </a:t>
            </a:r>
            <a:r>
              <a:rPr lang="en-US" dirty="0">
                <a:latin typeface="Calibri" panose="020F0502020204030204" pitchFamily="34" charset="0"/>
                <a:cs typeface="Calibri" panose="020F0502020204030204" pitchFamily="34" charset="0"/>
              </a:rPr>
              <a:t>T</a:t>
            </a:r>
            <a:r>
              <a:rPr lang="en-US" dirty="0">
                <a:effectLst/>
                <a:latin typeface="Calibri" panose="020F0502020204030204" pitchFamily="34" charset="0"/>
                <a:cs typeface="Calibri" panose="020F0502020204030204" pitchFamily="34" charset="0"/>
              </a:rPr>
              <a:t>orus</a:t>
            </a:r>
            <a:r>
              <a:rPr lang="en-GB" dirty="0">
                <a:latin typeface="Calibri" panose="020F0502020204030204" pitchFamily="34" charset="0"/>
                <a:cs typeface="Calibri" panose="020F0502020204030204" pitchFamily="34" charset="0"/>
              </a:rPr>
              <a:t> </a:t>
            </a:r>
          </a:p>
          <a:p>
            <a:r>
              <a:rPr lang="en-GB" dirty="0">
                <a:latin typeface="Calibri" panose="020F0502020204030204" pitchFamily="34" charset="0"/>
                <a:cs typeface="Calibri" panose="020F0502020204030204" pitchFamily="34" charset="0"/>
              </a:rPr>
              <a:t>Top Right - </a:t>
            </a:r>
            <a:r>
              <a:rPr lang="en-US" dirty="0">
                <a:latin typeface="Calibri" panose="020F0502020204030204" pitchFamily="34" charset="0"/>
                <a:cs typeface="Calibri" panose="020F0502020204030204" pitchFamily="34" charset="0"/>
              </a:rPr>
              <a:t>D</a:t>
            </a:r>
            <a:r>
              <a:rPr lang="en-US" dirty="0">
                <a:effectLst/>
                <a:latin typeface="Calibri" panose="020F0502020204030204" pitchFamily="34" charset="0"/>
                <a:cs typeface="Calibri" panose="020F0502020204030204" pitchFamily="34" charset="0"/>
              </a:rPr>
              <a:t>ynamic Parallel </a:t>
            </a:r>
            <a:r>
              <a:rPr lang="en-US" dirty="0">
                <a:latin typeface="Calibri" panose="020F0502020204030204" pitchFamily="34" charset="0"/>
                <a:cs typeface="Calibri" panose="020F0502020204030204" pitchFamily="34" charset="0"/>
              </a:rPr>
              <a:t>G</a:t>
            </a:r>
            <a:r>
              <a:rPr lang="en-US" dirty="0">
                <a:effectLst/>
                <a:latin typeface="Calibri" panose="020F0502020204030204" pitchFamily="34" charset="0"/>
                <a:cs typeface="Calibri" panose="020F0502020204030204" pitchFamily="34" charset="0"/>
              </a:rPr>
              <a:t>roup</a:t>
            </a:r>
          </a:p>
          <a:p>
            <a:r>
              <a:rPr lang="en-US" dirty="0">
                <a:latin typeface="Calibri" panose="020F0502020204030204" pitchFamily="34" charset="0"/>
                <a:cs typeface="Calibri" panose="020F0502020204030204" pitchFamily="34" charset="0"/>
              </a:rPr>
              <a:t>Bottom Left - Swarm</a:t>
            </a:r>
          </a:p>
          <a:p>
            <a:r>
              <a:rPr lang="en-US" dirty="0">
                <a:latin typeface="Calibri" panose="020F0502020204030204" pitchFamily="34" charset="0"/>
                <a:cs typeface="Calibri" panose="020F0502020204030204" pitchFamily="34" charset="0"/>
              </a:rPr>
              <a:t>Bottom Right - H</a:t>
            </a:r>
            <a:r>
              <a:rPr lang="en-US" dirty="0">
                <a:effectLst/>
                <a:latin typeface="Calibri" panose="020F0502020204030204" pitchFamily="34" charset="0"/>
                <a:cs typeface="Calibri" panose="020F0502020204030204" pitchFamily="34" charset="0"/>
              </a:rPr>
              <a:t>ighly Parallel </a:t>
            </a:r>
            <a:r>
              <a:rPr lang="en-US" dirty="0">
                <a:latin typeface="Calibri" panose="020F0502020204030204" pitchFamily="34" charset="0"/>
                <a:cs typeface="Calibri" panose="020F0502020204030204" pitchFamily="34" charset="0"/>
              </a:rPr>
              <a:t>G</a:t>
            </a:r>
            <a:r>
              <a:rPr lang="en-US" dirty="0">
                <a:effectLst/>
                <a:latin typeface="Calibri" panose="020F0502020204030204" pitchFamily="34" charset="0"/>
                <a:cs typeface="Calibri" panose="020F0502020204030204" pitchFamily="34" charset="0"/>
              </a:rPr>
              <a:t>roup</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496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68B-6A8E-4FF9-16A2-01ED15BFB9D2}"/>
              </a:ext>
            </a:extLst>
          </p:cNvPr>
          <p:cNvSpPr>
            <a:spLocks noGrp="1"/>
          </p:cNvSpPr>
          <p:nvPr>
            <p:ph type="title"/>
          </p:nvPr>
        </p:nvSpPr>
        <p:spPr/>
        <p:txBody>
          <a:bodyPr/>
          <a:lstStyle/>
          <a:p>
            <a:r>
              <a:rPr lang="en-US" dirty="0">
                <a:effectLst/>
                <a:latin typeface="Helvetica Neue" panose="02000503000000020004" pitchFamily="2" charset="0"/>
              </a:rPr>
              <a:t>The Particle Swarm Optimization (PSO)</a:t>
            </a:r>
            <a:br>
              <a:rPr lang="en-US" dirty="0">
                <a:effectLst/>
                <a:latin typeface="Helvetica Neue" panose="02000503000000020004" pitchFamily="2" charset="0"/>
              </a:rPr>
            </a:br>
            <a:endParaRPr lang="en-GB" dirty="0"/>
          </a:p>
        </p:txBody>
      </p:sp>
      <p:sp>
        <p:nvSpPr>
          <p:cNvPr id="3" name="Content Placeholder 2">
            <a:extLst>
              <a:ext uri="{FF2B5EF4-FFF2-40B4-BE49-F238E27FC236}">
                <a16:creationId xmlns:a16="http://schemas.microsoft.com/office/drawing/2014/main" id="{84258EFC-5C15-E174-0EFC-18E203A9610C}"/>
              </a:ext>
            </a:extLst>
          </p:cNvPr>
          <p:cNvSpPr>
            <a:spLocks noGrp="1"/>
          </p:cNvSpPr>
          <p:nvPr>
            <p:ph idx="1"/>
          </p:nvPr>
        </p:nvSpPr>
        <p:spPr/>
        <p:txBody>
          <a:bodyPr>
            <a:normAutofit/>
          </a:bodyPr>
          <a:lstStyle/>
          <a:p>
            <a:r>
              <a:rPr lang="en-GB" dirty="0">
                <a:latin typeface="Calibri" panose="020F0502020204030204" pitchFamily="34" charset="0"/>
                <a:cs typeface="Calibri" panose="020F0502020204030204" pitchFamily="34" charset="0"/>
              </a:rPr>
              <a:t>The PSO consist of a swarm of particles, which are initiated with a population of random candidate solutions. </a:t>
            </a:r>
          </a:p>
          <a:p>
            <a:r>
              <a:rPr lang="en-US" dirty="0">
                <a:effectLst/>
                <a:latin typeface="Calibri" panose="020F0502020204030204" pitchFamily="34" charset="0"/>
                <a:cs typeface="Calibri" panose="020F0502020204030204" pitchFamily="34" charset="0"/>
              </a:rPr>
              <a:t>They move iteratively through the d-dimension problem space to search the new solutions, where the fitness, f, can be calculated as the certain qualities measure.</a:t>
            </a:r>
          </a:p>
          <a:p>
            <a:r>
              <a:rPr lang="en-US" dirty="0">
                <a:effectLst/>
                <a:latin typeface="Calibri" panose="020F0502020204030204" pitchFamily="34" charset="0"/>
                <a:cs typeface="Calibri" panose="020F0502020204030204" pitchFamily="34" charset="0"/>
              </a:rPr>
              <a:t>Each particle has a position represented by a position-vector xi (</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is the index of the particle), and a velocity represented by a velocity-vector </a:t>
            </a:r>
            <a:r>
              <a:rPr lang="en-US" dirty="0" err="1">
                <a:effectLst/>
                <a:latin typeface="Calibri" panose="020F0502020204030204" pitchFamily="34" charset="0"/>
                <a:cs typeface="Calibri" panose="020F0502020204030204" pitchFamily="34" charset="0"/>
              </a:rPr>
              <a:t>vj</a:t>
            </a:r>
            <a:r>
              <a:rPr lang="en-US" dirty="0">
                <a:effectLst/>
                <a:latin typeface="Calibri" panose="020F0502020204030204" pitchFamily="34" charset="0"/>
                <a:cs typeface="Calibri" panose="020F0502020204030204" pitchFamily="34" charset="0"/>
              </a:rPr>
              <a:t>. </a:t>
            </a:r>
          </a:p>
          <a:p>
            <a:r>
              <a:rPr lang="en-US" dirty="0">
                <a:effectLst/>
                <a:latin typeface="Times" pitchFamily="2" charset="0"/>
              </a:rPr>
              <a:t>Each particle remembers its own best position so far in a vector X</a:t>
            </a:r>
            <a:r>
              <a:rPr lang="en-US" baseline="-25000" dirty="0">
                <a:effectLst/>
                <a:latin typeface="Times" pitchFamily="2" charset="0"/>
              </a:rPr>
              <a:t>i</a:t>
            </a:r>
            <a:r>
              <a:rPr lang="en-US" baseline="30000" dirty="0">
                <a:effectLst/>
                <a:latin typeface="Times" pitchFamily="2" charset="0"/>
              </a:rPr>
              <a:t>#</a:t>
            </a:r>
            <a:r>
              <a:rPr lang="en-US" dirty="0">
                <a:effectLst/>
                <a:latin typeface="Times" pitchFamily="2" charset="0"/>
              </a:rPr>
              <a:t> , and its j-</a:t>
            </a:r>
            <a:r>
              <a:rPr lang="en-US" dirty="0" err="1">
                <a:effectLst/>
                <a:latin typeface="Times" pitchFamily="2" charset="0"/>
              </a:rPr>
              <a:t>th</a:t>
            </a:r>
            <a:r>
              <a:rPr lang="en-US" dirty="0">
                <a:effectLst/>
                <a:latin typeface="Times" pitchFamily="2" charset="0"/>
              </a:rPr>
              <a:t> dimensional value is </a:t>
            </a:r>
            <a:r>
              <a:rPr lang="en-US" dirty="0" err="1">
                <a:effectLst/>
                <a:latin typeface="Times" pitchFamily="2" charset="0"/>
              </a:rPr>
              <a:t>X</a:t>
            </a:r>
            <a:r>
              <a:rPr lang="en-US" baseline="-25000" dirty="0" err="1">
                <a:effectLst/>
                <a:latin typeface="Times" pitchFamily="2" charset="0"/>
              </a:rPr>
              <a:t>ij</a:t>
            </a:r>
            <a:r>
              <a:rPr lang="en-US" baseline="30000" dirty="0">
                <a:effectLst/>
                <a:latin typeface="Times" pitchFamily="2" charset="0"/>
              </a:rPr>
              <a:t>#</a:t>
            </a:r>
            <a:r>
              <a:rPr lang="en-US" dirty="0">
                <a:effectLst/>
                <a:latin typeface="Times" pitchFamily="2" charset="0"/>
              </a:rPr>
              <a:t>.</a:t>
            </a:r>
          </a:p>
          <a:p>
            <a:pPr marL="0" indent="0">
              <a:buNone/>
            </a:pPr>
            <a:endParaRPr lang="en-US" dirty="0">
              <a:effectLst/>
              <a:latin typeface="Times" pitchFamily="2" charset="0"/>
            </a:endParaRPr>
          </a:p>
          <a:p>
            <a:endParaRPr lang="en-US" dirty="0">
              <a:effectLst/>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930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68B-6A8E-4FF9-16A2-01ED15BFB9D2}"/>
              </a:ext>
            </a:extLst>
          </p:cNvPr>
          <p:cNvSpPr>
            <a:spLocks noGrp="1"/>
          </p:cNvSpPr>
          <p:nvPr>
            <p:ph type="title"/>
          </p:nvPr>
        </p:nvSpPr>
        <p:spPr/>
        <p:txBody>
          <a:bodyPr/>
          <a:lstStyle/>
          <a:p>
            <a:r>
              <a:rPr lang="en-US" dirty="0">
                <a:effectLst/>
                <a:latin typeface="Helvetica Neue" panose="02000503000000020004" pitchFamily="2" charset="0"/>
              </a:rPr>
              <a:t>The Particle Swarm Optimization (PSO)</a:t>
            </a:r>
            <a:br>
              <a:rPr lang="en-US" dirty="0">
                <a:effectLst/>
                <a:latin typeface="Helvetica Neue" panose="02000503000000020004" pitchFamily="2" charset="0"/>
              </a:rPr>
            </a:br>
            <a:endParaRPr lang="en-GB" dirty="0"/>
          </a:p>
        </p:txBody>
      </p:sp>
      <p:sp>
        <p:nvSpPr>
          <p:cNvPr id="3" name="Content Placeholder 2">
            <a:extLst>
              <a:ext uri="{FF2B5EF4-FFF2-40B4-BE49-F238E27FC236}">
                <a16:creationId xmlns:a16="http://schemas.microsoft.com/office/drawing/2014/main" id="{84258EFC-5C15-E174-0EFC-18E203A9610C}"/>
              </a:ext>
            </a:extLst>
          </p:cNvPr>
          <p:cNvSpPr>
            <a:spLocks noGrp="1"/>
          </p:cNvSpPr>
          <p:nvPr>
            <p:ph idx="1"/>
          </p:nvPr>
        </p:nvSpPr>
        <p:spPr>
          <a:xfrm>
            <a:off x="838200" y="1105786"/>
            <a:ext cx="10515600" cy="5071177"/>
          </a:xfrm>
        </p:spPr>
        <p:txBody>
          <a:bodyPr>
            <a:normAutofit lnSpcReduction="10000"/>
          </a:bodyPr>
          <a:lstStyle/>
          <a:p>
            <a:r>
              <a:rPr lang="en-US" dirty="0">
                <a:effectLst/>
                <a:latin typeface="Times" pitchFamily="2" charset="0"/>
              </a:rPr>
              <a:t>The best position-vector among the swarm so far is then stored in a vector x*, and its j-</a:t>
            </a:r>
            <a:r>
              <a:rPr lang="en-US" dirty="0" err="1">
                <a:effectLst/>
                <a:latin typeface="Times" pitchFamily="2" charset="0"/>
              </a:rPr>
              <a:t>th</a:t>
            </a:r>
            <a:r>
              <a:rPr lang="en-US" dirty="0">
                <a:effectLst/>
                <a:latin typeface="Times" pitchFamily="2" charset="0"/>
              </a:rPr>
              <a:t> dimensional value is </a:t>
            </a:r>
            <a:r>
              <a:rPr lang="en-US" dirty="0" err="1">
                <a:effectLst/>
                <a:latin typeface="Times" pitchFamily="2" charset="0"/>
              </a:rPr>
              <a:t>X</a:t>
            </a:r>
            <a:r>
              <a:rPr lang="en-US" baseline="-25000" dirty="0" err="1">
                <a:latin typeface="Times" pitchFamily="2" charset="0"/>
              </a:rPr>
              <a:t>j</a:t>
            </a:r>
            <a:r>
              <a:rPr lang="en-US" baseline="30000" dirty="0">
                <a:latin typeface="Times" pitchFamily="2" charset="0"/>
              </a:rPr>
              <a:t>*</a:t>
            </a:r>
            <a:r>
              <a:rPr lang="en-US" dirty="0">
                <a:effectLst/>
                <a:latin typeface="Times" pitchFamily="2" charset="0"/>
              </a:rPr>
              <a:t>.</a:t>
            </a:r>
          </a:p>
          <a:p>
            <a:r>
              <a:rPr lang="en-US" dirty="0">
                <a:effectLst/>
                <a:latin typeface="Times" pitchFamily="2" charset="0"/>
              </a:rPr>
              <a:t>During the iteration time t, the update of the velocity from the previous velocity to the new velocity is determined by equation A</a:t>
            </a:r>
            <a:endParaRPr lang="en-US" dirty="0">
              <a:latin typeface="Times" pitchFamily="2" charset="0"/>
            </a:endParaRPr>
          </a:p>
          <a:p>
            <a:r>
              <a:rPr lang="en-US" dirty="0">
                <a:effectLst/>
                <a:latin typeface="Times" pitchFamily="2" charset="0"/>
              </a:rPr>
              <a:t>The new position is then determined by the sum of the previous position and the new velocity by equation B</a:t>
            </a:r>
          </a:p>
          <a:p>
            <a:r>
              <a:rPr lang="en-US" dirty="0" err="1">
                <a:latin typeface="Times" pitchFamily="2" charset="0"/>
              </a:rPr>
              <a:t>V</a:t>
            </a:r>
            <a:r>
              <a:rPr lang="en-US" baseline="-25000" dirty="0" err="1">
                <a:latin typeface="Times" pitchFamily="2" charset="0"/>
              </a:rPr>
              <a:t>ij</a:t>
            </a:r>
            <a:r>
              <a:rPr lang="en-US" dirty="0">
                <a:latin typeface="Times" pitchFamily="2" charset="0"/>
              </a:rPr>
              <a:t>(t+1)=</a:t>
            </a:r>
            <a:r>
              <a:rPr lang="en-US" dirty="0" err="1">
                <a:latin typeface="Times" pitchFamily="2" charset="0"/>
              </a:rPr>
              <a:t>wv</a:t>
            </a:r>
            <a:r>
              <a:rPr lang="en-US" baseline="-25000" dirty="0" err="1">
                <a:latin typeface="Times" pitchFamily="2" charset="0"/>
              </a:rPr>
              <a:t>ij</a:t>
            </a:r>
            <a:r>
              <a:rPr lang="en-US" dirty="0">
                <a:latin typeface="Times" pitchFamily="2" charset="0"/>
              </a:rPr>
              <a:t>(t)+c</a:t>
            </a:r>
            <a:r>
              <a:rPr lang="en-US" baseline="-25000" dirty="0">
                <a:latin typeface="Times" pitchFamily="2" charset="0"/>
              </a:rPr>
              <a:t>1</a:t>
            </a:r>
            <a:r>
              <a:rPr lang="en-US" dirty="0">
                <a:latin typeface="Times" pitchFamily="2" charset="0"/>
              </a:rPr>
              <a:t>r</a:t>
            </a:r>
            <a:r>
              <a:rPr lang="en-US" baseline="-25000" dirty="0">
                <a:latin typeface="Times" pitchFamily="2" charset="0"/>
              </a:rPr>
              <a:t>1</a:t>
            </a:r>
            <a:r>
              <a:rPr lang="en-US" dirty="0">
                <a:latin typeface="Times" pitchFamily="2" charset="0"/>
              </a:rPr>
              <a:t>(</a:t>
            </a:r>
            <a:r>
              <a:rPr lang="en-US" dirty="0" err="1">
                <a:effectLst/>
                <a:latin typeface="Times" pitchFamily="2" charset="0"/>
              </a:rPr>
              <a:t>x</a:t>
            </a:r>
            <a:r>
              <a:rPr lang="en-US" baseline="-25000" dirty="0" err="1">
                <a:effectLst/>
                <a:latin typeface="Times" pitchFamily="2" charset="0"/>
              </a:rPr>
              <a:t>ij</a:t>
            </a:r>
            <a:r>
              <a:rPr lang="en-US" baseline="30000" dirty="0">
                <a:effectLst/>
                <a:latin typeface="Times" pitchFamily="2" charset="0"/>
              </a:rPr>
              <a:t>#</a:t>
            </a:r>
            <a:r>
              <a:rPr lang="en-US" dirty="0">
                <a:effectLst/>
                <a:latin typeface="Times" pitchFamily="2" charset="0"/>
              </a:rPr>
              <a:t>(t)- </a:t>
            </a:r>
            <a:r>
              <a:rPr lang="en-US" dirty="0" err="1">
                <a:effectLst/>
                <a:latin typeface="Times" pitchFamily="2" charset="0"/>
              </a:rPr>
              <a:t>x</a:t>
            </a:r>
            <a:r>
              <a:rPr lang="en-US" baseline="-25000" dirty="0" err="1">
                <a:effectLst/>
                <a:latin typeface="Times" pitchFamily="2" charset="0"/>
              </a:rPr>
              <a:t>ij</a:t>
            </a:r>
            <a:r>
              <a:rPr lang="en-US" dirty="0">
                <a:effectLst/>
                <a:latin typeface="Times" pitchFamily="2" charset="0"/>
              </a:rPr>
              <a:t>(t))+</a:t>
            </a:r>
            <a:r>
              <a:rPr lang="en-US" dirty="0">
                <a:latin typeface="Times" pitchFamily="2" charset="0"/>
              </a:rPr>
              <a:t> c</a:t>
            </a:r>
            <a:r>
              <a:rPr lang="en-US" baseline="-25000" dirty="0">
                <a:latin typeface="Times" pitchFamily="2" charset="0"/>
              </a:rPr>
              <a:t>2</a:t>
            </a:r>
            <a:r>
              <a:rPr lang="en-US" dirty="0">
                <a:latin typeface="Times" pitchFamily="2" charset="0"/>
              </a:rPr>
              <a:t>r</a:t>
            </a:r>
            <a:r>
              <a:rPr lang="en-US" baseline="-25000" dirty="0">
                <a:latin typeface="Times" pitchFamily="2" charset="0"/>
              </a:rPr>
              <a:t>2</a:t>
            </a:r>
            <a:r>
              <a:rPr lang="en-US" dirty="0">
                <a:latin typeface="Times" pitchFamily="2" charset="0"/>
              </a:rPr>
              <a:t>(</a:t>
            </a:r>
            <a:r>
              <a:rPr lang="en-US" dirty="0" err="1">
                <a:latin typeface="Times" pitchFamily="2" charset="0"/>
              </a:rPr>
              <a:t>x</a:t>
            </a:r>
            <a:r>
              <a:rPr lang="en-US" baseline="-25000" dirty="0" err="1">
                <a:latin typeface="Times" pitchFamily="2" charset="0"/>
              </a:rPr>
              <a:t>j</a:t>
            </a:r>
            <a:r>
              <a:rPr lang="en-US" baseline="30000" dirty="0">
                <a:latin typeface="Times" pitchFamily="2" charset="0"/>
              </a:rPr>
              <a:t>*</a:t>
            </a:r>
            <a:r>
              <a:rPr lang="en-US" dirty="0">
                <a:latin typeface="Times" pitchFamily="2" charset="0"/>
              </a:rPr>
              <a:t>(t)-</a:t>
            </a:r>
            <a:r>
              <a:rPr lang="en-US" dirty="0">
                <a:effectLst/>
                <a:latin typeface="Times" pitchFamily="2" charset="0"/>
              </a:rPr>
              <a:t> </a:t>
            </a:r>
            <a:r>
              <a:rPr lang="en-US" dirty="0" err="1">
                <a:effectLst/>
                <a:latin typeface="Times" pitchFamily="2" charset="0"/>
              </a:rPr>
              <a:t>x</a:t>
            </a:r>
            <a:r>
              <a:rPr lang="en-US" baseline="-25000" dirty="0" err="1">
                <a:effectLst/>
                <a:latin typeface="Times" pitchFamily="2" charset="0"/>
              </a:rPr>
              <a:t>ij</a:t>
            </a:r>
            <a:r>
              <a:rPr lang="en-US" baseline="30000" dirty="0">
                <a:effectLst/>
                <a:latin typeface="Times" pitchFamily="2" charset="0"/>
              </a:rPr>
              <a:t>#</a:t>
            </a:r>
            <a:r>
              <a:rPr lang="en-US" dirty="0">
                <a:effectLst/>
                <a:latin typeface="Times" pitchFamily="2" charset="0"/>
              </a:rPr>
              <a:t>(t)) =A</a:t>
            </a:r>
          </a:p>
          <a:p>
            <a:r>
              <a:rPr lang="en-US" dirty="0" err="1">
                <a:effectLst/>
                <a:latin typeface="Times" pitchFamily="2" charset="0"/>
              </a:rPr>
              <a:t>X</a:t>
            </a:r>
            <a:r>
              <a:rPr lang="en-US" baseline="-25000" dirty="0" err="1">
                <a:effectLst/>
                <a:latin typeface="Times" pitchFamily="2" charset="0"/>
              </a:rPr>
              <a:t>ij</a:t>
            </a:r>
            <a:r>
              <a:rPr lang="en-US" dirty="0">
                <a:latin typeface="Times" pitchFamily="2" charset="0"/>
              </a:rPr>
              <a:t>(t+1) = </a:t>
            </a:r>
            <a:r>
              <a:rPr lang="en-US" dirty="0" err="1">
                <a:effectLst/>
                <a:latin typeface="Times" pitchFamily="2" charset="0"/>
              </a:rPr>
              <a:t>x</a:t>
            </a:r>
            <a:r>
              <a:rPr lang="en-US" baseline="-25000" dirty="0" err="1">
                <a:effectLst/>
                <a:latin typeface="Times" pitchFamily="2" charset="0"/>
              </a:rPr>
              <a:t>ij</a:t>
            </a:r>
            <a:r>
              <a:rPr lang="en-US" dirty="0">
                <a:effectLst/>
                <a:latin typeface="Times" pitchFamily="2" charset="0"/>
              </a:rPr>
              <a:t>(t)+ </a:t>
            </a:r>
            <a:r>
              <a:rPr lang="en-US" dirty="0" err="1">
                <a:latin typeface="Times" pitchFamily="2" charset="0"/>
              </a:rPr>
              <a:t>V</a:t>
            </a:r>
            <a:r>
              <a:rPr lang="en-US" baseline="-25000" dirty="0" err="1">
                <a:effectLst/>
                <a:latin typeface="Times" pitchFamily="2" charset="0"/>
              </a:rPr>
              <a:t>ij</a:t>
            </a:r>
            <a:r>
              <a:rPr lang="en-US" dirty="0">
                <a:effectLst/>
                <a:latin typeface="Times" pitchFamily="2" charset="0"/>
              </a:rPr>
              <a:t>(t+1) =B</a:t>
            </a:r>
          </a:p>
          <a:p>
            <a:pPr marL="0" indent="0">
              <a:buNone/>
            </a:pPr>
            <a:r>
              <a:rPr lang="en-US" dirty="0">
                <a:effectLst/>
                <a:latin typeface="Times" pitchFamily="2" charset="0"/>
              </a:rPr>
              <a:t>  where w = inertia factor</a:t>
            </a:r>
          </a:p>
          <a:p>
            <a:pPr marL="0" indent="0">
              <a:buNone/>
            </a:pPr>
            <a:r>
              <a:rPr lang="en-US" dirty="0">
                <a:latin typeface="Times" pitchFamily="2" charset="0"/>
              </a:rPr>
              <a:t>   r</a:t>
            </a:r>
            <a:r>
              <a:rPr lang="en-US" baseline="-25000" dirty="0">
                <a:latin typeface="Times" pitchFamily="2" charset="0"/>
              </a:rPr>
              <a:t>1 </a:t>
            </a:r>
            <a:r>
              <a:rPr lang="en-US" dirty="0">
                <a:latin typeface="Times" pitchFamily="2" charset="0"/>
              </a:rPr>
              <a:t>&amp;</a:t>
            </a:r>
            <a:r>
              <a:rPr lang="en-US" baseline="-25000" dirty="0">
                <a:latin typeface="Times" pitchFamily="2" charset="0"/>
              </a:rPr>
              <a:t> </a:t>
            </a:r>
            <a:r>
              <a:rPr lang="en-US" dirty="0">
                <a:latin typeface="Times" pitchFamily="2" charset="0"/>
              </a:rPr>
              <a:t>r</a:t>
            </a:r>
            <a:r>
              <a:rPr lang="en-US" baseline="-25000" dirty="0">
                <a:latin typeface="Times" pitchFamily="2" charset="0"/>
              </a:rPr>
              <a:t>2 </a:t>
            </a:r>
            <a:r>
              <a:rPr lang="en-US" dirty="0">
                <a:latin typeface="Times" pitchFamily="2" charset="0"/>
              </a:rPr>
              <a:t>are the random numbers which are used to maintain the diversity of the population and are uniformly distributed in the interval [0,1] </a:t>
            </a:r>
            <a:r>
              <a:rPr lang="en-US" dirty="0">
                <a:effectLst/>
                <a:latin typeface="Times" pitchFamily="2" charset="0"/>
              </a:rPr>
              <a:t>for the j-</a:t>
            </a:r>
            <a:r>
              <a:rPr lang="en-US" dirty="0" err="1">
                <a:effectLst/>
                <a:latin typeface="Times" pitchFamily="2" charset="0"/>
              </a:rPr>
              <a:t>th</a:t>
            </a:r>
            <a:r>
              <a:rPr lang="en-US" dirty="0">
                <a:effectLst/>
                <a:latin typeface="Times" pitchFamily="2" charset="0"/>
              </a:rPr>
              <a:t> dimension of the </a:t>
            </a:r>
            <a:r>
              <a:rPr lang="en-US" dirty="0" err="1">
                <a:effectLst/>
                <a:latin typeface="Times" pitchFamily="2" charset="0"/>
              </a:rPr>
              <a:t>i-th</a:t>
            </a:r>
            <a:r>
              <a:rPr lang="en-US" dirty="0">
                <a:effectLst/>
                <a:latin typeface="Times" pitchFamily="2" charset="0"/>
              </a:rPr>
              <a:t> particle.</a:t>
            </a:r>
          </a:p>
          <a:p>
            <a:pPr marL="0" indent="0">
              <a:buNone/>
            </a:pPr>
            <a:endParaRPr lang="en-US" dirty="0">
              <a:effectLst/>
              <a:latin typeface="Times" pitchFamily="2" charset="0"/>
            </a:endParaRPr>
          </a:p>
          <a:p>
            <a:endParaRPr lang="en-US" dirty="0">
              <a:effectLst/>
              <a:latin typeface="Times" pitchFamily="2" charset="0"/>
            </a:endParaRPr>
          </a:p>
          <a:p>
            <a:pPr marL="0" indent="0">
              <a:buNone/>
            </a:pPr>
            <a:endParaRPr lang="en-US" dirty="0">
              <a:effectLst/>
              <a:latin typeface="Times" pitchFamily="2" charset="0"/>
            </a:endParaRPr>
          </a:p>
          <a:p>
            <a:endParaRPr lang="en-US" dirty="0">
              <a:effectLst/>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2987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68B-6A8E-4FF9-16A2-01ED15BFB9D2}"/>
              </a:ext>
            </a:extLst>
          </p:cNvPr>
          <p:cNvSpPr>
            <a:spLocks noGrp="1"/>
          </p:cNvSpPr>
          <p:nvPr>
            <p:ph type="title"/>
          </p:nvPr>
        </p:nvSpPr>
        <p:spPr/>
        <p:txBody>
          <a:bodyPr/>
          <a:lstStyle/>
          <a:p>
            <a:r>
              <a:rPr lang="en-US" dirty="0">
                <a:effectLst/>
                <a:latin typeface="Helvetica Neue" panose="02000503000000020004" pitchFamily="2" charset="0"/>
              </a:rPr>
              <a:t>The Particle Swarm Optimization (PSO)</a:t>
            </a:r>
            <a:br>
              <a:rPr lang="en-US" dirty="0">
                <a:effectLst/>
                <a:latin typeface="Helvetica Neue" panose="02000503000000020004" pitchFamily="2" charset="0"/>
              </a:rPr>
            </a:br>
            <a:endParaRPr lang="en-GB" dirty="0"/>
          </a:p>
        </p:txBody>
      </p:sp>
      <p:sp>
        <p:nvSpPr>
          <p:cNvPr id="3" name="Content Placeholder 2">
            <a:extLst>
              <a:ext uri="{FF2B5EF4-FFF2-40B4-BE49-F238E27FC236}">
                <a16:creationId xmlns:a16="http://schemas.microsoft.com/office/drawing/2014/main" id="{84258EFC-5C15-E174-0EFC-18E203A9610C}"/>
              </a:ext>
            </a:extLst>
          </p:cNvPr>
          <p:cNvSpPr>
            <a:spLocks noGrp="1"/>
          </p:cNvSpPr>
          <p:nvPr>
            <p:ph idx="1"/>
          </p:nvPr>
        </p:nvSpPr>
        <p:spPr>
          <a:xfrm>
            <a:off x="838200" y="1105786"/>
            <a:ext cx="10515600" cy="5071177"/>
          </a:xfrm>
        </p:spPr>
        <p:txBody>
          <a:bodyPr>
            <a:normAutofit/>
          </a:bodyPr>
          <a:lstStyle/>
          <a:p>
            <a:r>
              <a:rPr lang="en-US" dirty="0">
                <a:effectLst/>
                <a:latin typeface="Times" pitchFamily="2" charset="0"/>
              </a:rPr>
              <a:t>c</a:t>
            </a:r>
            <a:r>
              <a:rPr lang="en-US" baseline="-25000" dirty="0">
                <a:effectLst/>
                <a:latin typeface="Times" pitchFamily="2" charset="0"/>
              </a:rPr>
              <a:t>1</a:t>
            </a:r>
            <a:r>
              <a:rPr lang="en-US" dirty="0">
                <a:effectLst/>
                <a:latin typeface="Times" pitchFamily="2" charset="0"/>
              </a:rPr>
              <a:t> is a positive constant, called as coefficient of the self-recognition component, c</a:t>
            </a:r>
            <a:r>
              <a:rPr lang="en-US" baseline="-25000" dirty="0">
                <a:effectLst/>
                <a:latin typeface="Times" pitchFamily="2" charset="0"/>
              </a:rPr>
              <a:t>2</a:t>
            </a:r>
            <a:r>
              <a:rPr lang="en-US" dirty="0">
                <a:effectLst/>
                <a:latin typeface="Times" pitchFamily="2" charset="0"/>
              </a:rPr>
              <a:t> is a positive constant, called as coefficient of the social component.</a:t>
            </a:r>
          </a:p>
          <a:p>
            <a:r>
              <a:rPr lang="en-US" dirty="0">
                <a:effectLst/>
                <a:latin typeface="Times New Roman" panose="02020603050405020304" pitchFamily="18" charset="0"/>
              </a:rPr>
              <a:t>In</a:t>
            </a:r>
            <a:r>
              <a:rPr lang="en-US" dirty="0">
                <a:latin typeface="Times New Roman" panose="02020603050405020304" pitchFamily="18" charset="0"/>
              </a:rPr>
              <a:t> </a:t>
            </a:r>
            <a:r>
              <a:rPr lang="en-US" dirty="0">
                <a:effectLst/>
                <a:latin typeface="Times New Roman" panose="02020603050405020304" pitchFamily="18" charset="0"/>
              </a:rPr>
              <a:t>order to guide the particles effectively in the search space, the maximum moving distance during one iteration must be clamped in between the maximum velocity [- </a:t>
            </a:r>
            <a:r>
              <a:rPr lang="en-US" i="1" dirty="0" err="1">
                <a:effectLst/>
                <a:latin typeface="Times New Roman" panose="02020603050405020304" pitchFamily="18" charset="0"/>
              </a:rPr>
              <a:t>v</a:t>
            </a:r>
            <a:r>
              <a:rPr lang="en-US" i="1" baseline="-25000" dirty="0" err="1">
                <a:effectLst/>
                <a:latin typeface="Times New Roman" panose="02020603050405020304" pitchFamily="18" charset="0"/>
              </a:rPr>
              <a:t>max</a:t>
            </a:r>
            <a:r>
              <a:rPr lang="en-US" dirty="0">
                <a:effectLst/>
                <a:latin typeface="Times New Roman" panose="02020603050405020304" pitchFamily="18" charset="0"/>
              </a:rPr>
              <a:t>, </a:t>
            </a:r>
            <a:r>
              <a:rPr lang="en-US" i="1" dirty="0" err="1">
                <a:effectLst/>
                <a:latin typeface="Times New Roman" panose="02020603050405020304" pitchFamily="18" charset="0"/>
              </a:rPr>
              <a:t>v</a:t>
            </a:r>
            <a:r>
              <a:rPr lang="en-US" i="1" baseline="-25000" dirty="0" err="1">
                <a:effectLst/>
                <a:latin typeface="Times New Roman" panose="02020603050405020304" pitchFamily="18" charset="0"/>
              </a:rPr>
              <a:t>max</a:t>
            </a:r>
            <a:r>
              <a:rPr lang="en-US" dirty="0">
                <a:effectLst/>
                <a:latin typeface="Times New Roman" panose="02020603050405020304" pitchFamily="18" charset="0"/>
              </a:rPr>
              <a:t>] given in equation C:</a:t>
            </a:r>
          </a:p>
          <a:p>
            <a:pPr marL="0" indent="0">
              <a:buNone/>
            </a:pPr>
            <a:r>
              <a:rPr lang="en-US" i="1" dirty="0">
                <a:latin typeface="Times New Roman" panose="02020603050405020304" pitchFamily="18" charset="0"/>
              </a:rPr>
              <a:t>                              </a:t>
            </a:r>
            <a:r>
              <a:rPr lang="en-US" i="1" dirty="0">
                <a:effectLst/>
                <a:latin typeface="Times New Roman" panose="02020603050405020304" pitchFamily="18" charset="0"/>
              </a:rPr>
              <a:t>    </a:t>
            </a:r>
            <a:r>
              <a:rPr lang="en-US" i="1" dirty="0" err="1">
                <a:effectLst/>
                <a:latin typeface="Times New Roman" panose="02020603050405020304" pitchFamily="18" charset="0"/>
              </a:rPr>
              <a:t>v</a:t>
            </a:r>
            <a:r>
              <a:rPr lang="en-US" i="1" baseline="-25000" dirty="0" err="1">
                <a:effectLst/>
                <a:latin typeface="Times New Roman" panose="02020603050405020304" pitchFamily="18" charset="0"/>
              </a:rPr>
              <a:t>ij</a:t>
            </a:r>
            <a:r>
              <a:rPr lang="en-US" i="1" dirty="0">
                <a:effectLst/>
                <a:latin typeface="Times New Roman" panose="02020603050405020304" pitchFamily="18" charset="0"/>
              </a:rPr>
              <a:t> </a:t>
            </a:r>
            <a:r>
              <a:rPr lang="en-US" dirty="0">
                <a:effectLst/>
                <a:latin typeface="Times New Roman" panose="02020603050405020304" pitchFamily="18" charset="0"/>
              </a:rPr>
              <a:t>= sign (</a:t>
            </a:r>
            <a:r>
              <a:rPr lang="en-US" i="1" dirty="0" err="1">
                <a:effectLst/>
                <a:latin typeface="Times New Roman" panose="02020603050405020304" pitchFamily="18" charset="0"/>
              </a:rPr>
              <a:t>v</a:t>
            </a:r>
            <a:r>
              <a:rPr lang="en-US" i="1" baseline="-25000" dirty="0" err="1">
                <a:effectLst/>
                <a:latin typeface="Times New Roman" panose="02020603050405020304" pitchFamily="18" charset="0"/>
              </a:rPr>
              <a:t>ij</a:t>
            </a:r>
            <a:r>
              <a:rPr lang="en-US" dirty="0">
                <a:effectLst/>
                <a:latin typeface="Times New Roman" panose="02020603050405020304" pitchFamily="18" charset="0"/>
              </a:rPr>
              <a:t>) min(|</a:t>
            </a:r>
            <a:r>
              <a:rPr lang="en-US" i="1" dirty="0" err="1">
                <a:effectLst/>
                <a:latin typeface="Times New Roman" panose="02020603050405020304" pitchFamily="18" charset="0"/>
              </a:rPr>
              <a:t>v</a:t>
            </a:r>
            <a:r>
              <a:rPr lang="en-US" i="1" baseline="-25000" dirty="0" err="1">
                <a:effectLst/>
                <a:latin typeface="Times New Roman" panose="02020603050405020304" pitchFamily="18" charset="0"/>
              </a:rPr>
              <a:t>ij</a:t>
            </a:r>
            <a:r>
              <a:rPr lang="en-US" dirty="0">
                <a:effectLst/>
                <a:latin typeface="Times New Roman" panose="02020603050405020304" pitchFamily="18" charset="0"/>
              </a:rPr>
              <a:t>|, </a:t>
            </a:r>
            <a:r>
              <a:rPr lang="en-US" i="1" dirty="0" err="1">
                <a:effectLst/>
                <a:latin typeface="Times New Roman" panose="02020603050405020304" pitchFamily="18" charset="0"/>
              </a:rPr>
              <a:t>v</a:t>
            </a:r>
            <a:r>
              <a:rPr lang="en-US" i="1" baseline="-25000" dirty="0" err="1">
                <a:effectLst/>
                <a:latin typeface="Times New Roman" panose="02020603050405020304" pitchFamily="18" charset="0"/>
              </a:rPr>
              <a:t>max</a:t>
            </a:r>
            <a:r>
              <a:rPr lang="en-US" dirty="0">
                <a:effectLst/>
                <a:latin typeface="Times New Roman" panose="02020603050405020304" pitchFamily="18" charset="0"/>
              </a:rPr>
              <a:t>)</a:t>
            </a:r>
          </a:p>
          <a:p>
            <a:endParaRPr lang="en-US" dirty="0">
              <a:effectLst/>
              <a:latin typeface="Times New Roman" panose="02020603050405020304" pitchFamily="18" charset="0"/>
            </a:endParaRPr>
          </a:p>
          <a:p>
            <a:endParaRPr lang="en-US" dirty="0">
              <a:effectLst/>
              <a:latin typeface="Times" pitchFamily="2" charset="0"/>
            </a:endParaRPr>
          </a:p>
        </p:txBody>
      </p:sp>
    </p:spTree>
    <p:extLst>
      <p:ext uri="{BB962C8B-B14F-4D97-AF65-F5344CB8AC3E}">
        <p14:creationId xmlns:p14="http://schemas.microsoft.com/office/powerpoint/2010/main" val="139035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68B-6A8E-4FF9-16A2-01ED15BFB9D2}"/>
              </a:ext>
            </a:extLst>
          </p:cNvPr>
          <p:cNvSpPr>
            <a:spLocks noGrp="1"/>
          </p:cNvSpPr>
          <p:nvPr>
            <p:ph type="title"/>
          </p:nvPr>
        </p:nvSpPr>
        <p:spPr/>
        <p:txBody>
          <a:bodyPr/>
          <a:lstStyle/>
          <a:p>
            <a:r>
              <a:rPr lang="en-US" dirty="0">
                <a:effectLst/>
                <a:latin typeface="Helvetica Neue" panose="02000503000000020004" pitchFamily="2" charset="0"/>
              </a:rPr>
              <a:t>The Particle Swarm Optimization (PSO)</a:t>
            </a:r>
            <a:br>
              <a:rPr lang="en-US" dirty="0">
                <a:effectLst/>
                <a:latin typeface="Helvetica Neue" panose="02000503000000020004" pitchFamily="2" charset="0"/>
              </a:rPr>
            </a:br>
            <a:endParaRPr lang="en-GB" dirty="0"/>
          </a:p>
        </p:txBody>
      </p:sp>
      <p:sp>
        <p:nvSpPr>
          <p:cNvPr id="3" name="Content Placeholder 2">
            <a:extLst>
              <a:ext uri="{FF2B5EF4-FFF2-40B4-BE49-F238E27FC236}">
                <a16:creationId xmlns:a16="http://schemas.microsoft.com/office/drawing/2014/main" id="{84258EFC-5C15-E174-0EFC-18E203A9610C}"/>
              </a:ext>
            </a:extLst>
          </p:cNvPr>
          <p:cNvSpPr>
            <a:spLocks noGrp="1"/>
          </p:cNvSpPr>
          <p:nvPr>
            <p:ph idx="1"/>
          </p:nvPr>
        </p:nvSpPr>
        <p:spPr>
          <a:xfrm>
            <a:off x="838200" y="1105786"/>
            <a:ext cx="10515600" cy="5071177"/>
          </a:xfrm>
        </p:spPr>
        <p:txBody>
          <a:bodyPr>
            <a:normAutofit/>
          </a:bodyPr>
          <a:lstStyle/>
          <a:p>
            <a:r>
              <a:rPr lang="en-US" dirty="0">
                <a:effectLst/>
                <a:latin typeface="Times" pitchFamily="2" charset="0"/>
              </a:rPr>
              <a:t>The value of </a:t>
            </a:r>
            <a:r>
              <a:rPr lang="en-US" dirty="0" err="1">
                <a:effectLst/>
                <a:latin typeface="Times" pitchFamily="2" charset="0"/>
              </a:rPr>
              <a:t>v</a:t>
            </a:r>
            <a:r>
              <a:rPr lang="en-US" baseline="-25000" dirty="0" err="1">
                <a:effectLst/>
                <a:latin typeface="Times" pitchFamily="2" charset="0"/>
              </a:rPr>
              <a:t>max</a:t>
            </a:r>
            <a:r>
              <a:rPr lang="en-US" dirty="0">
                <a:effectLst/>
                <a:latin typeface="Times" pitchFamily="2" charset="0"/>
              </a:rPr>
              <a:t> is p x s, with 0.1 ≤ p ≤ 1.0 and is usually chosen to be s, that is p = 1. The pseudo-code for particle swarm optimization algorithm is illustrated below:</a:t>
            </a:r>
          </a:p>
          <a:p>
            <a:endParaRPr lang="en-US" dirty="0">
              <a:effectLst/>
              <a:latin typeface="Times New Roman" panose="02020603050405020304" pitchFamily="18" charset="0"/>
            </a:endParaRPr>
          </a:p>
          <a:p>
            <a:endParaRPr lang="en-US" dirty="0">
              <a:effectLst/>
              <a:latin typeface="Times" pitchFamily="2" charset="0"/>
            </a:endParaRPr>
          </a:p>
        </p:txBody>
      </p:sp>
      <p:pic>
        <p:nvPicPr>
          <p:cNvPr id="5" name="Picture 4">
            <a:extLst>
              <a:ext uri="{FF2B5EF4-FFF2-40B4-BE49-F238E27FC236}">
                <a16:creationId xmlns:a16="http://schemas.microsoft.com/office/drawing/2014/main" id="{A1E72366-B06B-E667-6A58-4087C2542F53}"/>
              </a:ext>
            </a:extLst>
          </p:cNvPr>
          <p:cNvPicPr>
            <a:picLocks noChangeAspect="1"/>
          </p:cNvPicPr>
          <p:nvPr/>
        </p:nvPicPr>
        <p:blipFill>
          <a:blip r:embed="rId2"/>
          <a:stretch>
            <a:fillRect/>
          </a:stretch>
        </p:blipFill>
        <p:spPr>
          <a:xfrm>
            <a:off x="1324492" y="2431349"/>
            <a:ext cx="9733367" cy="4386605"/>
          </a:xfrm>
          <a:prstGeom prst="rect">
            <a:avLst/>
          </a:prstGeom>
        </p:spPr>
      </p:pic>
    </p:spTree>
    <p:extLst>
      <p:ext uri="{BB962C8B-B14F-4D97-AF65-F5344CB8AC3E}">
        <p14:creationId xmlns:p14="http://schemas.microsoft.com/office/powerpoint/2010/main" val="4192501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1975</Words>
  <Application>Microsoft Office PowerPoint</Application>
  <PresentationFormat>Widescreen</PresentationFormat>
  <Paragraphs>157</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Helvetica Neue</vt:lpstr>
      <vt:lpstr>Arial</vt:lpstr>
      <vt:lpstr>Calibri</vt:lpstr>
      <vt:lpstr>Calibri Light</vt:lpstr>
      <vt:lpstr>Helvetica</vt:lpstr>
      <vt:lpstr>Nunito</vt:lpstr>
      <vt:lpstr>Times</vt:lpstr>
      <vt:lpstr>Times New Roman</vt:lpstr>
      <vt:lpstr>Wingdings</vt:lpstr>
      <vt:lpstr>Office Theme</vt:lpstr>
      <vt:lpstr>Swarm Intelligence</vt:lpstr>
      <vt:lpstr>PowerPoint Presentation</vt:lpstr>
      <vt:lpstr>PowerPoint Presentation</vt:lpstr>
      <vt:lpstr>PowerPoint Presentation</vt:lpstr>
      <vt:lpstr>PowerPoint Presentation</vt:lpstr>
      <vt:lpstr>The Particle Swarm Optimization (PSO) </vt:lpstr>
      <vt:lpstr>The Particle Swarm Optimization (PSO) </vt:lpstr>
      <vt:lpstr>The Particle Swarm Optimization (PSO) </vt:lpstr>
      <vt:lpstr>The Particle Swarm Optimization (PSO) </vt:lpstr>
      <vt:lpstr>The Particle Swarm Optimization (PSO) </vt:lpstr>
      <vt:lpstr>The Particle Swarm Optimization (PSO) </vt:lpstr>
      <vt:lpstr>Ant Colonies Optimization</vt:lpstr>
      <vt:lpstr>Ant Colonies Optimization</vt:lpstr>
      <vt:lpstr>Ant Colonies Optimization</vt:lpstr>
      <vt:lpstr>Ant Colonies Optimization Algorithm</vt:lpstr>
      <vt:lpstr>Ant Colonies Optimization Algorithm</vt:lpstr>
      <vt:lpstr>Ant Colonies Optimization Algorithm</vt:lpstr>
      <vt:lpstr>Ant Colonies Optimization Algorithm</vt:lpstr>
      <vt:lpstr>Ant Colonies Optimization Algorithm</vt:lpstr>
      <vt:lpstr>Summary</vt:lpstr>
      <vt:lpstr>Summary</vt:lpstr>
      <vt:lpstr>Summary</vt:lpstr>
      <vt:lpstr>Dispersion Index</vt:lpstr>
      <vt:lpstr>Velocity Index</vt:lpstr>
      <vt:lpstr>Advantages &amp; Disadvantages Of ACO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Swarm Intelligence</dc:title>
  <dc:creator>Microsoft Office User</dc:creator>
  <cp:lastModifiedBy>Danso Boateng</cp:lastModifiedBy>
  <cp:revision>15</cp:revision>
  <dcterms:created xsi:type="dcterms:W3CDTF">2023-07-02T16:39:37Z</dcterms:created>
  <dcterms:modified xsi:type="dcterms:W3CDTF">2023-07-03T16:04:16Z</dcterms:modified>
</cp:coreProperties>
</file>