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96" r:id="rId2"/>
    <p:sldId id="77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vertBarState="maximized">
    <p:restoredLeft sz="16467" autoAdjust="0"/>
    <p:restoredTop sz="94725" autoAdjust="0"/>
  </p:normalViewPr>
  <p:slideViewPr>
    <p:cSldViewPr snapToGrid="0" snapToObjects="1">
      <p:cViewPr>
        <p:scale>
          <a:sx n="150" d="100"/>
          <a:sy n="150" d="100"/>
        </p:scale>
        <p:origin x="-992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066F-7F5D-1847-9B7F-5564C54EE619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0449C-E70C-124D-ACF1-A268BE100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8A860-4723-E34B-80DC-632F0519CDF1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B045A-3D1C-BD46-8D7B-CCDB73B57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1869B1-B387-CF4F-AA1D-72B8A61896EE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1869B1-B387-CF4F-AA1D-72B8A61896EE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4C57-2B03-8843-8F56-0B176726593D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1DD9-63E8-6E49-AB2F-21BC4A7482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4C57-2B03-8843-8F56-0B176726593D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1DD9-63E8-6E49-AB2F-21BC4A7482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4C57-2B03-8843-8F56-0B176726593D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1DD9-63E8-6E49-AB2F-21BC4A7482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4C57-2B03-8843-8F56-0B176726593D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1DD9-63E8-6E49-AB2F-21BC4A7482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4C57-2B03-8843-8F56-0B176726593D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1DD9-63E8-6E49-AB2F-21BC4A7482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4C57-2B03-8843-8F56-0B176726593D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1DD9-63E8-6E49-AB2F-21BC4A7482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4C57-2B03-8843-8F56-0B176726593D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1DD9-63E8-6E49-AB2F-21BC4A7482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4C57-2B03-8843-8F56-0B176726593D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1DD9-63E8-6E49-AB2F-21BC4A7482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4C57-2B03-8843-8F56-0B176726593D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1DD9-63E8-6E49-AB2F-21BC4A7482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4C57-2B03-8843-8F56-0B176726593D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1DD9-63E8-6E49-AB2F-21BC4A7482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4C57-2B03-8843-8F56-0B176726593D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1DD9-63E8-6E49-AB2F-21BC4A7482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44C57-2B03-8843-8F56-0B176726593D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51DD9-63E8-6E49-AB2F-21BC4A7482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1667"/>
            <a:ext cx="8398933" cy="6646332"/>
          </a:xfrm>
        </p:spPr>
        <p:txBody>
          <a:bodyPr>
            <a:normAutofit/>
          </a:bodyPr>
          <a:lstStyle/>
          <a:p>
            <a:pPr marL="381000" indent="-381000" algn="ctr">
              <a:buNone/>
            </a:pPr>
            <a:r>
              <a:rPr lang="en-US" sz="2400" b="1" dirty="0" smtClean="0">
                <a:ea typeface="ＭＳ Ｐゴシック" charset="-128"/>
                <a:cs typeface="ＭＳ Ｐゴシック" charset="-128"/>
              </a:rPr>
              <a:t>Imme Ebert-Uphoff </a:t>
            </a:r>
          </a:p>
          <a:p>
            <a:pPr marL="381000" indent="-381000" algn="ctr">
              <a:buNone/>
            </a:pPr>
            <a:r>
              <a:rPr lang="en-US" sz="2400" b="1" i="1" dirty="0" smtClean="0">
                <a:ea typeface="ＭＳ Ｐゴシック" charset="-128"/>
                <a:cs typeface="ＭＳ Ｐゴシック" charset="-128"/>
              </a:rPr>
              <a:t>Knowledge discovery from data in the Geosciences</a:t>
            </a:r>
          </a:p>
          <a:p>
            <a:pPr marL="381000" indent="-381000" algn="ctr" eaLnBrk="1" hangingPunct="1">
              <a:buFontTx/>
              <a:buNone/>
            </a:pPr>
            <a:endParaRPr lang="en-US" sz="2400" dirty="0" smtClean="0">
              <a:ea typeface="ＭＳ Ｐゴシック" charset="-128"/>
              <a:cs typeface="ＭＳ Ｐゴシック" charset="-128"/>
            </a:endParaRPr>
          </a:p>
          <a:p>
            <a:pPr marL="381000" indent="-381000" algn="ctr" eaLnBrk="1" hangingPunct="1">
              <a:buFontTx/>
              <a:buNone/>
            </a:pPr>
            <a:endParaRPr lang="en-US" sz="2400" dirty="0" smtClean="0">
              <a:ea typeface="ＭＳ Ｐゴシック" charset="-128"/>
              <a:cs typeface="ＭＳ Ｐゴシック" charset="-128"/>
            </a:endParaRPr>
          </a:p>
          <a:p>
            <a:pPr marL="381000" indent="-381000" algn="ctr" eaLnBrk="1" hangingPunct="1">
              <a:buFontTx/>
              <a:buNone/>
            </a:pPr>
            <a:endParaRPr lang="en-US" sz="2400" dirty="0" smtClean="0">
              <a:ea typeface="ＭＳ Ｐゴシック" charset="-128"/>
              <a:cs typeface="ＭＳ Ｐゴシック" charset="-128"/>
            </a:endParaRPr>
          </a:p>
          <a:p>
            <a:pPr marL="381000" indent="-381000" algn="ctr" eaLnBrk="1" hangingPunct="1">
              <a:buFontTx/>
              <a:buNone/>
            </a:pPr>
            <a:endParaRPr lang="en-US" sz="2400" dirty="0" smtClean="0">
              <a:ea typeface="ＭＳ Ｐゴシック" charset="-128"/>
              <a:cs typeface="ＭＳ Ｐゴシック" charset="-128"/>
            </a:endParaRPr>
          </a:p>
          <a:p>
            <a:pPr marL="381000" indent="-381000" algn="ctr" eaLnBrk="1" hangingPunct="1">
              <a:buFontTx/>
              <a:buNone/>
            </a:pPr>
            <a:endParaRPr lang="en-US" sz="2400" dirty="0" smtClean="0">
              <a:ea typeface="ＭＳ Ｐゴシック" charset="-128"/>
              <a:cs typeface="ＭＳ Ｐゴシック" charset="-128"/>
            </a:endParaRPr>
          </a:p>
          <a:p>
            <a:pPr marL="381000" indent="-381000" algn="ctr" eaLnBrk="1" hangingPunct="1">
              <a:buFontTx/>
              <a:buNone/>
            </a:pPr>
            <a:r>
              <a:rPr lang="en-US" sz="2400" dirty="0" smtClean="0">
                <a:ea typeface="ＭＳ Ｐゴシック" charset="-128"/>
                <a:cs typeface="ＭＳ Ｐゴシック" charset="-128"/>
              </a:rPr>
              <a:t>   															</a:t>
            </a:r>
          </a:p>
          <a:p>
            <a:pPr marL="381000" indent="-381000" algn="ctr" eaLnBrk="1" hangingPunct="1">
              <a:buFontTx/>
              <a:buNone/>
            </a:pPr>
            <a:endParaRPr lang="en-US" sz="2400" dirty="0" smtClean="0">
              <a:ea typeface="ＭＳ Ｐゴシック" charset="-128"/>
              <a:cs typeface="ＭＳ Ｐゴシック" charset="-128"/>
            </a:endParaRPr>
          </a:p>
          <a:p>
            <a:pPr marL="381000" indent="-381000"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can we learn about underlying physical processes from data ?</a:t>
            </a:r>
          </a:p>
          <a:p>
            <a:pPr marL="381000" indent="-381000">
              <a:buNone/>
            </a:pPr>
            <a:endParaRPr lang="en-US" sz="2400" b="1" dirty="0" smtClean="0">
              <a:solidFill>
                <a:srgbClr val="000000"/>
              </a:solidFill>
            </a:endParaRPr>
          </a:p>
          <a:p>
            <a:pPr marL="381000" indent="-381000"/>
            <a:r>
              <a:rPr lang="en-US" sz="2000" b="1" dirty="0" smtClean="0">
                <a:solidFill>
                  <a:srgbClr val="000000"/>
                </a:solidFill>
              </a:rPr>
              <a:t>Primary tool:  Causal Discovery methods, i.e. finding </a:t>
            </a:r>
            <a:r>
              <a:rPr lang="en-US" sz="2000" b="1" i="1" dirty="0" smtClean="0">
                <a:solidFill>
                  <a:srgbClr val="000000"/>
                </a:solidFill>
              </a:rPr>
              <a:t>potential </a:t>
            </a:r>
            <a:r>
              <a:rPr lang="en-US" sz="2000" b="1" dirty="0" smtClean="0">
                <a:solidFill>
                  <a:srgbClr val="000000"/>
                </a:solidFill>
              </a:rPr>
              <a:t>cause-effect relationships from data using conditional independence tests. </a:t>
            </a:r>
          </a:p>
          <a:p>
            <a:pPr marL="381000" indent="-381000">
              <a:buNone/>
            </a:pPr>
            <a:r>
              <a:rPr lang="en-US" sz="2000" b="1" dirty="0" smtClean="0">
                <a:solidFill>
                  <a:srgbClr val="000000"/>
                </a:solidFill>
                <a:sym typeface="Wingdings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sym typeface="Wingdings"/>
              </a:rPr>
              <a:t></a:t>
            </a:r>
            <a:r>
              <a:rPr lang="en-US" sz="2000" b="1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Identify interactions – between variables, locations, time scales, 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67800" y="2849449"/>
            <a:ext cx="5492220" cy="376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0999" y="1732650"/>
            <a:ext cx="8398933" cy="2445929"/>
            <a:chOff x="457200" y="2606909"/>
            <a:chExt cx="8398933" cy="2445929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" y="2606909"/>
              <a:ext cx="2421467" cy="2445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Right Arrow 13"/>
            <p:cNvSpPr/>
            <p:nvPr/>
          </p:nvSpPr>
          <p:spPr>
            <a:xfrm>
              <a:off x="3047999" y="3573766"/>
              <a:ext cx="809075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5545667" y="3573766"/>
              <a:ext cx="834474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n 15"/>
            <p:cNvSpPr/>
            <p:nvPr/>
          </p:nvSpPr>
          <p:spPr>
            <a:xfrm>
              <a:off x="3979333" y="2849449"/>
              <a:ext cx="1431020" cy="19304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79333" y="3412067"/>
              <a:ext cx="1431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Observed data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1597" y="2606909"/>
              <a:ext cx="2274536" cy="2281222"/>
            </a:xfrm>
            <a:prstGeom prst="rect">
              <a:avLst/>
            </a:prstGeom>
          </p:spPr>
        </p:pic>
      </p:grp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1193800"/>
            <a:ext cx="9144000" cy="152400"/>
          </a:xfrm>
          <a:prstGeom prst="rect">
            <a:avLst/>
          </a:prstGeom>
          <a:gradFill rotWithShape="0">
            <a:gsLst>
              <a:gs pos="0">
                <a:srgbClr val="116FB5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1667"/>
            <a:ext cx="8398933" cy="6646332"/>
          </a:xfrm>
        </p:spPr>
        <p:txBody>
          <a:bodyPr>
            <a:normAutofit/>
          </a:bodyPr>
          <a:lstStyle/>
          <a:p>
            <a:pPr marL="381000" indent="-381000" algn="ctr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Identify interactions – between variables, locations, time scales</a:t>
            </a:r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81000" indent="-381000" algn="ctr" eaLnBrk="1" hangingPunct="1">
              <a:buFontTx/>
              <a:buNone/>
            </a:pPr>
            <a:r>
              <a:rPr lang="en-US" sz="2400" dirty="0" smtClean="0">
                <a:ea typeface="ＭＳ Ｐゴシック" charset="-128"/>
                <a:cs typeface="ＭＳ Ｐゴシック" charset="-128"/>
              </a:rPr>
              <a:t>												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381000" indent="-381000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Examples:</a:t>
            </a:r>
          </a:p>
          <a:p>
            <a:pPr marL="381000" indent="-381000"/>
            <a:endParaRPr lang="en-US" sz="2000" b="1" dirty="0" smtClean="0">
              <a:solidFill>
                <a:srgbClr val="000000"/>
              </a:solidFill>
            </a:endParaRPr>
          </a:p>
          <a:p>
            <a:pPr marL="381000" indent="-381000"/>
            <a:endParaRPr lang="en-US" sz="2000" b="1" dirty="0" smtClean="0">
              <a:solidFill>
                <a:srgbClr val="000000"/>
              </a:solidFill>
            </a:endParaRPr>
          </a:p>
          <a:p>
            <a:pPr marL="381000" indent="-381000"/>
            <a:endParaRPr lang="en-US" sz="2000" b="1" dirty="0" smtClean="0">
              <a:solidFill>
                <a:srgbClr val="000000"/>
              </a:solidFill>
            </a:endParaRPr>
          </a:p>
          <a:p>
            <a:pPr marL="381000" indent="-381000"/>
            <a:endParaRPr lang="en-US" sz="2000" b="1" dirty="0" smtClean="0">
              <a:solidFill>
                <a:srgbClr val="000000"/>
              </a:solidFill>
            </a:endParaRPr>
          </a:p>
          <a:p>
            <a:pPr marL="381000" indent="-381000"/>
            <a:endParaRPr lang="en-US" sz="2000" b="1" dirty="0" smtClean="0">
              <a:solidFill>
                <a:srgbClr val="000000"/>
              </a:solidFill>
            </a:endParaRPr>
          </a:p>
          <a:p>
            <a:pPr marL="381000" indent="-381000"/>
            <a:endParaRPr lang="en-US" sz="2000" b="1" dirty="0" smtClean="0">
              <a:solidFill>
                <a:srgbClr val="000000"/>
              </a:solidFill>
            </a:endParaRPr>
          </a:p>
          <a:p>
            <a:pPr marL="381000" indent="-381000">
              <a:buNone/>
            </a:pPr>
            <a:endParaRPr lang="en-US" sz="2000" b="1" dirty="0" smtClean="0">
              <a:solidFill>
                <a:srgbClr val="000000"/>
              </a:solidFill>
            </a:endParaRPr>
          </a:p>
          <a:p>
            <a:pPr marL="381000" indent="-381000">
              <a:buNone/>
            </a:pPr>
            <a:endParaRPr lang="en-US" sz="2000" b="1" dirty="0" smtClean="0">
              <a:solidFill>
                <a:srgbClr val="000000"/>
              </a:solidFill>
            </a:endParaRPr>
          </a:p>
          <a:p>
            <a:pPr marL="381000" indent="-38100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Collaborations I’m looking for:  </a:t>
            </a:r>
          </a:p>
          <a:p>
            <a:pPr marL="381000" indent="-381000"/>
            <a:r>
              <a:rPr lang="en-US" sz="2000" b="1" dirty="0" smtClean="0">
                <a:solidFill>
                  <a:srgbClr val="558ED5"/>
                </a:solidFill>
              </a:rPr>
              <a:t>New applications to try these methods on.</a:t>
            </a:r>
          </a:p>
          <a:p>
            <a:pPr marL="381000" indent="-381000"/>
            <a:r>
              <a:rPr lang="en-US" sz="2000" b="1" dirty="0" smtClean="0">
                <a:solidFill>
                  <a:srgbClr val="000000"/>
                </a:solidFill>
              </a:rPr>
              <a:t>Would you like to learn more about underlying processes from data?</a:t>
            </a:r>
          </a:p>
          <a:p>
            <a:pPr marL="381000" indent="-381000"/>
            <a:r>
              <a:rPr lang="en-US" sz="2000" b="1" dirty="0" smtClean="0">
                <a:solidFill>
                  <a:srgbClr val="000000"/>
                </a:solidFill>
              </a:rPr>
              <a:t>Goals:  (1) Derive new hypotheses about interactions from data. 				    (2) Learn new details about patterns of interactions. </a:t>
            </a:r>
          </a:p>
          <a:p>
            <a:pPr marL="381000" indent="-381000"/>
            <a:r>
              <a:rPr lang="en-US" sz="2000" b="1" dirty="0" smtClean="0">
                <a:solidFill>
                  <a:srgbClr val="000000"/>
                </a:solidFill>
              </a:rPr>
              <a:t>Needs large sample size.  Can be </a:t>
            </a:r>
            <a:r>
              <a:rPr lang="en-US" sz="2000" b="1" dirty="0" err="1" smtClean="0">
                <a:solidFill>
                  <a:srgbClr val="000000"/>
                </a:solidFill>
              </a:rPr>
              <a:t>spatio</a:t>
            </a:r>
            <a:r>
              <a:rPr lang="en-US" sz="2000" b="1" dirty="0" smtClean="0">
                <a:solidFill>
                  <a:srgbClr val="000000"/>
                </a:solidFill>
              </a:rPr>
              <a:t>-temporal. 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152400"/>
          </a:xfrm>
          <a:prstGeom prst="rect">
            <a:avLst/>
          </a:prstGeom>
          <a:gradFill rotWithShape="0">
            <a:gsLst>
              <a:gs pos="0">
                <a:srgbClr val="116FB5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88000" y="-3327400"/>
            <a:ext cx="4064000" cy="27025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68" y="1651002"/>
            <a:ext cx="2772832" cy="184393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529666" y="3494935"/>
            <a:ext cx="46143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Fig. 2:  Interactions between locations (due to storm tracks) deduced from </a:t>
            </a:r>
            <a:r>
              <a:rPr lang="en-US" sz="1600" dirty="0" err="1" smtClean="0"/>
              <a:t>geopotential</a:t>
            </a:r>
            <a:r>
              <a:rPr lang="en-US" sz="1600" dirty="0" smtClean="0"/>
              <a:t> height data.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3494935"/>
            <a:ext cx="3742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Fig. 1:  Interactions between four different modes of the climate system (in days)</a:t>
            </a:r>
            <a:endParaRPr lang="en-US" sz="16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482" y="838200"/>
            <a:ext cx="2719917" cy="2580434"/>
          </a:xfrm>
          <a:prstGeom prst="rect">
            <a:avLst/>
          </a:prstGeom>
        </p:spPr>
      </p:pic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-42334" y="4199467"/>
            <a:ext cx="9144000" cy="152400"/>
          </a:xfrm>
          <a:prstGeom prst="rect">
            <a:avLst/>
          </a:prstGeom>
          <a:gradFill rotWithShape="0">
            <a:gsLst>
              <a:gs pos="0">
                <a:srgbClr val="116FB5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50872</TotalTime>
  <Words>203</Words>
  <Application>Microsoft Macintosh PowerPoint</Application>
  <PresentationFormat>On-screen Show (4:3)</PresentationFormat>
  <Paragraphs>34</Paragraphs>
  <Slides>2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Slide 1</dc:title>
  <dc:creator>Imme Ebert-Uphoff</dc:creator>
  <cp:keywords/>
  <cp:lastModifiedBy>Imme Ebert-Uphoff</cp:lastModifiedBy>
  <cp:revision>131</cp:revision>
  <cp:lastPrinted>2015-09-23T04:01:10Z</cp:lastPrinted>
  <dcterms:created xsi:type="dcterms:W3CDTF">2017-01-18T03:59:04Z</dcterms:created>
  <dcterms:modified xsi:type="dcterms:W3CDTF">2017-01-18T03:59:42Z</dcterms:modified>
</cp:coreProperties>
</file>