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42" r:id="rId2"/>
    <p:sldId id="34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clrMru>
    <a:srgbClr val="3903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610" autoAdjust="0"/>
    <p:restoredTop sz="95572" autoAdjust="0"/>
  </p:normalViewPr>
  <p:slideViewPr>
    <p:cSldViewPr>
      <p:cViewPr>
        <p:scale>
          <a:sx n="89" d="100"/>
          <a:sy n="89" d="100"/>
        </p:scale>
        <p:origin x="264" y="696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57703-DEE3-EA45-9CCA-679F5E012E09}" type="datetimeFigureOut">
              <a:rPr lang="en-US" smtClean="0"/>
              <a:pPr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1931F-061E-0949-B486-218E016A2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6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08BA2-F47C-4B0D-84EF-CA70BAEBD878}" type="datetimeFigureOut">
              <a:rPr lang="en-US" smtClean="0"/>
              <a:pPr/>
              <a:t>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C5886-D3D4-453D-9B8F-B1D955A98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709" y="631767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8836" y="6294582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9869A44C-8FAA-43FF-9684-306185B981D6}" type="slidenum">
              <a:rPr lang="en-US" smtClean="0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709" y="631767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8836" y="6294582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9455DBD4-5104-4B39-8F0C-AF62CC1D600F}" type="slidenum">
              <a:rPr lang="en-US" smtClean="0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709" y="631767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8836" y="6294582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5247AFAD-7F92-403F-A7BF-94321FFB461A}" type="slidenum">
              <a:rPr lang="en-US" smtClean="0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603" y="5837839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8836" y="6106324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E466C6E9-C8C9-405D-87FC-D39828B8C103}" type="slidenum">
              <a:rPr lang="en-US" smtClean="0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/>
                <a:cs typeface="Calibri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709" y="631767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8836" y="6294582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6F580886-72C0-48A1-B548-310551C9ADB4}" type="slidenum">
              <a:rPr lang="en-US" smtClean="0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2709" y="631767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8836" y="6294582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11B2ADCF-CCB0-4FC2-8A34-C51370190A55}" type="slidenum">
              <a:rPr lang="en-US" smtClean="0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2709" y="631767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58836" y="6294582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DD345797-C296-4105-BBC1-4AFDDC262F00}" type="slidenum">
              <a:rPr lang="en-US" smtClean="0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2709" y="631767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8836" y="6294582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E7669930-4993-4FD5-8ED8-55C78EAF8FCB}" type="slidenum">
              <a:rPr lang="en-US" smtClean="0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2709" y="631767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58836" y="6294582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097087BA-EE24-4CA2-911A-9E3BB0746329}" type="slidenum">
              <a:rPr lang="en-US" smtClean="0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2709" y="631767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8836" y="6294582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8DFBA0E8-C7F7-4435-8663-100D7E8DEE0E}" type="slidenum">
              <a:rPr lang="en-US" smtClean="0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/>
                <a:cs typeface="Calibri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2709" y="631767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8836" y="6294582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F59487C8-EB6D-42F8-9DD4-D2BA488F9C44}" type="slidenum">
              <a:rPr lang="en-US" smtClean="0">
                <a:solidFill>
                  <a:srgbClr val="000099"/>
                </a:solidFill>
              </a:rPr>
              <a:pPr/>
              <a:t>‹#›</a:t>
            </a:fld>
            <a:endParaRPr 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118872"/>
            <a:ext cx="114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kern="1200" baseline="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lang="en-US" sz="900" b="0" i="1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Invent the Future</a:t>
            </a:r>
            <a:endParaRPr lang="en-US" sz="900" dirty="0">
              <a:latin typeface="Calibri" pitchFamily="34" charset="0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1988" y="6318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dirty="0">
                <a:solidFill>
                  <a:srgbClr val="000099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9125" y="62944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000099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99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C57C4FEC-B1F5-6143-8AC5-9C7426C0D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3" name="Rectangle 22"/>
          <p:cNvSpPr>
            <a:spLocks noChangeArrowheads="1"/>
          </p:cNvSpPr>
          <p:nvPr userDrawn="1"/>
        </p:nvSpPr>
        <p:spPr bwMode="auto">
          <a:xfrm>
            <a:off x="1447800" y="6492875"/>
            <a:ext cx="7696199" cy="365125"/>
          </a:xfrm>
          <a:prstGeom prst="rect">
            <a:avLst/>
          </a:prstGeom>
          <a:gradFill rotWithShape="0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algn="ctr"/>
            <a:endParaRPr lang="en-US" sz="3600">
              <a:solidFill>
                <a:srgbClr val="000099"/>
              </a:solidFill>
              <a:latin typeface="Calibri" charset="0"/>
              <a:cs typeface="Calibri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 userDrawn="1"/>
        </p:nvSpPr>
        <p:spPr bwMode="auto">
          <a:xfrm>
            <a:off x="0" y="6410325"/>
            <a:ext cx="9144000" cy="155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3600">
              <a:solidFill>
                <a:srgbClr val="000099"/>
              </a:solidFill>
              <a:latin typeface="Calibri" charset="0"/>
              <a:cs typeface="Calibri" charset="0"/>
            </a:endParaRPr>
          </a:p>
        </p:txBody>
      </p:sp>
      <p:sp>
        <p:nvSpPr>
          <p:cNvPr id="36" name="TextBox 15"/>
          <p:cNvSpPr txBox="1">
            <a:spLocks noChangeArrowheads="1"/>
          </p:cNvSpPr>
          <p:nvPr userDrawn="1"/>
        </p:nvSpPr>
        <p:spPr bwMode="auto">
          <a:xfrm>
            <a:off x="6781800" y="-33338"/>
            <a:ext cx="2314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Calibri" charset="0"/>
              </a:rPr>
              <a:t>Biological Systems Engineering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0"/>
          <p:cNvSpPr txBox="1">
            <a:spLocks noChangeArrowheads="1"/>
          </p:cNvSpPr>
          <p:nvPr userDrawn="1"/>
        </p:nvSpPr>
        <p:spPr bwMode="auto">
          <a:xfrm>
            <a:off x="152400" y="-73025"/>
            <a:ext cx="1419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bg1"/>
                </a:solidFill>
                <a:cs typeface="Arial" charset="0"/>
              </a:rPr>
              <a:t>VirginiaTech</a:t>
            </a:r>
          </a:p>
        </p:txBody>
      </p:sp>
      <p:sp>
        <p:nvSpPr>
          <p:cNvPr id="40" name="TextBox 21"/>
          <p:cNvSpPr txBox="1">
            <a:spLocks noChangeArrowheads="1"/>
          </p:cNvSpPr>
          <p:nvPr userDrawn="1"/>
        </p:nvSpPr>
        <p:spPr bwMode="auto">
          <a:xfrm>
            <a:off x="457200" y="119063"/>
            <a:ext cx="1143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chemeClr val="bg1"/>
                </a:solidFill>
                <a:latin typeface="Calibri" charset="0"/>
                <a:cs typeface="Arial" charset="0"/>
              </a:rPr>
              <a:t> </a:t>
            </a:r>
            <a:r>
              <a:rPr lang="en-US" sz="900" i="1" dirty="0">
                <a:solidFill>
                  <a:schemeClr val="bg1"/>
                </a:solidFill>
                <a:latin typeface="Calibri" charset="0"/>
                <a:cs typeface="Arial" charset="0"/>
              </a:rPr>
              <a:t>Invent the Future</a:t>
            </a:r>
            <a:endParaRPr lang="en-US" sz="900" dirty="0">
              <a:latin typeface="Calibri" charset="0"/>
            </a:endParaRPr>
          </a:p>
        </p:txBody>
      </p:sp>
      <p:pic>
        <p:nvPicPr>
          <p:cNvPr id="38" name="Picture 7"/>
          <p:cNvPicPr>
            <a:picLocks noChangeAspect="1" noChangeArrowheads="1"/>
          </p:cNvPicPr>
          <p:nvPr userDrawn="1"/>
        </p:nvPicPr>
        <p:blipFill>
          <a:blip r:embed="rId15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4" descr="banner_rain"/>
          <p:cNvPicPr>
            <a:picLocks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2346"/>
            <a:ext cx="1462088" cy="30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23"/>
          <p:cNvSpPr>
            <a:spLocks noChangeArrowheads="1"/>
          </p:cNvSpPr>
          <p:nvPr userDrawn="1"/>
        </p:nvSpPr>
        <p:spPr bwMode="auto">
          <a:xfrm>
            <a:off x="914400" y="6492875"/>
            <a:ext cx="3632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Calibri" charset="0"/>
                <a:cs typeface="Calibri" charset="0"/>
              </a:rPr>
              <a:t>Watershed</a:t>
            </a:r>
            <a:r>
              <a:rPr lang="en-US" sz="1400" b="1" baseline="0" dirty="0" smtClean="0">
                <a:solidFill>
                  <a:srgbClr val="FFFFFF"/>
                </a:solidFill>
                <a:latin typeface="Calibri" charset="0"/>
                <a:cs typeface="Calibri" charset="0"/>
              </a:rPr>
              <a:t> Science and Engineering</a:t>
            </a:r>
            <a:r>
              <a:rPr lang="en-US" sz="1400" b="1" dirty="0" smtClean="0">
                <a:solidFill>
                  <a:srgbClr val="FFFFFF"/>
                </a:solidFill>
                <a:latin typeface="Calibri" charset="0"/>
                <a:cs typeface="Calibri" charset="0"/>
              </a:rPr>
              <a:t> </a:t>
            </a:r>
            <a:r>
              <a:rPr lang="en-US" sz="1400" b="1" dirty="0">
                <a:solidFill>
                  <a:srgbClr val="FFFFFF"/>
                </a:solidFill>
                <a:latin typeface="Calibri" charset="0"/>
                <a:cs typeface="Calibri" charset="0"/>
              </a:rPr>
              <a:t>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51410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39030A"/>
                </a:solidFill>
              </a:rPr>
              <a:t>YACDS – from </a:t>
            </a:r>
            <a:r>
              <a:rPr lang="en-US" dirty="0">
                <a:solidFill>
                  <a:srgbClr val="39030A"/>
                </a:solidFill>
              </a:rPr>
              <a:t>Virginia </a:t>
            </a:r>
            <a:r>
              <a:rPr lang="en-US" dirty="0" smtClean="0">
                <a:solidFill>
                  <a:srgbClr val="39030A"/>
                </a:solidFill>
              </a:rPr>
              <a:t>Tech</a:t>
            </a:r>
            <a:endParaRPr lang="en-US" dirty="0">
              <a:solidFill>
                <a:srgbClr val="3903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7" y="5445889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39030A"/>
                </a:solidFill>
              </a:rPr>
              <a:t>Daniel </a:t>
            </a:r>
            <a:r>
              <a:rPr lang="en-US" dirty="0" err="1" smtClean="0">
                <a:solidFill>
                  <a:srgbClr val="39030A"/>
                </a:solidFill>
              </a:rPr>
              <a:t>Fuka</a:t>
            </a:r>
            <a:r>
              <a:rPr lang="en-US" dirty="0" smtClean="0">
                <a:solidFill>
                  <a:srgbClr val="39030A"/>
                </a:solidFill>
              </a:rPr>
              <a:t> – Multi-Science HPC Slut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39030A"/>
                </a:solidFill>
              </a:rPr>
              <a:t>Zachary Easton – Crazy Publishing Wizard</a:t>
            </a:r>
            <a:endParaRPr lang="en-US" dirty="0">
              <a:solidFill>
                <a:srgbClr val="3903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8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1066800"/>
          </a:xfrm>
        </p:spPr>
        <p:txBody>
          <a:bodyPr/>
          <a:lstStyle/>
          <a:p>
            <a:r>
              <a:rPr lang="en-US" sz="3600" dirty="0"/>
              <a:t>Collaborations w</a:t>
            </a:r>
            <a:r>
              <a:rPr lang="en-US" sz="3600" dirty="0" smtClean="0"/>
              <a:t>e are looking for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4572000"/>
          </a:xfrm>
        </p:spPr>
        <p:txBody>
          <a:bodyPr/>
          <a:lstStyle/>
          <a:p>
            <a:r>
              <a:rPr lang="en-US" sz="2800" dirty="0"/>
              <a:t>Proposals involving </a:t>
            </a:r>
            <a:r>
              <a:rPr lang="en-US" sz="2800" dirty="0" smtClean="0"/>
              <a:t>low </a:t>
            </a:r>
            <a:r>
              <a:rPr lang="en-US" sz="2800" dirty="0"/>
              <a:t>hanging fruit</a:t>
            </a:r>
          </a:p>
          <a:p>
            <a:pPr lvl="1"/>
            <a:r>
              <a:rPr lang="en-US" sz="2400" dirty="0"/>
              <a:t>Coupling </a:t>
            </a:r>
            <a:r>
              <a:rPr lang="en-US" sz="2400" dirty="0" err="1"/>
              <a:t>Atmo</a:t>
            </a:r>
            <a:r>
              <a:rPr lang="en-US" sz="2400" dirty="0"/>
              <a:t> to </a:t>
            </a:r>
            <a:r>
              <a:rPr lang="en-US" sz="2400" dirty="0" smtClean="0"/>
              <a:t>applied surface </a:t>
            </a:r>
            <a:r>
              <a:rPr lang="en-US" sz="2400" dirty="0"/>
              <a:t>systems </a:t>
            </a:r>
            <a:endParaRPr lang="en-US" sz="2400" dirty="0" smtClean="0"/>
          </a:p>
          <a:p>
            <a:pPr lvl="2"/>
            <a:r>
              <a:rPr lang="en-US" sz="2000" dirty="0" smtClean="0"/>
              <a:t>Surface characterization to IPM, Estuaries, or Marine Sciences?</a:t>
            </a:r>
          </a:p>
          <a:p>
            <a:pPr lvl="2"/>
            <a:r>
              <a:rPr lang="en-US" sz="2000" smtClean="0"/>
              <a:t>EC to Non-Geo </a:t>
            </a:r>
            <a:r>
              <a:rPr lang="en-US" sz="2000" dirty="0" smtClean="0"/>
              <a:t>Sciences</a:t>
            </a:r>
            <a:r>
              <a:rPr lang="is-IS" sz="2000" dirty="0" smtClean="0"/>
              <a:t>… </a:t>
            </a:r>
            <a:endParaRPr lang="en-US" sz="2000" dirty="0"/>
          </a:p>
          <a:p>
            <a:pPr lvl="1"/>
            <a:r>
              <a:rPr lang="en-US" sz="2400" dirty="0"/>
              <a:t>G*E </a:t>
            </a:r>
            <a:r>
              <a:rPr lang="en-US" sz="2400" dirty="0"/>
              <a:t>a</a:t>
            </a:r>
            <a:r>
              <a:rPr lang="en-US" sz="2400" dirty="0" smtClean="0"/>
              <a:t>pplications </a:t>
            </a:r>
            <a:r>
              <a:rPr lang="en-US" sz="2400" dirty="0"/>
              <a:t>with other </a:t>
            </a:r>
            <a:r>
              <a:rPr lang="en-US" sz="2400" dirty="0" smtClean="0"/>
              <a:t>“G”s (genetic/genomic)</a:t>
            </a:r>
            <a:endParaRPr lang="en-US" sz="2400" dirty="0"/>
          </a:p>
          <a:p>
            <a:pPr lvl="2"/>
            <a:r>
              <a:rPr lang="en-US" sz="1800" dirty="0" smtClean="0"/>
              <a:t>Waiting </a:t>
            </a:r>
            <a:r>
              <a:rPr lang="en-US" sz="1800" dirty="0"/>
              <a:t>on G*E for plant breeding </a:t>
            </a:r>
            <a:r>
              <a:rPr lang="en-US" sz="1800" dirty="0" smtClean="0"/>
              <a:t>NSF review</a:t>
            </a:r>
          </a:p>
          <a:p>
            <a:pPr lvl="2"/>
            <a:r>
              <a:rPr lang="en-US" sz="1800" dirty="0" smtClean="0"/>
              <a:t>Template </a:t>
            </a:r>
            <a:r>
              <a:rPr lang="en-US" sz="1800" dirty="0"/>
              <a:t>for other Genomic or X * Environment </a:t>
            </a:r>
          </a:p>
          <a:p>
            <a:pPr lvl="1"/>
            <a:r>
              <a:rPr lang="en-US" sz="2400" dirty="0"/>
              <a:t>Proposals that involve coupling of EC Building Blocks</a:t>
            </a:r>
          </a:p>
          <a:p>
            <a:pPr lvl="1"/>
            <a:r>
              <a:rPr lang="en-US" sz="2400" dirty="0"/>
              <a:t>Finding “Like” “Extremes”</a:t>
            </a:r>
          </a:p>
          <a:p>
            <a:pPr lvl="1"/>
            <a:r>
              <a:rPr lang="en-US" sz="2400" dirty="0" smtClean="0"/>
              <a:t>Social </a:t>
            </a:r>
            <a:r>
              <a:rPr lang="en-US" sz="2400" dirty="0"/>
              <a:t>Media Science</a:t>
            </a:r>
          </a:p>
          <a:p>
            <a:pPr lvl="2"/>
            <a:r>
              <a:rPr lang="en-US" sz="1800" dirty="0"/>
              <a:t>Armadillo Sightings as Corroboration to Climate Change</a:t>
            </a:r>
          </a:p>
          <a:p>
            <a:pPr lvl="2"/>
            <a:r>
              <a:rPr lang="en-US" sz="1800" dirty="0" err="1"/>
              <a:t>Puna</a:t>
            </a:r>
            <a:r>
              <a:rPr lang="en-US" sz="1800" dirty="0"/>
              <a:t> Weather</a:t>
            </a:r>
          </a:p>
          <a:p>
            <a:pPr lvl="2"/>
            <a:r>
              <a:rPr lang="en-US" sz="1800" dirty="0"/>
              <a:t>Volunteer meteorologist</a:t>
            </a:r>
          </a:p>
          <a:p>
            <a:r>
              <a:rPr lang="en-US" sz="2800" dirty="0"/>
              <a:t>Article writing on any of the above</a:t>
            </a:r>
          </a:p>
        </p:txBody>
      </p:sp>
    </p:spTree>
    <p:extLst>
      <p:ext uri="{BB962C8B-B14F-4D97-AF65-F5344CB8AC3E}">
        <p14:creationId xmlns:p14="http://schemas.microsoft.com/office/powerpoint/2010/main" val="26354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SE_TemplateII">
  <a:themeElements>
    <a:clrScheme name="">
      <a:dk1>
        <a:srgbClr val="000099"/>
      </a:dk1>
      <a:lt1>
        <a:srgbClr val="FFFFFF"/>
      </a:lt1>
      <a:dk2>
        <a:srgbClr val="336699"/>
      </a:dk2>
      <a:lt2>
        <a:srgbClr val="336699"/>
      </a:lt2>
      <a:accent1>
        <a:srgbClr val="B40000"/>
      </a:accent1>
      <a:accent2>
        <a:srgbClr val="B40000"/>
      </a:accent2>
      <a:accent3>
        <a:srgbClr val="FFFFFF"/>
      </a:accent3>
      <a:accent4>
        <a:srgbClr val="000082"/>
      </a:accent4>
      <a:accent5>
        <a:srgbClr val="D6AAAA"/>
      </a:accent5>
      <a:accent6>
        <a:srgbClr val="A30000"/>
      </a:accent6>
      <a:hlink>
        <a:srgbClr val="996633"/>
      </a:hlink>
      <a:folHlink>
        <a:srgbClr val="3366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57099</TotalTime>
  <Words>110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ＭＳ Ｐゴシック</vt:lpstr>
      <vt:lpstr>Times New Roman</vt:lpstr>
      <vt:lpstr>Arial</vt:lpstr>
      <vt:lpstr>BSE_TemplateII</vt:lpstr>
      <vt:lpstr>YACDS – from Virginia Tech</vt:lpstr>
      <vt:lpstr>Collaborations we are looking for</vt:lpstr>
    </vt:vector>
  </TitlesOfParts>
  <Company>Cornell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Allocation and Water Resource Development: The Trans-Boundary Basin Paradigm</dc:title>
  <dc:creator>Zach Easton</dc:creator>
  <cp:lastModifiedBy>Microsoft Office User</cp:lastModifiedBy>
  <cp:revision>831</cp:revision>
  <dcterms:created xsi:type="dcterms:W3CDTF">2012-03-12T09:29:42Z</dcterms:created>
  <dcterms:modified xsi:type="dcterms:W3CDTF">2017-01-18T14:19:47Z</dcterms:modified>
</cp:coreProperties>
</file>