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8" r:id="rId2"/>
    <p:sldId id="3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>
          <p15:clr>
            <a:srgbClr val="A4A3A4"/>
          </p15:clr>
        </p15:guide>
        <p15:guide id="2" pos="7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em Natarajan" initials="PN" lastIdx="10" clrIdx="0"/>
  <p:cmAuthor id="1" name="Yigal Arens" initials="Y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27"/>
  </p:normalViewPr>
  <p:slideViewPr>
    <p:cSldViewPr>
      <p:cViewPr varScale="1">
        <p:scale>
          <a:sx n="89" d="100"/>
          <a:sy n="89" d="100"/>
        </p:scale>
        <p:origin x="2032" y="160"/>
      </p:cViewPr>
      <p:guideLst>
        <p:guide orient="horz" pos="1025"/>
        <p:guide pos="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62C57-6F57-F240-9985-228CCE41511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4C76-D470-2943-A523-62A6C24A3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want to build a knowledge graph like the one</a:t>
            </a:r>
            <a:r>
              <a:rPr lang="en-US" baseline="0" dirty="0" smtClean="0"/>
              <a:t> in the example; there are several steps from web pages to the kg</a:t>
            </a:r>
          </a:p>
          <a:p>
            <a:r>
              <a:rPr lang="en-US" baseline="0" dirty="0" smtClean="0"/>
              <a:t>First crawl to acquire the pages that are relevant for the domain</a:t>
            </a:r>
          </a:p>
          <a:p>
            <a:r>
              <a:rPr lang="en-US" baseline="0" dirty="0" smtClean="0"/>
              <a:t>Extracting information from the web pages</a:t>
            </a:r>
          </a:p>
          <a:p>
            <a:r>
              <a:rPr lang="en-US" baseline="0" dirty="0" smtClean="0"/>
              <a:t>Idea is to have different types of extractors for structured, semi-structured, unstructured ..</a:t>
            </a:r>
          </a:p>
          <a:p>
            <a:r>
              <a:rPr lang="en-US" baseline="0" dirty="0" smtClean="0"/>
              <a:t>Extractions come in a schema reflective of the type of page it came from and the type of extractor used</a:t>
            </a:r>
          </a:p>
          <a:p>
            <a:r>
              <a:rPr lang="en-US" baseline="0" dirty="0" smtClean="0"/>
              <a:t>Data from each page is its own structure; we need to link the info from different pages into a large KG (entity linking)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Additional links discovered between entities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instance – image </a:t>
            </a:r>
            <a:r>
              <a:rPr lang="en-US" baseline="0" dirty="0" err="1" smtClean="0"/>
              <a:t>similarlity</a:t>
            </a:r>
            <a:r>
              <a:rPr lang="en-US" baseline="0" dirty="0" smtClean="0"/>
              <a:t>, text similarity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KG deployment is to index the knowledge into a database with a query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elastic search and triple stores (actually more .. Also Store data as HDFS for running batch analytics like compute page rank)</a:t>
            </a:r>
          </a:p>
          <a:p>
            <a:r>
              <a:rPr lang="en-US" baseline="0" dirty="0" smtClean="0"/>
              <a:t>Elastic search cannot do joins but triple store is much slower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“connected components of phone numbers” – transitive closure gets all the phone numbers mentioned together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Discovered that a small connected component and a few enormous connected components (not sure what that means yet)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E4C76-D470-2943-A523-62A6C24A31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0" y="6324600"/>
            <a:ext cx="9144001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0" y="6567817"/>
            <a:ext cx="91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570177"/>
            <a:ext cx="381000" cy="223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0" descr="is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" y="6488668"/>
            <a:ext cx="3993238" cy="34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 descr="Formal_Viterbi_GoldOnCard_NoBG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83" y="6400800"/>
            <a:ext cx="1684553" cy="4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8305800" y="0"/>
            <a:ext cx="838201" cy="830108"/>
            <a:chOff x="8381073" y="163473"/>
            <a:chExt cx="608903" cy="63481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8381073" y="163473"/>
              <a:ext cx="608903" cy="6348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rgbClr val="99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5" name="Picture 24" descr="Small Use Shield_WhiteOnTrans.eps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2618" y="231585"/>
              <a:ext cx="385812" cy="49858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0" y="830108"/>
            <a:ext cx="9144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873940"/>
            <a:ext cx="9144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39762"/>
          </a:xfrm>
        </p:spPr>
        <p:txBody>
          <a:bodyPr/>
          <a:lstStyle/>
          <a:p>
            <a:r>
              <a:rPr lang="en-US" sz="3200" dirty="0" smtClean="0"/>
              <a:t>Building Knowledge </a:t>
            </a:r>
            <a:r>
              <a:rPr lang="en-US" sz="3200" dirty="0" smtClean="0"/>
              <a:t>Graphs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Craig Knoblock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48200"/>
            <a:ext cx="8305799" cy="1143000"/>
          </a:xfrm>
        </p:spPr>
        <p:txBody>
          <a:bodyPr>
            <a:noAutofit/>
          </a:bodyPr>
          <a:lstStyle/>
          <a:p>
            <a:r>
              <a:rPr lang="en-US" sz="2400" dirty="0"/>
              <a:t>Reusable technology for building </a:t>
            </a:r>
            <a:r>
              <a:rPr lang="en-US" sz="2400" dirty="0" smtClean="0"/>
              <a:t>knowledge </a:t>
            </a:r>
            <a:r>
              <a:rPr lang="en-US" sz="2400" dirty="0" smtClean="0"/>
              <a:t>graphs</a:t>
            </a:r>
          </a:p>
          <a:p>
            <a:r>
              <a:rPr lang="en-US" sz="2400" dirty="0" smtClean="0"/>
              <a:t>Identifies the semantic of the data to support the integration</a:t>
            </a:r>
          </a:p>
          <a:p>
            <a:r>
              <a:rPr lang="en-US" sz="2400" dirty="0" smtClean="0"/>
              <a:t>More information: </a:t>
            </a:r>
            <a:r>
              <a:rPr lang="en-US" sz="2400" dirty="0" err="1" smtClean="0"/>
              <a:t>dig.isi.edu</a:t>
            </a:r>
            <a:r>
              <a:rPr lang="en-US" sz="2400" dirty="0" smtClean="0"/>
              <a:t> and </a:t>
            </a:r>
            <a:r>
              <a:rPr lang="en-US" sz="2400" dirty="0" err="1" smtClean="0"/>
              <a:t>karma.isi.edu</a:t>
            </a:r>
            <a:endParaRPr lang="en-US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1219200"/>
            <a:ext cx="9144000" cy="2912508"/>
            <a:chOff x="0" y="2361729"/>
            <a:chExt cx="9144000" cy="2912508"/>
          </a:xfrm>
        </p:grpSpPr>
        <p:pic>
          <p:nvPicPr>
            <p:cNvPr id="6" name="Picture 5" descr="dig-architectur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61729"/>
              <a:ext cx="9144000" cy="27345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0682" y="4558749"/>
              <a:ext cx="8982635" cy="715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0769" y="3505200"/>
            <a:ext cx="922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Crawling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0813" y="3505200"/>
            <a:ext cx="175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ea typeface="Ostrich Sans Heavy" charset="0"/>
                <a:cs typeface="Ostrich Sans Heavy" charset="0"/>
              </a:rPr>
              <a:t>Source Modeling</a:t>
            </a:r>
            <a:endParaRPr lang="en-US" sz="1600" b="1" dirty="0">
              <a:ea typeface="Ostrich Sans Heavy" charset="0"/>
              <a:cs typeface="Ostrich Sans Heav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7686" y="3505200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Entity</a:t>
            </a:r>
          </a:p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Linking</a:t>
            </a:r>
            <a:endParaRPr lang="en-US" sz="1600" b="1" dirty="0">
              <a:ea typeface="Ostrich Sans Heavy" charset="0"/>
              <a:cs typeface="Ostrich Sans Heav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2892" y="3505200"/>
            <a:ext cx="1233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Knowledge</a:t>
            </a:r>
          </a:p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Graph</a:t>
            </a:r>
          </a:p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Deployment</a:t>
            </a:r>
            <a:endParaRPr lang="en-US" sz="1600" b="1" dirty="0">
              <a:ea typeface="Ostrich Sans Heavy" charset="0"/>
              <a:cs typeface="Ostrich Sans Heavy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7746" y="3505200"/>
            <a:ext cx="126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Query &amp;</a:t>
            </a:r>
          </a:p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Visualization</a:t>
            </a:r>
            <a:endParaRPr lang="en-US" sz="1600" b="1" dirty="0">
              <a:ea typeface="Ostrich Sans Heavy" charset="0"/>
              <a:cs typeface="Ostrich Sans Heav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5676" y="3505200"/>
            <a:ext cx="10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ea typeface="Ostrich Sans Heavy" charset="0"/>
                <a:cs typeface="Ostrich Sans Heavy" charset="0"/>
              </a:rPr>
              <a:t>Extraction</a:t>
            </a:r>
            <a:endParaRPr lang="en-US" sz="1600" b="1" dirty="0">
              <a:ea typeface="Ostrich Sans Heavy" charset="0"/>
              <a:cs typeface="Ostrich Sans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Proposal Idea: Build a Knowledge Graph of Georeferenced Data for Geoscientists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Automatically Index</a:t>
            </a:r>
          </a:p>
          <a:p>
            <a:pPr lvl="1"/>
            <a:r>
              <a:rPr lang="en-US" dirty="0" smtClean="0"/>
              <a:t>Structured geospatial data sources </a:t>
            </a:r>
          </a:p>
          <a:p>
            <a:pPr lvl="1"/>
            <a:r>
              <a:rPr lang="en-US" dirty="0" smtClean="0"/>
              <a:t>Text documents</a:t>
            </a:r>
          </a:p>
          <a:p>
            <a:pPr lvl="1"/>
            <a:r>
              <a:rPr lang="en-US" dirty="0" smtClean="0"/>
              <a:t>Raster maps</a:t>
            </a:r>
          </a:p>
          <a:p>
            <a:pPr lvl="1"/>
            <a:r>
              <a:rPr lang="en-US" dirty="0" smtClean="0"/>
              <a:t>Satellite imagery</a:t>
            </a:r>
          </a:p>
          <a:p>
            <a:pPr lvl="1"/>
            <a:r>
              <a:rPr lang="en-US" dirty="0" smtClean="0"/>
              <a:t>Relevant software</a:t>
            </a:r>
          </a:p>
          <a:p>
            <a:r>
              <a:rPr lang="en-US" dirty="0" smtClean="0"/>
              <a:t>Identify</a:t>
            </a:r>
          </a:p>
          <a:p>
            <a:pPr lvl="1"/>
            <a:r>
              <a:rPr lang="en-US" dirty="0" smtClean="0"/>
              <a:t>Time period</a:t>
            </a:r>
          </a:p>
          <a:p>
            <a:pPr lvl="1"/>
            <a:r>
              <a:rPr lang="en-US" dirty="0" smtClean="0"/>
              <a:t>Geospatial extent</a:t>
            </a:r>
          </a:p>
          <a:p>
            <a:pPr lvl="1"/>
            <a:r>
              <a:rPr lang="en-US" dirty="0" smtClean="0"/>
              <a:t>Topics (keywords)</a:t>
            </a:r>
          </a:p>
          <a:p>
            <a:r>
              <a:rPr lang="en-US" dirty="0" smtClean="0"/>
              <a:t>Provide </a:t>
            </a:r>
          </a:p>
          <a:p>
            <a:pPr lvl="1"/>
            <a:r>
              <a:rPr lang="en-US" dirty="0" smtClean="0"/>
              <a:t>Ability for </a:t>
            </a:r>
            <a:r>
              <a:rPr lang="en-US" dirty="0" err="1" smtClean="0"/>
              <a:t>geoscientsts</a:t>
            </a:r>
            <a:r>
              <a:rPr lang="en-US" dirty="0" smtClean="0"/>
              <a:t> to rapidly find data and software for their research</a:t>
            </a:r>
          </a:p>
          <a:p>
            <a:pPr lvl="1"/>
            <a:r>
              <a:rPr lang="en-US" dirty="0" smtClean="0"/>
              <a:t>Distributed access and publication of sources</a:t>
            </a:r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Geoscientists that could use this capability and want to collaborate</a:t>
            </a:r>
          </a:p>
          <a:p>
            <a:pPr lvl="1"/>
            <a:r>
              <a:rPr lang="en-US" dirty="0" smtClean="0"/>
              <a:t>Contact me: </a:t>
            </a:r>
            <a:r>
              <a:rPr lang="en-US" dirty="0" err="1" smtClean="0"/>
              <a:t>knoblock@isi.edu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97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310</Words>
  <Application>Microsoft Macintosh PowerPoint</Application>
  <PresentationFormat>On-screen Show (4:3)</PresentationFormat>
  <Paragraphs>56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Ostrich Sans Heavy</vt:lpstr>
      <vt:lpstr>Arial</vt:lpstr>
      <vt:lpstr>Office Theme</vt:lpstr>
      <vt:lpstr>Building Knowledge Graphs Craig Knoblock</vt:lpstr>
      <vt:lpstr>Proposal Idea: Build a Knowledge Graph of Georeferenced Data for Geoscientists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Natarajan</dc:creator>
  <cp:lastModifiedBy>Craig A. Knoblock</cp:lastModifiedBy>
  <cp:revision>131</cp:revision>
  <dcterms:created xsi:type="dcterms:W3CDTF">2006-08-16T00:00:00Z</dcterms:created>
  <dcterms:modified xsi:type="dcterms:W3CDTF">2017-01-17T00:59:39Z</dcterms:modified>
</cp:coreProperties>
</file>