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0" r:id="rId2"/>
    <p:sldMasterId id="2147483672" r:id="rId3"/>
  </p:sldMasterIdLst>
  <p:notesMasterIdLst>
    <p:notesMasterId r:id="rId6"/>
  </p:notesMasterIdLst>
  <p:sldIdLst>
    <p:sldId id="313" r:id="rId4"/>
    <p:sldId id="33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92" autoAdjust="0"/>
    <p:restoredTop sz="64250" autoAdjust="0"/>
  </p:normalViewPr>
  <p:slideViewPr>
    <p:cSldViewPr snapToGrid="0" snapToObjects="1">
      <p:cViewPr varScale="1">
        <p:scale>
          <a:sx n="76" d="100"/>
          <a:sy n="76" d="100"/>
        </p:scale>
        <p:origin x="-736" y="-104"/>
      </p:cViewPr>
      <p:guideLst>
        <p:guide orient="horz" pos="1620"/>
        <p:guide pos="2880"/>
      </p:guideLst>
    </p:cSldViewPr>
  </p:slideViewPr>
  <p:outlineViewPr>
    <p:cViewPr>
      <p:scale>
        <a:sx n="33" d="100"/>
        <a:sy n="33" d="100"/>
      </p:scale>
      <p:origin x="0" y="12744"/>
    </p:cViewPr>
  </p:outlineViewPr>
  <p:notesTextViewPr>
    <p:cViewPr>
      <p:scale>
        <a:sx n="100" d="100"/>
        <a:sy n="100" d="100"/>
      </p:scale>
      <p:origin x="0" y="0"/>
    </p:cViewPr>
  </p:notesTextViewPr>
  <p:sorterViewPr>
    <p:cViewPr>
      <p:scale>
        <a:sx n="100" d="100"/>
        <a:sy n="100" d="100"/>
      </p:scale>
      <p:origin x="0" y="3552"/>
    </p:cViewPr>
  </p:sorterViewPr>
  <p:notesViewPr>
    <p:cSldViewPr snapToGrid="0" snapToObjects="1">
      <p:cViewPr varScale="1">
        <p:scale>
          <a:sx n="93" d="100"/>
          <a:sy n="93" d="100"/>
        </p:scale>
        <p:origin x="-275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rgbClr val="000000"/>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88C200"/>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3.0</c:v>
                </c:pt>
                <c:pt idx="1">
                  <c:v>4.0</c:v>
                </c:pt>
                <c:pt idx="2">
                  <c:v>5.0</c:v>
                </c:pt>
                <c:pt idx="3">
                  <c:v>4.0</c:v>
                </c:pt>
              </c:numCache>
            </c:numRef>
          </c:val>
        </c:ser>
        <c:dLbls>
          <c:showLegendKey val="0"/>
          <c:showVal val="0"/>
          <c:showCatName val="0"/>
          <c:showSerName val="0"/>
          <c:showPercent val="0"/>
          <c:showBubbleSize val="0"/>
        </c:dLbls>
        <c:gapWidth val="150"/>
        <c:axId val="-2108398216"/>
        <c:axId val="-2068225432"/>
      </c:barChart>
      <c:catAx>
        <c:axId val="-2108398216"/>
        <c:scaling>
          <c:orientation val="minMax"/>
        </c:scaling>
        <c:delete val="1"/>
        <c:axPos val="b"/>
        <c:majorTickMark val="out"/>
        <c:minorTickMark val="none"/>
        <c:tickLblPos val="nextTo"/>
        <c:crossAx val="-2068225432"/>
        <c:crosses val="autoZero"/>
        <c:auto val="1"/>
        <c:lblAlgn val="ctr"/>
        <c:lblOffset val="100"/>
        <c:noMultiLvlLbl val="0"/>
      </c:catAx>
      <c:valAx>
        <c:axId val="-2068225432"/>
        <c:scaling>
          <c:orientation val="minMax"/>
        </c:scaling>
        <c:delete val="1"/>
        <c:axPos val="l"/>
        <c:majorGridlines/>
        <c:numFmt formatCode="General" sourceLinked="1"/>
        <c:majorTickMark val="out"/>
        <c:minorTickMark val="none"/>
        <c:tickLblPos val="nextTo"/>
        <c:crossAx val="-210839821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rgbClr val="000000"/>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FC9140"/>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ser>
          <c:idx val="3"/>
          <c:order val="3"/>
          <c:tx>
            <c:strRef>
              <c:f>Sheet1!$E$1</c:f>
              <c:strCache>
                <c:ptCount val="1"/>
                <c:pt idx="0">
                  <c:v>Series 4</c:v>
                </c:pt>
              </c:strCache>
            </c:strRef>
          </c:tx>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3.0</c:v>
                </c:pt>
                <c:pt idx="1">
                  <c:v>4.0</c:v>
                </c:pt>
                <c:pt idx="2">
                  <c:v>5.0</c:v>
                </c:pt>
                <c:pt idx="3">
                  <c:v>4.0</c:v>
                </c:pt>
              </c:numCache>
            </c:numRef>
          </c:val>
        </c:ser>
        <c:dLbls>
          <c:showLegendKey val="0"/>
          <c:showVal val="0"/>
          <c:showCatName val="0"/>
          <c:showSerName val="0"/>
          <c:showPercent val="0"/>
          <c:showBubbleSize val="0"/>
        </c:dLbls>
        <c:gapWidth val="150"/>
        <c:axId val="-2068337944"/>
        <c:axId val="-2108649128"/>
      </c:barChart>
      <c:catAx>
        <c:axId val="-2068337944"/>
        <c:scaling>
          <c:orientation val="minMax"/>
        </c:scaling>
        <c:delete val="1"/>
        <c:axPos val="b"/>
        <c:majorTickMark val="out"/>
        <c:minorTickMark val="none"/>
        <c:tickLblPos val="nextTo"/>
        <c:crossAx val="-2108649128"/>
        <c:crosses val="autoZero"/>
        <c:auto val="1"/>
        <c:lblAlgn val="ctr"/>
        <c:lblOffset val="100"/>
        <c:noMultiLvlLbl val="0"/>
      </c:catAx>
      <c:valAx>
        <c:axId val="-2108649128"/>
        <c:scaling>
          <c:orientation val="minMax"/>
        </c:scaling>
        <c:delete val="1"/>
        <c:axPos val="l"/>
        <c:majorGridlines/>
        <c:numFmt formatCode="General" sourceLinked="1"/>
        <c:majorTickMark val="out"/>
        <c:minorTickMark val="none"/>
        <c:tickLblPos val="nextTo"/>
        <c:crossAx val="-2068337944"/>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489215-FEC0-3A4F-9188-9942A7AFAD2C}" type="datetimeFigureOut">
              <a:rPr lang="en-US" smtClean="0"/>
              <a:t>1/17/17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5C0F6A-A17F-D844-9D17-E0B1FCD56BA4}" type="slidenum">
              <a:rPr lang="en-US" smtClean="0"/>
              <a:t>‹#›</a:t>
            </a:fld>
            <a:endParaRPr lang="en-US"/>
          </a:p>
        </p:txBody>
      </p:sp>
    </p:spTree>
    <p:extLst>
      <p:ext uri="{BB962C8B-B14F-4D97-AF65-F5344CB8AC3E}">
        <p14:creationId xmlns:p14="http://schemas.microsoft.com/office/powerpoint/2010/main" val="39564181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a:t>
            </a:r>
            <a:r>
              <a:rPr lang="en-US" sz="1200" kern="1200" baseline="0" dirty="0" smtClean="0">
                <a:solidFill>
                  <a:schemeClr val="tx1"/>
                </a:solidFill>
                <a:effectLst/>
                <a:latin typeface="+mn-lt"/>
                <a:ea typeface="+mn-ea"/>
                <a:cs typeface="+mn-cs"/>
              </a:rPr>
              <a:t> name is </a:t>
            </a:r>
            <a:r>
              <a:rPr lang="en-US" sz="1200" kern="1200" dirty="0" smtClean="0">
                <a:solidFill>
                  <a:schemeClr val="tx1"/>
                </a:solidFill>
                <a:effectLst/>
                <a:latin typeface="+mn-lt"/>
                <a:ea typeface="+mn-ea"/>
                <a:cs typeface="+mn-cs"/>
              </a:rPr>
              <a:t>Dr. David Krum. I’m an Associate Lab Director at the Mixed Reality Lab at the Institute for Creative Technologies, which is part of the University of Southern California.</a:t>
            </a:r>
          </a:p>
          <a:p>
            <a:endParaRPr lang="en-US" dirty="0" smtClean="0"/>
          </a:p>
          <a:p>
            <a:r>
              <a:rPr lang="en-US" dirty="0" smtClean="0"/>
              <a:t>The Mixed</a:t>
            </a:r>
            <a:r>
              <a:rPr lang="en-US" baseline="0" dirty="0" smtClean="0"/>
              <a:t> Reality </a:t>
            </a:r>
            <a:r>
              <a:rPr lang="en-US" dirty="0" smtClean="0"/>
              <a:t>lab</a:t>
            </a:r>
            <a:r>
              <a:rPr lang="en-US" baseline="0" dirty="0" smtClean="0"/>
              <a:t> is focused on developing and studying new techniques and technologies for improving immersive experiences.</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t>
            </a:r>
            <a:r>
              <a:rPr lang="en-US" baseline="0" dirty="0" smtClean="0"/>
              <a:t>lab is known for having pioneered </a:t>
            </a:r>
            <a:r>
              <a:rPr lang="en-US" dirty="0" smtClean="0"/>
              <a:t>low cost VR display technologies that led to Oculus Rift, Google Cardboard, and Samsung Gear VR.</a:t>
            </a:r>
          </a:p>
          <a:p>
            <a:endParaRPr lang="en-US" dirty="0" smtClean="0"/>
          </a:p>
          <a:p>
            <a:r>
              <a:rPr lang="en-US" dirty="0" smtClean="0"/>
              <a:t>We are interested</a:t>
            </a:r>
            <a:r>
              <a:rPr lang="en-US" baseline="0" dirty="0" smtClean="0"/>
              <a:t> in building better VR tools for geoscientists. We want to work with you to understand the data, the measurements, and analysis you need to answer scientific questions.</a:t>
            </a:r>
            <a:endParaRPr lang="en-US" dirty="0"/>
          </a:p>
        </p:txBody>
      </p:sp>
      <p:sp>
        <p:nvSpPr>
          <p:cNvPr id="4" name="Slide Number Placeholder 3"/>
          <p:cNvSpPr>
            <a:spLocks noGrp="1"/>
          </p:cNvSpPr>
          <p:nvPr>
            <p:ph type="sldNum" sz="quarter" idx="10"/>
          </p:nvPr>
        </p:nvSpPr>
        <p:spPr/>
        <p:txBody>
          <a:bodyPr/>
          <a:lstStyle/>
          <a:p>
            <a:fld id="{955C0F6A-A17F-D844-9D17-E0B1FCD56BA4}" type="slidenum">
              <a:rPr lang="en-US" smtClean="0"/>
              <a:t>1</a:t>
            </a:fld>
            <a:endParaRPr lang="en-US"/>
          </a:p>
        </p:txBody>
      </p:sp>
    </p:spTree>
    <p:extLst>
      <p:ext uri="{BB962C8B-B14F-4D97-AF65-F5344CB8AC3E}">
        <p14:creationId xmlns:p14="http://schemas.microsoft.com/office/powerpoint/2010/main" val="168674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ICT we have developed two imaging pipelines which allow us to capture real world data for</a:t>
            </a:r>
            <a:r>
              <a:rPr lang="en-US" baseline="0" dirty="0" smtClean="0"/>
              <a:t> display and interaction in virtual reality. These pipelines may be of interest to geoscientists.</a:t>
            </a:r>
          </a:p>
          <a:p>
            <a:endParaRPr lang="en-US" baseline="0" dirty="0" smtClean="0"/>
          </a:p>
          <a:p>
            <a:r>
              <a:rPr lang="en-US" baseline="0" dirty="0" smtClean="0"/>
              <a:t>One is a drone and photogrammetry pipeline that allows us to capture terrain data. We can go from drone flight to virtual reality view of the terrain in less than 1 day. </a:t>
            </a:r>
          </a:p>
          <a:p>
            <a:endParaRPr lang="en-US" baseline="0" dirty="0" smtClean="0"/>
          </a:p>
          <a:p>
            <a:r>
              <a:rPr lang="en-US" baseline="0" dirty="0" smtClean="0"/>
              <a:t>I am interested in working with domain experts to understand the types of interactions, measurements, and activities that could be supported in a virtual reality environment that would help geoscientists who want to work with 3D terrain data. I am told that folks studying geomorphology might have an interest.</a:t>
            </a:r>
            <a:endParaRPr lang="en-US" dirty="0" smtClean="0"/>
          </a:p>
          <a:p>
            <a:endParaRPr lang="en-US" baseline="0" dirty="0" smtClean="0"/>
          </a:p>
          <a:p>
            <a:r>
              <a:rPr lang="en-US" baseline="0" dirty="0" smtClean="0"/>
              <a:t>The other is a table top imaging system that takes a series of images of an object on a turn table. We do not create a 3D model of the object, but instead display images of the object that best match the left and right eye viewpoints of the user as they look at the object in virtual reality. As there is no 3D geometry, the fine details, iridescence, and translucency of objects like peacock feathers can be captured and displayed. We have imaged sculptures of an artist who works in plastic and translucent colored glass.</a:t>
            </a:r>
          </a:p>
          <a:p>
            <a:endParaRPr lang="en-US" baseline="0" dirty="0" smtClean="0"/>
          </a:p>
          <a:p>
            <a:r>
              <a:rPr lang="en-US" baseline="0" dirty="0" smtClean="0"/>
              <a:t>I am interested to see if there might be any educational use or archival use of digitizing specimens for viewing in virtual reality. </a:t>
            </a:r>
          </a:p>
        </p:txBody>
      </p:sp>
      <p:sp>
        <p:nvSpPr>
          <p:cNvPr id="4" name="Slide Number Placeholder 3"/>
          <p:cNvSpPr>
            <a:spLocks noGrp="1"/>
          </p:cNvSpPr>
          <p:nvPr>
            <p:ph type="sldNum" sz="quarter" idx="10"/>
          </p:nvPr>
        </p:nvSpPr>
        <p:spPr/>
        <p:txBody>
          <a:bodyPr/>
          <a:lstStyle/>
          <a:p>
            <a:fld id="{955C0F6A-A17F-D844-9D17-E0B1FCD56BA4}" type="slidenum">
              <a:rPr lang="en-US" smtClean="0"/>
              <a:t>2</a:t>
            </a:fld>
            <a:endParaRPr lang="en-US"/>
          </a:p>
        </p:txBody>
      </p:sp>
    </p:spTree>
    <p:extLst>
      <p:ext uri="{BB962C8B-B14F-4D97-AF65-F5344CB8AC3E}">
        <p14:creationId xmlns:p14="http://schemas.microsoft.com/office/powerpoint/2010/main" val="350097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 Id="rId3" Type="http://schemas.openxmlformats.org/officeDocument/2006/relationships/chart" Target="../charts/chart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Line 10"/>
          <p:cNvSpPr>
            <a:spLocks noChangeShapeType="1"/>
          </p:cNvSpPr>
          <p:nvPr/>
        </p:nvSpPr>
        <p:spPr bwMode="auto">
          <a:xfrm>
            <a:off x="561975" y="857250"/>
            <a:ext cx="7772400" cy="0"/>
          </a:xfrm>
          <a:prstGeom prst="line">
            <a:avLst/>
          </a:prstGeom>
          <a:noFill/>
          <a:ln w="12700">
            <a:solidFill>
              <a:schemeClr val="bg1">
                <a:lumMod val="50000"/>
              </a:schemeClr>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Slide Number Placeholder 3"/>
          <p:cNvSpPr txBox="1">
            <a:spLocks/>
          </p:cNvSpPr>
          <p:nvPr/>
        </p:nvSpPr>
        <p:spPr>
          <a:xfrm>
            <a:off x="8315326" y="4563976"/>
            <a:ext cx="561975"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926B00C-79BF-472D-A8AF-6C861E590215}" type="slidenum">
              <a:rPr lang="en-US" sz="900" smtClean="0"/>
              <a:pPr/>
              <a:t>‹#›</a:t>
            </a:fld>
            <a:endParaRPr lang="en-US" sz="900" dirty="0"/>
          </a:p>
        </p:txBody>
      </p:sp>
    </p:spTree>
    <p:extLst>
      <p:ext uri="{BB962C8B-B14F-4D97-AF65-F5344CB8AC3E}">
        <p14:creationId xmlns:p14="http://schemas.microsoft.com/office/powerpoint/2010/main" val="12736324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214440"/>
            <a:ext cx="8229600" cy="2964656"/>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hasCustomPrompt="1"/>
          </p:nvPr>
        </p:nvSpPr>
        <p:spPr>
          <a:xfrm>
            <a:off x="457200" y="305992"/>
            <a:ext cx="8229600" cy="651272"/>
          </a:xfrm>
          <a:effectLst/>
        </p:spPr>
        <p:txBody>
          <a:bodyPr>
            <a:normAutofit/>
          </a:bodyPr>
          <a:lstStyle>
            <a:lvl1pPr>
              <a:defRPr sz="2400" b="1">
                <a:solidFill>
                  <a:srgbClr val="000000"/>
                </a:solidFill>
                <a:effectLst/>
              </a:defRPr>
            </a:lvl1pPr>
          </a:lstStyle>
          <a:p>
            <a:r>
              <a:rPr lang="en-US" dirty="0" smtClean="0"/>
              <a:t>Click to add title</a:t>
            </a:r>
            <a:endParaRPr lang="en-US" dirty="0"/>
          </a:p>
        </p:txBody>
      </p:sp>
      <p:sp>
        <p:nvSpPr>
          <p:cNvPr id="7" name="Line 10"/>
          <p:cNvSpPr>
            <a:spLocks noChangeShapeType="1"/>
          </p:cNvSpPr>
          <p:nvPr userDrawn="1"/>
        </p:nvSpPr>
        <p:spPr bwMode="auto">
          <a:xfrm>
            <a:off x="561975" y="85725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Slide Number Placeholder 5"/>
          <p:cNvSpPr>
            <a:spLocks noGrp="1"/>
          </p:cNvSpPr>
          <p:nvPr>
            <p:ph type="sldNum" sz="quarter" idx="4"/>
          </p:nvPr>
        </p:nvSpPr>
        <p:spPr>
          <a:xfrm>
            <a:off x="8429625" y="4581525"/>
            <a:ext cx="457200" cy="273844"/>
          </a:xfrm>
          <a:prstGeom prst="rect">
            <a:avLst/>
          </a:prstGeom>
        </p:spPr>
        <p:txBody>
          <a:bodyPr vert="horz" lIns="91440" tIns="45720" rIns="91440" bIns="45720" rtlCol="0" anchor="ctr"/>
          <a:lstStyle>
            <a:lvl1pPr algn="r">
              <a:defRPr sz="1100">
                <a:solidFill>
                  <a:srgbClr val="FFFFFF"/>
                </a:solidFill>
                <a:latin typeface="Helvetica" pitchFamily="34" charset="0"/>
                <a:cs typeface="Helvetica" pitchFamily="34" charset="0"/>
              </a:defRPr>
            </a:lvl1pPr>
          </a:lstStyle>
          <a:p>
            <a:fld id="{63F17A29-D527-48DF-B19E-BE7D682F38FC}" type="slidenum">
              <a:rPr lang="en-US" smtClean="0"/>
              <a:pPr/>
              <a:t>‹#›</a:t>
            </a:fld>
            <a:endParaRPr lang="en-US" dirty="0"/>
          </a:p>
        </p:txBody>
      </p:sp>
    </p:spTree>
    <p:extLst>
      <p:ext uri="{BB962C8B-B14F-4D97-AF65-F5344CB8AC3E}">
        <p14:creationId xmlns:p14="http://schemas.microsoft.com/office/powerpoint/2010/main" val="1944128303"/>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8429625" y="4617246"/>
            <a:ext cx="457200" cy="273844"/>
          </a:xfrm>
          <a:prstGeom prst="rect">
            <a:avLst/>
          </a:prstGeom>
        </p:spPr>
        <p:txBody>
          <a:bodyPr/>
          <a:lstStyle>
            <a:lvl1pPr algn="r">
              <a:defRPr sz="1100">
                <a:solidFill>
                  <a:schemeClr val="bg1"/>
                </a:solidFill>
                <a:latin typeface="Helvetica" pitchFamily="34" charset="0"/>
                <a:cs typeface="Helvetica" pitchFamily="34" charset="0"/>
              </a:defRPr>
            </a:lvl1pPr>
          </a:lstStyle>
          <a:p>
            <a:fld id="{63F17A29-D527-48DF-B19E-BE7D682F38FC}" type="slidenum">
              <a:rPr lang="en-US" smtClean="0"/>
              <a:pPr/>
              <a:t>‹#›</a:t>
            </a:fld>
            <a:endParaRPr lang="en-US" dirty="0"/>
          </a:p>
        </p:txBody>
      </p:sp>
    </p:spTree>
    <p:extLst>
      <p:ext uri="{BB962C8B-B14F-4D97-AF65-F5344CB8AC3E}">
        <p14:creationId xmlns:p14="http://schemas.microsoft.com/office/powerpoint/2010/main" val="93168624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Text Placeholder 11"/>
          <p:cNvSpPr>
            <a:spLocks noGrp="1"/>
          </p:cNvSpPr>
          <p:nvPr>
            <p:ph type="body" sz="quarter" idx="4294967295"/>
          </p:nvPr>
        </p:nvSpPr>
        <p:spPr>
          <a:xfrm>
            <a:off x="0" y="2543175"/>
            <a:ext cx="9144000" cy="514350"/>
          </a:xfrm>
        </p:spPr>
        <p:txBody>
          <a:bodyPr>
            <a:normAutofit/>
          </a:bodyPr>
          <a:lstStyle>
            <a:lvl1pPr marL="0" indent="0" algn="ctr">
              <a:buFontTx/>
              <a:buNone/>
              <a:defRPr sz="2400" b="0" i="1">
                <a:solidFill>
                  <a:schemeClr val="bg1"/>
                </a:solidFill>
                <a:latin typeface="Times New Roman" pitchFamily="18" charset="0"/>
                <a:cs typeface="Times New Roman" pitchFamily="18" charset="0"/>
              </a:defRPr>
            </a:lvl1pPr>
          </a:lstStyle>
          <a:p>
            <a:pPr lvl="0"/>
            <a:r>
              <a:rPr lang="en-US" smtClean="0"/>
              <a:t>Click to edit Master text styles</a:t>
            </a:r>
          </a:p>
        </p:txBody>
      </p:sp>
      <p:sp>
        <p:nvSpPr>
          <p:cNvPr id="4" name="Title 1"/>
          <p:cNvSpPr>
            <a:spLocks noGrp="1"/>
          </p:cNvSpPr>
          <p:nvPr>
            <p:ph type="title" idx="4294967295"/>
          </p:nvPr>
        </p:nvSpPr>
        <p:spPr>
          <a:xfrm>
            <a:off x="2" y="1435100"/>
            <a:ext cx="9128125" cy="455613"/>
          </a:xfrm>
          <a:effectLst/>
        </p:spPr>
        <p:txBody>
          <a:bodyPr>
            <a:normAutofit fontScale="90000"/>
          </a:bodyPr>
          <a:lstStyle>
            <a:lvl1pPr algn="ctr">
              <a:defRPr sz="3200" baseline="0"/>
            </a:lvl1pPr>
          </a:lstStyle>
          <a:p>
            <a:r>
              <a:rPr lang="en-US" smtClean="0"/>
              <a:t>Click to edit Master title style</a:t>
            </a:r>
            <a:endParaRPr lang="en-US" dirty="0"/>
          </a:p>
        </p:txBody>
      </p:sp>
      <p:sp>
        <p:nvSpPr>
          <p:cNvPr id="5" name="Text Placeholder 9"/>
          <p:cNvSpPr>
            <a:spLocks noGrp="1"/>
          </p:cNvSpPr>
          <p:nvPr>
            <p:ph type="body" sz="quarter" idx="4294967295"/>
          </p:nvPr>
        </p:nvSpPr>
        <p:spPr>
          <a:xfrm>
            <a:off x="2" y="1814514"/>
            <a:ext cx="9128125" cy="365125"/>
          </a:xfrm>
        </p:spPr>
        <p:txBody>
          <a:bodyPr>
            <a:normAutofit fontScale="77500" lnSpcReduction="20000"/>
          </a:bodyPr>
          <a:lstStyle>
            <a:lvl1pPr marL="0" indent="0" algn="ctr">
              <a:buNone/>
              <a:defRPr sz="2750">
                <a:solidFill>
                  <a:srgbClr val="FFCC00"/>
                </a:solidFill>
              </a:defRPr>
            </a:lvl1pPr>
          </a:lstStyle>
          <a:p>
            <a:pPr lvl="0"/>
            <a:r>
              <a:rPr lang="en-US" smtClean="0"/>
              <a:t>Click to edit Master text styles</a:t>
            </a:r>
          </a:p>
        </p:txBody>
      </p:sp>
    </p:spTree>
    <p:extLst>
      <p:ext uri="{BB962C8B-B14F-4D97-AF65-F5344CB8AC3E}">
        <p14:creationId xmlns:p14="http://schemas.microsoft.com/office/powerpoint/2010/main" val="282307226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2 Layout">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924" y="506125"/>
            <a:ext cx="3089126" cy="965352"/>
          </a:xfrm>
          <a:prstGeom prst="rect">
            <a:avLst/>
          </a:prstGeom>
        </p:spPr>
      </p:pic>
      <p:pic>
        <p:nvPicPr>
          <p:cNvPr id="4" name="Picture 3" descr="ICT4_HDR.jp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bwMode="auto">
          <a:xfrm>
            <a:off x="2" y="3288"/>
            <a:ext cx="2145059"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143925" y="0"/>
            <a:ext cx="76200" cy="51435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pic>
        <p:nvPicPr>
          <p:cNvPr id="8" name="Picture 7" descr="1-lineWordmark_GoldOnCard_NoBG.eps"/>
          <p:cNvPicPr>
            <a:picLocks noChangeAspect="1"/>
          </p:cNvPicPr>
          <p:nvPr/>
        </p:nvPicPr>
        <p:blipFill>
          <a:blip r:embed="rId4"/>
          <a:stretch>
            <a:fillRect/>
          </a:stretch>
        </p:blipFill>
        <p:spPr>
          <a:xfrm>
            <a:off x="6742662" y="1538281"/>
            <a:ext cx="1957388" cy="166314"/>
          </a:xfrm>
          <a:prstGeom prst="rect">
            <a:avLst/>
          </a:prstGeom>
        </p:spPr>
      </p:pic>
      <p:sp>
        <p:nvSpPr>
          <p:cNvPr id="14" name="Title 13"/>
          <p:cNvSpPr>
            <a:spLocks noGrp="1"/>
          </p:cNvSpPr>
          <p:nvPr>
            <p:ph type="title" hasCustomPrompt="1"/>
          </p:nvPr>
        </p:nvSpPr>
        <p:spPr>
          <a:xfrm>
            <a:off x="2543820" y="2411017"/>
            <a:ext cx="6190488" cy="544909"/>
          </a:xfrm>
        </p:spPr>
        <p:txBody>
          <a:bodyPr anchor="b" anchorCtr="0">
            <a:noAutofit/>
          </a:bodyPr>
          <a:lstStyle>
            <a:lvl1pPr>
              <a:defRPr sz="3600"/>
            </a:lvl1pPr>
          </a:lstStyle>
          <a:p>
            <a:r>
              <a:rPr lang="en-US" sz="3600" b="1" dirty="0" smtClean="0">
                <a:solidFill>
                  <a:srgbClr val="FFCC00"/>
                </a:solidFill>
                <a:latin typeface="Helvetica" pitchFamily="34" charset="0"/>
                <a:ea typeface="Adobe Gothic Std B" pitchFamily="34" charset="-128"/>
                <a:cs typeface="Helvetica" pitchFamily="34" charset="0"/>
              </a:rPr>
              <a:t>Presentation Title</a:t>
            </a:r>
            <a:endParaRPr lang="en-US" dirty="0"/>
          </a:p>
        </p:txBody>
      </p:sp>
      <p:sp>
        <p:nvSpPr>
          <p:cNvPr id="15" name="Text Placeholder 11"/>
          <p:cNvSpPr>
            <a:spLocks noGrp="1"/>
          </p:cNvSpPr>
          <p:nvPr>
            <p:ph type="body" sz="quarter" idx="4294967295"/>
          </p:nvPr>
        </p:nvSpPr>
        <p:spPr>
          <a:xfrm>
            <a:off x="2543820" y="2955925"/>
            <a:ext cx="6190488" cy="514350"/>
          </a:xfrm>
        </p:spPr>
        <p:txBody>
          <a:bodyPr>
            <a:normAutofit/>
          </a:bodyPr>
          <a:lstStyle>
            <a:lvl1pPr marL="0" indent="0" algn="l">
              <a:buFontTx/>
              <a:buNone/>
              <a:defRPr sz="2700" b="1" i="0">
                <a:solidFill>
                  <a:schemeClr val="bg1"/>
                </a:solidFill>
                <a:latin typeface="+mn-lt"/>
                <a:cs typeface="Times New Roman" pitchFamily="18" charset="0"/>
              </a:defRPr>
            </a:lvl1pPr>
          </a:lstStyle>
          <a:p>
            <a:pPr lvl="0"/>
            <a:r>
              <a:rPr lang="en-US" smtClean="0"/>
              <a:t>Click to edit Master text styles</a:t>
            </a:r>
          </a:p>
        </p:txBody>
      </p:sp>
      <p:sp>
        <p:nvSpPr>
          <p:cNvPr id="16" name="Text Placeholder 9"/>
          <p:cNvSpPr>
            <a:spLocks noGrp="1"/>
          </p:cNvSpPr>
          <p:nvPr>
            <p:ph type="body" sz="quarter" idx="4294967295" hasCustomPrompt="1"/>
          </p:nvPr>
        </p:nvSpPr>
        <p:spPr>
          <a:xfrm>
            <a:off x="2543820" y="3481068"/>
            <a:ext cx="6190488" cy="484187"/>
          </a:xfrm>
        </p:spPr>
        <p:txBody>
          <a:bodyPr>
            <a:noAutofit/>
          </a:bodyPr>
          <a:lstStyle>
            <a:lvl1pPr marL="0" indent="0" algn="l">
              <a:buNone/>
              <a:defRPr sz="2700" b="1">
                <a:solidFill>
                  <a:srgbClr val="FFFFFF"/>
                </a:solidFill>
              </a:defRPr>
            </a:lvl1pPr>
          </a:lstStyle>
          <a:p>
            <a:pPr lvl="0"/>
            <a:r>
              <a:rPr lang="en-US" dirty="0" smtClean="0"/>
              <a:t>Date</a:t>
            </a:r>
            <a:endParaRPr lang="en-US" dirty="0"/>
          </a:p>
        </p:txBody>
      </p:sp>
    </p:spTree>
    <p:extLst>
      <p:ext uri="{BB962C8B-B14F-4D97-AF65-F5344CB8AC3E}">
        <p14:creationId xmlns:p14="http://schemas.microsoft.com/office/powerpoint/2010/main" val="397365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3 Layout">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924" y="506125"/>
            <a:ext cx="3089126" cy="965352"/>
          </a:xfrm>
          <a:prstGeom prst="rect">
            <a:avLst/>
          </a:prstGeom>
        </p:spPr>
      </p:pic>
      <p:pic>
        <p:nvPicPr>
          <p:cNvPr id="5" name="Picture 4" descr="ICT4_HDR.jp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bwMode="auto">
          <a:xfrm>
            <a:off x="2" y="3288"/>
            <a:ext cx="2145059"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143925" y="0"/>
            <a:ext cx="76200" cy="51435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pic>
        <p:nvPicPr>
          <p:cNvPr id="8" name="Picture 7" descr="1-lineWordmark_GoldOnCard_NoBG.eps"/>
          <p:cNvPicPr>
            <a:picLocks noChangeAspect="1"/>
          </p:cNvPicPr>
          <p:nvPr/>
        </p:nvPicPr>
        <p:blipFill>
          <a:blip r:embed="rId4"/>
          <a:stretch>
            <a:fillRect/>
          </a:stretch>
        </p:blipFill>
        <p:spPr>
          <a:xfrm>
            <a:off x="6742662" y="1538281"/>
            <a:ext cx="1957388" cy="166314"/>
          </a:xfrm>
          <a:prstGeom prst="rect">
            <a:avLst/>
          </a:prstGeom>
        </p:spPr>
      </p:pic>
      <p:sp>
        <p:nvSpPr>
          <p:cNvPr id="10" name="Title 13"/>
          <p:cNvSpPr>
            <a:spLocks noGrp="1"/>
          </p:cNvSpPr>
          <p:nvPr>
            <p:ph type="title" hasCustomPrompt="1"/>
          </p:nvPr>
        </p:nvSpPr>
        <p:spPr>
          <a:xfrm>
            <a:off x="2543820" y="2411017"/>
            <a:ext cx="6190488" cy="1209751"/>
          </a:xfrm>
        </p:spPr>
        <p:txBody>
          <a:bodyPr/>
          <a:lstStyle>
            <a:lvl1pPr>
              <a:defRPr sz="2400"/>
            </a:lvl1pPr>
          </a:lstStyle>
          <a:p>
            <a:r>
              <a:rPr lang="en-US" sz="3600" b="1" dirty="0" smtClean="0">
                <a:solidFill>
                  <a:srgbClr val="FFCC00"/>
                </a:solidFill>
                <a:latin typeface="Helvetica" pitchFamily="34" charset="0"/>
                <a:ea typeface="Adobe Gothic Std B" pitchFamily="34" charset="-128"/>
                <a:cs typeface="Helvetica" pitchFamily="34" charset="0"/>
              </a:rPr>
              <a:t>Presentation Title</a:t>
            </a:r>
            <a:r>
              <a:rPr lang="en-US" sz="3000" b="1" dirty="0" smtClean="0">
                <a:solidFill>
                  <a:schemeClr val="bg1"/>
                </a:solidFill>
                <a:latin typeface="Helvetica" pitchFamily="34" charset="0"/>
                <a:ea typeface="Adobe Gothic Std B" pitchFamily="34" charset="-128"/>
                <a:cs typeface="Helvetica" pitchFamily="34" charset="0"/>
              </a:rPr>
              <a:t/>
            </a:r>
            <a:br>
              <a:rPr lang="en-US" sz="3000" b="1" dirty="0" smtClean="0">
                <a:solidFill>
                  <a:schemeClr val="bg1"/>
                </a:solidFill>
                <a:latin typeface="Helvetica" pitchFamily="34" charset="0"/>
                <a:ea typeface="Adobe Gothic Std B" pitchFamily="34" charset="-128"/>
                <a:cs typeface="Helvetica" pitchFamily="34" charset="0"/>
              </a:rPr>
            </a:br>
            <a:r>
              <a:rPr lang="en-US" sz="2700" b="1" dirty="0" smtClean="0">
                <a:solidFill>
                  <a:schemeClr val="bg1"/>
                </a:solidFill>
                <a:latin typeface="Helvetica" pitchFamily="34" charset="0"/>
                <a:ea typeface="Adobe Gothic Std B" pitchFamily="34" charset="-128"/>
                <a:cs typeface="Helvetica" pitchFamily="34" charset="0"/>
              </a:rPr>
              <a:t>Presenter Name</a:t>
            </a:r>
            <a:r>
              <a:rPr lang="en-US" sz="3000" b="1" dirty="0" smtClean="0">
                <a:solidFill>
                  <a:schemeClr val="bg1"/>
                </a:solidFill>
                <a:latin typeface="Helvetica" pitchFamily="34" charset="0"/>
                <a:ea typeface="Adobe Gothic Std B" pitchFamily="34" charset="-128"/>
                <a:cs typeface="Helvetica" pitchFamily="34" charset="0"/>
              </a:rPr>
              <a:t/>
            </a:r>
            <a:br>
              <a:rPr lang="en-US" sz="3000" b="1" dirty="0" smtClean="0">
                <a:solidFill>
                  <a:schemeClr val="bg1"/>
                </a:solidFill>
                <a:latin typeface="Helvetica" pitchFamily="34" charset="0"/>
                <a:ea typeface="Adobe Gothic Std B" pitchFamily="34" charset="-128"/>
                <a:cs typeface="Helvetica" pitchFamily="34" charset="0"/>
              </a:rPr>
            </a:br>
            <a:r>
              <a:rPr lang="en-US" sz="3000" b="1" dirty="0" smtClean="0">
                <a:solidFill>
                  <a:schemeClr val="bg1"/>
                </a:solidFill>
                <a:latin typeface="Helvetica" pitchFamily="34" charset="0"/>
                <a:ea typeface="Adobe Gothic Std B" pitchFamily="34" charset="-128"/>
                <a:cs typeface="Helvetica" pitchFamily="34" charset="0"/>
              </a:rPr>
              <a:t/>
            </a:r>
            <a:br>
              <a:rPr lang="en-US" sz="3000" b="1" dirty="0" smtClean="0">
                <a:solidFill>
                  <a:schemeClr val="bg1"/>
                </a:solidFill>
                <a:latin typeface="Helvetica" pitchFamily="34" charset="0"/>
                <a:ea typeface="Adobe Gothic Std B" pitchFamily="34" charset="-128"/>
                <a:cs typeface="Helvetica" pitchFamily="34" charset="0"/>
              </a:rPr>
            </a:br>
            <a:r>
              <a:rPr lang="en-US" sz="2700" b="1" dirty="0" smtClean="0">
                <a:solidFill>
                  <a:schemeClr val="bg1"/>
                </a:solidFill>
                <a:latin typeface="Helvetica" pitchFamily="34" charset="0"/>
                <a:ea typeface="Adobe Gothic Std B" pitchFamily="34" charset="-128"/>
                <a:cs typeface="Helvetica" pitchFamily="34" charset="0"/>
              </a:rPr>
              <a:t>07.01.2012</a:t>
            </a:r>
            <a:endParaRPr lang="en-US" dirty="0"/>
          </a:p>
        </p:txBody>
      </p:sp>
    </p:spTree>
    <p:extLst>
      <p:ext uri="{BB962C8B-B14F-4D97-AF65-F5344CB8AC3E}">
        <p14:creationId xmlns:p14="http://schemas.microsoft.com/office/powerpoint/2010/main" val="115712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94458" y="3005307"/>
            <a:ext cx="7863742" cy="857250"/>
          </a:xfrm>
          <a:noFill/>
          <a:ln>
            <a:noFill/>
          </a:ln>
        </p:spPr>
        <p:txBody>
          <a:bodyPr/>
          <a:lstStyle>
            <a:lvl1pPr>
              <a:defRPr sz="6000">
                <a:ln>
                  <a:noFill/>
                </a:ln>
                <a:solidFill>
                  <a:srgbClr val="FFFFFF"/>
                </a:solidFill>
              </a:defRPr>
            </a:lvl1pPr>
          </a:lstStyle>
          <a:p>
            <a:r>
              <a:rPr lang="en-US" dirty="0" smtClean="0"/>
              <a:t>Section Header</a:t>
            </a:r>
            <a:endParaRPr lang="en-US" dirty="0"/>
          </a:p>
        </p:txBody>
      </p:sp>
      <p:sp>
        <p:nvSpPr>
          <p:cNvPr id="4" name="Rectangle 3"/>
          <p:cNvSpPr/>
          <p:nvPr/>
        </p:nvSpPr>
        <p:spPr>
          <a:xfrm>
            <a:off x="0" y="4172029"/>
            <a:ext cx="9144000" cy="1394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3274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llout Layout">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133600" y="1691909"/>
            <a:ext cx="5981700" cy="2022092"/>
          </a:xfrm>
        </p:spPr>
        <p:txBody>
          <a:bodyPr>
            <a:normAutofit/>
          </a:bodyPr>
          <a:lstStyle>
            <a:lvl1pPr defTabSz="914400">
              <a:lnSpc>
                <a:spcPct val="110000"/>
              </a:lnSpc>
              <a:defRPr sz="3800" b="0">
                <a:solidFill>
                  <a:srgbClr val="FFFFFF"/>
                </a:solidFill>
              </a:defRPr>
            </a:lvl1pPr>
          </a:lstStyle>
          <a:p>
            <a:pPr defTabSz="914400">
              <a:lnSpc>
                <a:spcPct val="110000"/>
              </a:lnSpc>
            </a:pPr>
            <a:r>
              <a:rPr lang="en-US" sz="3800" dirty="0" smtClean="0">
                <a:solidFill>
                  <a:prstClr val="white"/>
                </a:solidFill>
                <a:latin typeface="Helvetica"/>
                <a:ea typeface="ＭＳ Ｐゴシック" pitchFamily="34" charset="-128"/>
                <a:cs typeface="Helvetica"/>
              </a:rPr>
              <a:t>You can use this slide for a </a:t>
            </a:r>
            <a:r>
              <a:rPr lang="en-US" sz="3800" dirty="0" smtClean="0">
                <a:solidFill>
                  <a:srgbClr val="FFCC00"/>
                </a:solidFill>
                <a:latin typeface="Helvetica"/>
                <a:ea typeface="ＭＳ Ｐゴシック" pitchFamily="34" charset="-128"/>
                <a:cs typeface="Helvetica"/>
              </a:rPr>
              <a:t>callout</a:t>
            </a:r>
            <a:r>
              <a:rPr lang="en-US" sz="3800" dirty="0" smtClean="0">
                <a:solidFill>
                  <a:prstClr val="white"/>
                </a:solidFill>
                <a:latin typeface="Helvetica"/>
                <a:ea typeface="ＭＳ Ｐゴシック" pitchFamily="34" charset="-128"/>
                <a:cs typeface="Helvetica"/>
              </a:rPr>
              <a:t> or to put emphasis on a </a:t>
            </a:r>
            <a:r>
              <a:rPr lang="en-US" sz="3800" dirty="0" smtClean="0">
                <a:solidFill>
                  <a:srgbClr val="FFCC00"/>
                </a:solidFill>
                <a:latin typeface="Helvetica"/>
                <a:ea typeface="ＭＳ Ｐゴシック" pitchFamily="34" charset="-128"/>
                <a:cs typeface="Helvetica"/>
              </a:rPr>
              <a:t>certain point</a:t>
            </a:r>
            <a:r>
              <a:rPr lang="en-US" sz="3800" dirty="0" smtClean="0">
                <a:solidFill>
                  <a:prstClr val="white"/>
                </a:solidFill>
                <a:latin typeface="Helvetica"/>
                <a:ea typeface="ＭＳ Ｐゴシック" pitchFamily="34" charset="-128"/>
                <a:cs typeface="Helvetica"/>
              </a:rPr>
              <a:t>.</a:t>
            </a:r>
            <a:endParaRPr lang="en-US" sz="2800" dirty="0">
              <a:solidFill>
                <a:srgbClr val="FFCC00"/>
              </a:solidFill>
              <a:latin typeface="Helvetica"/>
              <a:ea typeface="ＭＳ Ｐゴシック" pitchFamily="34" charset="-128"/>
              <a:cs typeface="Helvetica"/>
            </a:endParaRPr>
          </a:p>
        </p:txBody>
      </p:sp>
      <p:sp>
        <p:nvSpPr>
          <p:cNvPr id="3" name="Rectangle 2"/>
          <p:cNvSpPr/>
          <p:nvPr/>
        </p:nvSpPr>
        <p:spPr>
          <a:xfrm>
            <a:off x="1447800" y="3288"/>
            <a:ext cx="76200" cy="51435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91144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clusion">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1657257"/>
            <a:ext cx="7193280" cy="2247900"/>
          </a:xfrm>
          <a:prstGeom prst="rect">
            <a:avLst/>
          </a:prstGeom>
        </p:spPr>
      </p:pic>
    </p:spTree>
    <p:extLst>
      <p:ext uri="{BB962C8B-B14F-4D97-AF65-F5344CB8AC3E}">
        <p14:creationId xmlns:p14="http://schemas.microsoft.com/office/powerpoint/2010/main" val="2712188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s">
    <p:spTree>
      <p:nvGrpSpPr>
        <p:cNvPr id="1" name=""/>
        <p:cNvGrpSpPr/>
        <p:nvPr/>
      </p:nvGrpSpPr>
      <p:grpSpPr>
        <a:xfrm>
          <a:off x="0" y="0"/>
          <a:ext cx="0" cy="0"/>
          <a:chOff x="0" y="0"/>
          <a:chExt cx="0" cy="0"/>
        </a:xfrm>
      </p:grpSpPr>
      <p:sp>
        <p:nvSpPr>
          <p:cNvPr id="20" name="Rectangle 19"/>
          <p:cNvSpPr/>
          <p:nvPr/>
        </p:nvSpPr>
        <p:spPr>
          <a:xfrm>
            <a:off x="0" y="0"/>
            <a:ext cx="9144000" cy="5143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61952" y="1000125"/>
            <a:ext cx="3114675" cy="1754327"/>
          </a:xfrm>
          <a:prstGeom prst="rect">
            <a:avLst/>
          </a:prstGeom>
          <a:noFill/>
        </p:spPr>
        <p:txBody>
          <a:bodyPr wrap="square" rtlCol="0">
            <a:spAutoFit/>
          </a:bodyPr>
          <a:lstStyle/>
          <a:p>
            <a:pPr algn="just"/>
            <a:r>
              <a:rPr lang="en-US" sz="1200" dirty="0" smtClean="0">
                <a:solidFill>
                  <a:schemeClr val="bg1"/>
                </a:solidFill>
              </a:rPr>
              <a:t>These accent colors are included in this template’s PPT theme. The RGB formulas are included here so you can use them in other design programs if you like.</a:t>
            </a:r>
          </a:p>
          <a:p>
            <a:endParaRPr lang="en-US" sz="1200" dirty="0">
              <a:solidFill>
                <a:schemeClr val="bg1"/>
              </a:solidFill>
            </a:endParaRPr>
          </a:p>
          <a:p>
            <a:pPr algn="just"/>
            <a:r>
              <a:rPr lang="en-US" sz="1200" dirty="0" smtClean="0">
                <a:solidFill>
                  <a:schemeClr val="bg1"/>
                </a:solidFill>
              </a:rPr>
              <a:t>We recommend using only </a:t>
            </a:r>
            <a:r>
              <a:rPr lang="en-US" sz="1200" u="sng" dirty="0" smtClean="0">
                <a:solidFill>
                  <a:schemeClr val="bg1"/>
                </a:solidFill>
              </a:rPr>
              <a:t>one</a:t>
            </a:r>
            <a:r>
              <a:rPr lang="en-US" sz="1200" dirty="0" smtClean="0">
                <a:solidFill>
                  <a:schemeClr val="bg1"/>
                </a:solidFill>
              </a:rPr>
              <a:t> of the two top accent colors (green or orange) in a design element, along with USC gold and gray (</a:t>
            </a:r>
            <a:r>
              <a:rPr lang="en-US" sz="1200" i="1" dirty="0" smtClean="0">
                <a:solidFill>
                  <a:schemeClr val="bg1"/>
                </a:solidFill>
              </a:rPr>
              <a:t>see figures below</a:t>
            </a:r>
            <a:r>
              <a:rPr lang="en-US" sz="1200" dirty="0" smtClean="0">
                <a:solidFill>
                  <a:schemeClr val="bg1"/>
                </a:solidFill>
              </a:rPr>
              <a:t>).</a:t>
            </a:r>
            <a:endParaRPr lang="en-US" sz="1200" dirty="0">
              <a:solidFill>
                <a:schemeClr val="bg1"/>
              </a:solidFill>
            </a:endParaRPr>
          </a:p>
        </p:txBody>
      </p:sp>
      <p:graphicFrame>
        <p:nvGraphicFramePr>
          <p:cNvPr id="5" name="Chart 4"/>
          <p:cNvGraphicFramePr/>
          <p:nvPr>
            <p:extLst>
              <p:ext uri="{D42A27DB-BD31-4B8C-83A1-F6EECF244321}">
                <p14:modId xmlns:p14="http://schemas.microsoft.com/office/powerpoint/2010/main" val="2440626399"/>
              </p:ext>
            </p:extLst>
          </p:nvPr>
        </p:nvGraphicFramePr>
        <p:xfrm>
          <a:off x="792147" y="3028950"/>
          <a:ext cx="3486553" cy="17864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3363748371"/>
              </p:ext>
            </p:extLst>
          </p:nvPr>
        </p:nvGraphicFramePr>
        <p:xfrm>
          <a:off x="4924427" y="3028950"/>
          <a:ext cx="3486553" cy="1786441"/>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roup 6"/>
          <p:cNvGrpSpPr/>
          <p:nvPr/>
        </p:nvGrpSpPr>
        <p:grpSpPr>
          <a:xfrm>
            <a:off x="3753635" y="1039449"/>
            <a:ext cx="2303480" cy="653197"/>
            <a:chOff x="649270" y="2090003"/>
            <a:chExt cx="2303480" cy="653197"/>
          </a:xfrm>
        </p:grpSpPr>
        <p:sp>
          <p:nvSpPr>
            <p:cNvPr id="8" name="Round Diagonal Corner Rectangle 7"/>
            <p:cNvSpPr/>
            <p:nvPr/>
          </p:nvSpPr>
          <p:spPr>
            <a:xfrm>
              <a:off x="649270" y="2090003"/>
              <a:ext cx="2303480" cy="653197"/>
            </a:xfrm>
            <a:prstGeom prst="round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9270" y="2243724"/>
              <a:ext cx="2303480" cy="369332"/>
            </a:xfrm>
            <a:prstGeom prst="rect">
              <a:avLst/>
            </a:prstGeom>
            <a:noFill/>
          </p:spPr>
          <p:txBody>
            <a:bodyPr wrap="square" rtlCol="0">
              <a:spAutoFit/>
            </a:bodyPr>
            <a:lstStyle/>
            <a:p>
              <a:pPr algn="ctr"/>
              <a:r>
                <a:rPr lang="en-US" b="1" dirty="0" smtClean="0">
                  <a:solidFill>
                    <a:srgbClr val="FFFFFF"/>
                  </a:solidFill>
                </a:rPr>
                <a:t>R136  G194  B0</a:t>
              </a:r>
              <a:endParaRPr lang="en-US" b="1" dirty="0">
                <a:solidFill>
                  <a:srgbClr val="FFFFFF"/>
                </a:solidFill>
              </a:endParaRPr>
            </a:p>
          </p:txBody>
        </p:sp>
      </p:grpSp>
      <p:grpSp>
        <p:nvGrpSpPr>
          <p:cNvPr id="10" name="Group 9"/>
          <p:cNvGrpSpPr/>
          <p:nvPr/>
        </p:nvGrpSpPr>
        <p:grpSpPr>
          <a:xfrm>
            <a:off x="6362700" y="1039449"/>
            <a:ext cx="2303480" cy="653197"/>
            <a:chOff x="3697270" y="883682"/>
            <a:chExt cx="2303480" cy="653197"/>
          </a:xfrm>
        </p:grpSpPr>
        <p:sp>
          <p:nvSpPr>
            <p:cNvPr id="11" name="Round Diagonal Corner Rectangle 10"/>
            <p:cNvSpPr/>
            <p:nvPr/>
          </p:nvSpPr>
          <p:spPr>
            <a:xfrm>
              <a:off x="3697270" y="883682"/>
              <a:ext cx="2303480" cy="653197"/>
            </a:xfrm>
            <a:prstGeom prst="round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697270" y="1037403"/>
              <a:ext cx="2303480" cy="369332"/>
            </a:xfrm>
            <a:prstGeom prst="rect">
              <a:avLst/>
            </a:prstGeom>
            <a:noFill/>
          </p:spPr>
          <p:txBody>
            <a:bodyPr wrap="square" rtlCol="0">
              <a:spAutoFit/>
            </a:bodyPr>
            <a:lstStyle/>
            <a:p>
              <a:pPr algn="ctr"/>
              <a:r>
                <a:rPr lang="en-US" b="1" dirty="0" smtClean="0">
                  <a:solidFill>
                    <a:srgbClr val="FFFFFF"/>
                  </a:solidFill>
                </a:rPr>
                <a:t>R255  G120  B61</a:t>
              </a:r>
              <a:endParaRPr lang="en-US" b="1" dirty="0">
                <a:solidFill>
                  <a:srgbClr val="FFFFFF"/>
                </a:solidFill>
              </a:endParaRPr>
            </a:p>
          </p:txBody>
        </p:sp>
      </p:grpSp>
      <p:grpSp>
        <p:nvGrpSpPr>
          <p:cNvPr id="13" name="Group 12"/>
          <p:cNvGrpSpPr/>
          <p:nvPr/>
        </p:nvGrpSpPr>
        <p:grpSpPr>
          <a:xfrm>
            <a:off x="3753635" y="1968238"/>
            <a:ext cx="2303480" cy="653197"/>
            <a:chOff x="3629810" y="2032031"/>
            <a:chExt cx="2303480" cy="653197"/>
          </a:xfrm>
        </p:grpSpPr>
        <p:sp>
          <p:nvSpPr>
            <p:cNvPr id="14" name="Round Diagonal Corner Rectangle 13"/>
            <p:cNvSpPr/>
            <p:nvPr/>
          </p:nvSpPr>
          <p:spPr>
            <a:xfrm>
              <a:off x="3629810" y="2032031"/>
              <a:ext cx="2303480" cy="653197"/>
            </a:xfrm>
            <a:prstGeom prst="round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29810" y="2185752"/>
              <a:ext cx="2303480" cy="369332"/>
            </a:xfrm>
            <a:prstGeom prst="rect">
              <a:avLst/>
            </a:prstGeom>
            <a:noFill/>
          </p:spPr>
          <p:txBody>
            <a:bodyPr wrap="square" rtlCol="0">
              <a:spAutoFit/>
            </a:bodyPr>
            <a:lstStyle/>
            <a:p>
              <a:pPr algn="ctr"/>
              <a:r>
                <a:rPr lang="en-US" b="1" dirty="0" smtClean="0">
                  <a:solidFill>
                    <a:srgbClr val="FFFFFF"/>
                  </a:solidFill>
                </a:rPr>
                <a:t>R255  G204  B0</a:t>
              </a:r>
              <a:endParaRPr lang="en-US" b="1" dirty="0">
                <a:solidFill>
                  <a:srgbClr val="FFFFFF"/>
                </a:solidFill>
              </a:endParaRPr>
            </a:p>
          </p:txBody>
        </p:sp>
      </p:grpSp>
      <p:grpSp>
        <p:nvGrpSpPr>
          <p:cNvPr id="16" name="Group 15"/>
          <p:cNvGrpSpPr/>
          <p:nvPr/>
        </p:nvGrpSpPr>
        <p:grpSpPr>
          <a:xfrm>
            <a:off x="6362700" y="1968238"/>
            <a:ext cx="2303480" cy="653197"/>
            <a:chOff x="3782210" y="2834274"/>
            <a:chExt cx="2303480" cy="653197"/>
          </a:xfrm>
        </p:grpSpPr>
        <p:sp>
          <p:nvSpPr>
            <p:cNvPr id="17" name="Round Diagonal Corner Rectangle 16"/>
            <p:cNvSpPr/>
            <p:nvPr/>
          </p:nvSpPr>
          <p:spPr>
            <a:xfrm>
              <a:off x="3782210" y="2834274"/>
              <a:ext cx="2303480" cy="653197"/>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782210" y="2987995"/>
              <a:ext cx="2303480" cy="369332"/>
            </a:xfrm>
            <a:prstGeom prst="rect">
              <a:avLst/>
            </a:prstGeom>
            <a:noFill/>
          </p:spPr>
          <p:txBody>
            <a:bodyPr wrap="square" rtlCol="0">
              <a:spAutoFit/>
            </a:bodyPr>
            <a:lstStyle/>
            <a:p>
              <a:pPr algn="ctr"/>
              <a:r>
                <a:rPr lang="en-US" b="1" dirty="0" smtClean="0">
                  <a:solidFill>
                    <a:srgbClr val="FFFFFF"/>
                  </a:solidFill>
                </a:rPr>
                <a:t>R150  G150  B150</a:t>
              </a:r>
              <a:endParaRPr lang="en-US" b="1" dirty="0">
                <a:solidFill>
                  <a:srgbClr val="FFFFFF"/>
                </a:solidFill>
              </a:endParaRPr>
            </a:p>
          </p:txBody>
        </p:sp>
      </p:grpSp>
      <p:sp>
        <p:nvSpPr>
          <p:cNvPr id="19" name="TextBox 18"/>
          <p:cNvSpPr txBox="1"/>
          <p:nvPr/>
        </p:nvSpPr>
        <p:spPr>
          <a:xfrm>
            <a:off x="373047" y="352426"/>
            <a:ext cx="6256355" cy="43088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200" b="1" dirty="0">
                <a:solidFill>
                  <a:schemeClr val="bg1"/>
                </a:solidFill>
              </a:rPr>
              <a:t>Using PPT Theme </a:t>
            </a:r>
            <a:r>
              <a:rPr lang="en-US" sz="2200" b="1" dirty="0" smtClean="0">
                <a:solidFill>
                  <a:schemeClr val="bg1"/>
                </a:solidFill>
              </a:rPr>
              <a:t>Colors</a:t>
            </a:r>
            <a:endParaRPr lang="en-US" sz="2200" b="1" dirty="0">
              <a:solidFill>
                <a:schemeClr val="bg1"/>
              </a:solidFill>
            </a:endParaRPr>
          </a:p>
        </p:txBody>
      </p:sp>
    </p:spTree>
    <p:extLst>
      <p:ext uri="{BB962C8B-B14F-4D97-AF65-F5344CB8AC3E}">
        <p14:creationId xmlns:p14="http://schemas.microsoft.com/office/powerpoint/2010/main" val="407267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ED32CD9-D73D-0D4A-AA42-5B6A229A09A5}" type="datetimeFigureOut">
              <a:rPr lang="en-US" smtClean="0"/>
              <a:t>1/17/17</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6E36771-0516-A646-BEB1-B96C01D9FA41}" type="slidenum">
              <a:rPr lang="en-US" smtClean="0"/>
              <a:t>‹#›</a:t>
            </a:fld>
            <a:endParaRPr lang="en-US"/>
          </a:p>
        </p:txBody>
      </p:sp>
    </p:spTree>
    <p:extLst>
      <p:ext uri="{BB962C8B-B14F-4D97-AF65-F5344CB8AC3E}">
        <p14:creationId xmlns:p14="http://schemas.microsoft.com/office/powerpoint/2010/main" val="8646970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emf"/><Relationship Id="rId12" Type="http://schemas.openxmlformats.org/officeDocument/2006/relationships/image" Target="../media/image2.png"/><Relationship Id="rId13"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emf"/><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7" name="Picture 16" descr="Small Use Shield_GoldOnTrans.eps"/>
          <p:cNvPicPr>
            <a:picLocks noChangeAspect="1"/>
          </p:cNvPicPr>
          <p:nvPr/>
        </p:nvPicPr>
        <p:blipFill>
          <a:blip r:embed="rId11"/>
          <a:stretch>
            <a:fillRect/>
          </a:stretch>
        </p:blipFill>
        <p:spPr>
          <a:xfrm>
            <a:off x="8315324" y="265628"/>
            <a:ext cx="633942" cy="633942"/>
          </a:xfrm>
          <a:prstGeom prst="rect">
            <a:avLst/>
          </a:prstGeom>
        </p:spPr>
      </p:pic>
      <p:sp>
        <p:nvSpPr>
          <p:cNvPr id="2" name="Title Placeholder 1"/>
          <p:cNvSpPr>
            <a:spLocks noGrp="1"/>
          </p:cNvSpPr>
          <p:nvPr>
            <p:ph type="title"/>
          </p:nvPr>
        </p:nvSpPr>
        <p:spPr>
          <a:xfrm>
            <a:off x="457200" y="205979"/>
            <a:ext cx="8229600" cy="85725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0003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flipV="1">
            <a:off x="0" y="4441031"/>
            <a:ext cx="9144000" cy="381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67264" y="4604899"/>
            <a:ext cx="1623413" cy="437837"/>
          </a:xfrm>
          <a:prstGeom prst="rect">
            <a:avLst/>
          </a:prstGeom>
        </p:spPr>
      </p:pic>
      <p:pic>
        <p:nvPicPr>
          <p:cNvPr id="15" name="Picture 14" descr="1-lineWordmark_GoldOnCard_NoBG.eps"/>
          <p:cNvPicPr>
            <a:picLocks noChangeAspect="1"/>
          </p:cNvPicPr>
          <p:nvPr/>
        </p:nvPicPr>
        <p:blipFill>
          <a:blip r:embed="rId13"/>
          <a:stretch>
            <a:fillRect/>
          </a:stretch>
        </p:blipFill>
        <p:spPr>
          <a:xfrm>
            <a:off x="7253324" y="4889791"/>
            <a:ext cx="1566503" cy="133101"/>
          </a:xfrm>
          <a:prstGeom prst="rect">
            <a:avLst/>
          </a:prstGeom>
        </p:spPr>
      </p:pic>
    </p:spTree>
    <p:extLst>
      <p:ext uri="{BB962C8B-B14F-4D97-AF65-F5344CB8AC3E}">
        <p14:creationId xmlns:p14="http://schemas.microsoft.com/office/powerpoint/2010/main" val="916675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2400" b="1" kern="1200">
          <a:solidFill>
            <a:srgbClr val="FFCC00"/>
          </a:solidFill>
          <a:latin typeface="Helvetica" pitchFamily="34" charset="0"/>
          <a:ea typeface="+mj-ea"/>
          <a:cs typeface="Helvetica" pitchFamily="34" charset="0"/>
        </a:defRPr>
      </a:lvl1pPr>
    </p:titleStyle>
    <p:bodyStyle>
      <a:lvl1pPr marL="342900" indent="-342900" algn="l" defTabSz="914400" rtl="0" eaLnBrk="1" latinLnBrk="0" hangingPunct="1">
        <a:spcBef>
          <a:spcPct val="20000"/>
        </a:spcBef>
        <a:buClr>
          <a:srgbClr val="FFCC00"/>
        </a:buClr>
        <a:buFont typeface="Wingdings" pitchFamily="2" charset="2"/>
        <a:buChar char="§"/>
        <a:defRPr sz="2200" kern="1200">
          <a:solidFill>
            <a:schemeClr val="bg1"/>
          </a:solidFill>
          <a:latin typeface="Helvetica" pitchFamily="34" charset="0"/>
          <a:ea typeface="+mn-ea"/>
          <a:cs typeface="Helvetica" pitchFamily="34" charset="0"/>
        </a:defRPr>
      </a:lvl1pPr>
      <a:lvl2pPr marL="742950" indent="-285750" algn="l" defTabSz="914400" rtl="0" eaLnBrk="1" latinLnBrk="0" hangingPunct="1">
        <a:spcBef>
          <a:spcPct val="20000"/>
        </a:spcBef>
        <a:buClr>
          <a:srgbClr val="FFCC00"/>
        </a:buClr>
        <a:buFont typeface="Wingdings" pitchFamily="2" charset="2"/>
        <a:buChar char="§"/>
        <a:defRPr sz="1900" kern="1200">
          <a:solidFill>
            <a:schemeClr val="bg1"/>
          </a:solidFill>
          <a:latin typeface="Helvetica" pitchFamily="34" charset="0"/>
          <a:ea typeface="+mn-ea"/>
          <a:cs typeface="Helvetica" pitchFamily="34" charset="0"/>
        </a:defRPr>
      </a:lvl2pPr>
      <a:lvl3pPr marL="1143000" indent="-228600" algn="l" defTabSz="914400" rtl="0" eaLnBrk="1" latinLnBrk="0" hangingPunct="1">
        <a:spcBef>
          <a:spcPct val="20000"/>
        </a:spcBef>
        <a:buClr>
          <a:srgbClr val="FFCC00"/>
        </a:buClr>
        <a:buFont typeface="Wingdings" pitchFamily="2" charset="2"/>
        <a:buChar char="§"/>
        <a:defRPr sz="1700" kern="1200">
          <a:solidFill>
            <a:schemeClr val="bg1"/>
          </a:solidFill>
          <a:latin typeface="Helvetica" pitchFamily="34" charset="0"/>
          <a:ea typeface="+mn-ea"/>
          <a:cs typeface="Helvetica" pitchFamily="34" charset="0"/>
        </a:defRPr>
      </a:lvl3pPr>
      <a:lvl4pPr marL="1600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4pPr>
      <a:lvl5pPr marL="20574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Helvetica" pitchFamily="34" charset="0"/>
          <a:ea typeface="+mn-ea"/>
          <a:cs typeface="Helvetica" pitchFamily="34" charset="0"/>
        </a:defRPr>
      </a:lvl5pPr>
      <a:lvl6pPr marL="25146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6pPr>
      <a:lvl7pPr marL="29718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7pPr>
      <a:lvl8pPr marL="34290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8pPr>
      <a:lvl9pPr marL="3886200" indent="-228600" algn="l" defTabSz="914400" rtl="0" eaLnBrk="1" latinLnBrk="0" hangingPunct="1">
        <a:spcBef>
          <a:spcPct val="20000"/>
        </a:spcBef>
        <a:buClr>
          <a:srgbClr val="FFCC00"/>
        </a:buClr>
        <a:buFont typeface="Wingdings" pitchFamily="2" charset="2"/>
        <a:buChar char="§"/>
        <a:defRPr sz="15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4441033"/>
            <a:ext cx="9144000" cy="701432"/>
          </a:xfrm>
          <a:prstGeom prst="rect">
            <a:avLst/>
          </a:prstGeom>
          <a:solidFill>
            <a:srgbClr val="404040"/>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itle Placeholder 4"/>
          <p:cNvSpPr>
            <a:spLocks noGrp="1"/>
          </p:cNvSpPr>
          <p:nvPr>
            <p:ph type="title"/>
          </p:nvPr>
        </p:nvSpPr>
        <p:spPr>
          <a:xfrm>
            <a:off x="457200" y="205978"/>
            <a:ext cx="8229600" cy="6512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24" name="Rectangle 23"/>
          <p:cNvSpPr/>
          <p:nvPr/>
        </p:nvSpPr>
        <p:spPr>
          <a:xfrm flipV="1">
            <a:off x="0" y="4441031"/>
            <a:ext cx="9144000" cy="381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Line 10"/>
          <p:cNvSpPr>
            <a:spLocks noChangeShapeType="1"/>
          </p:cNvSpPr>
          <p:nvPr/>
        </p:nvSpPr>
        <p:spPr bwMode="auto">
          <a:xfrm>
            <a:off x="561975" y="85725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2" name="Picture 11" descr="Small Use Shield_GoldOnTrans.eps"/>
          <p:cNvPicPr>
            <a:picLocks noChangeAspect="1"/>
          </p:cNvPicPr>
          <p:nvPr/>
        </p:nvPicPr>
        <p:blipFill>
          <a:blip r:embed="rId3"/>
          <a:stretch>
            <a:fillRect/>
          </a:stretch>
        </p:blipFill>
        <p:spPr>
          <a:xfrm>
            <a:off x="8315324" y="265628"/>
            <a:ext cx="633942" cy="63394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266" y="4604900"/>
            <a:ext cx="1623413" cy="437837"/>
          </a:xfrm>
          <a:prstGeom prst="rect">
            <a:avLst/>
          </a:prstGeom>
        </p:spPr>
      </p:pic>
      <p:pic>
        <p:nvPicPr>
          <p:cNvPr id="14" name="Picture 13" descr="1-lineWordmark_GoldOnCard_NoBG.eps"/>
          <p:cNvPicPr>
            <a:picLocks noChangeAspect="1"/>
          </p:cNvPicPr>
          <p:nvPr/>
        </p:nvPicPr>
        <p:blipFill>
          <a:blip r:embed="rId5"/>
          <a:stretch>
            <a:fillRect/>
          </a:stretch>
        </p:blipFill>
        <p:spPr>
          <a:xfrm>
            <a:off x="7253326" y="4889792"/>
            <a:ext cx="1566503" cy="133101"/>
          </a:xfrm>
          <a:prstGeom prst="rect">
            <a:avLst/>
          </a:prstGeom>
        </p:spPr>
      </p:pic>
      <p:sp>
        <p:nvSpPr>
          <p:cNvPr id="16" name="Slide Number Placeholder 3"/>
          <p:cNvSpPr txBox="1">
            <a:spLocks/>
          </p:cNvSpPr>
          <p:nvPr/>
        </p:nvSpPr>
        <p:spPr>
          <a:xfrm>
            <a:off x="8315328" y="4563977"/>
            <a:ext cx="561975"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926B00C-79BF-472D-A8AF-6C861E590215}" type="slidenum">
              <a:rPr lang="en-US" sz="900" smtClean="0"/>
              <a:pPr/>
              <a:t>‹#›</a:t>
            </a:fld>
            <a:endParaRPr lang="en-US" sz="900" dirty="0"/>
          </a:p>
        </p:txBody>
      </p:sp>
    </p:spTree>
    <p:extLst>
      <p:ext uri="{BB962C8B-B14F-4D97-AF65-F5344CB8AC3E}">
        <p14:creationId xmlns:p14="http://schemas.microsoft.com/office/powerpoint/2010/main" val="489058073"/>
      </p:ext>
    </p:extLst>
  </p:cSld>
  <p:clrMap bg1="lt1" tx1="dk1" bg2="lt2" tx2="dk2" accent1="accent1" accent2="accent2" accent3="accent3" accent4="accent4" accent5="accent5" accent6="accent6" hlink="hlink" folHlink="folHlink"/>
  <p:sldLayoutIdLst>
    <p:sldLayoutId id="2147483671" r:id="rId1"/>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2400" b="1" kern="1200">
          <a:solidFill>
            <a:srgbClr val="000000"/>
          </a:solidFill>
          <a:latin typeface="Helvetica" pitchFamily="34" charset="0"/>
          <a:ea typeface="+mj-ea"/>
          <a:cs typeface="Helvetica" pitchFamily="34" charset="0"/>
        </a:defRPr>
      </a:lvl1pPr>
    </p:titleStyle>
    <p:bodyStyle>
      <a:lvl1pPr marL="342900" indent="-342900" algn="l" defTabSz="457200" rtl="0" eaLnBrk="1" latinLnBrk="0" hangingPunct="1">
        <a:spcBef>
          <a:spcPct val="20000"/>
        </a:spcBef>
        <a:buFont typeface="Wingdings" pitchFamily="2" charset="2"/>
        <a:buChar char="§"/>
        <a:defRPr sz="2400" kern="1200">
          <a:solidFill>
            <a:srgbClr val="404040"/>
          </a:solidFill>
          <a:latin typeface="Helvetica" pitchFamily="34" charset="0"/>
          <a:ea typeface="+mn-ea"/>
          <a:cs typeface="Helvetica" pitchFamily="34" charset="0"/>
        </a:defRPr>
      </a:lvl1pPr>
      <a:lvl2pPr marL="742950" indent="-285750" algn="l" defTabSz="457200" rtl="0" eaLnBrk="1" latinLnBrk="0" hangingPunct="1">
        <a:spcBef>
          <a:spcPct val="20000"/>
        </a:spcBef>
        <a:buFont typeface="Wingdings" pitchFamily="2" charset="2"/>
        <a:buChar char="§"/>
        <a:defRPr sz="2200" kern="1200">
          <a:solidFill>
            <a:srgbClr val="404040"/>
          </a:solidFill>
          <a:latin typeface="Helvetica" pitchFamily="34" charset="0"/>
          <a:ea typeface="+mn-ea"/>
          <a:cs typeface="Helvetica" pitchFamily="34" charset="0"/>
        </a:defRPr>
      </a:lvl2pPr>
      <a:lvl3pPr marL="1143000" indent="-228600" algn="l" defTabSz="457200" rtl="0" eaLnBrk="1" latinLnBrk="0" hangingPunct="1">
        <a:spcBef>
          <a:spcPct val="20000"/>
        </a:spcBef>
        <a:buFont typeface="Wingdings" pitchFamily="2" charset="2"/>
        <a:buChar char="§"/>
        <a:defRPr sz="2000" kern="1200">
          <a:solidFill>
            <a:srgbClr val="404040"/>
          </a:solidFill>
          <a:latin typeface="Helvetica" pitchFamily="34" charset="0"/>
          <a:ea typeface="+mn-ea"/>
          <a:cs typeface="Helvetica" pitchFamily="34" charset="0"/>
        </a:defRPr>
      </a:lvl3pPr>
      <a:lvl4pPr marL="1600200" indent="-228600" algn="l" defTabSz="457200" rtl="0" eaLnBrk="1" latinLnBrk="0" hangingPunct="1">
        <a:spcBef>
          <a:spcPct val="20000"/>
        </a:spcBef>
        <a:buFont typeface="Wingdings" pitchFamily="2" charset="2"/>
        <a:buChar char="§"/>
        <a:defRPr sz="1800" kern="1200">
          <a:solidFill>
            <a:srgbClr val="404040"/>
          </a:solidFill>
          <a:latin typeface="Helvetica" pitchFamily="34" charset="0"/>
          <a:ea typeface="+mn-ea"/>
          <a:cs typeface="Helvetica" pitchFamily="34" charset="0"/>
        </a:defRPr>
      </a:lvl4pPr>
      <a:lvl5pPr marL="2057400" indent="-228600" algn="l" defTabSz="457200" rtl="0" eaLnBrk="1" latinLnBrk="0" hangingPunct="1">
        <a:spcBef>
          <a:spcPct val="20000"/>
        </a:spcBef>
        <a:buFont typeface="Wingdings" pitchFamily="2" charset="2"/>
        <a:buChar char="§"/>
        <a:defRPr sz="1600" kern="1200">
          <a:solidFill>
            <a:srgbClr val="404040"/>
          </a:solidFill>
          <a:latin typeface="Helvetica" pitchFamily="34" charset="0"/>
          <a:ea typeface="+mn-ea"/>
          <a:cs typeface="Helvetic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297802"/>
      </p:ext>
    </p:extLst>
  </p:cSld>
  <p:clrMap bg1="lt1" tx1="dk1" bg2="lt2" tx2="dk2" accent1="accent1" accent2="accent2" accent3="accent3" accent4="accent4" accent5="accent5" accent6="accent6" hlink="hlink" folHlink="folHlink"/>
  <p:sldLayoutIdLst>
    <p:sldLayoutId id="2147483673" r:id="rId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USC ICT Mixed Reality Lab</a:t>
            </a:r>
            <a:endParaRPr lang="en-US" dirty="0"/>
          </a:p>
        </p:txBody>
      </p:sp>
      <p:sp>
        <p:nvSpPr>
          <p:cNvPr id="2" name="Content Placeholder 1"/>
          <p:cNvSpPr>
            <a:spLocks noGrp="1"/>
          </p:cNvSpPr>
          <p:nvPr>
            <p:ph idx="1"/>
          </p:nvPr>
        </p:nvSpPr>
        <p:spPr/>
        <p:txBody>
          <a:bodyPr/>
          <a:lstStyle/>
          <a:p>
            <a:r>
              <a:rPr lang="en-US" dirty="0" smtClean="0"/>
              <a:t>Research focus: Techniques and </a:t>
            </a:r>
            <a:r>
              <a:rPr lang="en-US" dirty="0"/>
              <a:t>t</a:t>
            </a:r>
            <a:r>
              <a:rPr lang="en-US" dirty="0" smtClean="0"/>
              <a:t>echnologies </a:t>
            </a:r>
            <a:br>
              <a:rPr lang="en-US" dirty="0" smtClean="0"/>
            </a:br>
            <a:r>
              <a:rPr lang="en-US" dirty="0" smtClean="0"/>
              <a:t>for immersive experiences (virtual and augmented reality</a:t>
            </a:r>
            <a:r>
              <a:rPr lang="en-US" dirty="0" smtClean="0"/>
              <a:t>)</a:t>
            </a:r>
          </a:p>
          <a:p>
            <a:r>
              <a:rPr lang="en-US" dirty="0" smtClean="0"/>
              <a:t>Looking for input on building VR tools for geoscientists.</a:t>
            </a:r>
            <a:endParaRPr lang="en-US" dirty="0" smtClean="0"/>
          </a:p>
        </p:txBody>
      </p:sp>
      <p:pic>
        <p:nvPicPr>
          <p:cNvPr id="8" name="Picture 7" descr="DSC04994.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26533" y="2489422"/>
            <a:ext cx="3417467" cy="1920239"/>
          </a:xfrm>
          <a:prstGeom prst="rect">
            <a:avLst/>
          </a:prstGeom>
          <a:noFill/>
          <a:ln>
            <a:noFill/>
          </a:ln>
        </p:spPr>
      </p:pic>
      <p:pic>
        <p:nvPicPr>
          <p:cNvPr id="10" name="Picture 2" descr="DSCN2034.JPG"/>
          <p:cNvPicPr>
            <a:picLocks noChangeAspect="1"/>
          </p:cNvPicPr>
          <p:nvPr/>
        </p:nvPicPr>
        <p:blipFill>
          <a:blip r:embed="rId4" cstate="email">
            <a:extLst>
              <a:ext uri="{28A0092B-C50C-407E-A947-70E740481C1C}">
                <a14:useLocalDpi xmlns:a14="http://schemas.microsoft.com/office/drawing/2010/main" val="0"/>
              </a:ext>
            </a:extLst>
          </a:blip>
          <a:srcRect b="14957"/>
          <a:stretch>
            <a:fillRect/>
          </a:stretch>
        </p:blipFill>
        <p:spPr bwMode="auto">
          <a:xfrm>
            <a:off x="0" y="2489422"/>
            <a:ext cx="2867262"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l="23329" r="21071" b="30605"/>
          <a:stretch/>
        </p:blipFill>
        <p:spPr>
          <a:xfrm>
            <a:off x="2927847" y="2489422"/>
            <a:ext cx="2738100" cy="1920239"/>
          </a:xfrm>
          <a:prstGeom prst="rect">
            <a:avLst/>
          </a:prstGeom>
        </p:spPr>
      </p:pic>
    </p:spTree>
    <p:extLst>
      <p:ext uri="{BB962C8B-B14F-4D97-AF65-F5344CB8AC3E}">
        <p14:creationId xmlns:p14="http://schemas.microsoft.com/office/powerpoint/2010/main" val="350875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56221"/>
          <a:stretch/>
        </p:blipFill>
        <p:spPr>
          <a:xfrm>
            <a:off x="6166268" y="881040"/>
            <a:ext cx="2977732" cy="3502152"/>
          </a:xfrm>
          <a:prstGeom prst="rect">
            <a:avLst/>
          </a:prstGeom>
        </p:spPr>
      </p:pic>
      <p:pic>
        <p:nvPicPr>
          <p:cNvPr id="3" name="Picture 2" descr="2016-12-16 13_41_42-Virtual Sand Table.png"/>
          <p:cNvPicPr>
            <a:picLocks noChangeAspect="1"/>
          </p:cNvPicPr>
          <p:nvPr/>
        </p:nvPicPr>
        <p:blipFill rotWithShape="1">
          <a:blip r:embed="rId4">
            <a:extLst>
              <a:ext uri="{28A0092B-C50C-407E-A947-70E740481C1C}">
                <a14:useLocalDpi xmlns:a14="http://schemas.microsoft.com/office/drawing/2010/main" val="0"/>
              </a:ext>
            </a:extLst>
          </a:blip>
          <a:srcRect l="22905" r="2598"/>
          <a:stretch/>
        </p:blipFill>
        <p:spPr>
          <a:xfrm>
            <a:off x="0" y="881040"/>
            <a:ext cx="3341586" cy="3502152"/>
          </a:xfrm>
          <a:prstGeom prst="rect">
            <a:avLst/>
          </a:prstGeom>
        </p:spPr>
      </p:pic>
      <p:sp>
        <p:nvSpPr>
          <p:cNvPr id="5" name="Title 4"/>
          <p:cNvSpPr>
            <a:spLocks noGrp="1"/>
          </p:cNvSpPr>
          <p:nvPr>
            <p:ph type="title"/>
          </p:nvPr>
        </p:nvSpPr>
        <p:spPr/>
        <p:txBody>
          <a:bodyPr/>
          <a:lstStyle/>
          <a:p>
            <a:r>
              <a:rPr lang="en-US" dirty="0" smtClean="0"/>
              <a:t>Virtual Reality Pipelines for </a:t>
            </a:r>
            <a:r>
              <a:rPr lang="en-US" dirty="0"/>
              <a:t>Geo-</a:t>
            </a:r>
            <a:r>
              <a:rPr lang="en-US" dirty="0" smtClean="0"/>
              <a:t>Science</a:t>
            </a:r>
            <a:endParaRPr lang="en-US" dirty="0"/>
          </a:p>
        </p:txBody>
      </p:sp>
      <p:sp>
        <p:nvSpPr>
          <p:cNvPr id="4" name="Rectangle 3"/>
          <p:cNvSpPr/>
          <p:nvPr/>
        </p:nvSpPr>
        <p:spPr>
          <a:xfrm>
            <a:off x="4970163" y="901207"/>
            <a:ext cx="4011294" cy="923330"/>
          </a:xfrm>
          <a:prstGeom prst="rect">
            <a:avLst/>
          </a:prstGeom>
          <a:ln>
            <a:solidFill>
              <a:schemeClr val="bg1"/>
            </a:solidFill>
          </a:ln>
        </p:spPr>
        <p:txBody>
          <a:bodyPr wrap="square">
            <a:spAutoFit/>
          </a:bodyPr>
          <a:lstStyle/>
          <a:p>
            <a:r>
              <a:rPr lang="en-US" dirty="0" smtClean="0">
                <a:solidFill>
                  <a:srgbClr val="FFFFFF"/>
                </a:solidFill>
              </a:rPr>
              <a:t>Imaging pipeline which creates image </a:t>
            </a:r>
            <a:r>
              <a:rPr lang="en-US" dirty="0">
                <a:solidFill>
                  <a:srgbClr val="FFFFFF"/>
                </a:solidFill>
              </a:rPr>
              <a:t>based renderings </a:t>
            </a:r>
            <a:r>
              <a:rPr lang="en-US" dirty="0" smtClean="0">
                <a:solidFill>
                  <a:srgbClr val="FFFFFF"/>
                </a:solidFill>
              </a:rPr>
              <a:t>of translucent and finely </a:t>
            </a:r>
            <a:r>
              <a:rPr lang="en-US" dirty="0">
                <a:solidFill>
                  <a:srgbClr val="FFFFFF"/>
                </a:solidFill>
              </a:rPr>
              <a:t>detailed objects in VR.</a:t>
            </a:r>
          </a:p>
        </p:txBody>
      </p:sp>
      <p:sp>
        <p:nvSpPr>
          <p:cNvPr id="9" name="Rectangle 8"/>
          <p:cNvSpPr/>
          <p:nvPr/>
        </p:nvSpPr>
        <p:spPr>
          <a:xfrm>
            <a:off x="1345707" y="1214399"/>
            <a:ext cx="3099661" cy="923330"/>
          </a:xfrm>
          <a:prstGeom prst="rect">
            <a:avLst/>
          </a:prstGeom>
          <a:ln>
            <a:solidFill>
              <a:schemeClr val="bg1"/>
            </a:solidFill>
          </a:ln>
        </p:spPr>
        <p:txBody>
          <a:bodyPr wrap="square">
            <a:spAutoFit/>
          </a:bodyPr>
          <a:lstStyle/>
          <a:p>
            <a:r>
              <a:rPr lang="en-US" dirty="0">
                <a:solidFill>
                  <a:schemeClr val="bg1"/>
                </a:solidFill>
              </a:rPr>
              <a:t>Drone and photogrammetry</a:t>
            </a:r>
            <a:br>
              <a:rPr lang="en-US" dirty="0">
                <a:solidFill>
                  <a:schemeClr val="bg1"/>
                </a:solidFill>
              </a:rPr>
            </a:br>
            <a:r>
              <a:rPr lang="en-US" dirty="0">
                <a:solidFill>
                  <a:schemeClr val="bg1"/>
                </a:solidFill>
              </a:rPr>
              <a:t>pipeline which brings </a:t>
            </a:r>
            <a:br>
              <a:rPr lang="en-US" dirty="0">
                <a:solidFill>
                  <a:schemeClr val="bg1"/>
                </a:solidFill>
              </a:rPr>
            </a:br>
            <a:r>
              <a:rPr lang="en-US" dirty="0">
                <a:solidFill>
                  <a:schemeClr val="bg1"/>
                </a:solidFill>
              </a:rPr>
              <a:t>3D terrain data into VR</a:t>
            </a:r>
            <a:r>
              <a:rPr lang="en-US" dirty="0" smtClean="0">
                <a:solidFill>
                  <a:schemeClr val="bg1"/>
                </a:solidFill>
              </a:rPr>
              <a:t>.</a:t>
            </a:r>
            <a:endParaRPr lang="en-US" dirty="0">
              <a:solidFill>
                <a:schemeClr val="bg1"/>
              </a:solidFill>
            </a:endParaRPr>
          </a:p>
        </p:txBody>
      </p:sp>
      <p:sp>
        <p:nvSpPr>
          <p:cNvPr id="10" name="Rectangle 9"/>
          <p:cNvSpPr/>
          <p:nvPr/>
        </p:nvSpPr>
        <p:spPr>
          <a:xfrm>
            <a:off x="3393099" y="3182863"/>
            <a:ext cx="2721655" cy="1200329"/>
          </a:xfrm>
          <a:prstGeom prst="rect">
            <a:avLst/>
          </a:prstGeom>
        </p:spPr>
        <p:txBody>
          <a:bodyPr wrap="square">
            <a:spAutoFit/>
          </a:bodyPr>
          <a:lstStyle/>
          <a:p>
            <a:r>
              <a:rPr lang="en-US" dirty="0" smtClean="0">
                <a:solidFill>
                  <a:srgbClr val="FFFFFF"/>
                </a:solidFill>
              </a:rPr>
              <a:t>Contact: </a:t>
            </a:r>
            <a:br>
              <a:rPr lang="en-US" dirty="0" smtClean="0">
                <a:solidFill>
                  <a:srgbClr val="FFFFFF"/>
                </a:solidFill>
              </a:rPr>
            </a:br>
            <a:r>
              <a:rPr lang="en-US" dirty="0" smtClean="0">
                <a:solidFill>
                  <a:srgbClr val="FFFFFF"/>
                </a:solidFill>
              </a:rPr>
              <a:t>Dr</a:t>
            </a:r>
            <a:r>
              <a:rPr lang="en-US" dirty="0">
                <a:solidFill>
                  <a:srgbClr val="FFFFFF"/>
                </a:solidFill>
              </a:rPr>
              <a:t>. David M. </a:t>
            </a:r>
            <a:r>
              <a:rPr lang="en-US" dirty="0" smtClean="0">
                <a:solidFill>
                  <a:srgbClr val="FFFFFF"/>
                </a:solidFill>
              </a:rPr>
              <a:t>Krum    </a:t>
            </a:r>
            <a:br>
              <a:rPr lang="en-US" dirty="0" smtClean="0">
                <a:solidFill>
                  <a:srgbClr val="FFFFFF"/>
                </a:solidFill>
              </a:rPr>
            </a:br>
            <a:r>
              <a:rPr lang="en-US" dirty="0" smtClean="0">
                <a:solidFill>
                  <a:srgbClr val="FFFFFF"/>
                </a:solidFill>
              </a:rPr>
              <a:t>http://</a:t>
            </a:r>
            <a:r>
              <a:rPr lang="en-US" dirty="0" err="1" smtClean="0">
                <a:solidFill>
                  <a:srgbClr val="FFFFFF"/>
                </a:solidFill>
              </a:rPr>
              <a:t>mxrlab.com</a:t>
            </a:r>
            <a:r>
              <a:rPr lang="en-US" dirty="0" smtClean="0">
                <a:solidFill>
                  <a:srgbClr val="FFFFFF"/>
                </a:solidFill>
              </a:rPr>
              <a:t>       </a:t>
            </a:r>
            <a:br>
              <a:rPr lang="en-US" dirty="0" smtClean="0">
                <a:solidFill>
                  <a:srgbClr val="FFFFFF"/>
                </a:solidFill>
              </a:rPr>
            </a:br>
            <a:r>
              <a:rPr lang="en-US" dirty="0" smtClean="0">
                <a:solidFill>
                  <a:srgbClr val="FFFFFF"/>
                </a:solidFill>
              </a:rPr>
              <a:t>email: </a:t>
            </a:r>
            <a:r>
              <a:rPr lang="en-US" dirty="0" err="1" smtClean="0">
                <a:solidFill>
                  <a:srgbClr val="FFFFFF"/>
                </a:solidFill>
              </a:rPr>
              <a:t>krum</a:t>
            </a:r>
            <a:r>
              <a:rPr lang="en-US" dirty="0" err="1">
                <a:solidFill>
                  <a:srgbClr val="FFFFFF"/>
                </a:solidFill>
              </a:rPr>
              <a:t>@ict.usc.edu</a:t>
            </a:r>
            <a:endParaRPr lang="en-US" dirty="0">
              <a:solidFill>
                <a:srgbClr val="FFFFFF"/>
              </a:solidFill>
            </a:endParaRPr>
          </a:p>
        </p:txBody>
      </p:sp>
    </p:spTree>
    <p:extLst>
      <p:ext uri="{BB962C8B-B14F-4D97-AF65-F5344CB8AC3E}">
        <p14:creationId xmlns:p14="http://schemas.microsoft.com/office/powerpoint/2010/main" val="33152025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rey_ICT">
  <a:themeElements>
    <a:clrScheme name="ICT Colors">
      <a:dk1>
        <a:srgbClr val="3F3F3F"/>
      </a:dk1>
      <a:lt1>
        <a:srgbClr val="FFFFFF"/>
      </a:lt1>
      <a:dk2>
        <a:srgbClr val="3F3F3F"/>
      </a:dk2>
      <a:lt2>
        <a:srgbClr val="FFFFFF"/>
      </a:lt2>
      <a:accent1>
        <a:srgbClr val="FFCC00"/>
      </a:accent1>
      <a:accent2>
        <a:srgbClr val="88C200"/>
      </a:accent2>
      <a:accent3>
        <a:srgbClr val="FF783D"/>
      </a:accent3>
      <a:accent4>
        <a:srgbClr val="969696"/>
      </a:accent4>
      <a:accent5>
        <a:srgbClr val="FFCC00"/>
      </a:accent5>
      <a:accent6>
        <a:srgbClr val="FFFFFF"/>
      </a:accent6>
      <a:hlink>
        <a:srgbClr val="FFCC00"/>
      </a:hlink>
      <a:folHlink>
        <a:srgbClr val="FFCC00"/>
      </a:folHlink>
    </a:clrScheme>
    <a:fontScheme name="Custom 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effectLst/>
      </a:spPr>
      <a:bodyPr vert="horz" lIns="91440" tIns="45720" rIns="91440" bIns="45720" rtlCol="0" anchor="ctr">
        <a:noAutofit/>
      </a:bodyPr>
      <a:lstStyle>
        <a:defPPr>
          <a:defRPr sz="3200" b="1" dirty="0" smtClean="0">
            <a:solidFill>
              <a:srgbClr val="FFCC00"/>
            </a:solidFill>
            <a:latin typeface="Helvetica" pitchFamily="34" charset="0"/>
            <a:ea typeface="Adobe Gothic Std B" pitchFamily="34" charset="-128"/>
            <a:cs typeface="Helvetica" pitchFamily="34" charset="0"/>
          </a:defRPr>
        </a:defPPr>
      </a:lstStyle>
    </a:txDef>
  </a:objectDefaults>
  <a:extraClrSchemeLst/>
</a:theme>
</file>

<file path=ppt/theme/theme2.xml><?xml version="1.0" encoding="utf-8"?>
<a:theme xmlns:a="http://schemas.openxmlformats.org/drawingml/2006/main" name="White_ICT">
  <a:themeElements>
    <a:clrScheme name="ICT Colors">
      <a:dk1>
        <a:srgbClr val="3F3F3F"/>
      </a:dk1>
      <a:lt1>
        <a:srgbClr val="FFFFFF"/>
      </a:lt1>
      <a:dk2>
        <a:srgbClr val="3F3F3F"/>
      </a:dk2>
      <a:lt2>
        <a:srgbClr val="FFFFFF"/>
      </a:lt2>
      <a:accent1>
        <a:srgbClr val="FFCC00"/>
      </a:accent1>
      <a:accent2>
        <a:srgbClr val="88C200"/>
      </a:accent2>
      <a:accent3>
        <a:srgbClr val="FF783D"/>
      </a:accent3>
      <a:accent4>
        <a:srgbClr val="969696"/>
      </a:accent4>
      <a:accent5>
        <a:srgbClr val="FFCC00"/>
      </a:accent5>
      <a:accent6>
        <a:srgbClr val="FFFFFF"/>
      </a:accent6>
      <a:hlink>
        <a:srgbClr val="FFCC00"/>
      </a:hlink>
      <a:folHlink>
        <a:srgbClr val="FFCC00"/>
      </a:folHlink>
    </a:clrScheme>
    <a:fontScheme name="ICT Template Font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Grey_Blank">
  <a:themeElements>
    <a:clrScheme name="ICT Colors">
      <a:dk1>
        <a:srgbClr val="3F3F3F"/>
      </a:dk1>
      <a:lt1>
        <a:srgbClr val="FFFFFF"/>
      </a:lt1>
      <a:dk2>
        <a:srgbClr val="3F3F3F"/>
      </a:dk2>
      <a:lt2>
        <a:srgbClr val="FFFFFF"/>
      </a:lt2>
      <a:accent1>
        <a:srgbClr val="FFCC00"/>
      </a:accent1>
      <a:accent2>
        <a:srgbClr val="88C200"/>
      </a:accent2>
      <a:accent3>
        <a:srgbClr val="FF783D"/>
      </a:accent3>
      <a:accent4>
        <a:srgbClr val="969696"/>
      </a:accent4>
      <a:accent5>
        <a:srgbClr val="FFCC00"/>
      </a:accent5>
      <a:accent6>
        <a:srgbClr val="FFFFFF"/>
      </a:accent6>
      <a:hlink>
        <a:srgbClr val="FFCC00"/>
      </a:hlink>
      <a:folHlink>
        <a:srgbClr val="FFCC00"/>
      </a:folHlink>
    </a:clrScheme>
    <a:fontScheme name="ICT Template Font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ICT Colors">
    <a:dk1>
      <a:srgbClr val="3F3F3F"/>
    </a:dk1>
    <a:lt1>
      <a:srgbClr val="FFFFFF"/>
    </a:lt1>
    <a:dk2>
      <a:srgbClr val="3F3F3F"/>
    </a:dk2>
    <a:lt2>
      <a:srgbClr val="FFFFFF"/>
    </a:lt2>
    <a:accent1>
      <a:srgbClr val="FFCC00"/>
    </a:accent1>
    <a:accent2>
      <a:srgbClr val="88C200"/>
    </a:accent2>
    <a:accent3>
      <a:srgbClr val="FF783D"/>
    </a:accent3>
    <a:accent4>
      <a:srgbClr val="969696"/>
    </a:accent4>
    <a:accent5>
      <a:srgbClr val="FFCC00"/>
    </a:accent5>
    <a:accent6>
      <a:srgbClr val="FFFFFF"/>
    </a:accent6>
    <a:hlink>
      <a:srgbClr val="FFCC00"/>
    </a:hlink>
    <a:folHlink>
      <a:srgbClr val="FFCC00"/>
    </a:folHlink>
  </a:clrScheme>
  <a:fontScheme name="Custom 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ICT Colors">
    <a:dk1>
      <a:srgbClr val="3F3F3F"/>
    </a:dk1>
    <a:lt1>
      <a:srgbClr val="FFFFFF"/>
    </a:lt1>
    <a:dk2>
      <a:srgbClr val="3F3F3F"/>
    </a:dk2>
    <a:lt2>
      <a:srgbClr val="FFFFFF"/>
    </a:lt2>
    <a:accent1>
      <a:srgbClr val="FFCC00"/>
    </a:accent1>
    <a:accent2>
      <a:srgbClr val="88C200"/>
    </a:accent2>
    <a:accent3>
      <a:srgbClr val="FF783D"/>
    </a:accent3>
    <a:accent4>
      <a:srgbClr val="969696"/>
    </a:accent4>
    <a:accent5>
      <a:srgbClr val="FFCC00"/>
    </a:accent5>
    <a:accent6>
      <a:srgbClr val="FFFFFF"/>
    </a:accent6>
    <a:hlink>
      <a:srgbClr val="FFCC00"/>
    </a:hlink>
    <a:folHlink>
      <a:srgbClr val="FFCC00"/>
    </a:folHlink>
  </a:clrScheme>
  <a:fontScheme name="Custom 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ICT_PowerPoint_16x9_dmk.potx</Template>
  <TotalTime>9751</TotalTime>
  <Words>403</Words>
  <Application>Microsoft Macintosh PowerPoint</Application>
  <PresentationFormat>On-screen Show (16:9)</PresentationFormat>
  <Paragraphs>25</Paragraphs>
  <Slides>2</Slides>
  <Notes>2</Notes>
  <HiddenSlides>0</HiddenSlides>
  <MMClips>0</MMClips>
  <ScaleCrop>false</ScaleCrop>
  <HeadingPairs>
    <vt:vector size="4" baseType="variant">
      <vt:variant>
        <vt:lpstr>Theme</vt:lpstr>
      </vt:variant>
      <vt:variant>
        <vt:i4>3</vt:i4>
      </vt:variant>
      <vt:variant>
        <vt:lpstr>Slide Titles</vt:lpstr>
      </vt:variant>
      <vt:variant>
        <vt:i4>2</vt:i4>
      </vt:variant>
    </vt:vector>
  </HeadingPairs>
  <TitlesOfParts>
    <vt:vector size="5" baseType="lpstr">
      <vt:lpstr>Grey_ICT</vt:lpstr>
      <vt:lpstr>White_ICT</vt:lpstr>
      <vt:lpstr>Grey_Blank</vt:lpstr>
      <vt:lpstr>USC ICT Mixed Reality Lab</vt:lpstr>
      <vt:lpstr>Virtual Reality Pipelines for Geo-Science</vt:lpstr>
    </vt:vector>
  </TitlesOfParts>
  <Company>USC ICT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in VR</dc:title>
  <dc:creator>David Krum</dc:creator>
  <cp:lastModifiedBy>David Krum</cp:lastModifiedBy>
  <cp:revision>115</cp:revision>
  <dcterms:created xsi:type="dcterms:W3CDTF">2014-05-20T17:08:10Z</dcterms:created>
  <dcterms:modified xsi:type="dcterms:W3CDTF">2017-01-17T21:06:02Z</dcterms:modified>
</cp:coreProperties>
</file>