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erif"/>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erif-bold.fntdata"/><Relationship Id="rId11" Type="http://schemas.openxmlformats.org/officeDocument/2006/relationships/slide" Target="slides/slide6.xml"/><Relationship Id="rId22" Type="http://schemas.openxmlformats.org/officeDocument/2006/relationships/font" Target="fonts/PTSerif-boldItalic.fntdata"/><Relationship Id="rId10" Type="http://schemas.openxmlformats.org/officeDocument/2006/relationships/slide" Target="slides/slide5.xml"/><Relationship Id="rId21" Type="http://schemas.openxmlformats.org/officeDocument/2006/relationships/font" Target="fonts/PTSerif-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erif-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0ab53594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0ab5359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0ab53594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ab53594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ae6be9f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ae6be9f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3dca24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3dca24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3dca2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3dca2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39a7b36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39a7b36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ae6be9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e6be9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ab5359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ab5359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ab5359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ab5359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ab53594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ab53594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ab53594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ab53594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ab5359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ab5359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5650"/>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000000"/>
                </a:solidFill>
                <a:latin typeface="Times New Roman"/>
                <a:ea typeface="Times New Roman"/>
                <a:cs typeface="Times New Roman"/>
                <a:sym typeface="Times New Roman"/>
              </a:rPr>
              <a:t>Deliverable 3 </a:t>
            </a:r>
            <a:endParaRPr b="1" sz="3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sz="3800">
                <a:solidFill>
                  <a:srgbClr val="000000"/>
                </a:solidFill>
                <a:latin typeface="Times New Roman"/>
                <a:ea typeface="Times New Roman"/>
                <a:cs typeface="Times New Roman"/>
                <a:sym typeface="Times New Roman"/>
              </a:rPr>
              <a:t>Process Modeling </a:t>
            </a:r>
            <a:endParaRPr b="1" sz="3800">
              <a:solidFill>
                <a:srgbClr val="0000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IS 436</a:t>
            </a:r>
            <a:endParaRPr b="1"/>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Process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rPr>
              <a:t>Software Implementation</a:t>
            </a:r>
            <a:endParaRPr b="1"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software implementation should be fairly simple to accomplish. This would include determining which particular software should be implemented on the said laptops in order to allow off-prem work to be completed remotely. A VPN would be required in order to provide a secure tunnel between the staff members’ home networks straight to the company’s internal network. After all software implementations have been made, the laptops can be assigned to staff members and physically distributed.</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Process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u="sng">
              <a:solidFill>
                <a:schemeClr val="dk1"/>
              </a:solidFill>
            </a:endParaRPr>
          </a:p>
          <a:p>
            <a:pPr indent="0" lvl="0" marL="0" rtl="0" algn="l">
              <a:lnSpc>
                <a:spcPct val="150000"/>
              </a:lnSpc>
              <a:spcBef>
                <a:spcPts val="0"/>
              </a:spcBef>
              <a:spcAft>
                <a:spcPts val="0"/>
              </a:spcAft>
              <a:buNone/>
            </a:pPr>
            <a:r>
              <a:rPr b="1" lang="en" sz="1400" u="sng">
                <a:solidFill>
                  <a:schemeClr val="dk1"/>
                </a:solidFill>
              </a:rPr>
              <a:t>Conversion from QAD to SAP</a:t>
            </a:r>
            <a:endParaRPr sz="1400"/>
          </a:p>
          <a:p>
            <a:pPr indent="0" lvl="0" marL="0" rtl="0" algn="l">
              <a:lnSpc>
                <a:spcPct val="150000"/>
              </a:lnSpc>
              <a:spcBef>
                <a:spcPts val="0"/>
              </a:spcBef>
              <a:spcAft>
                <a:spcPts val="0"/>
              </a:spcAft>
              <a:buClr>
                <a:schemeClr val="dk1"/>
              </a:buClr>
              <a:buSzPts val="1100"/>
              <a:buFont typeface="Arial"/>
              <a:buNone/>
            </a:pPr>
            <a:r>
              <a:rPr lang="en" sz="1400">
                <a:solidFill>
                  <a:schemeClr val="dk1"/>
                </a:solidFill>
              </a:rPr>
              <a:t>The biggest segment to this project would be the conversion process from the QAD ERP software to the SAP software. This would include creating backups for all data sets in order to ensure redundancy and to verify the integrity of all current data. With regards to financial security, it’s imperative to ensure that the newly transitioned data sets are accurate and verified. Any anomalies will require special attention in order to acknowledge any faults or errors that were encountered. In the case of a successful conversion, a simple </a:t>
            </a:r>
            <a:r>
              <a:rPr lang="en" sz="1400">
                <a:solidFill>
                  <a:schemeClr val="dk1"/>
                </a:solidFill>
              </a:rPr>
              <a:t>double check</a:t>
            </a:r>
            <a:r>
              <a:rPr lang="en" sz="1400">
                <a:solidFill>
                  <a:schemeClr val="dk1"/>
                </a:solidFill>
              </a:rPr>
              <a:t> would allow us to acknowledge the completion of the process.</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196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PT Serif"/>
                <a:ea typeface="PT Serif"/>
                <a:cs typeface="PT Serif"/>
                <a:sym typeface="PT Serif"/>
              </a:rPr>
              <a:t>Definition for Laptop Deployment</a:t>
            </a:r>
            <a:endParaRPr b="1" sz="1800"/>
          </a:p>
        </p:txBody>
      </p:sp>
      <p:sp>
        <p:nvSpPr>
          <p:cNvPr id="123" name="Google Shape;123;p24"/>
          <p:cNvSpPr txBox="1"/>
          <p:nvPr>
            <p:ph idx="1" type="body"/>
          </p:nvPr>
        </p:nvSpPr>
        <p:spPr>
          <a:xfrm>
            <a:off x="261650" y="692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Organization</a:t>
            </a:r>
            <a:r>
              <a:rPr lang="en" sz="1200">
                <a:solidFill>
                  <a:schemeClr val="dk1"/>
                </a:solidFill>
                <a:latin typeface="PT Serif"/>
                <a:ea typeface="PT Serif"/>
                <a:cs typeface="PT Serif"/>
                <a:sym typeface="PT Serif"/>
              </a:rPr>
              <a:t>: Merger between Osiris and Smith &amp; Nephew Company. Defined to show the high level commands/requirements that are needed for the merger for deployment.</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Deployment Team: </a:t>
            </a:r>
            <a:r>
              <a:rPr lang="en" sz="1200">
                <a:solidFill>
                  <a:schemeClr val="dk1"/>
                </a:solidFill>
                <a:latin typeface="PT Serif"/>
                <a:ea typeface="PT Serif"/>
                <a:cs typeface="PT Serif"/>
                <a:sym typeface="PT Serif"/>
              </a:rPr>
              <a:t>Follows rules from the organization based on requirements and what is needed for a successful deployment. Focused on deploying laptops with software packages.</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Vendors: </a:t>
            </a:r>
            <a:r>
              <a:rPr lang="en" sz="1200">
                <a:solidFill>
                  <a:schemeClr val="dk1"/>
                </a:solidFill>
                <a:latin typeface="PT Serif"/>
                <a:ea typeface="PT Serif"/>
                <a:cs typeface="PT Serif"/>
                <a:sym typeface="PT Serif"/>
              </a:rPr>
              <a:t>Vendors that provide the resources for organizations successful deployment such as laptops and software packages.</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Process - Purchase Order: Laptop</a:t>
            </a:r>
            <a:r>
              <a:rPr lang="en" sz="1200">
                <a:solidFill>
                  <a:schemeClr val="dk1"/>
                </a:solidFill>
                <a:latin typeface="PT Serif"/>
                <a:ea typeface="PT Serif"/>
                <a:cs typeface="PT Serif"/>
                <a:sym typeface="PT Serif"/>
              </a:rPr>
              <a:t> :Request to purchase laptops for organization through vendor.</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Process- Purchase Order:Software Package</a:t>
            </a:r>
            <a:r>
              <a:rPr lang="en" sz="1200">
                <a:solidFill>
                  <a:schemeClr val="dk1"/>
                </a:solidFill>
                <a:latin typeface="PT Serif"/>
                <a:ea typeface="PT Serif"/>
                <a:cs typeface="PT Serif"/>
                <a:sym typeface="PT Serif"/>
              </a:rPr>
              <a:t>: Request to purchase software subscription and packages through vendor</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Process Payment:</a:t>
            </a:r>
            <a:r>
              <a:rPr lang="en" sz="1200">
                <a:solidFill>
                  <a:schemeClr val="dk1"/>
                </a:solidFill>
                <a:latin typeface="PT Serif"/>
                <a:ea typeface="PT Serif"/>
                <a:cs typeface="PT Serif"/>
                <a:sym typeface="PT Serif"/>
              </a:rPr>
              <a:t> Handles transaction between vendor and organizations deployment team by taking form of payment and order confirmation based on request. Vendor sends item and waits for delivery confirmation</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Process Deployment</a:t>
            </a:r>
            <a:r>
              <a:rPr lang="en" sz="1200">
                <a:solidFill>
                  <a:schemeClr val="dk1"/>
                </a:solidFill>
                <a:latin typeface="PT Serif"/>
                <a:ea typeface="PT Serif"/>
                <a:cs typeface="PT Serif"/>
                <a:sym typeface="PT Serif"/>
              </a:rPr>
              <a:t>: Waits till all process are done, sends a request to deployment team for them to decide if deployment is ready. When ready deployment is underway.</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T Serif"/>
              <a:ea typeface="PT Serif"/>
              <a:cs typeface="PT Serif"/>
              <a:sym typeface="PT Serif"/>
            </a:endParaRPr>
          </a:p>
          <a:p>
            <a:pPr indent="0" lvl="0" marL="0" rtl="0" algn="l">
              <a:spcBef>
                <a:spcPts val="0"/>
              </a:spcBef>
              <a:spcAft>
                <a:spcPts val="0"/>
              </a:spcAft>
              <a:buClr>
                <a:schemeClr val="dk1"/>
              </a:buClr>
              <a:buSzPts val="1100"/>
              <a:buFont typeface="Arial"/>
              <a:buNone/>
            </a:pPr>
            <a:r>
              <a:rPr b="1" lang="en" sz="1200">
                <a:solidFill>
                  <a:schemeClr val="dk1"/>
                </a:solidFill>
                <a:latin typeface="PT Serif"/>
                <a:ea typeface="PT Serif"/>
                <a:cs typeface="PT Serif"/>
                <a:sym typeface="PT Serif"/>
              </a:rPr>
              <a:t>DataStore: </a:t>
            </a:r>
            <a:r>
              <a:rPr lang="en" sz="1200">
                <a:solidFill>
                  <a:schemeClr val="dk1"/>
                </a:solidFill>
                <a:latin typeface="PT Serif"/>
                <a:ea typeface="PT Serif"/>
                <a:cs typeface="PT Serif"/>
                <a:sym typeface="PT Serif"/>
              </a:rPr>
              <a:t>Laptop, Software Package, Payment method all stored and recorded for deployment team to decide if deployment is ready.</a:t>
            </a:r>
            <a:endParaRPr sz="1200">
              <a:solidFill>
                <a:schemeClr val="dk1"/>
              </a:solidFill>
              <a:latin typeface="PT Serif"/>
              <a:ea typeface="PT Serif"/>
              <a:cs typeface="PT Serif"/>
              <a:sym typeface="PT Serif"/>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2512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KanbanFlow</a:t>
            </a:r>
            <a:endParaRPr>
              <a:latin typeface="Times New Roman"/>
              <a:ea typeface="Times New Roman"/>
              <a:cs typeface="Times New Roman"/>
              <a:sym typeface="Times New Roman"/>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0" y="845370"/>
            <a:ext cx="9143999" cy="4030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Who Are We?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Muhammad Hamza  - Project Manager </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Siril Pattammady - Systems Developer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Josh Johnson - Systems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Khadija Shafiq - Business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Jay Patel - Network Engineer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lt1"/>
              </a:buClr>
              <a:buSzPts val="1100"/>
              <a:buFont typeface="Arial"/>
              <a:buNone/>
            </a:pPr>
            <a:r>
              <a:rPr b="1" lang="en" sz="1400">
                <a:solidFill>
                  <a:srgbClr val="000000"/>
                </a:solidFill>
                <a:latin typeface="Times New Roman"/>
                <a:ea typeface="Times New Roman"/>
                <a:cs typeface="Times New Roman"/>
                <a:sym typeface="Times New Roman"/>
              </a:rPr>
              <a:t>Shaikha Al Shamsi - Requirement Analyst</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Models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latin typeface="Times New Roman"/>
                <a:ea typeface="Times New Roman"/>
                <a:cs typeface="Times New Roman"/>
                <a:sym typeface="Times New Roman"/>
              </a:rPr>
              <a:t>Visio</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Lucid Charts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Develop Process Model</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Context Level Diagrams</a:t>
            </a:r>
            <a:endParaRPr>
              <a:solidFill>
                <a:schemeClr val="dk1"/>
              </a:solidFill>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387575" y="3073401"/>
            <a:ext cx="3103750" cy="1673600"/>
          </a:xfrm>
          <a:prstGeom prst="rect">
            <a:avLst/>
          </a:prstGeom>
          <a:noFill/>
          <a:ln>
            <a:noFill/>
          </a:ln>
        </p:spPr>
      </p:pic>
      <p:pic>
        <p:nvPicPr>
          <p:cNvPr id="69" name="Google Shape;69;p15"/>
          <p:cNvPicPr preferRelativeResize="0"/>
          <p:nvPr/>
        </p:nvPicPr>
        <p:blipFill>
          <a:blip r:embed="rId4">
            <a:alphaModFix/>
          </a:blip>
          <a:stretch>
            <a:fillRect/>
          </a:stretch>
        </p:blipFill>
        <p:spPr>
          <a:xfrm>
            <a:off x="5254769" y="3073400"/>
            <a:ext cx="3442482" cy="162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545300" y="111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Flow Diagram</a:t>
            </a:r>
            <a:endParaRPr/>
          </a:p>
        </p:txBody>
      </p:sp>
      <p:pic>
        <p:nvPicPr>
          <p:cNvPr id="75" name="Google Shape;75;p16"/>
          <p:cNvPicPr preferRelativeResize="0"/>
          <p:nvPr/>
        </p:nvPicPr>
        <p:blipFill>
          <a:blip r:embed="rId3">
            <a:alphaModFix/>
          </a:blip>
          <a:stretch>
            <a:fillRect/>
          </a:stretch>
        </p:blipFill>
        <p:spPr>
          <a:xfrm>
            <a:off x="901275" y="860450"/>
            <a:ext cx="7525450"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Process-Oriented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laptop deployment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users to merge with new domain</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new IOT devices to be connected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request from end users for changes that are needed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different departments to be interconnected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be assigned to an order to cash ERP System</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allow analyst and developers to make changes.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be allowed to log existing data.</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shall have recovery measures for any potential outage.</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Operational/Performance</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readily available for users and workers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manageable by analysts and developers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secure and recoverable for potential incident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maintainable after transition from merger</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be fairly reliable after all upgrades.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improve productivity and service as ‘old’ system is removed and upgraded.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users to login or create new login and password</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analysts and developers to make changes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allow portability and universal software/OS to be uploaded throughout devices.</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Security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uphold data integrity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implement firewalls and protection throughout devices</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ensure customer information is protected following HIPAA standards.</a:t>
            </a:r>
            <a:endParaRPr sz="1100">
              <a:solidFill>
                <a:schemeClr val="dk1"/>
              </a:solidFill>
              <a:latin typeface="Georgia"/>
              <a:ea typeface="Georgia"/>
              <a:cs typeface="Georgia"/>
              <a:sym typeface="Georgia"/>
            </a:endParaRPr>
          </a:p>
          <a:p>
            <a:pPr indent="-298450" lvl="2" marL="1371600" rtl="0" algn="l">
              <a:lnSpc>
                <a:spcPct val="150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Cultural and Political</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system should ensure personal and customer information is protected under law and HIPAA compliant.</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The merger should allow both companies to work together and become one company.</a:t>
            </a:r>
            <a:endParaRPr sz="1100">
              <a:solidFill>
                <a:schemeClr val="dk1"/>
              </a:solidFill>
              <a:latin typeface="Georgia"/>
              <a:ea typeface="Georgia"/>
              <a:cs typeface="Georgia"/>
              <a:sym typeface="Georgia"/>
            </a:endParaRPr>
          </a:p>
          <a:p>
            <a:pPr indent="-298450" lvl="3" marL="1828800" rtl="0" algn="l">
              <a:lnSpc>
                <a:spcPct val="150000"/>
              </a:lnSpc>
              <a:spcBef>
                <a:spcPts val="0"/>
              </a:spcBef>
              <a:spcAft>
                <a:spcPts val="0"/>
              </a:spcAft>
              <a:buClr>
                <a:schemeClr val="dk1"/>
              </a:buClr>
              <a:buSzPts val="1100"/>
              <a:buFont typeface="Georgia"/>
              <a:buAutoNum type="alphaLcParenR"/>
            </a:pPr>
            <a:r>
              <a:rPr lang="en" sz="1100">
                <a:solidFill>
                  <a:schemeClr val="dk1"/>
                </a:solidFill>
                <a:latin typeface="Georgia"/>
                <a:ea typeface="Georgia"/>
                <a:cs typeface="Georgia"/>
                <a:sym typeface="Georgia"/>
              </a:rPr>
              <a:t>Should allow company standards and ethical workplace behaviour.</a:t>
            </a:r>
            <a:endParaRPr sz="1100">
              <a:solidFill>
                <a:schemeClr val="dk1"/>
              </a:solidFill>
              <a:latin typeface="Georgia"/>
              <a:ea typeface="Georgia"/>
              <a:cs typeface="Georgia"/>
              <a:sym typeface="Georgia"/>
            </a:endParaRPr>
          </a:p>
          <a:p>
            <a:pPr indent="0" lvl="0" marL="1828800" rtl="0" algn="l">
              <a:lnSpc>
                <a:spcPct val="150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Use Case# 1  Deployment Laptops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Georgia"/>
                <a:ea typeface="Georgia"/>
                <a:cs typeface="Georgia"/>
                <a:sym typeface="Georgia"/>
              </a:rPr>
              <a:t>Use Case# 2    Conversion from QAD to SAP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solidFill>
                  <a:schemeClr val="dk1"/>
                </a:solidFill>
                <a:latin typeface="Georgia"/>
                <a:ea typeface="Georgia"/>
                <a:cs typeface="Georgia"/>
                <a:sym typeface="Georgia"/>
              </a:rPr>
              <a:t>Use Case# 3    Uploading Software on Devices					Priority: High</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Process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u="sng">
                <a:solidFill>
                  <a:schemeClr val="dk1"/>
                </a:solidFill>
              </a:rPr>
              <a:t>Laptop Deployment</a:t>
            </a:r>
            <a:endParaRPr b="1" u="sng">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	With regards to laptop deployment, the initial step would be procurement. Upon the successful acquisition of the specified laptop devices, the next step would be to allocate the laptops to target individuals in order to load necessary programs and applications. The exact programs that would need to be necessary for each department may vary, although this process can occur on an ongoing basis. To complete this process, the laptops will be ‘tagged’ and assigned to target individuals and integrated into the company’s systems.</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