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PT Serif"/>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PTSerif-regular.fntdata"/><Relationship Id="rId21" Type="http://schemas.openxmlformats.org/officeDocument/2006/relationships/font" Target="fonts/ProximaNova-boldItalic.fntdata"/><Relationship Id="rId24" Type="http://schemas.openxmlformats.org/officeDocument/2006/relationships/font" Target="fonts/PTSerif-italic.fntdata"/><Relationship Id="rId23" Type="http://schemas.openxmlformats.org/officeDocument/2006/relationships/font" Target="fonts/PTSerif-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TSerif-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585851f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585851f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24800de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24800de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23dca240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23dca240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23dca24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23dca24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239a7b36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239a7b36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23dca24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23dca24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24800de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24800de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23dca240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23dca240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23dca24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23dca24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23dca24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23dca24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2481681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2481681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509775"/>
            <a:ext cx="8520600" cy="21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800">
                <a:solidFill>
                  <a:schemeClr val="dk1"/>
                </a:solidFill>
                <a:latin typeface="Times New Roman"/>
                <a:ea typeface="Times New Roman"/>
                <a:cs typeface="Times New Roman"/>
                <a:sym typeface="Times New Roman"/>
              </a:rPr>
              <a:t>Deliverable 4</a:t>
            </a:r>
            <a:endParaRPr b="1" sz="3800">
              <a:solidFill>
                <a:schemeClr val="dk1"/>
              </a:solidFill>
              <a:latin typeface="Times New Roman"/>
              <a:ea typeface="Times New Roman"/>
              <a:cs typeface="Times New Roman"/>
              <a:sym typeface="Times New Roman"/>
            </a:endParaRPr>
          </a:p>
          <a:p>
            <a:pPr indent="0" lvl="0" marL="457200" rtl="0" algn="ctr">
              <a:lnSpc>
                <a:spcPct val="115000"/>
              </a:lnSpc>
              <a:spcBef>
                <a:spcPts val="1200"/>
              </a:spcBef>
              <a:spcAft>
                <a:spcPts val="1200"/>
              </a:spcAft>
              <a:buClr>
                <a:schemeClr val="dk1"/>
              </a:buClr>
              <a:buSzPts val="1100"/>
              <a:buFont typeface="Arial"/>
              <a:buNone/>
            </a:pPr>
            <a:r>
              <a:rPr b="1" lang="en" sz="3600">
                <a:solidFill>
                  <a:schemeClr val="dk1"/>
                </a:solidFill>
                <a:latin typeface="Times New Roman"/>
                <a:ea typeface="Times New Roman"/>
                <a:cs typeface="Times New Roman"/>
                <a:sym typeface="Times New Roman"/>
              </a:rPr>
              <a:t>Data Modeling and Starting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Integration: EMR System</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16161"/>
              </a:buClr>
              <a:buSzPts val="1400"/>
              <a:buFont typeface="Proxima Nova"/>
              <a:buChar char="●"/>
            </a:pPr>
            <a:r>
              <a:rPr lang="en" sz="1400">
                <a:solidFill>
                  <a:schemeClr val="dk1"/>
                </a:solidFill>
                <a:latin typeface="Proxima Nova"/>
                <a:ea typeface="Proxima Nova"/>
                <a:cs typeface="Proxima Nova"/>
                <a:sym typeface="Proxima Nova"/>
              </a:rPr>
              <a:t>Using the system to assist with existing electronic medical record systems, EMRs, to be backed up to the cloud to manage patient records</a:t>
            </a:r>
            <a:endParaRPr sz="1400">
              <a:solidFill>
                <a:schemeClr val="dk1"/>
              </a:solidFill>
              <a:latin typeface="Proxima Nova"/>
              <a:ea typeface="Proxima Nova"/>
              <a:cs typeface="Proxima Nova"/>
              <a:sym typeface="Proxima Nova"/>
            </a:endParaRPr>
          </a:p>
          <a:p>
            <a:pPr indent="-317500" lvl="0" marL="457200" rtl="0" algn="l">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Document control solution (document management solution) for inhouse records to be put in a cloud environment</a:t>
            </a:r>
            <a:endParaRPr sz="1400">
              <a:solidFill>
                <a:schemeClr val="dk1"/>
              </a:solidFill>
              <a:latin typeface="Proxima Nova"/>
              <a:ea typeface="Proxima Nova"/>
              <a:cs typeface="Proxima Nova"/>
              <a:sym typeface="Proxima Nova"/>
            </a:endParaRPr>
          </a:p>
          <a:p>
            <a:pPr indent="-317500" lvl="0" marL="457200" rtl="0" algn="l">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Using network drives, to make that switch to a cloud based data storage instead of using local storage</a:t>
            </a:r>
            <a:endParaRPr sz="1400">
              <a:solidFill>
                <a:schemeClr val="dk1"/>
              </a:solidFill>
              <a:latin typeface="Proxima Nova"/>
              <a:ea typeface="Proxima Nova"/>
              <a:cs typeface="Proxima Nova"/>
              <a:sym typeface="Proxima Nova"/>
            </a:endParaRPr>
          </a:p>
          <a:p>
            <a:pPr indent="-317500" lvl="0" marL="457200" rtl="0" algn="l">
              <a:spcBef>
                <a:spcPts val="0"/>
              </a:spcBef>
              <a:spcAft>
                <a:spcPts val="0"/>
              </a:spcAft>
              <a:buClr>
                <a:schemeClr val="dk1"/>
              </a:buClr>
              <a:buSzPts val="1400"/>
              <a:buFont typeface="Proxima Nova"/>
              <a:buChar char="●"/>
            </a:pPr>
            <a:r>
              <a:rPr lang="en" sz="1400">
                <a:solidFill>
                  <a:schemeClr val="dk1"/>
                </a:solidFill>
                <a:latin typeface="Proxima Nova"/>
                <a:ea typeface="Proxima Nova"/>
                <a:cs typeface="Proxima Nova"/>
                <a:sym typeface="Proxima Nova"/>
              </a:rPr>
              <a:t>Common data format </a:t>
            </a:r>
            <a:endParaRPr sz="1100">
              <a:solidFill>
                <a:schemeClr val="dk1"/>
              </a:solidFill>
            </a:endParaRPr>
          </a:p>
          <a:p>
            <a:pPr indent="0" lvl="0" marL="0" rtl="0" algn="l">
              <a:spcBef>
                <a:spcPts val="0"/>
              </a:spcBef>
              <a:spcAft>
                <a:spcPts val="1600"/>
              </a:spcAft>
              <a:buNone/>
            </a:pPr>
            <a:r>
              <a:t/>
            </a:r>
            <a:endParaRPr/>
          </a:p>
        </p:txBody>
      </p:sp>
      <p:pic>
        <p:nvPicPr>
          <p:cNvPr id="111" name="Google Shape;111;p22"/>
          <p:cNvPicPr preferRelativeResize="0"/>
          <p:nvPr/>
        </p:nvPicPr>
        <p:blipFill>
          <a:blip r:embed="rId3">
            <a:alphaModFix/>
          </a:blip>
          <a:stretch>
            <a:fillRect/>
          </a:stretch>
        </p:blipFill>
        <p:spPr>
          <a:xfrm>
            <a:off x="3355475" y="3500925"/>
            <a:ext cx="5690224" cy="1564500"/>
          </a:xfrm>
          <a:prstGeom prst="rect">
            <a:avLst/>
          </a:prstGeom>
          <a:noFill/>
          <a:ln>
            <a:noFill/>
          </a:ln>
        </p:spPr>
      </p:pic>
      <p:pic>
        <p:nvPicPr>
          <p:cNvPr id="112" name="Google Shape;112;p22"/>
          <p:cNvPicPr preferRelativeResize="0"/>
          <p:nvPr/>
        </p:nvPicPr>
        <p:blipFill>
          <a:blip r:embed="rId4">
            <a:alphaModFix/>
          </a:blip>
          <a:stretch>
            <a:fillRect/>
          </a:stretch>
        </p:blipFill>
        <p:spPr>
          <a:xfrm>
            <a:off x="224423" y="3284273"/>
            <a:ext cx="1837475" cy="183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0"/>
            <a:ext cx="8520600" cy="6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Times New Roman"/>
                <a:ea typeface="Times New Roman"/>
                <a:cs typeface="Times New Roman"/>
                <a:sym typeface="Times New Roman"/>
              </a:rPr>
              <a:t>Project Plan</a:t>
            </a:r>
            <a:endParaRPr b="1" sz="3600">
              <a:latin typeface="Times New Roman"/>
              <a:ea typeface="Times New Roman"/>
              <a:cs typeface="Times New Roman"/>
              <a:sym typeface="Times New Roman"/>
            </a:endParaRPr>
          </a:p>
        </p:txBody>
      </p:sp>
      <p:pic>
        <p:nvPicPr>
          <p:cNvPr id="118" name="Google Shape;118;p23"/>
          <p:cNvPicPr preferRelativeResize="0"/>
          <p:nvPr/>
        </p:nvPicPr>
        <p:blipFill>
          <a:blip r:embed="rId3">
            <a:alphaModFix/>
          </a:blip>
          <a:stretch>
            <a:fillRect/>
          </a:stretch>
        </p:blipFill>
        <p:spPr>
          <a:xfrm>
            <a:off x="377525" y="945475"/>
            <a:ext cx="8454775" cy="395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25127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KanbanFlow</a:t>
            </a:r>
            <a:endParaRPr b="1" sz="3000">
              <a:latin typeface="Times New Roman"/>
              <a:ea typeface="Times New Roman"/>
              <a:cs typeface="Times New Roman"/>
              <a:sym typeface="Times New Roman"/>
            </a:endParaRPr>
          </a:p>
        </p:txBody>
      </p:sp>
      <p:pic>
        <p:nvPicPr>
          <p:cNvPr id="124" name="Google Shape;124;p24"/>
          <p:cNvPicPr preferRelativeResize="0"/>
          <p:nvPr/>
        </p:nvPicPr>
        <p:blipFill>
          <a:blip r:embed="rId3">
            <a:alphaModFix/>
          </a:blip>
          <a:stretch>
            <a:fillRect/>
          </a:stretch>
        </p:blipFill>
        <p:spPr>
          <a:xfrm>
            <a:off x="385200" y="623000"/>
            <a:ext cx="8425076" cy="443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000000"/>
                </a:solidFill>
                <a:latin typeface="Times New Roman"/>
                <a:ea typeface="Times New Roman"/>
                <a:cs typeface="Times New Roman"/>
                <a:sym typeface="Times New Roman"/>
              </a:rPr>
              <a:t>Who Are We?</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Muhammad Hamza  - Project Manager </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Siril Pattammady - Systems Developer</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Josh Johnson - Systems Analyst</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Khadija Shafiq - Business Analyst</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 sz="1400">
                <a:solidFill>
                  <a:srgbClr val="000000"/>
                </a:solidFill>
                <a:latin typeface="Times New Roman"/>
                <a:ea typeface="Times New Roman"/>
                <a:cs typeface="Times New Roman"/>
                <a:sym typeface="Times New Roman"/>
              </a:rPr>
              <a:t>Jay Patel - Network Engineer</a:t>
            </a:r>
            <a:endParaRPr b="1" sz="14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lt1"/>
              </a:buClr>
              <a:buSzPts val="1100"/>
              <a:buFont typeface="Arial"/>
              <a:buNone/>
            </a:pPr>
            <a:r>
              <a:rPr b="1" lang="en" sz="1400">
                <a:solidFill>
                  <a:srgbClr val="000000"/>
                </a:solidFill>
                <a:latin typeface="Times New Roman"/>
                <a:ea typeface="Times New Roman"/>
                <a:cs typeface="Times New Roman"/>
                <a:sym typeface="Times New Roman"/>
              </a:rPr>
              <a:t>Shaikha Al Shamsi - Requirement Analyst</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Recap of Osiris Merger w/ Smith and Nephew</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Osiris to Smith and Nephew merger has lead to a large scale integration project for laptop deployment and network development. This involves the implementation of the Smith and Nephew information technology department to create a standalone windows image, to supply necessary resources, and to configure systems on a user to user need basis and as a company as a whole.</a:t>
            </a:r>
            <a:endParaRPr>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67" name="Google Shape;67;p15"/>
          <p:cNvPicPr preferRelativeResize="0"/>
          <p:nvPr/>
        </p:nvPicPr>
        <p:blipFill>
          <a:blip r:embed="rId3">
            <a:alphaModFix/>
          </a:blip>
          <a:stretch>
            <a:fillRect/>
          </a:stretch>
        </p:blipFill>
        <p:spPr>
          <a:xfrm>
            <a:off x="387575" y="3073401"/>
            <a:ext cx="3103750" cy="1673600"/>
          </a:xfrm>
          <a:prstGeom prst="rect">
            <a:avLst/>
          </a:prstGeom>
          <a:noFill/>
          <a:ln>
            <a:noFill/>
          </a:ln>
        </p:spPr>
      </p:pic>
      <p:pic>
        <p:nvPicPr>
          <p:cNvPr id="68" name="Google Shape;68;p15"/>
          <p:cNvPicPr preferRelativeResize="0"/>
          <p:nvPr/>
        </p:nvPicPr>
        <p:blipFill>
          <a:blip r:embed="rId4">
            <a:alphaModFix/>
          </a:blip>
          <a:stretch>
            <a:fillRect/>
          </a:stretch>
        </p:blipFill>
        <p:spPr>
          <a:xfrm>
            <a:off x="5254769" y="3073400"/>
            <a:ext cx="3442482" cy="162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0"/>
            <a:ext cx="8520600" cy="50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Entity-Relationship </a:t>
            </a:r>
            <a:endParaRPr b="1"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Diagram in the </a:t>
            </a:r>
            <a:endParaRPr b="1" sz="3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3000">
                <a:solidFill>
                  <a:schemeClr val="dk1"/>
                </a:solidFill>
                <a:latin typeface="Times New Roman"/>
                <a:ea typeface="Times New Roman"/>
                <a:cs typeface="Times New Roman"/>
                <a:sym typeface="Times New Roman"/>
              </a:rPr>
              <a:t>third normal form</a:t>
            </a:r>
            <a:endParaRPr b="1" sz="3000">
              <a:latin typeface="Times New Roman"/>
              <a:ea typeface="Times New Roman"/>
              <a:cs typeface="Times New Roman"/>
              <a:sym typeface="Times New Roman"/>
            </a:endParaRPr>
          </a:p>
        </p:txBody>
      </p:sp>
      <p:pic>
        <p:nvPicPr>
          <p:cNvPr id="74" name="Google Shape;74;p16"/>
          <p:cNvPicPr preferRelativeResize="0"/>
          <p:nvPr/>
        </p:nvPicPr>
        <p:blipFill rotWithShape="1">
          <a:blip r:embed="rId3">
            <a:alphaModFix/>
          </a:blip>
          <a:srcRect b="0" l="0" r="-8131" t="0"/>
          <a:stretch/>
        </p:blipFill>
        <p:spPr>
          <a:xfrm>
            <a:off x="5102175" y="71400"/>
            <a:ext cx="2466551" cy="500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Alternative Matrix</a:t>
            </a:r>
            <a:endParaRPr b="1" sz="3000">
              <a:latin typeface="Times New Roman"/>
              <a:ea typeface="Times New Roman"/>
              <a:cs typeface="Times New Roman"/>
              <a:sym typeface="Times New Roman"/>
            </a:endParaRPr>
          </a:p>
        </p:txBody>
      </p:sp>
      <p:pic>
        <p:nvPicPr>
          <p:cNvPr id="80" name="Google Shape;80;p17"/>
          <p:cNvPicPr preferRelativeResize="0"/>
          <p:nvPr/>
        </p:nvPicPr>
        <p:blipFill>
          <a:blip r:embed="rId3">
            <a:alphaModFix/>
          </a:blip>
          <a:stretch>
            <a:fillRect/>
          </a:stretch>
        </p:blipFill>
        <p:spPr>
          <a:xfrm>
            <a:off x="627425" y="785675"/>
            <a:ext cx="7908748" cy="4269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88700" y="1696500"/>
            <a:ext cx="3432900" cy="200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600">
                <a:latin typeface="Times New Roman"/>
                <a:ea typeface="Times New Roman"/>
                <a:cs typeface="Times New Roman"/>
                <a:sym typeface="Times New Roman"/>
              </a:rPr>
              <a:t>Architecture </a:t>
            </a:r>
            <a:endParaRPr b="1" sz="36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3600">
                <a:latin typeface="Times New Roman"/>
                <a:ea typeface="Times New Roman"/>
                <a:cs typeface="Times New Roman"/>
                <a:sym typeface="Times New Roman"/>
              </a:rPr>
              <a:t>of the </a:t>
            </a:r>
            <a:endParaRPr b="1" sz="36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3600">
                <a:latin typeface="Times New Roman"/>
                <a:ea typeface="Times New Roman"/>
                <a:cs typeface="Times New Roman"/>
                <a:sym typeface="Times New Roman"/>
              </a:rPr>
              <a:t>System</a:t>
            </a:r>
            <a:endParaRPr b="1" sz="3600">
              <a:latin typeface="Times New Roman"/>
              <a:ea typeface="Times New Roman"/>
              <a:cs typeface="Times New Roman"/>
              <a:sym typeface="Times New Roman"/>
            </a:endParaRPr>
          </a:p>
        </p:txBody>
      </p:sp>
      <p:pic>
        <p:nvPicPr>
          <p:cNvPr id="86" name="Google Shape;86;p18"/>
          <p:cNvPicPr preferRelativeResize="0"/>
          <p:nvPr/>
        </p:nvPicPr>
        <p:blipFill>
          <a:blip r:embed="rId3">
            <a:alphaModFix/>
          </a:blip>
          <a:stretch>
            <a:fillRect/>
          </a:stretch>
        </p:blipFill>
        <p:spPr>
          <a:xfrm>
            <a:off x="3626475" y="133025"/>
            <a:ext cx="5409525" cy="487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4400400" y="34475"/>
            <a:ext cx="4598850" cy="5070951"/>
          </a:xfrm>
          <a:prstGeom prst="rect">
            <a:avLst/>
          </a:prstGeom>
          <a:noFill/>
          <a:ln>
            <a:noFill/>
          </a:ln>
        </p:spPr>
      </p:pic>
      <p:sp>
        <p:nvSpPr>
          <p:cNvPr id="92" name="Google Shape;92;p19"/>
          <p:cNvSpPr txBox="1"/>
          <p:nvPr>
            <p:ph type="title"/>
          </p:nvPr>
        </p:nvSpPr>
        <p:spPr>
          <a:xfrm>
            <a:off x="370850" y="1696500"/>
            <a:ext cx="3432900" cy="1750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600">
                <a:latin typeface="Times New Roman"/>
                <a:ea typeface="Times New Roman"/>
                <a:cs typeface="Times New Roman"/>
                <a:sym typeface="Times New Roman"/>
              </a:rPr>
              <a:t>Architecture </a:t>
            </a:r>
            <a:endParaRPr b="1" sz="36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3600">
                <a:latin typeface="Times New Roman"/>
                <a:ea typeface="Times New Roman"/>
                <a:cs typeface="Times New Roman"/>
                <a:sym typeface="Times New Roman"/>
              </a:rPr>
              <a:t>of the System</a:t>
            </a:r>
            <a:endParaRPr b="1" sz="36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3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184025" y="396650"/>
            <a:ext cx="87048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000">
                <a:latin typeface="PT Serif"/>
                <a:ea typeface="PT Serif"/>
                <a:cs typeface="PT Serif"/>
                <a:sym typeface="PT Serif"/>
              </a:rPr>
              <a:t>Most compatible </a:t>
            </a:r>
            <a:r>
              <a:rPr b="1" lang="en" sz="3000">
                <a:latin typeface="PT Serif"/>
                <a:ea typeface="PT Serif"/>
                <a:cs typeface="PT Serif"/>
                <a:sym typeface="PT Serif"/>
              </a:rPr>
              <a:t>Architecture </a:t>
            </a:r>
            <a:r>
              <a:rPr b="1" lang="en" sz="3000">
                <a:latin typeface="PT Serif"/>
                <a:ea typeface="PT Serif"/>
                <a:cs typeface="PT Serif"/>
                <a:sym typeface="PT Serif"/>
              </a:rPr>
              <a:t>with our design</a:t>
            </a:r>
            <a:endParaRPr b="1" sz="3000">
              <a:latin typeface="PT Serif"/>
              <a:ea typeface="PT Serif"/>
              <a:cs typeface="PT Serif"/>
              <a:sym typeface="PT Serif"/>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98" name="Google Shape;98;p20"/>
          <p:cNvSpPr txBox="1"/>
          <p:nvPr/>
        </p:nvSpPr>
        <p:spPr>
          <a:xfrm>
            <a:off x="425900" y="1684175"/>
            <a:ext cx="81747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latin typeface="Times New Roman"/>
                <a:ea typeface="Times New Roman"/>
                <a:cs typeface="Times New Roman"/>
                <a:sym typeface="Times New Roman"/>
              </a:rPr>
              <a:t>Client-Server Based:</a:t>
            </a:r>
            <a:endParaRPr b="1" sz="2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A balanced process between client device and server devices. This implementation seems to work the best with our architecture since clients are responsible for logic and decision making while the server is responsible for data access/storage. In our architecture our clients make requests based on our database storage which is stored using server (to be cloud based). This model satisfies most of the requirements from security since it is highly reliable, performance, operational, and a common cultural/political requirements.</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0" y="1688700"/>
            <a:ext cx="3466500" cy="176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Hardware/Software Specification</a:t>
            </a:r>
            <a:endParaRPr sz="3000">
              <a:latin typeface="Times New Roman"/>
              <a:ea typeface="Times New Roman"/>
              <a:cs typeface="Times New Roman"/>
              <a:sym typeface="Times New Roman"/>
            </a:endParaRPr>
          </a:p>
        </p:txBody>
      </p:sp>
      <p:pic>
        <p:nvPicPr>
          <p:cNvPr id="104" name="Google Shape;104;p21"/>
          <p:cNvPicPr preferRelativeResize="0"/>
          <p:nvPr/>
        </p:nvPicPr>
        <p:blipFill rotWithShape="1">
          <a:blip r:embed="rId3">
            <a:alphaModFix/>
          </a:blip>
          <a:srcRect b="0" l="0" r="0" t="0"/>
          <a:stretch/>
        </p:blipFill>
        <p:spPr>
          <a:xfrm>
            <a:off x="3466500" y="193500"/>
            <a:ext cx="5637926" cy="4807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