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T Serif"/>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PTSerif-bold.fntdata"/><Relationship Id="rId10" Type="http://schemas.openxmlformats.org/officeDocument/2006/relationships/slide" Target="slides/slide5.xml"/><Relationship Id="rId21" Type="http://schemas.openxmlformats.org/officeDocument/2006/relationships/font" Target="fonts/PTSerif-regular.fntdata"/><Relationship Id="rId13" Type="http://schemas.openxmlformats.org/officeDocument/2006/relationships/slide" Target="slides/slide8.xml"/><Relationship Id="rId24" Type="http://schemas.openxmlformats.org/officeDocument/2006/relationships/font" Target="fonts/PTSerif-boldItalic.fntdata"/><Relationship Id="rId12" Type="http://schemas.openxmlformats.org/officeDocument/2006/relationships/slide" Target="slides/slide7.xml"/><Relationship Id="rId23" Type="http://schemas.openxmlformats.org/officeDocument/2006/relationships/font" Target="fonts/PTSerif-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23dca240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23dca240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c0abd768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c0abd768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c0abd768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c0abd768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c0abd768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c0abd768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24800de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24800de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23dca240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23dca240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23dca24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23dca24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239a7b36a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239a7b36a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23dca24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23dca24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24800de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24800de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c0abd768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c0abd768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c0abd768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c0abd768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c0abd768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c0abd768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c0abd768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c0abd768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hyperlink" Target="https://is436group.github.io/IS436DELIVERABLES/Deliverable%205/HomePage.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jigsaw.vitalsource.com/books/9781119496328/epub/OPS/c09.xhtml#c09-term-0043" TargetMode="External"/><Relationship Id="rId4" Type="http://schemas.openxmlformats.org/officeDocument/2006/relationships/hyperlink" Target="https://jigsaw.vitalsource.com/books/9781119496328/epub/OPS/c09.xhtml#c09-term-004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1509775"/>
            <a:ext cx="8520600" cy="211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800">
                <a:solidFill>
                  <a:schemeClr val="dk1"/>
                </a:solidFill>
                <a:latin typeface="Times New Roman"/>
                <a:ea typeface="Times New Roman"/>
                <a:cs typeface="Times New Roman"/>
                <a:sym typeface="Times New Roman"/>
              </a:rPr>
              <a:t>Deliverable 5</a:t>
            </a:r>
            <a:endParaRPr b="1" sz="38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 sz="3600">
                <a:solidFill>
                  <a:schemeClr val="dk1"/>
                </a:solidFill>
                <a:latin typeface="Times New Roman"/>
                <a:ea typeface="Times New Roman"/>
                <a:cs typeface="Times New Roman"/>
                <a:sym typeface="Times New Roman"/>
              </a:rPr>
              <a:t>User Interface Design, Program design and System Implementation</a:t>
            </a:r>
            <a:endParaRPr b="1" sz="36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100450" y="1557100"/>
            <a:ext cx="3009900" cy="1215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3000">
                <a:latin typeface="Times New Roman"/>
                <a:ea typeface="Times New Roman"/>
                <a:cs typeface="Times New Roman"/>
                <a:sym typeface="Times New Roman"/>
              </a:rPr>
              <a:t>Program Design</a:t>
            </a:r>
            <a:endParaRPr b="1" sz="3000">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 sz="2400">
                <a:latin typeface="Times New Roman"/>
                <a:ea typeface="Times New Roman"/>
                <a:cs typeface="Times New Roman"/>
                <a:sym typeface="Times New Roman"/>
              </a:rPr>
              <a:t>Laptop Request</a:t>
            </a:r>
            <a:endParaRPr b="1" sz="2400">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pic>
        <p:nvPicPr>
          <p:cNvPr id="108" name="Google Shape;108;p22"/>
          <p:cNvPicPr preferRelativeResize="0"/>
          <p:nvPr/>
        </p:nvPicPr>
        <p:blipFill>
          <a:blip r:embed="rId3">
            <a:alphaModFix/>
          </a:blip>
          <a:stretch>
            <a:fillRect/>
          </a:stretch>
        </p:blipFill>
        <p:spPr>
          <a:xfrm>
            <a:off x="2909375" y="237425"/>
            <a:ext cx="6172124" cy="4668658"/>
          </a:xfrm>
          <a:prstGeom prst="rect">
            <a:avLst/>
          </a:prstGeom>
          <a:noFill/>
          <a:ln>
            <a:noFill/>
          </a:ln>
        </p:spPr>
      </p:pic>
      <p:sp>
        <p:nvSpPr>
          <p:cNvPr id="109" name="Google Shape;109;p22"/>
          <p:cNvSpPr txBox="1"/>
          <p:nvPr/>
        </p:nvSpPr>
        <p:spPr>
          <a:xfrm>
            <a:off x="217000" y="4657775"/>
            <a:ext cx="28854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https://is436group.github.io/IS436DELIVERABLES/Deliverable%205/HomePage.html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100450" y="1557100"/>
            <a:ext cx="3009900" cy="1215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3000">
                <a:latin typeface="Times New Roman"/>
                <a:ea typeface="Times New Roman"/>
                <a:cs typeface="Times New Roman"/>
                <a:sym typeface="Times New Roman"/>
              </a:rPr>
              <a:t>Program Design</a:t>
            </a:r>
            <a:endParaRPr b="1" sz="3000">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 sz="2400">
                <a:latin typeface="Times New Roman"/>
                <a:ea typeface="Times New Roman"/>
                <a:cs typeface="Times New Roman"/>
                <a:sym typeface="Times New Roman"/>
              </a:rPr>
              <a:t>Software</a:t>
            </a:r>
            <a:r>
              <a:rPr b="1" lang="en" sz="2400">
                <a:latin typeface="Times New Roman"/>
                <a:ea typeface="Times New Roman"/>
                <a:cs typeface="Times New Roman"/>
                <a:sym typeface="Times New Roman"/>
              </a:rPr>
              <a:t> Request</a:t>
            </a:r>
            <a:endParaRPr b="1" sz="2400">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pic>
        <p:nvPicPr>
          <p:cNvPr id="115" name="Google Shape;115;p23"/>
          <p:cNvPicPr preferRelativeResize="0"/>
          <p:nvPr/>
        </p:nvPicPr>
        <p:blipFill>
          <a:blip r:embed="rId3">
            <a:alphaModFix/>
          </a:blip>
          <a:stretch>
            <a:fillRect/>
          </a:stretch>
        </p:blipFill>
        <p:spPr>
          <a:xfrm>
            <a:off x="2909450" y="266100"/>
            <a:ext cx="6172725" cy="4634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100450" y="1557100"/>
            <a:ext cx="3009900" cy="1215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3000">
                <a:latin typeface="Times New Roman"/>
                <a:ea typeface="Times New Roman"/>
                <a:cs typeface="Times New Roman"/>
                <a:sym typeface="Times New Roman"/>
              </a:rPr>
              <a:t>Program Design</a:t>
            </a:r>
            <a:endParaRPr b="1" sz="3000">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 sz="2400">
                <a:latin typeface="Times New Roman"/>
                <a:ea typeface="Times New Roman"/>
                <a:cs typeface="Times New Roman"/>
                <a:sym typeface="Times New Roman"/>
              </a:rPr>
              <a:t>Contact Page</a:t>
            </a:r>
            <a:endParaRPr b="1" sz="2400">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pic>
        <p:nvPicPr>
          <p:cNvPr id="121" name="Google Shape;121;p24"/>
          <p:cNvPicPr preferRelativeResize="0"/>
          <p:nvPr/>
        </p:nvPicPr>
        <p:blipFill rotWithShape="1">
          <a:blip r:embed="rId3">
            <a:alphaModFix/>
          </a:blip>
          <a:srcRect b="0" l="0" r="0" t="5231"/>
          <a:stretch/>
        </p:blipFill>
        <p:spPr>
          <a:xfrm>
            <a:off x="3053950" y="162788"/>
            <a:ext cx="5977825" cy="4817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idx="1" type="body"/>
          </p:nvPr>
        </p:nvSpPr>
        <p:spPr>
          <a:xfrm>
            <a:off x="311700" y="0"/>
            <a:ext cx="8520600" cy="5000700"/>
          </a:xfrm>
          <a:prstGeom prst="rect">
            <a:avLst/>
          </a:prstGeom>
        </p:spPr>
        <p:txBody>
          <a:bodyPr anchorCtr="0" anchor="t" bIns="91425" lIns="91425" spcFirstLastPara="1" rIns="91425" wrap="square" tIns="91425">
            <a:noAutofit/>
          </a:bodyPr>
          <a:lstStyle/>
          <a:p>
            <a:pPr indent="0" lvl="0" marL="628650" rtl="0" algn="l">
              <a:spcBef>
                <a:spcPts val="1200"/>
              </a:spcBef>
              <a:spcAft>
                <a:spcPts val="0"/>
              </a:spcAft>
              <a:buNone/>
            </a:pPr>
            <a:r>
              <a:rPr b="1" lang="en" sz="3000">
                <a:solidFill>
                  <a:schemeClr val="dk1"/>
                </a:solidFill>
                <a:latin typeface="Times New Roman"/>
                <a:ea typeface="Times New Roman"/>
                <a:cs typeface="Times New Roman"/>
                <a:sym typeface="Times New Roman"/>
              </a:rPr>
              <a:t> System Requirements for Implementation</a:t>
            </a:r>
            <a:endParaRPr b="1" sz="3000">
              <a:latin typeface="Times New Roman"/>
              <a:ea typeface="Times New Roman"/>
              <a:cs typeface="Times New Roman"/>
              <a:sym typeface="Times New Roman"/>
            </a:endParaRPr>
          </a:p>
          <a:p>
            <a:pPr indent="0" lvl="0" marL="0" rtl="0" algn="l">
              <a:spcBef>
                <a:spcPts val="120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In order to implement our project, all that is needed is a web platform in order to access the HTML site. With this site in place any user with the correlating link will be able to send a request or be able to contact. A higher level requirement to be implemented will be once the merger database is created between Smith and Nephew and Osiris, then all the requests can be stored into the database platform for all the requests to be noted and completed in a frame amount of time.</a:t>
            </a:r>
            <a:endParaRPr b="1">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3000">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Clr>
                <a:schemeClr val="dk1"/>
              </a:buClr>
              <a:buSzPts val="1100"/>
              <a:buFont typeface="Arial"/>
              <a:buNone/>
            </a:pPr>
            <a:r>
              <a:t/>
            </a:r>
            <a:endParaRPr b="1" sz="2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0"/>
            <a:ext cx="8520600" cy="6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Times New Roman"/>
                <a:ea typeface="Times New Roman"/>
                <a:cs typeface="Times New Roman"/>
                <a:sym typeface="Times New Roman"/>
              </a:rPr>
              <a:t>Project Plan</a:t>
            </a:r>
            <a:endParaRPr b="1" sz="3600">
              <a:latin typeface="Times New Roman"/>
              <a:ea typeface="Times New Roman"/>
              <a:cs typeface="Times New Roman"/>
              <a:sym typeface="Times New Roman"/>
            </a:endParaRPr>
          </a:p>
        </p:txBody>
      </p:sp>
      <p:pic>
        <p:nvPicPr>
          <p:cNvPr id="132" name="Google Shape;132;p26"/>
          <p:cNvPicPr preferRelativeResize="0"/>
          <p:nvPr/>
        </p:nvPicPr>
        <p:blipFill>
          <a:blip r:embed="rId3">
            <a:alphaModFix/>
          </a:blip>
          <a:stretch>
            <a:fillRect/>
          </a:stretch>
        </p:blipFill>
        <p:spPr>
          <a:xfrm>
            <a:off x="251550" y="1291875"/>
            <a:ext cx="8743451" cy="3194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251275" y="-803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KanbanFlow</a:t>
            </a:r>
            <a:endParaRPr b="1" sz="3000">
              <a:latin typeface="Times New Roman"/>
              <a:ea typeface="Times New Roman"/>
              <a:cs typeface="Times New Roman"/>
              <a:sym typeface="Times New Roman"/>
            </a:endParaRPr>
          </a:p>
        </p:txBody>
      </p:sp>
      <p:pic>
        <p:nvPicPr>
          <p:cNvPr id="138" name="Google Shape;138;p27"/>
          <p:cNvPicPr preferRelativeResize="0"/>
          <p:nvPr/>
        </p:nvPicPr>
        <p:blipFill>
          <a:blip r:embed="rId3">
            <a:alphaModFix/>
          </a:blip>
          <a:stretch>
            <a:fillRect/>
          </a:stretch>
        </p:blipFill>
        <p:spPr>
          <a:xfrm>
            <a:off x="186063" y="572700"/>
            <a:ext cx="8771874" cy="4570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000000"/>
                </a:solidFill>
                <a:latin typeface="Times New Roman"/>
                <a:ea typeface="Times New Roman"/>
                <a:cs typeface="Times New Roman"/>
                <a:sym typeface="Times New Roman"/>
              </a:rPr>
              <a:t>Who Are We?</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b="1" lang="en" sz="1400">
                <a:solidFill>
                  <a:srgbClr val="000000"/>
                </a:solidFill>
                <a:latin typeface="Times New Roman"/>
                <a:ea typeface="Times New Roman"/>
                <a:cs typeface="Times New Roman"/>
                <a:sym typeface="Times New Roman"/>
              </a:rPr>
              <a:t>Muhammad Hamza  - Project Manager </a:t>
            </a:r>
            <a:endParaRPr b="1" sz="14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b="1" lang="en" sz="1400">
                <a:solidFill>
                  <a:srgbClr val="000000"/>
                </a:solidFill>
                <a:latin typeface="Times New Roman"/>
                <a:ea typeface="Times New Roman"/>
                <a:cs typeface="Times New Roman"/>
                <a:sym typeface="Times New Roman"/>
              </a:rPr>
              <a:t>Siril Pattammady - Systems Developer</a:t>
            </a:r>
            <a:endParaRPr b="1" sz="14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b="1" lang="en" sz="1400">
                <a:solidFill>
                  <a:srgbClr val="000000"/>
                </a:solidFill>
                <a:latin typeface="Times New Roman"/>
                <a:ea typeface="Times New Roman"/>
                <a:cs typeface="Times New Roman"/>
                <a:sym typeface="Times New Roman"/>
              </a:rPr>
              <a:t>Josh Johnson - Systems Analyst</a:t>
            </a:r>
            <a:endParaRPr b="1" sz="14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b="1" lang="en" sz="1400">
                <a:solidFill>
                  <a:srgbClr val="000000"/>
                </a:solidFill>
                <a:latin typeface="Times New Roman"/>
                <a:ea typeface="Times New Roman"/>
                <a:cs typeface="Times New Roman"/>
                <a:sym typeface="Times New Roman"/>
              </a:rPr>
              <a:t>Khadija Shafiq - Business Analyst</a:t>
            </a:r>
            <a:endParaRPr b="1" sz="14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b="1" lang="en" sz="1400">
                <a:solidFill>
                  <a:srgbClr val="000000"/>
                </a:solidFill>
                <a:latin typeface="Times New Roman"/>
                <a:ea typeface="Times New Roman"/>
                <a:cs typeface="Times New Roman"/>
                <a:sym typeface="Times New Roman"/>
              </a:rPr>
              <a:t>Jay Patel - Network Engineer</a:t>
            </a:r>
            <a:endParaRPr b="1" sz="14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lt1"/>
              </a:buClr>
              <a:buSzPts val="1100"/>
              <a:buFont typeface="Arial"/>
              <a:buNone/>
            </a:pPr>
            <a:r>
              <a:rPr b="1" lang="en" sz="1400">
                <a:solidFill>
                  <a:srgbClr val="000000"/>
                </a:solidFill>
                <a:latin typeface="Times New Roman"/>
                <a:ea typeface="Times New Roman"/>
                <a:cs typeface="Times New Roman"/>
                <a:sym typeface="Times New Roman"/>
              </a:rPr>
              <a:t>Shaikha Al Shamsi - Requirement Analyst</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Recap of Osiris Merger w/ Smith and Nephew</a:t>
            </a:r>
            <a:endParaRPr b="1" sz="3000">
              <a:latin typeface="Times New Roman"/>
              <a:ea typeface="Times New Roman"/>
              <a:cs typeface="Times New Roman"/>
              <a:sym typeface="Times New Roman"/>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Osiris to Smith and Nephew merger has lead to a large scale integration project for laptop deployment and network development. This involves the implementation of the Smith and Nephew information technology department to create a standalone windows image, to supply necessary resources, and to configure systems on a user to user need basis and as a company as a whole.</a:t>
            </a:r>
            <a:endParaRPr>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67" name="Google Shape;67;p15"/>
          <p:cNvPicPr preferRelativeResize="0"/>
          <p:nvPr/>
        </p:nvPicPr>
        <p:blipFill>
          <a:blip r:embed="rId3">
            <a:alphaModFix/>
          </a:blip>
          <a:stretch>
            <a:fillRect/>
          </a:stretch>
        </p:blipFill>
        <p:spPr>
          <a:xfrm>
            <a:off x="387575" y="3073401"/>
            <a:ext cx="3103750" cy="1673600"/>
          </a:xfrm>
          <a:prstGeom prst="rect">
            <a:avLst/>
          </a:prstGeom>
          <a:noFill/>
          <a:ln>
            <a:noFill/>
          </a:ln>
        </p:spPr>
      </p:pic>
      <p:pic>
        <p:nvPicPr>
          <p:cNvPr id="68" name="Google Shape;68;p15"/>
          <p:cNvPicPr preferRelativeResize="0"/>
          <p:nvPr/>
        </p:nvPicPr>
        <p:blipFill>
          <a:blip r:embed="rId4">
            <a:alphaModFix/>
          </a:blip>
          <a:stretch>
            <a:fillRect/>
          </a:stretch>
        </p:blipFill>
        <p:spPr>
          <a:xfrm>
            <a:off x="5254769" y="3073400"/>
            <a:ext cx="3442482" cy="1621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0"/>
            <a:ext cx="8520600" cy="5000700"/>
          </a:xfrm>
          <a:prstGeom prst="rect">
            <a:avLst/>
          </a:prstGeom>
        </p:spPr>
        <p:txBody>
          <a:bodyPr anchorCtr="0" anchor="t" bIns="91425" lIns="91425" spcFirstLastPara="1" rIns="91425" wrap="square" tIns="91425">
            <a:noAutofit/>
          </a:bodyPr>
          <a:lstStyle/>
          <a:p>
            <a:pPr indent="0" lvl="0" marL="2286000" rtl="0" algn="l">
              <a:spcBef>
                <a:spcPts val="1200"/>
              </a:spcBef>
              <a:spcAft>
                <a:spcPts val="0"/>
              </a:spcAft>
              <a:buClr>
                <a:schemeClr val="dk1"/>
              </a:buClr>
              <a:buSzPts val="1100"/>
              <a:buFont typeface="Arial"/>
              <a:buNone/>
            </a:pPr>
            <a:r>
              <a:rPr b="1" lang="en" sz="3000">
                <a:solidFill>
                  <a:schemeClr val="dk1"/>
                </a:solidFill>
                <a:latin typeface="Times New Roman"/>
                <a:ea typeface="Times New Roman"/>
                <a:cs typeface="Times New Roman"/>
                <a:sym typeface="Times New Roman"/>
              </a:rPr>
              <a:t>Interface design prototypes</a:t>
            </a:r>
            <a:endParaRPr b="1" sz="3000">
              <a:latin typeface="Times New Roman"/>
              <a:ea typeface="Times New Roman"/>
              <a:cs typeface="Times New Roman"/>
              <a:sym typeface="Times New Roman"/>
            </a:endParaRPr>
          </a:p>
          <a:p>
            <a:pPr indent="0" lvl="0" marL="0" rtl="0" algn="l">
              <a:spcBef>
                <a:spcPts val="1200"/>
              </a:spcBef>
              <a:spcAft>
                <a:spcPts val="0"/>
              </a:spcAft>
              <a:buNone/>
            </a:pPr>
            <a:r>
              <a:t/>
            </a:r>
            <a:endParaRPr b="1"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AutoNum type="arabicPeriod"/>
            </a:pPr>
            <a:r>
              <a:rPr b="1" lang="en" sz="2400">
                <a:solidFill>
                  <a:schemeClr val="dk1"/>
                </a:solidFill>
                <a:latin typeface="Times New Roman"/>
                <a:ea typeface="Times New Roman"/>
                <a:cs typeface="Times New Roman"/>
                <a:sym typeface="Times New Roman"/>
              </a:rPr>
              <a:t>Home Page</a:t>
            </a:r>
            <a:endParaRPr b="1"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AutoNum type="arabicPeriod"/>
            </a:pPr>
            <a:r>
              <a:rPr b="1" lang="en" sz="2400">
                <a:solidFill>
                  <a:schemeClr val="dk1"/>
                </a:solidFill>
                <a:latin typeface="Times New Roman"/>
                <a:ea typeface="Times New Roman"/>
                <a:cs typeface="Times New Roman"/>
                <a:sym typeface="Times New Roman"/>
              </a:rPr>
              <a:t>Laptop Request Page</a:t>
            </a:r>
            <a:endParaRPr b="1"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AutoNum type="arabicPeriod"/>
            </a:pPr>
            <a:r>
              <a:rPr b="1" lang="en" sz="2400">
                <a:solidFill>
                  <a:schemeClr val="dk1"/>
                </a:solidFill>
                <a:latin typeface="Times New Roman"/>
                <a:ea typeface="Times New Roman"/>
                <a:cs typeface="Times New Roman"/>
                <a:sym typeface="Times New Roman"/>
              </a:rPr>
              <a:t>Software Request Page</a:t>
            </a:r>
            <a:endParaRPr b="1"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AutoNum type="arabicPeriod"/>
            </a:pPr>
            <a:r>
              <a:rPr b="1" lang="en" sz="2400">
                <a:solidFill>
                  <a:schemeClr val="dk1"/>
                </a:solidFill>
                <a:latin typeface="Times New Roman"/>
                <a:ea typeface="Times New Roman"/>
                <a:cs typeface="Times New Roman"/>
                <a:sym typeface="Times New Roman"/>
              </a:rPr>
              <a:t>Contact/Service Page</a:t>
            </a:r>
            <a:endParaRPr b="1"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3000">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Clr>
                <a:schemeClr val="dk1"/>
              </a:buClr>
              <a:buSzPts val="1100"/>
              <a:buFont typeface="Arial"/>
              <a:buNone/>
            </a:pPr>
            <a:r>
              <a:t/>
            </a:r>
            <a:endParaRPr b="1"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3000">
                <a:latin typeface="Times New Roman"/>
                <a:ea typeface="Times New Roman"/>
                <a:cs typeface="Times New Roman"/>
                <a:sym typeface="Times New Roman"/>
              </a:rPr>
              <a:t>Home Page</a:t>
            </a:r>
            <a:endParaRPr b="1" sz="3000">
              <a:latin typeface="Times New Roman"/>
              <a:ea typeface="Times New Roman"/>
              <a:cs typeface="Times New Roman"/>
              <a:sym typeface="Times New Roman"/>
            </a:endParaRPr>
          </a:p>
        </p:txBody>
      </p:sp>
      <p:pic>
        <p:nvPicPr>
          <p:cNvPr id="79" name="Google Shape;79;p17"/>
          <p:cNvPicPr preferRelativeResize="0"/>
          <p:nvPr/>
        </p:nvPicPr>
        <p:blipFill>
          <a:blip r:embed="rId3">
            <a:alphaModFix/>
          </a:blip>
          <a:stretch>
            <a:fillRect/>
          </a:stretch>
        </p:blipFill>
        <p:spPr>
          <a:xfrm>
            <a:off x="1203838" y="823775"/>
            <a:ext cx="6736325" cy="413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3000">
                <a:latin typeface="Times New Roman"/>
                <a:ea typeface="Times New Roman"/>
                <a:cs typeface="Times New Roman"/>
                <a:sym typeface="Times New Roman"/>
              </a:rPr>
              <a:t>Laptop Request Page</a:t>
            </a:r>
            <a:endParaRPr b="1" sz="3000">
              <a:latin typeface="Times New Roman"/>
              <a:ea typeface="Times New Roman"/>
              <a:cs typeface="Times New Roman"/>
              <a:sym typeface="Times New Roman"/>
            </a:endParaRPr>
          </a:p>
        </p:txBody>
      </p:sp>
      <p:pic>
        <p:nvPicPr>
          <p:cNvPr id="85" name="Google Shape;85;p18"/>
          <p:cNvPicPr preferRelativeResize="0"/>
          <p:nvPr/>
        </p:nvPicPr>
        <p:blipFill>
          <a:blip r:embed="rId3">
            <a:alphaModFix/>
          </a:blip>
          <a:stretch>
            <a:fillRect/>
          </a:stretch>
        </p:blipFill>
        <p:spPr>
          <a:xfrm>
            <a:off x="1071863" y="904125"/>
            <a:ext cx="7000275" cy="4086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3000">
                <a:latin typeface="Times New Roman"/>
                <a:ea typeface="Times New Roman"/>
                <a:cs typeface="Times New Roman"/>
                <a:sym typeface="Times New Roman"/>
              </a:rPr>
              <a:t>Software</a:t>
            </a:r>
            <a:r>
              <a:rPr b="1" lang="en" sz="3000">
                <a:latin typeface="Times New Roman"/>
                <a:ea typeface="Times New Roman"/>
                <a:cs typeface="Times New Roman"/>
                <a:sym typeface="Times New Roman"/>
              </a:rPr>
              <a:t> Request Page</a:t>
            </a:r>
            <a:endParaRPr b="1" sz="3000">
              <a:latin typeface="Times New Roman"/>
              <a:ea typeface="Times New Roman"/>
              <a:cs typeface="Times New Roman"/>
              <a:sym typeface="Times New Roman"/>
            </a:endParaRPr>
          </a:p>
        </p:txBody>
      </p:sp>
      <p:pic>
        <p:nvPicPr>
          <p:cNvPr id="91" name="Google Shape;91;p19"/>
          <p:cNvPicPr preferRelativeResize="0"/>
          <p:nvPr/>
        </p:nvPicPr>
        <p:blipFill>
          <a:blip r:embed="rId3">
            <a:alphaModFix/>
          </a:blip>
          <a:stretch>
            <a:fillRect/>
          </a:stretch>
        </p:blipFill>
        <p:spPr>
          <a:xfrm>
            <a:off x="1066850" y="785400"/>
            <a:ext cx="7010300" cy="411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3000">
                <a:latin typeface="Times New Roman"/>
                <a:ea typeface="Times New Roman"/>
                <a:cs typeface="Times New Roman"/>
                <a:sym typeface="Times New Roman"/>
              </a:rPr>
              <a:t>Contact/Service </a:t>
            </a:r>
            <a:r>
              <a:rPr b="1" lang="en" sz="3000">
                <a:latin typeface="Times New Roman"/>
                <a:ea typeface="Times New Roman"/>
                <a:cs typeface="Times New Roman"/>
                <a:sym typeface="Times New Roman"/>
              </a:rPr>
              <a:t>Page</a:t>
            </a:r>
            <a:endParaRPr b="1" sz="3000">
              <a:latin typeface="Times New Roman"/>
              <a:ea typeface="Times New Roman"/>
              <a:cs typeface="Times New Roman"/>
              <a:sym typeface="Times New Roman"/>
            </a:endParaRPr>
          </a:p>
        </p:txBody>
      </p:sp>
      <p:pic>
        <p:nvPicPr>
          <p:cNvPr id="97" name="Google Shape;97;p20"/>
          <p:cNvPicPr preferRelativeResize="0"/>
          <p:nvPr/>
        </p:nvPicPr>
        <p:blipFill>
          <a:blip r:embed="rId3">
            <a:alphaModFix/>
          </a:blip>
          <a:stretch>
            <a:fillRect/>
          </a:stretch>
        </p:blipFill>
        <p:spPr>
          <a:xfrm>
            <a:off x="971400" y="795425"/>
            <a:ext cx="7201200" cy="419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311700" y="0"/>
            <a:ext cx="8520600" cy="5000700"/>
          </a:xfrm>
          <a:prstGeom prst="rect">
            <a:avLst/>
          </a:prstGeom>
        </p:spPr>
        <p:txBody>
          <a:bodyPr anchorCtr="0" anchor="t" bIns="91425" lIns="91425" spcFirstLastPara="1" rIns="91425" wrap="square" tIns="91425">
            <a:noAutofit/>
          </a:bodyPr>
          <a:lstStyle/>
          <a:p>
            <a:pPr indent="0" lvl="0" marL="2286000" rtl="0" algn="l">
              <a:spcBef>
                <a:spcPts val="1200"/>
              </a:spcBef>
              <a:spcAft>
                <a:spcPts val="0"/>
              </a:spcAft>
              <a:buNone/>
            </a:pPr>
            <a:r>
              <a:rPr b="1" lang="en" sz="3000">
                <a:solidFill>
                  <a:schemeClr val="dk1"/>
                </a:solidFill>
                <a:latin typeface="Times New Roman"/>
                <a:ea typeface="Times New Roman"/>
                <a:cs typeface="Times New Roman"/>
                <a:sym typeface="Times New Roman"/>
              </a:rPr>
              <a:t>Interface Standards</a:t>
            </a:r>
            <a:endParaRPr b="1" sz="30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a:solidFill>
                  <a:schemeClr val="dk1"/>
                </a:solidFill>
                <a:latin typeface="Times New Roman"/>
                <a:ea typeface="Times New Roman"/>
                <a:cs typeface="Times New Roman"/>
                <a:sym typeface="Times New Roman"/>
              </a:rPr>
              <a:t>What are Interface Standards?</a:t>
            </a:r>
            <a:endParaRPr b="1">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lang="en" sz="1400">
                <a:solidFill>
                  <a:schemeClr val="dk1"/>
                </a:solidFill>
                <a:latin typeface="Times New Roman"/>
                <a:ea typeface="Times New Roman"/>
                <a:cs typeface="Times New Roman"/>
                <a:sym typeface="Times New Roman"/>
              </a:rPr>
              <a:t>The interface standards are the basic design elements that are common across the individual screens, forms, and reports within the system.</a:t>
            </a:r>
            <a:endParaRPr b="1">
              <a:solidFill>
                <a:schemeClr val="dk1"/>
              </a:solidFill>
              <a:latin typeface="Times New Roman"/>
              <a:ea typeface="Times New Roman"/>
              <a:cs typeface="Times New Roman"/>
              <a:sym typeface="Times New Roman"/>
            </a:endParaRPr>
          </a:p>
          <a:p>
            <a:pPr indent="-342900" lvl="0" marL="457200" rtl="0" algn="l">
              <a:lnSpc>
                <a:spcPct val="95000"/>
              </a:lnSpc>
              <a:spcBef>
                <a:spcPts val="600"/>
              </a:spcBef>
              <a:spcAft>
                <a:spcPts val="0"/>
              </a:spcAft>
              <a:buClr>
                <a:schemeClr val="dk1"/>
              </a:buClr>
              <a:buSzPts val="1800"/>
              <a:buFont typeface="Times New Roman"/>
              <a:buAutoNum type="arabicPeriod"/>
            </a:pPr>
            <a:r>
              <a:rPr b="1" lang="en">
                <a:solidFill>
                  <a:schemeClr val="dk1"/>
                </a:solidFill>
                <a:latin typeface="Times New Roman"/>
                <a:ea typeface="Times New Roman"/>
                <a:cs typeface="Times New Roman"/>
                <a:sym typeface="Times New Roman"/>
              </a:rPr>
              <a:t>Interface Metaphor</a:t>
            </a:r>
            <a:endParaRPr b="1">
              <a:solidFill>
                <a:schemeClr val="dk1"/>
              </a:solidFill>
              <a:latin typeface="Times New Roman"/>
              <a:ea typeface="Times New Roman"/>
              <a:cs typeface="Times New Roman"/>
              <a:sym typeface="Times New Roman"/>
            </a:endParaRPr>
          </a:p>
          <a:p>
            <a:pPr indent="0" lvl="0" marL="457200" rtl="0" algn="l">
              <a:lnSpc>
                <a:spcPct val="95000"/>
              </a:lnSpc>
              <a:spcBef>
                <a:spcPts val="0"/>
              </a:spcBef>
              <a:spcAft>
                <a:spcPts val="0"/>
              </a:spcAft>
              <a:buNone/>
            </a:pPr>
            <a:r>
              <a:rPr lang="en" sz="1400">
                <a:solidFill>
                  <a:schemeClr val="dk1"/>
                </a:solidFill>
                <a:latin typeface="Times New Roman"/>
                <a:ea typeface="Times New Roman"/>
                <a:cs typeface="Times New Roman"/>
                <a:sym typeface="Times New Roman"/>
              </a:rPr>
              <a:t> The metaphor will help the user to understand the system and enables the user to predict what features the interface might provide</a:t>
            </a:r>
            <a:endParaRPr sz="1400">
              <a:solidFill>
                <a:schemeClr val="dk1"/>
              </a:solidFill>
              <a:latin typeface="Times New Roman"/>
              <a:ea typeface="Times New Roman"/>
              <a:cs typeface="Times New Roman"/>
              <a:sym typeface="Times New Roman"/>
            </a:endParaRPr>
          </a:p>
          <a:p>
            <a:pPr indent="0" lvl="0" marL="457200" rtl="0" algn="l">
              <a:lnSpc>
                <a:spcPct val="9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1"/>
              </a:buClr>
              <a:buSzPts val="1800"/>
              <a:buFont typeface="Times New Roman"/>
              <a:buAutoNum type="arabicPeriod"/>
            </a:pPr>
            <a:r>
              <a:rPr b="1" lang="en">
                <a:solidFill>
                  <a:schemeClr val="dk1"/>
                </a:solidFill>
                <a:latin typeface="Times New Roman"/>
                <a:ea typeface="Times New Roman"/>
                <a:cs typeface="Times New Roman"/>
                <a:sym typeface="Times New Roman"/>
              </a:rPr>
              <a:t>Interface objects and Actions</a:t>
            </a:r>
            <a:endParaRPr b="1">
              <a:solidFill>
                <a:schemeClr val="dk1"/>
              </a:solidFill>
              <a:latin typeface="Times New Roman"/>
              <a:ea typeface="Times New Roman"/>
              <a:cs typeface="Times New Roman"/>
              <a:sym typeface="Times New Roman"/>
            </a:endParaRPr>
          </a:p>
          <a:p>
            <a:pPr indent="0" lvl="0" marL="457200" rtl="0" algn="l">
              <a:lnSpc>
                <a:spcPct val="95000"/>
              </a:lnSpc>
              <a:spcBef>
                <a:spcPts val="0"/>
              </a:spcBef>
              <a:spcAft>
                <a:spcPts val="0"/>
              </a:spcAft>
              <a:buNone/>
            </a:pPr>
            <a:r>
              <a:rPr lang="en" sz="1400">
                <a:solidFill>
                  <a:schemeClr val="dk1"/>
                </a:solidFill>
                <a:latin typeface="Times New Roman"/>
                <a:ea typeface="Times New Roman"/>
                <a:cs typeface="Times New Roman"/>
                <a:sym typeface="Times New Roman"/>
              </a:rPr>
              <a:t>The </a:t>
            </a:r>
            <a:r>
              <a:rPr lang="en" sz="1400">
                <a:solidFill>
                  <a:schemeClr val="dk1"/>
                </a:solidFill>
                <a:uFill>
                  <a:noFill/>
                </a:uFill>
                <a:latin typeface="Times New Roman"/>
                <a:ea typeface="Times New Roman"/>
                <a:cs typeface="Times New Roman"/>
                <a:sym typeface="Times New Roman"/>
                <a:hlinkClick r:id="rId3"/>
              </a:rPr>
              <a:t>interface actions</a:t>
            </a:r>
            <a:r>
              <a:rPr lang="en" sz="1400">
                <a:solidFill>
                  <a:schemeClr val="dk1"/>
                </a:solidFill>
                <a:latin typeface="Times New Roman"/>
                <a:ea typeface="Times New Roman"/>
                <a:cs typeface="Times New Roman"/>
                <a:sym typeface="Times New Roman"/>
              </a:rPr>
              <a:t> are common commands that will be employed by the users.</a:t>
            </a:r>
            <a:endParaRPr sz="1400">
              <a:solidFill>
                <a:schemeClr val="dk1"/>
              </a:solidFill>
              <a:latin typeface="Times New Roman"/>
              <a:ea typeface="Times New Roman"/>
              <a:cs typeface="Times New Roman"/>
              <a:sym typeface="Times New Roman"/>
            </a:endParaRPr>
          </a:p>
          <a:p>
            <a:pPr indent="0" lvl="0" marL="457200" rtl="0" algn="l">
              <a:lnSpc>
                <a:spcPct val="9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1"/>
              </a:buClr>
              <a:buSzPts val="1800"/>
              <a:buFont typeface="Times New Roman"/>
              <a:buAutoNum type="arabicPeriod"/>
            </a:pPr>
            <a:r>
              <a:rPr b="1" lang="en">
                <a:solidFill>
                  <a:schemeClr val="dk1"/>
                </a:solidFill>
                <a:latin typeface="Times New Roman"/>
                <a:ea typeface="Times New Roman"/>
                <a:cs typeface="Times New Roman"/>
                <a:sym typeface="Times New Roman"/>
              </a:rPr>
              <a:t>Interface Icons</a:t>
            </a:r>
            <a:endParaRPr b="1">
              <a:solidFill>
                <a:schemeClr val="dk1"/>
              </a:solidFill>
              <a:latin typeface="Times New Roman"/>
              <a:ea typeface="Times New Roman"/>
              <a:cs typeface="Times New Roman"/>
              <a:sym typeface="Times New Roman"/>
            </a:endParaRPr>
          </a:p>
          <a:p>
            <a:pPr indent="0" lvl="0" marL="457200" rtl="0" algn="l">
              <a:lnSpc>
                <a:spcPct val="95000"/>
              </a:lnSpc>
              <a:spcBef>
                <a:spcPts val="0"/>
              </a:spcBef>
              <a:spcAft>
                <a:spcPts val="0"/>
              </a:spcAft>
              <a:buNone/>
            </a:pPr>
            <a:r>
              <a:rPr lang="en" sz="1400">
                <a:solidFill>
                  <a:schemeClr val="dk1"/>
                </a:solidFill>
                <a:latin typeface="Times New Roman"/>
                <a:ea typeface="Times New Roman"/>
                <a:cs typeface="Times New Roman"/>
                <a:sym typeface="Times New Roman"/>
              </a:rPr>
              <a:t> Icons are small pictures that will appear on command buttons as well as in forms and reports to highlight important information. </a:t>
            </a:r>
            <a:endParaRPr sz="1400">
              <a:solidFill>
                <a:schemeClr val="dk1"/>
              </a:solidFill>
              <a:latin typeface="Times New Roman"/>
              <a:ea typeface="Times New Roman"/>
              <a:cs typeface="Times New Roman"/>
              <a:sym typeface="Times New Roman"/>
            </a:endParaRPr>
          </a:p>
          <a:p>
            <a:pPr indent="0" lvl="0" marL="914400" rtl="0" algn="l">
              <a:lnSpc>
                <a:spcPct val="9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1"/>
              </a:buClr>
              <a:buSzPts val="1800"/>
              <a:buFont typeface="Times New Roman"/>
              <a:buAutoNum type="arabicPeriod"/>
            </a:pPr>
            <a:r>
              <a:rPr b="1" lang="en">
                <a:solidFill>
                  <a:schemeClr val="dk1"/>
                </a:solidFill>
                <a:latin typeface="Times New Roman"/>
                <a:ea typeface="Times New Roman"/>
                <a:cs typeface="Times New Roman"/>
                <a:sym typeface="Times New Roman"/>
              </a:rPr>
              <a:t>Interface Templates</a:t>
            </a:r>
            <a:endParaRPr b="1">
              <a:solidFill>
                <a:schemeClr val="dk1"/>
              </a:solidFill>
              <a:latin typeface="Times New Roman"/>
              <a:ea typeface="Times New Roman"/>
              <a:cs typeface="Times New Roman"/>
              <a:sym typeface="Times New Roman"/>
            </a:endParaRPr>
          </a:p>
          <a:p>
            <a:pPr indent="0" lvl="0" marL="457200" rtl="0" algn="l">
              <a:lnSpc>
                <a:spcPct val="95000"/>
              </a:lnSpc>
              <a:spcBef>
                <a:spcPts val="0"/>
              </a:spcBef>
              <a:spcAft>
                <a:spcPts val="0"/>
              </a:spcAft>
              <a:buNone/>
            </a:pPr>
            <a:r>
              <a:rPr lang="en" sz="1200">
                <a:solidFill>
                  <a:schemeClr val="dk1"/>
                </a:solidFill>
                <a:latin typeface="PT Serif"/>
                <a:ea typeface="PT Serif"/>
                <a:cs typeface="PT Serif"/>
                <a:sym typeface="PT Serif"/>
              </a:rPr>
              <a:t>The </a:t>
            </a:r>
            <a:r>
              <a:rPr lang="en" sz="1200">
                <a:solidFill>
                  <a:schemeClr val="dk1"/>
                </a:solidFill>
                <a:uFill>
                  <a:noFill/>
                </a:uFill>
                <a:latin typeface="PT Serif"/>
                <a:ea typeface="PT Serif"/>
                <a:cs typeface="PT Serif"/>
                <a:sym typeface="PT Serif"/>
                <a:hlinkClick r:id="rId4"/>
              </a:rPr>
              <a:t>interface template</a:t>
            </a:r>
            <a:r>
              <a:rPr lang="en" sz="1200">
                <a:solidFill>
                  <a:schemeClr val="dk1"/>
                </a:solidFill>
                <a:latin typeface="PT Serif"/>
                <a:ea typeface="PT Serif"/>
                <a:cs typeface="PT Serif"/>
                <a:sym typeface="PT Serif"/>
              </a:rPr>
              <a:t> will defines the general appearance of all interface components in the information system (screens, forms, and reports).</a:t>
            </a:r>
            <a:endParaRPr b="1">
              <a:solidFill>
                <a:schemeClr val="dk1"/>
              </a:solidFill>
              <a:latin typeface="Times New Roman"/>
              <a:ea typeface="Times New Roman"/>
              <a:cs typeface="Times New Roman"/>
              <a:sym typeface="Times New Roman"/>
            </a:endParaRPr>
          </a:p>
          <a:p>
            <a:pPr indent="0" lvl="0" marL="457200" rtl="0" algn="l">
              <a:lnSpc>
                <a:spcPct val="9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3000">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Clr>
                <a:schemeClr val="dk1"/>
              </a:buClr>
              <a:buSzPts val="1100"/>
              <a:buFont typeface="Arial"/>
              <a:buNone/>
            </a:pPr>
            <a:r>
              <a:t/>
            </a:r>
            <a:endParaRPr b="1"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