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Source Code Pro"/>
      <p:regular r:id="rId31"/>
      <p:bold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82B694-3B19-485E-90C1-8E8B27DAE612}">
  <a:tblStyle styleId="{AC82B694-3B19-485E-90C1-8E8B27DAE6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Shape 53"/>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Shape 2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Shape 2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Shape 3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Shape 44"/>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Shape 45"/>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e/1FAIpQLSf03G9s6RXcyY7a0ZrRFrNBWT20s2ur_gmyTOUp3dlAHCwZqw/viewform?usp=sf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alesforce.com/uk/blog/2015/11/why-move-to-the-cloud-10-benefits-of-cloud-computing.html" TargetMode="External"/><Relationship Id="rId4" Type="http://schemas.openxmlformats.org/officeDocument/2006/relationships/hyperlink" Target="https://www.wired.com/insights/2012/10/move-to-cloud-consider-saas/" TargetMode="External"/><Relationship Id="rId5" Type="http://schemas.openxmlformats.org/officeDocument/2006/relationships/hyperlink" Target="http://www.onlinetech.com/resources/references/top-5-reasons-why-your-company-should-transition-to-private-cloud-compu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9100" y="644300"/>
            <a:ext cx="9026700" cy="2109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On-Premise to Cloud Migration</a:t>
            </a:r>
            <a:endParaRPr/>
          </a:p>
        </p:txBody>
      </p:sp>
      <p:sp>
        <p:nvSpPr>
          <p:cNvPr id="63" name="Shape 6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600">
                <a:solidFill>
                  <a:srgbClr val="424242"/>
                </a:solidFill>
                <a:latin typeface="Oswald"/>
                <a:ea typeface="Oswald"/>
                <a:cs typeface="Oswald"/>
                <a:sym typeface="Oswald"/>
              </a:rPr>
              <a:t>Team Cloud: </a:t>
            </a:r>
            <a:r>
              <a:rPr lang="en" sz="3600">
                <a:solidFill>
                  <a:srgbClr val="424242"/>
                </a:solidFill>
                <a:latin typeface="Oswald"/>
                <a:ea typeface="Oswald"/>
                <a:cs typeface="Oswald"/>
                <a:sym typeface="Oswald"/>
              </a:rPr>
              <a:t>Andrew Bae, Jonathan Nguyen, Osman Choudhary, Yobell Woldu, &amp; Nandu Rami </a:t>
            </a:r>
            <a:endParaRPr sz="3600">
              <a:solidFill>
                <a:srgbClr val="424242"/>
              </a:solidFill>
              <a:latin typeface="Oswald"/>
              <a:ea typeface="Oswald"/>
              <a:cs typeface="Oswald"/>
              <a:sym typeface="Oswald"/>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Interview Process</a:t>
            </a:r>
            <a:endParaRPr/>
          </a:p>
        </p:txBody>
      </p:sp>
      <p:sp>
        <p:nvSpPr>
          <p:cNvPr id="120" name="Shape 120"/>
          <p:cNvSpPr txBox="1"/>
          <p:nvPr>
            <p:ph idx="1" type="body"/>
          </p:nvPr>
        </p:nvSpPr>
        <p:spPr>
          <a:xfrm>
            <a:off x="311700" y="1468825"/>
            <a:ext cx="4254900" cy="309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Interviewee: Jane Doe</a:t>
            </a:r>
            <a:endParaRPr sz="1200"/>
          </a:p>
          <a:p>
            <a:pPr indent="0" lvl="0" marL="0" rtl="0">
              <a:spcBef>
                <a:spcPts val="1600"/>
              </a:spcBef>
              <a:spcAft>
                <a:spcPts val="0"/>
              </a:spcAft>
              <a:buNone/>
            </a:pPr>
            <a:r>
              <a:rPr lang="en" sz="1200"/>
              <a:t>Position: Lead Sharepoint Designer</a:t>
            </a:r>
            <a:endParaRPr sz="1200"/>
          </a:p>
          <a:p>
            <a:pPr indent="0" lvl="0" marL="0" rtl="0">
              <a:spcBef>
                <a:spcPts val="1600"/>
              </a:spcBef>
              <a:spcAft>
                <a:spcPts val="0"/>
              </a:spcAft>
              <a:buNone/>
            </a:pPr>
            <a:r>
              <a:rPr lang="en" sz="1200"/>
              <a:t>Date and Time: March 13, 2018 11:00 A.M</a:t>
            </a:r>
            <a:endParaRPr sz="1200"/>
          </a:p>
          <a:p>
            <a:pPr indent="0" lvl="0" marL="0" rtl="0">
              <a:spcBef>
                <a:spcPts val="1600"/>
              </a:spcBef>
              <a:spcAft>
                <a:spcPts val="0"/>
              </a:spcAft>
              <a:buNone/>
            </a:pPr>
            <a:r>
              <a:rPr lang="en" sz="1200"/>
              <a:t>Interviewer: Jonathan Nguyen</a:t>
            </a:r>
            <a:endParaRPr sz="1200"/>
          </a:p>
          <a:p>
            <a:pPr indent="0" lvl="0" marL="0" rtl="0">
              <a:spcBef>
                <a:spcPts val="1600"/>
              </a:spcBef>
              <a:spcAft>
                <a:spcPts val="1600"/>
              </a:spcAft>
              <a:buNone/>
            </a:pPr>
            <a:r>
              <a:rPr lang="en" sz="1200"/>
              <a:t>Summary: Interviewee is at average level of comprehension with technological aspects relating to Sharepoint. Basic hands-on skills and may be challenging to train. Therefore, awarding her with the position is skeptical. </a:t>
            </a:r>
            <a:endParaRPr sz="1200"/>
          </a:p>
        </p:txBody>
      </p:sp>
      <p:sp>
        <p:nvSpPr>
          <p:cNvPr id="121" name="Shape 121"/>
          <p:cNvSpPr txBox="1"/>
          <p:nvPr>
            <p:ph idx="1" type="body"/>
          </p:nvPr>
        </p:nvSpPr>
        <p:spPr>
          <a:xfrm>
            <a:off x="4718925" y="1468825"/>
            <a:ext cx="4364700" cy="33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 Questions:</a:t>
            </a:r>
            <a:endParaRPr sz="1200"/>
          </a:p>
          <a:p>
            <a:pPr indent="0" lvl="0" marL="0">
              <a:spcBef>
                <a:spcPts val="1600"/>
              </a:spcBef>
              <a:spcAft>
                <a:spcPts val="0"/>
              </a:spcAft>
              <a:buNone/>
            </a:pPr>
            <a:r>
              <a:rPr lang="en" sz="1200"/>
              <a:t>How many years of experience do you have with Sharepoint and what year are you most comfortable with?</a:t>
            </a:r>
            <a:endParaRPr sz="1200"/>
          </a:p>
          <a:p>
            <a:pPr indent="0" lvl="0" marL="0">
              <a:spcBef>
                <a:spcPts val="1600"/>
              </a:spcBef>
              <a:spcAft>
                <a:spcPts val="0"/>
              </a:spcAft>
              <a:buNone/>
            </a:pPr>
            <a:r>
              <a:rPr lang="en" sz="1200"/>
              <a:t>Do you have any prior design experience? If so, please explain some of your work.If not, why do you believe you are fit for this position? </a:t>
            </a:r>
            <a:endParaRPr sz="1200"/>
          </a:p>
          <a:p>
            <a:pPr indent="0" lvl="0" marL="0">
              <a:spcBef>
                <a:spcPts val="1600"/>
              </a:spcBef>
              <a:spcAft>
                <a:spcPts val="0"/>
              </a:spcAft>
              <a:buNone/>
            </a:pPr>
            <a:r>
              <a:rPr lang="en" sz="1200"/>
              <a:t> </a:t>
            </a:r>
            <a:endParaRPr sz="1200"/>
          </a:p>
          <a:p>
            <a:pPr indent="0" lvl="0" marL="0">
              <a:spcBef>
                <a:spcPts val="1600"/>
              </a:spcBef>
              <a:spcAft>
                <a:spcPts val="0"/>
              </a:spcAft>
              <a:buNone/>
            </a:pPr>
            <a:r>
              <a:rPr lang="en" sz="1200"/>
              <a:t> </a:t>
            </a:r>
            <a:endParaRPr sz="1200"/>
          </a:p>
          <a:p>
            <a:pPr indent="0" lvl="0" marL="0">
              <a:spcBef>
                <a:spcPts val="1600"/>
              </a:spcBef>
              <a:spcAft>
                <a:spcPts val="0"/>
              </a:spcAft>
              <a:buNone/>
            </a:pPr>
            <a:r>
              <a:rPr lang="en" sz="1200"/>
              <a:t> </a:t>
            </a:r>
            <a:endParaRPr sz="1200"/>
          </a:p>
          <a:p>
            <a:pPr indent="0" lvl="0" marL="0" rtl="0">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Interview Process</a:t>
            </a:r>
            <a:endParaRPr/>
          </a:p>
        </p:txBody>
      </p:sp>
      <p:sp>
        <p:nvSpPr>
          <p:cNvPr id="127" name="Shape 127"/>
          <p:cNvSpPr txBox="1"/>
          <p:nvPr>
            <p:ph idx="1" type="body"/>
          </p:nvPr>
        </p:nvSpPr>
        <p:spPr>
          <a:xfrm>
            <a:off x="311700" y="1468825"/>
            <a:ext cx="4254900" cy="309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Interviewee: LeBron James</a:t>
            </a:r>
            <a:endParaRPr sz="1200"/>
          </a:p>
          <a:p>
            <a:pPr indent="0" lvl="0" marL="0" rtl="0">
              <a:spcBef>
                <a:spcPts val="1600"/>
              </a:spcBef>
              <a:spcAft>
                <a:spcPts val="0"/>
              </a:spcAft>
              <a:buNone/>
            </a:pPr>
            <a:r>
              <a:rPr lang="en" sz="1200"/>
              <a:t>Position: Junior Sharepoint Designer</a:t>
            </a:r>
            <a:endParaRPr sz="1200"/>
          </a:p>
          <a:p>
            <a:pPr indent="0" lvl="0" marL="0" rtl="0">
              <a:spcBef>
                <a:spcPts val="1600"/>
              </a:spcBef>
              <a:spcAft>
                <a:spcPts val="0"/>
              </a:spcAft>
              <a:buNone/>
            </a:pPr>
            <a:r>
              <a:rPr lang="en" sz="1200"/>
              <a:t>Date and Time: March 14th, 2018 10:00 A.M </a:t>
            </a:r>
            <a:endParaRPr sz="1200"/>
          </a:p>
          <a:p>
            <a:pPr indent="0" lvl="0" marL="0" rtl="0">
              <a:spcBef>
                <a:spcPts val="1600"/>
              </a:spcBef>
              <a:spcAft>
                <a:spcPts val="0"/>
              </a:spcAft>
              <a:buNone/>
            </a:pPr>
            <a:r>
              <a:rPr lang="en" sz="1200"/>
              <a:t>Interviewer: Nandu Rami </a:t>
            </a:r>
            <a:endParaRPr sz="1200"/>
          </a:p>
          <a:p>
            <a:pPr indent="0" lvl="0" marL="0" rtl="0">
              <a:spcBef>
                <a:spcPts val="1600"/>
              </a:spcBef>
              <a:spcAft>
                <a:spcPts val="1600"/>
              </a:spcAft>
              <a:buNone/>
            </a:pPr>
            <a:r>
              <a:rPr lang="en" sz="1200"/>
              <a:t>Summary: Interviewee is 3x NBA champion and hopes to expand knowledge outside of basketball. However, majority of his time is dedicated to playing the sport so this will not be the first priority which is not acceptable as the position calls for full attention.</a:t>
            </a:r>
            <a:endParaRPr sz="1200"/>
          </a:p>
        </p:txBody>
      </p:sp>
      <p:sp>
        <p:nvSpPr>
          <p:cNvPr id="128" name="Shape 128"/>
          <p:cNvSpPr txBox="1"/>
          <p:nvPr>
            <p:ph idx="1" type="body"/>
          </p:nvPr>
        </p:nvSpPr>
        <p:spPr>
          <a:xfrm>
            <a:off x="4718925" y="1468825"/>
            <a:ext cx="4364700" cy="33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 Questions:</a:t>
            </a:r>
            <a:endParaRPr sz="1200"/>
          </a:p>
          <a:p>
            <a:pPr indent="0" lvl="0" marL="0">
              <a:spcBef>
                <a:spcPts val="1600"/>
              </a:spcBef>
              <a:spcAft>
                <a:spcPts val="0"/>
              </a:spcAft>
              <a:buNone/>
            </a:pPr>
            <a:r>
              <a:rPr lang="en" sz="1200"/>
              <a:t>How many Sharepoint pages and domains have you created so far?</a:t>
            </a:r>
            <a:endParaRPr sz="1200"/>
          </a:p>
          <a:p>
            <a:pPr indent="0" lvl="0" marL="0">
              <a:spcBef>
                <a:spcPts val="1600"/>
              </a:spcBef>
              <a:spcAft>
                <a:spcPts val="0"/>
              </a:spcAft>
              <a:buNone/>
            </a:pPr>
            <a:r>
              <a:rPr lang="en" sz="1200"/>
              <a:t>What are some hardships that you faced whilst creating those pages and domains and how have you overcome them?</a:t>
            </a:r>
            <a:endParaRPr sz="1200"/>
          </a:p>
          <a:p>
            <a:pPr indent="0" lvl="0" marL="0">
              <a:spcBef>
                <a:spcPts val="1600"/>
              </a:spcBef>
              <a:spcAft>
                <a:spcPts val="0"/>
              </a:spcAft>
              <a:buNone/>
            </a:pPr>
            <a:r>
              <a:rPr lang="en" sz="1200"/>
              <a:t>What do you feel is the most important part of cloud and infrastructure?</a:t>
            </a:r>
            <a:endParaRPr sz="1200"/>
          </a:p>
          <a:p>
            <a:pPr indent="0" lvl="0" marL="0" rtl="0">
              <a:spcBef>
                <a:spcPts val="1600"/>
              </a:spcBef>
              <a:spcAft>
                <a:spcPts val="0"/>
              </a:spcAft>
              <a:buNone/>
            </a:pPr>
            <a:r>
              <a:rPr lang="en" sz="1200"/>
              <a:t>Do you feel that technology is shifting into the field of cloud? Why?</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Interview Process</a:t>
            </a:r>
            <a:endParaRPr/>
          </a:p>
        </p:txBody>
      </p:sp>
      <p:sp>
        <p:nvSpPr>
          <p:cNvPr id="134" name="Shape 134"/>
          <p:cNvSpPr txBox="1"/>
          <p:nvPr>
            <p:ph idx="1" type="body"/>
          </p:nvPr>
        </p:nvSpPr>
        <p:spPr>
          <a:xfrm>
            <a:off x="311700" y="1468825"/>
            <a:ext cx="4254900" cy="309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Interviewee: Steve Jobs</a:t>
            </a:r>
            <a:endParaRPr sz="1200"/>
          </a:p>
          <a:p>
            <a:pPr indent="0" lvl="0" marL="0" rtl="0">
              <a:spcBef>
                <a:spcPts val="1600"/>
              </a:spcBef>
              <a:spcAft>
                <a:spcPts val="0"/>
              </a:spcAft>
              <a:buNone/>
            </a:pPr>
            <a:r>
              <a:rPr lang="en" sz="1200"/>
              <a:t>Position: Junior Sharepoint Designer</a:t>
            </a:r>
            <a:endParaRPr sz="1200"/>
          </a:p>
          <a:p>
            <a:pPr indent="0" lvl="0" marL="0" rtl="0">
              <a:spcBef>
                <a:spcPts val="1600"/>
              </a:spcBef>
              <a:spcAft>
                <a:spcPts val="0"/>
              </a:spcAft>
              <a:buNone/>
            </a:pPr>
            <a:r>
              <a:rPr lang="en" sz="1200"/>
              <a:t>Date and Time: March 14th, 2018 12:00 P.M</a:t>
            </a:r>
            <a:endParaRPr sz="1200"/>
          </a:p>
          <a:p>
            <a:pPr indent="0" lvl="0" marL="0" rtl="0">
              <a:spcBef>
                <a:spcPts val="1600"/>
              </a:spcBef>
              <a:spcAft>
                <a:spcPts val="0"/>
              </a:spcAft>
              <a:buNone/>
            </a:pPr>
            <a:r>
              <a:rPr lang="en" sz="1200"/>
              <a:t>Interviewer: Osman Choudhary</a:t>
            </a:r>
            <a:endParaRPr sz="1200"/>
          </a:p>
          <a:p>
            <a:pPr indent="0" lvl="0" marL="0" rtl="0">
              <a:spcBef>
                <a:spcPts val="1600"/>
              </a:spcBef>
              <a:spcAft>
                <a:spcPts val="1600"/>
              </a:spcAft>
              <a:buNone/>
            </a:pPr>
            <a:r>
              <a:rPr lang="en" sz="1200"/>
              <a:t>Summary: Interviewee is well-known for his work in the technological field. Possesses outstanding knowledge with applications such as Sharepoint and can easily distinguish the most significant parts that are to be implemented in the construction phase. Very noticable amount of experience and is the most qualified for the position.</a:t>
            </a:r>
            <a:endParaRPr sz="1200"/>
          </a:p>
        </p:txBody>
      </p:sp>
      <p:sp>
        <p:nvSpPr>
          <p:cNvPr id="135" name="Shape 135"/>
          <p:cNvSpPr txBox="1"/>
          <p:nvPr>
            <p:ph idx="1" type="body"/>
          </p:nvPr>
        </p:nvSpPr>
        <p:spPr>
          <a:xfrm>
            <a:off x="4718925" y="1468825"/>
            <a:ext cx="4364700" cy="33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 Questions:</a:t>
            </a:r>
            <a:endParaRPr sz="1200"/>
          </a:p>
          <a:p>
            <a:pPr indent="0" lvl="0" marL="0">
              <a:spcBef>
                <a:spcPts val="1600"/>
              </a:spcBef>
              <a:spcAft>
                <a:spcPts val="0"/>
              </a:spcAft>
              <a:buNone/>
            </a:pPr>
            <a:r>
              <a:rPr lang="en" sz="1200"/>
              <a:t>How many years of experience do you have with Sharepoint and what year are you most comfortable with?</a:t>
            </a:r>
            <a:endParaRPr sz="1200"/>
          </a:p>
          <a:p>
            <a:pPr indent="0" lvl="0" marL="0" rtl="0">
              <a:spcBef>
                <a:spcPts val="1600"/>
              </a:spcBef>
              <a:spcAft>
                <a:spcPts val="0"/>
              </a:spcAft>
              <a:buNone/>
            </a:pPr>
            <a:r>
              <a:rPr lang="en" sz="1200"/>
              <a:t>Do you have any prior design experience? If so, please explain some of your work.If not, why do you believe you are fit for this position? </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Observation Notes</a:t>
            </a:r>
            <a:endParaRPr/>
          </a:p>
        </p:txBody>
      </p:sp>
      <p:sp>
        <p:nvSpPr>
          <p:cNvPr id="141" name="Shape 14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On-premise DB:</a:t>
            </a:r>
            <a:endParaRPr/>
          </a:p>
          <a:p>
            <a:pPr indent="-342900" lvl="0" marL="457200" rtl="0">
              <a:spcBef>
                <a:spcPts val="1600"/>
              </a:spcBef>
              <a:spcAft>
                <a:spcPts val="0"/>
              </a:spcAft>
              <a:buSzPts val="1800"/>
              <a:buChar char="●"/>
            </a:pPr>
            <a:r>
              <a:rPr lang="en"/>
              <a:t>Server room maintenance costs are very expensive </a:t>
            </a:r>
            <a:endParaRPr/>
          </a:p>
          <a:p>
            <a:pPr indent="-342900" lvl="0" marL="457200" rtl="0">
              <a:spcBef>
                <a:spcPts val="0"/>
              </a:spcBef>
              <a:spcAft>
                <a:spcPts val="0"/>
              </a:spcAft>
              <a:buSzPts val="1800"/>
              <a:buChar char="●"/>
            </a:pPr>
            <a:r>
              <a:rPr lang="en"/>
              <a:t>Server requires dedicated space in the office (very consuming) </a:t>
            </a:r>
            <a:endParaRPr/>
          </a:p>
          <a:p>
            <a:pPr indent="-342900" lvl="0" marL="457200" rtl="0">
              <a:spcBef>
                <a:spcPts val="0"/>
              </a:spcBef>
              <a:spcAft>
                <a:spcPts val="0"/>
              </a:spcAft>
              <a:buSzPts val="1800"/>
              <a:buChar char="●"/>
            </a:pPr>
            <a:r>
              <a:rPr lang="en"/>
              <a:t>Users are unable to simultaneously work on documents</a:t>
            </a:r>
            <a:endParaRPr/>
          </a:p>
          <a:p>
            <a:pPr indent="-342900" lvl="0" marL="457200" rtl="0">
              <a:spcBef>
                <a:spcPts val="0"/>
              </a:spcBef>
              <a:spcAft>
                <a:spcPts val="0"/>
              </a:spcAft>
              <a:buSzPts val="1800"/>
              <a:buChar char="●"/>
            </a:pPr>
            <a:r>
              <a:rPr lang="en"/>
              <a:t>Users overwriting documents due to lack of check-in, check-out function.</a:t>
            </a:r>
            <a:endParaRPr/>
          </a:p>
          <a:p>
            <a:pPr indent="0" lvl="0" marL="0">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Questionnaire</a:t>
            </a:r>
            <a:endParaRPr/>
          </a:p>
        </p:txBody>
      </p:sp>
      <p:sp>
        <p:nvSpPr>
          <p:cNvPr id="147" name="Shape 14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Sample size:</a:t>
            </a:r>
            <a:r>
              <a:rPr lang="en"/>
              <a:t> Entire employee base</a:t>
            </a:r>
            <a:endParaRPr/>
          </a:p>
          <a:p>
            <a:pPr indent="-342900" lvl="0" marL="457200" rtl="0">
              <a:spcBef>
                <a:spcPts val="0"/>
              </a:spcBef>
              <a:spcAft>
                <a:spcPts val="0"/>
              </a:spcAft>
              <a:buSzPts val="1800"/>
              <a:buChar char="●"/>
            </a:pPr>
            <a:r>
              <a:rPr b="1" lang="en"/>
              <a:t>Response rate:</a:t>
            </a:r>
            <a:r>
              <a:rPr lang="en"/>
              <a:t> 87% response</a:t>
            </a:r>
            <a:endParaRPr/>
          </a:p>
          <a:p>
            <a:pPr indent="-342900" lvl="0" marL="457200" rtl="0">
              <a:spcBef>
                <a:spcPts val="0"/>
              </a:spcBef>
              <a:spcAft>
                <a:spcPts val="0"/>
              </a:spcAft>
              <a:buSzPts val="1800"/>
              <a:buChar char="●"/>
            </a:pPr>
            <a:r>
              <a:rPr b="1" lang="en"/>
              <a:t>Distribution date/ Collection date:</a:t>
            </a:r>
            <a:r>
              <a:rPr lang="en"/>
              <a:t> 1/1/2018 - 3/1/2018</a:t>
            </a:r>
            <a:endParaRPr/>
          </a:p>
          <a:p>
            <a:pPr indent="-342900" lvl="0" marL="457200" rtl="0">
              <a:spcBef>
                <a:spcPts val="0"/>
              </a:spcBef>
              <a:spcAft>
                <a:spcPts val="0"/>
              </a:spcAft>
              <a:buSzPts val="1800"/>
              <a:buChar char="●"/>
            </a:pPr>
            <a:r>
              <a:rPr b="1" lang="en"/>
              <a:t>Questionnaire Description:</a:t>
            </a:r>
            <a:r>
              <a:rPr lang="en"/>
              <a:t> Users were asked to rate their experience with our current system, listed the features of cloud based databasing and to rate to features from “Very Unimportant” to “Very Important”</a:t>
            </a:r>
            <a:endParaRPr/>
          </a:p>
          <a:p>
            <a:pPr indent="-342900" lvl="0" marL="457200">
              <a:spcBef>
                <a:spcPts val="0"/>
              </a:spcBef>
              <a:spcAft>
                <a:spcPts val="0"/>
              </a:spcAft>
              <a:buSzPts val="1800"/>
              <a:buChar char="●"/>
            </a:pPr>
            <a:r>
              <a:rPr lang="en" u="sng">
                <a:solidFill>
                  <a:schemeClr val="hlink"/>
                </a:solidFill>
                <a:hlinkClick r:id="rId3"/>
              </a:rPr>
              <a:t>Survey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Document Analysis </a:t>
            </a:r>
            <a:endParaRPr/>
          </a:p>
        </p:txBody>
      </p:sp>
      <p:sp>
        <p:nvSpPr>
          <p:cNvPr id="153" name="Shape 15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https://www.salesforce.com/uk/blog/2015/11/why-move-to-the-cloud-10-benefits-of-cloud-computing.html</a:t>
            </a:r>
            <a:endParaRPr/>
          </a:p>
          <a:p>
            <a:pPr indent="0" lvl="0" marL="0">
              <a:spcBef>
                <a:spcPts val="1600"/>
              </a:spcBef>
              <a:spcAft>
                <a:spcPts val="0"/>
              </a:spcAft>
              <a:buNone/>
            </a:pPr>
            <a:r>
              <a:t/>
            </a:r>
            <a:endParaRPr/>
          </a:p>
          <a:p>
            <a:pPr indent="0" lvl="0" marL="0">
              <a:spcBef>
                <a:spcPts val="1600"/>
              </a:spcBef>
              <a:spcAft>
                <a:spcPts val="0"/>
              </a:spcAft>
              <a:buNone/>
            </a:pPr>
            <a:r>
              <a:rPr lang="en" u="sng">
                <a:solidFill>
                  <a:schemeClr val="hlink"/>
                </a:solidFill>
                <a:hlinkClick r:id="rId4"/>
              </a:rPr>
              <a:t>https://www.wired.com/insights/2012/10/move-to-cloud-consider-saas/</a:t>
            </a:r>
            <a:endParaRPr/>
          </a:p>
          <a:p>
            <a:pPr indent="0" lvl="0" marL="0">
              <a:spcBef>
                <a:spcPts val="1600"/>
              </a:spcBef>
              <a:spcAft>
                <a:spcPts val="0"/>
              </a:spcAft>
              <a:buNone/>
            </a:pPr>
            <a:r>
              <a:t/>
            </a:r>
            <a:endParaRPr/>
          </a:p>
          <a:p>
            <a:pPr indent="0" lvl="0" marL="0">
              <a:spcBef>
                <a:spcPts val="1600"/>
              </a:spcBef>
              <a:spcAft>
                <a:spcPts val="0"/>
              </a:spcAft>
              <a:buNone/>
            </a:pPr>
            <a:r>
              <a:rPr lang="en" u="sng">
                <a:solidFill>
                  <a:schemeClr val="hlink"/>
                </a:solidFill>
                <a:hlinkClick r:id="rId5"/>
              </a:rPr>
              <a:t>http://www.onlinetech.com/resources/references/top-5-reasons-why-your-company-should-transition-to-private-cloud-computing</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One</a:t>
            </a:r>
            <a:endParaRPr/>
          </a:p>
        </p:txBody>
      </p:sp>
      <p:sp>
        <p:nvSpPr>
          <p:cNvPr id="159" name="Shape 15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Use Case Name: </a:t>
            </a:r>
            <a:r>
              <a:rPr lang="en"/>
              <a:t>Active Directory</a:t>
            </a:r>
            <a:r>
              <a:rPr b="1" lang="en"/>
              <a:t>    ID: </a:t>
            </a:r>
            <a:r>
              <a:rPr lang="en"/>
              <a:t>UC-1 </a:t>
            </a:r>
            <a:endParaRPr/>
          </a:p>
          <a:p>
            <a:pPr indent="0" lvl="0" marL="0">
              <a:spcBef>
                <a:spcPts val="1600"/>
              </a:spcBef>
              <a:spcAft>
                <a:spcPts val="0"/>
              </a:spcAft>
              <a:buNone/>
            </a:pPr>
            <a:r>
              <a:rPr b="1" lang="en"/>
              <a:t>Actor: </a:t>
            </a:r>
            <a:r>
              <a:rPr lang="en"/>
              <a:t>User </a:t>
            </a:r>
            <a:endParaRPr/>
          </a:p>
          <a:p>
            <a:pPr indent="0" lvl="0" marL="0">
              <a:spcBef>
                <a:spcPts val="1600"/>
              </a:spcBef>
              <a:spcAft>
                <a:spcPts val="0"/>
              </a:spcAft>
              <a:buNone/>
            </a:pPr>
            <a:r>
              <a:rPr b="1" lang="en"/>
              <a:t>Description: </a:t>
            </a:r>
            <a:r>
              <a:rPr lang="en"/>
              <a:t>The user will login to the database, which would be verified through active directory. </a:t>
            </a:r>
            <a:endParaRPr/>
          </a:p>
          <a:p>
            <a:pPr indent="0" lvl="0" marL="0">
              <a:spcBef>
                <a:spcPts val="1600"/>
              </a:spcBef>
              <a:spcAft>
                <a:spcPts val="0"/>
              </a:spcAft>
              <a:buNone/>
            </a:pPr>
            <a:r>
              <a:rPr b="1" lang="en"/>
              <a:t>Trigger: </a:t>
            </a:r>
            <a:r>
              <a:rPr lang="en"/>
              <a:t>User attempts to access webpage </a:t>
            </a:r>
            <a:endParaRPr/>
          </a:p>
          <a:p>
            <a:pPr indent="0" lvl="0" marL="0">
              <a:spcBef>
                <a:spcPts val="1600"/>
              </a:spcBef>
              <a:spcAft>
                <a:spcPts val="1600"/>
              </a:spcAft>
              <a:buNone/>
            </a:pPr>
            <a:r>
              <a:rPr b="1" lang="en"/>
              <a:t>Type: </a:t>
            </a:r>
            <a:r>
              <a:rPr lang="en"/>
              <a:t>External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One</a:t>
            </a:r>
            <a:endParaRPr/>
          </a:p>
        </p:txBody>
      </p:sp>
      <p:sp>
        <p:nvSpPr>
          <p:cNvPr id="165" name="Shape 16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Preconditions: </a:t>
            </a:r>
            <a:endParaRPr b="1"/>
          </a:p>
          <a:p>
            <a:pPr indent="-342900" lvl="0" marL="914400" rtl="0">
              <a:spcBef>
                <a:spcPts val="1600"/>
              </a:spcBef>
              <a:spcAft>
                <a:spcPts val="0"/>
              </a:spcAft>
              <a:buSzPts val="1800"/>
              <a:buAutoNum type="arabicPeriod"/>
            </a:pPr>
            <a:r>
              <a:rPr lang="en"/>
              <a:t>Active Directory is up-to-date </a:t>
            </a:r>
            <a:endParaRPr/>
          </a:p>
          <a:p>
            <a:pPr indent="-342900" lvl="0" marL="914400" rtl="0">
              <a:spcBef>
                <a:spcPts val="0"/>
              </a:spcBef>
              <a:spcAft>
                <a:spcPts val="0"/>
              </a:spcAft>
              <a:buSzPts val="1800"/>
              <a:buAutoNum type="arabicPeriod"/>
            </a:pPr>
            <a:r>
              <a:rPr lang="en"/>
              <a:t>User contains login information </a:t>
            </a:r>
            <a:endParaRPr/>
          </a:p>
          <a:p>
            <a:pPr indent="0" lvl="0" marL="0" rtl="0">
              <a:spcBef>
                <a:spcPts val="1600"/>
              </a:spcBef>
              <a:spcAft>
                <a:spcPts val="0"/>
              </a:spcAft>
              <a:buNone/>
            </a:pPr>
            <a:r>
              <a:rPr b="1" lang="en"/>
              <a:t>Normal Course: </a:t>
            </a:r>
            <a:endParaRPr b="1"/>
          </a:p>
          <a:p>
            <a:pPr indent="-342900" lvl="0" marL="914400" rtl="0">
              <a:spcBef>
                <a:spcPts val="1600"/>
              </a:spcBef>
              <a:spcAft>
                <a:spcPts val="0"/>
              </a:spcAft>
              <a:buSzPts val="1800"/>
              <a:buAutoNum type="arabicPeriod"/>
            </a:pPr>
            <a:r>
              <a:rPr lang="en"/>
              <a:t>Sharepoint confirms with Active Directory to see if user has privilege </a:t>
            </a:r>
            <a:endParaRPr/>
          </a:p>
          <a:p>
            <a:pPr indent="-342900" lvl="0" marL="914400">
              <a:spcBef>
                <a:spcPts val="0"/>
              </a:spcBef>
              <a:spcAft>
                <a:spcPts val="0"/>
              </a:spcAft>
              <a:buSzPts val="1800"/>
              <a:buAutoNum type="arabicPeriod"/>
            </a:pPr>
            <a:r>
              <a:rPr lang="en"/>
              <a:t>Sharepoint loads site for user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One</a:t>
            </a:r>
            <a:endParaRPr/>
          </a:p>
        </p:txBody>
      </p:sp>
      <p:sp>
        <p:nvSpPr>
          <p:cNvPr id="171" name="Shape 17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Exception: </a:t>
            </a:r>
            <a:endParaRPr b="1"/>
          </a:p>
          <a:p>
            <a:pPr indent="-342900" lvl="0" marL="914400" rtl="0">
              <a:spcBef>
                <a:spcPts val="1600"/>
              </a:spcBef>
              <a:spcAft>
                <a:spcPts val="0"/>
              </a:spcAft>
              <a:buSzPts val="1800"/>
              <a:buAutoNum type="arabicPeriod"/>
            </a:pPr>
            <a:r>
              <a:rPr lang="en"/>
              <a:t>Sharepoint doesn’t find User on Active Directory </a:t>
            </a:r>
            <a:endParaRPr/>
          </a:p>
          <a:p>
            <a:pPr indent="-342900" lvl="0" marL="914400" rtl="0">
              <a:spcBef>
                <a:spcPts val="0"/>
              </a:spcBef>
              <a:spcAft>
                <a:spcPts val="0"/>
              </a:spcAft>
              <a:buSzPts val="1800"/>
              <a:buAutoNum type="arabicPeriod"/>
            </a:pPr>
            <a:r>
              <a:rPr lang="en"/>
              <a:t>Sharepoint prompts user to ask for privilege</a:t>
            </a:r>
            <a:endParaRPr/>
          </a:p>
          <a:p>
            <a:pPr indent="-342900" lvl="0" marL="914400" rtl="0">
              <a:spcBef>
                <a:spcPts val="0"/>
              </a:spcBef>
              <a:spcAft>
                <a:spcPts val="0"/>
              </a:spcAft>
              <a:buSzPts val="1800"/>
              <a:buAutoNum type="arabicPeriod"/>
            </a:pPr>
            <a:r>
              <a:rPr lang="en"/>
              <a:t>Sharepoint stops loading </a:t>
            </a:r>
            <a:endParaRPr/>
          </a:p>
          <a:p>
            <a:pPr indent="0" lvl="0" marL="0" rtl="0">
              <a:spcBef>
                <a:spcPts val="1600"/>
              </a:spcBef>
              <a:spcAft>
                <a:spcPts val="0"/>
              </a:spcAft>
              <a:buNone/>
            </a:pPr>
            <a:r>
              <a:rPr b="1" lang="en"/>
              <a:t>Postcondition: </a:t>
            </a:r>
            <a:endParaRPr b="1"/>
          </a:p>
          <a:p>
            <a:pPr indent="-342900" lvl="0" marL="914400">
              <a:spcBef>
                <a:spcPts val="1600"/>
              </a:spcBef>
              <a:spcAft>
                <a:spcPts val="0"/>
              </a:spcAft>
              <a:buSzPts val="1800"/>
              <a:buAutoNum type="arabicPeriod"/>
            </a:pPr>
            <a:r>
              <a:rPr lang="en"/>
              <a:t>Sharepoint is loaded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One</a:t>
            </a:r>
            <a:endParaRPr/>
          </a:p>
        </p:txBody>
      </p:sp>
      <p:sp>
        <p:nvSpPr>
          <p:cNvPr id="177" name="Shape 17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8" name="Shape 178"/>
          <p:cNvPicPr preferRelativeResize="0"/>
          <p:nvPr/>
        </p:nvPicPr>
        <p:blipFill>
          <a:blip r:embed="rId3">
            <a:alphaModFix/>
          </a:blip>
          <a:stretch>
            <a:fillRect/>
          </a:stretch>
        </p:blipFill>
        <p:spPr>
          <a:xfrm>
            <a:off x="2871300" y="810175"/>
            <a:ext cx="4686305" cy="408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Requirements Definition </a:t>
            </a:r>
            <a:endParaRPr/>
          </a:p>
        </p:txBody>
      </p:sp>
      <p:graphicFrame>
        <p:nvGraphicFramePr>
          <p:cNvPr id="69" name="Shape 69"/>
          <p:cNvGraphicFramePr/>
          <p:nvPr/>
        </p:nvGraphicFramePr>
        <p:xfrm>
          <a:off x="252075" y="1391850"/>
          <a:ext cx="3000000" cy="3000000"/>
        </p:xfrm>
        <a:graphic>
          <a:graphicData uri="http://schemas.openxmlformats.org/drawingml/2006/table">
            <a:tbl>
              <a:tblPr>
                <a:noFill/>
                <a:tableStyleId>{AC82B694-3B19-485E-90C1-8E8B27DAE612}</a:tableStyleId>
              </a:tblPr>
              <a:tblGrid>
                <a:gridCol w="2879950"/>
                <a:gridCol w="2879950"/>
                <a:gridCol w="2879950"/>
              </a:tblGrid>
              <a:tr h="491175">
                <a:tc>
                  <a:txBody>
                    <a:bodyPr>
                      <a:noAutofit/>
                    </a:bodyPr>
                    <a:lstStyle/>
                    <a:p>
                      <a:pPr indent="0" lvl="0" marL="0">
                        <a:spcBef>
                          <a:spcPts val="0"/>
                        </a:spcBef>
                        <a:spcAft>
                          <a:spcPts val="0"/>
                        </a:spcAft>
                        <a:buNone/>
                      </a:pPr>
                      <a:r>
                        <a:rPr b="1" lang="en"/>
                        <a:t>Functional Requirement</a:t>
                      </a:r>
                      <a:endParaRPr b="1"/>
                    </a:p>
                  </a:txBody>
                  <a:tcPr marT="91425" marB="91425" marR="91425" marL="91425"/>
                </a:tc>
                <a:tc>
                  <a:txBody>
                    <a:bodyPr>
                      <a:noAutofit/>
                    </a:bodyPr>
                    <a:lstStyle/>
                    <a:p>
                      <a:pPr indent="0" lvl="0" marL="0">
                        <a:spcBef>
                          <a:spcPts val="0"/>
                        </a:spcBef>
                        <a:spcAft>
                          <a:spcPts val="0"/>
                        </a:spcAft>
                        <a:buNone/>
                      </a:pPr>
                      <a:r>
                        <a:rPr b="1" lang="en"/>
                        <a:t>Descriptions</a:t>
                      </a:r>
                      <a:endParaRPr b="1"/>
                    </a:p>
                  </a:txBody>
                  <a:tcPr marT="91425" marB="91425" marR="91425" marL="91425"/>
                </a:tc>
                <a:tc>
                  <a:txBody>
                    <a:bodyPr>
                      <a:noAutofit/>
                    </a:bodyPr>
                    <a:lstStyle/>
                    <a:p>
                      <a:pPr indent="0" lvl="0" marL="0">
                        <a:spcBef>
                          <a:spcPts val="0"/>
                        </a:spcBef>
                        <a:spcAft>
                          <a:spcPts val="0"/>
                        </a:spcAft>
                        <a:buNone/>
                      </a:pPr>
                      <a:r>
                        <a:rPr b="1" lang="en"/>
                        <a:t>Examples</a:t>
                      </a:r>
                      <a:endParaRPr b="1"/>
                    </a:p>
                  </a:txBody>
                  <a:tcPr marT="91425" marB="91425" marR="91425" marL="91425"/>
                </a:tc>
              </a:tr>
              <a:tr h="1391950">
                <a:tc>
                  <a:txBody>
                    <a:bodyPr>
                      <a:noAutofit/>
                    </a:bodyPr>
                    <a:lstStyle/>
                    <a:p>
                      <a:pPr indent="0" lvl="0" marL="0">
                        <a:spcBef>
                          <a:spcPts val="0"/>
                        </a:spcBef>
                        <a:spcAft>
                          <a:spcPts val="0"/>
                        </a:spcAft>
                        <a:buNone/>
                      </a:pPr>
                      <a:r>
                        <a:rPr lang="en"/>
                        <a:t>Process-Oriented </a:t>
                      </a:r>
                      <a:endParaRPr/>
                    </a:p>
                  </a:txBody>
                  <a:tcPr marT="91425" marB="91425" marR="91425" marL="91425"/>
                </a:tc>
                <a:tc>
                  <a:txBody>
                    <a:bodyPr>
                      <a:noAutofit/>
                    </a:bodyPr>
                    <a:lstStyle/>
                    <a:p>
                      <a:pPr indent="0" lvl="0" marL="0">
                        <a:spcBef>
                          <a:spcPts val="0"/>
                        </a:spcBef>
                        <a:spcAft>
                          <a:spcPts val="0"/>
                        </a:spcAft>
                        <a:buNone/>
                      </a:pPr>
                      <a:r>
                        <a:rPr lang="en"/>
                        <a:t>A process the system must perform; a process the system must do</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Provide document versioning</a:t>
                      </a:r>
                      <a:endParaRPr/>
                    </a:p>
                    <a:p>
                      <a:pPr indent="-317500" lvl="0" marL="457200" rtl="0">
                        <a:spcBef>
                          <a:spcPts val="0"/>
                        </a:spcBef>
                        <a:spcAft>
                          <a:spcPts val="0"/>
                        </a:spcAft>
                        <a:buSzPts val="1400"/>
                        <a:buChar char="●"/>
                      </a:pPr>
                      <a:r>
                        <a:rPr lang="en"/>
                        <a:t>Checking in and out documents</a:t>
                      </a:r>
                      <a:endParaRPr/>
                    </a:p>
                    <a:p>
                      <a:pPr indent="-317500" lvl="0" marL="457200" rtl="0">
                        <a:spcBef>
                          <a:spcPts val="0"/>
                        </a:spcBef>
                        <a:spcAft>
                          <a:spcPts val="0"/>
                        </a:spcAft>
                        <a:buSzPts val="1400"/>
                        <a:buChar char="●"/>
                      </a:pPr>
                      <a:r>
                        <a:rPr lang="en"/>
                        <a:t>Provide an accessible place for departments to come together to work cooperatively</a:t>
                      </a:r>
                      <a:endParaRPr/>
                    </a:p>
                    <a:p>
                      <a:pPr indent="-317500" lvl="0" marL="457200" rtl="0">
                        <a:spcBef>
                          <a:spcPts val="0"/>
                        </a:spcBef>
                        <a:spcAft>
                          <a:spcPts val="0"/>
                        </a:spcAft>
                        <a:buSzPts val="1400"/>
                        <a:buChar char="●"/>
                      </a:pPr>
                      <a:r>
                        <a:rPr lang="en"/>
                        <a:t>Provide real-time access for employees where ever they are logged in and have access to</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Two</a:t>
            </a:r>
            <a:endParaRPr/>
          </a:p>
        </p:txBody>
      </p:sp>
      <p:sp>
        <p:nvSpPr>
          <p:cNvPr id="184" name="Shape 18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Use Case Name: </a:t>
            </a:r>
            <a:r>
              <a:rPr lang="en"/>
              <a:t>Check-Out  		</a:t>
            </a:r>
            <a:r>
              <a:rPr b="1" lang="en"/>
              <a:t>ID: </a:t>
            </a:r>
            <a:r>
              <a:rPr lang="en"/>
              <a:t>UC-2</a:t>
            </a:r>
            <a:endParaRPr/>
          </a:p>
          <a:p>
            <a:pPr indent="0" lvl="0" marL="0">
              <a:spcBef>
                <a:spcPts val="1600"/>
              </a:spcBef>
              <a:spcAft>
                <a:spcPts val="0"/>
              </a:spcAft>
              <a:buNone/>
            </a:pPr>
            <a:r>
              <a:rPr b="1" lang="en"/>
              <a:t>Actor: </a:t>
            </a:r>
            <a:r>
              <a:rPr lang="en"/>
              <a:t>User</a:t>
            </a:r>
            <a:endParaRPr/>
          </a:p>
          <a:p>
            <a:pPr indent="0" lvl="0" marL="0">
              <a:spcBef>
                <a:spcPts val="1600"/>
              </a:spcBef>
              <a:spcAft>
                <a:spcPts val="0"/>
              </a:spcAft>
              <a:buNone/>
            </a:pPr>
            <a:r>
              <a:rPr b="1" lang="en"/>
              <a:t>Description: </a:t>
            </a:r>
            <a:r>
              <a:rPr lang="en"/>
              <a:t>User will request to check-out a document to edit. </a:t>
            </a:r>
            <a:endParaRPr/>
          </a:p>
          <a:p>
            <a:pPr indent="0" lvl="0" marL="0">
              <a:spcBef>
                <a:spcPts val="1600"/>
              </a:spcBef>
              <a:spcAft>
                <a:spcPts val="0"/>
              </a:spcAft>
              <a:buNone/>
            </a:pPr>
            <a:r>
              <a:rPr b="1" lang="en"/>
              <a:t>Trigger: </a:t>
            </a:r>
            <a:r>
              <a:rPr lang="en"/>
              <a:t>User attempts to access a document </a:t>
            </a:r>
            <a:endParaRPr/>
          </a:p>
          <a:p>
            <a:pPr indent="0" lvl="0" marL="0">
              <a:spcBef>
                <a:spcPts val="1600"/>
              </a:spcBef>
              <a:spcAft>
                <a:spcPts val="1600"/>
              </a:spcAft>
              <a:buNone/>
            </a:pPr>
            <a:r>
              <a:rPr b="1" lang="en"/>
              <a:t>Type: </a:t>
            </a:r>
            <a:r>
              <a:rPr lang="en"/>
              <a:t>External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Two </a:t>
            </a:r>
            <a:endParaRPr/>
          </a:p>
        </p:txBody>
      </p:sp>
      <p:sp>
        <p:nvSpPr>
          <p:cNvPr id="190" name="Shape 19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Preconditions: </a:t>
            </a:r>
            <a:endParaRPr b="1"/>
          </a:p>
          <a:p>
            <a:pPr indent="-342900" lvl="0" marL="914400" rtl="0">
              <a:spcBef>
                <a:spcPts val="1600"/>
              </a:spcBef>
              <a:spcAft>
                <a:spcPts val="0"/>
              </a:spcAft>
              <a:buSzPts val="1800"/>
              <a:buAutoNum type="arabicPeriod"/>
            </a:pPr>
            <a:r>
              <a:rPr lang="en"/>
              <a:t>User has privilege to load sharepoint site </a:t>
            </a:r>
            <a:endParaRPr/>
          </a:p>
          <a:p>
            <a:pPr indent="-342900" lvl="0" marL="914400" rtl="0">
              <a:spcBef>
                <a:spcPts val="0"/>
              </a:spcBef>
              <a:spcAft>
                <a:spcPts val="0"/>
              </a:spcAft>
              <a:buSzPts val="1800"/>
              <a:buAutoNum type="arabicPeriod"/>
            </a:pPr>
            <a:r>
              <a:rPr lang="en"/>
              <a:t>Document exists </a:t>
            </a:r>
            <a:endParaRPr/>
          </a:p>
          <a:p>
            <a:pPr indent="-342900" lvl="0" marL="914400" rtl="0">
              <a:spcBef>
                <a:spcPts val="0"/>
              </a:spcBef>
              <a:spcAft>
                <a:spcPts val="0"/>
              </a:spcAft>
              <a:buSzPts val="1800"/>
              <a:buAutoNum type="arabicPeriod"/>
            </a:pPr>
            <a:r>
              <a:rPr lang="en"/>
              <a:t>User has privilege to check-in/check-out document </a:t>
            </a:r>
            <a:endParaRPr/>
          </a:p>
          <a:p>
            <a:pPr indent="0" lvl="0" marL="0" rtl="0">
              <a:spcBef>
                <a:spcPts val="1600"/>
              </a:spcBef>
              <a:spcAft>
                <a:spcPts val="0"/>
              </a:spcAft>
              <a:buNone/>
            </a:pPr>
            <a:r>
              <a:rPr b="1" lang="en"/>
              <a:t>Normal Course: </a:t>
            </a:r>
            <a:endParaRPr b="1"/>
          </a:p>
          <a:p>
            <a:pPr indent="-342900" lvl="0" marL="914400" rtl="0">
              <a:spcBef>
                <a:spcPts val="1600"/>
              </a:spcBef>
              <a:spcAft>
                <a:spcPts val="0"/>
              </a:spcAft>
              <a:buSzPts val="1800"/>
              <a:buAutoNum type="arabicPeriod"/>
            </a:pPr>
            <a:r>
              <a:rPr lang="en"/>
              <a:t>Document is able to be checked out</a:t>
            </a:r>
            <a:endParaRPr/>
          </a:p>
          <a:p>
            <a:pPr indent="-342900" lvl="0" marL="914400" rtl="0">
              <a:spcBef>
                <a:spcPts val="0"/>
              </a:spcBef>
              <a:spcAft>
                <a:spcPts val="0"/>
              </a:spcAft>
              <a:buSzPts val="1800"/>
              <a:buAutoNum type="arabicPeriod"/>
            </a:pPr>
            <a:r>
              <a:rPr lang="en"/>
              <a:t>User is given prompt to either check-out document or download as read-only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 Case Two </a:t>
            </a:r>
            <a:endParaRPr/>
          </a:p>
        </p:txBody>
      </p:sp>
      <p:sp>
        <p:nvSpPr>
          <p:cNvPr id="196" name="Shape 196"/>
          <p:cNvSpPr txBox="1"/>
          <p:nvPr>
            <p:ph idx="1" type="body"/>
          </p:nvPr>
        </p:nvSpPr>
        <p:spPr>
          <a:xfrm>
            <a:off x="311700" y="1468825"/>
            <a:ext cx="8520600" cy="348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Exception Course:</a:t>
            </a:r>
            <a:endParaRPr b="1"/>
          </a:p>
          <a:p>
            <a:pPr indent="0" lvl="0" marL="0" rtl="0">
              <a:spcBef>
                <a:spcPts val="1600"/>
              </a:spcBef>
              <a:spcAft>
                <a:spcPts val="0"/>
              </a:spcAft>
              <a:buNone/>
            </a:pPr>
            <a:r>
              <a:rPr b="1" lang="en"/>
              <a:t>1.0 - Document is checked out</a:t>
            </a:r>
            <a:endParaRPr b="1"/>
          </a:p>
          <a:p>
            <a:pPr indent="-342900" lvl="0" marL="914400" rtl="0">
              <a:spcBef>
                <a:spcPts val="1600"/>
              </a:spcBef>
              <a:spcAft>
                <a:spcPts val="0"/>
              </a:spcAft>
              <a:buSzPts val="1800"/>
              <a:buAutoNum type="arabicPeriod"/>
            </a:pPr>
            <a:r>
              <a:rPr lang="en"/>
              <a:t>Document is checked out already</a:t>
            </a:r>
            <a:endParaRPr/>
          </a:p>
          <a:p>
            <a:pPr indent="-342900" lvl="0" marL="914400" rtl="0">
              <a:spcBef>
                <a:spcPts val="0"/>
              </a:spcBef>
              <a:spcAft>
                <a:spcPts val="0"/>
              </a:spcAft>
              <a:buSzPts val="1800"/>
              <a:buAutoNum type="arabicPeriod"/>
            </a:pPr>
            <a:r>
              <a:rPr lang="en"/>
              <a:t>User is prompted to either contact person who checked it out or open a read-only copy</a:t>
            </a:r>
            <a:endParaRPr/>
          </a:p>
          <a:p>
            <a:pPr indent="0" lvl="0" marL="0" rtl="0">
              <a:spcBef>
                <a:spcPts val="1600"/>
              </a:spcBef>
              <a:spcAft>
                <a:spcPts val="0"/>
              </a:spcAft>
              <a:buNone/>
            </a:pPr>
            <a:r>
              <a:rPr b="1" lang="en"/>
              <a:t>2.0 - User does not have access to check in or out</a:t>
            </a:r>
            <a:endParaRPr b="1"/>
          </a:p>
          <a:p>
            <a:pPr indent="-342900" lvl="0" marL="914400" rtl="0">
              <a:spcBef>
                <a:spcPts val="1600"/>
              </a:spcBef>
              <a:spcAft>
                <a:spcPts val="0"/>
              </a:spcAft>
              <a:buSzPts val="1800"/>
              <a:buAutoNum type="arabicPeriod"/>
            </a:pPr>
            <a:r>
              <a:rPr lang="en"/>
              <a:t>User prompted about privilege status, offered read-only case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 Case Two </a:t>
            </a:r>
            <a:endParaRPr/>
          </a:p>
        </p:txBody>
      </p:sp>
      <p:sp>
        <p:nvSpPr>
          <p:cNvPr id="202" name="Shape 202"/>
          <p:cNvSpPr txBox="1"/>
          <p:nvPr>
            <p:ph idx="1" type="body"/>
          </p:nvPr>
        </p:nvSpPr>
        <p:spPr>
          <a:xfrm>
            <a:off x="311700" y="1468825"/>
            <a:ext cx="8520600" cy="348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Post conditions:</a:t>
            </a:r>
            <a:endParaRPr/>
          </a:p>
          <a:p>
            <a:pPr indent="-342900" lvl="0" marL="914400" rtl="0">
              <a:spcBef>
                <a:spcPts val="1600"/>
              </a:spcBef>
              <a:spcAft>
                <a:spcPts val="0"/>
              </a:spcAft>
              <a:buSzPts val="1800"/>
              <a:buAutoNum type="arabicPeriod"/>
            </a:pPr>
            <a:r>
              <a:rPr lang="en"/>
              <a:t>User either checks out the document, or takes a read-only version of the document.</a:t>
            </a:r>
            <a:endParaRPr/>
          </a:p>
          <a:p>
            <a:pPr indent="-342900" lvl="0" marL="914400" rtl="0">
              <a:spcBef>
                <a:spcPts val="0"/>
              </a:spcBef>
              <a:spcAft>
                <a:spcPts val="0"/>
              </a:spcAft>
              <a:buSzPts val="1800"/>
              <a:buAutoNum type="arabicPeriod"/>
            </a:pPr>
            <a:r>
              <a:rPr lang="en"/>
              <a:t>User can check in the document afterwards IF checked out earlier.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Two </a:t>
            </a:r>
            <a:endParaRPr/>
          </a:p>
        </p:txBody>
      </p:sp>
      <p:sp>
        <p:nvSpPr>
          <p:cNvPr id="208" name="Shape 20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9" name="Shape 209"/>
          <p:cNvPicPr preferRelativeResize="0"/>
          <p:nvPr/>
        </p:nvPicPr>
        <p:blipFill>
          <a:blip r:embed="rId3">
            <a:alphaModFix/>
          </a:blip>
          <a:stretch>
            <a:fillRect/>
          </a:stretch>
        </p:blipFill>
        <p:spPr>
          <a:xfrm>
            <a:off x="2648950" y="164225"/>
            <a:ext cx="5440650" cy="4979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Any Questions?</a:t>
            </a:r>
            <a:endParaRPr/>
          </a:p>
        </p:txBody>
      </p:sp>
      <p:sp>
        <p:nvSpPr>
          <p:cNvPr id="215" name="Shape 2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Requirements Definition</a:t>
            </a:r>
            <a:endParaRPr/>
          </a:p>
        </p:txBody>
      </p:sp>
      <p:graphicFrame>
        <p:nvGraphicFramePr>
          <p:cNvPr id="75" name="Shape 75"/>
          <p:cNvGraphicFramePr/>
          <p:nvPr/>
        </p:nvGraphicFramePr>
        <p:xfrm>
          <a:off x="252075" y="1391850"/>
          <a:ext cx="3000000" cy="3000000"/>
        </p:xfrm>
        <a:graphic>
          <a:graphicData uri="http://schemas.openxmlformats.org/drawingml/2006/table">
            <a:tbl>
              <a:tblPr>
                <a:noFill/>
                <a:tableStyleId>{AC82B694-3B19-485E-90C1-8E8B27DAE612}</a:tableStyleId>
              </a:tblPr>
              <a:tblGrid>
                <a:gridCol w="2879950"/>
                <a:gridCol w="2879950"/>
                <a:gridCol w="2879950"/>
              </a:tblGrid>
              <a:tr h="1391950">
                <a:tc>
                  <a:txBody>
                    <a:bodyPr>
                      <a:noAutofit/>
                    </a:bodyPr>
                    <a:lstStyle/>
                    <a:p>
                      <a:pPr indent="0" lvl="0" marL="0" rtl="0">
                        <a:spcBef>
                          <a:spcPts val="0"/>
                        </a:spcBef>
                        <a:spcAft>
                          <a:spcPts val="0"/>
                        </a:spcAft>
                        <a:buNone/>
                      </a:pPr>
                      <a:r>
                        <a:rPr lang="en"/>
                        <a:t>Information-Oriented </a:t>
                      </a:r>
                      <a:endParaRPr/>
                    </a:p>
                  </a:txBody>
                  <a:tcPr marT="91425" marB="91425" marR="91425" marL="91425"/>
                </a:tc>
                <a:tc>
                  <a:txBody>
                    <a:bodyPr>
                      <a:noAutofit/>
                    </a:bodyPr>
                    <a:lstStyle/>
                    <a:p>
                      <a:pPr indent="0" lvl="0" marL="0" rtl="0">
                        <a:spcBef>
                          <a:spcPts val="0"/>
                        </a:spcBef>
                        <a:spcAft>
                          <a:spcPts val="0"/>
                        </a:spcAft>
                        <a:buNone/>
                      </a:pPr>
                      <a:r>
                        <a:rPr lang="en"/>
                        <a:t>Information the system must contain</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Real-time document editing </a:t>
                      </a:r>
                      <a:endParaRPr/>
                    </a:p>
                    <a:p>
                      <a:pPr indent="-317500" lvl="0" marL="457200" rtl="0">
                        <a:spcBef>
                          <a:spcPts val="0"/>
                        </a:spcBef>
                        <a:spcAft>
                          <a:spcPts val="0"/>
                        </a:spcAft>
                        <a:buSzPts val="1400"/>
                        <a:buChar char="●"/>
                      </a:pPr>
                      <a:r>
                        <a:rPr lang="en"/>
                        <a:t>DB retains all department information for 10 years</a:t>
                      </a:r>
                      <a:endParaRPr/>
                    </a:p>
                    <a:p>
                      <a:pPr indent="-317500" lvl="0" marL="457200" rtl="0">
                        <a:spcBef>
                          <a:spcPts val="0"/>
                        </a:spcBef>
                        <a:spcAft>
                          <a:spcPts val="0"/>
                        </a:spcAft>
                        <a:buSzPts val="1400"/>
                        <a:buChar char="●"/>
                      </a:pPr>
                      <a:r>
                        <a:rPr lang="en"/>
                        <a:t>Past version history and recall previous versions if need be</a:t>
                      </a:r>
                      <a:endParaRPr/>
                    </a:p>
                    <a:p>
                      <a:pPr indent="-317500" lvl="0" marL="457200" rtl="0">
                        <a:spcBef>
                          <a:spcPts val="0"/>
                        </a:spcBef>
                        <a:spcAft>
                          <a:spcPts val="0"/>
                        </a:spcAft>
                        <a:buSzPts val="1400"/>
                        <a:buChar char="●"/>
                      </a:pPr>
                      <a:r>
                        <a:rPr lang="en"/>
                        <a:t>Archives and reduces overall data size of documents automatically if unused for a long time</a:t>
                      </a:r>
                      <a:endParaRPr/>
                    </a:p>
                    <a:p>
                      <a:pPr indent="-317500" lvl="0" marL="457200" rtl="0">
                        <a:spcBef>
                          <a:spcPts val="0"/>
                        </a:spcBef>
                        <a:spcAft>
                          <a:spcPts val="0"/>
                        </a:spcAft>
                        <a:buSzPts val="1400"/>
                        <a:buChar char="●"/>
                      </a:pPr>
                      <a:r>
                        <a:rPr lang="en"/>
                        <a:t>Active Directory-esque role based assignments for department web-pages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98175"/>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Requirements Definition </a:t>
            </a:r>
            <a:endParaRPr/>
          </a:p>
        </p:txBody>
      </p:sp>
      <p:graphicFrame>
        <p:nvGraphicFramePr>
          <p:cNvPr id="81" name="Shape 81"/>
          <p:cNvGraphicFramePr/>
          <p:nvPr/>
        </p:nvGraphicFramePr>
        <p:xfrm>
          <a:off x="219350" y="1326800"/>
          <a:ext cx="3000000" cy="3000000"/>
        </p:xfrm>
        <a:graphic>
          <a:graphicData uri="http://schemas.openxmlformats.org/drawingml/2006/table">
            <a:tbl>
              <a:tblPr>
                <a:noFill/>
                <a:tableStyleId>{AC82B694-3B19-485E-90C1-8E8B27DAE612}</a:tableStyleId>
              </a:tblPr>
              <a:tblGrid>
                <a:gridCol w="2840200"/>
                <a:gridCol w="2840200"/>
                <a:gridCol w="2840200"/>
              </a:tblGrid>
              <a:tr h="537775">
                <a:tc>
                  <a:txBody>
                    <a:bodyPr>
                      <a:noAutofit/>
                    </a:bodyPr>
                    <a:lstStyle/>
                    <a:p>
                      <a:pPr indent="0" lvl="0" marL="0">
                        <a:spcBef>
                          <a:spcPts val="0"/>
                        </a:spcBef>
                        <a:spcAft>
                          <a:spcPts val="0"/>
                        </a:spcAft>
                        <a:buNone/>
                      </a:pPr>
                      <a:r>
                        <a:rPr b="1" lang="en"/>
                        <a:t>Nonfunctional Requirement</a:t>
                      </a:r>
                      <a:endParaRPr b="1"/>
                    </a:p>
                  </a:txBody>
                  <a:tcPr marT="91425" marB="91425" marR="91425" marL="91425"/>
                </a:tc>
                <a:tc>
                  <a:txBody>
                    <a:bodyPr>
                      <a:noAutofit/>
                    </a:bodyPr>
                    <a:lstStyle/>
                    <a:p>
                      <a:pPr indent="0" lvl="0" marL="0">
                        <a:spcBef>
                          <a:spcPts val="0"/>
                        </a:spcBef>
                        <a:spcAft>
                          <a:spcPts val="0"/>
                        </a:spcAft>
                        <a:buNone/>
                      </a:pPr>
                      <a:r>
                        <a:rPr b="1" lang="en"/>
                        <a:t>Description</a:t>
                      </a:r>
                      <a:endParaRPr b="1"/>
                    </a:p>
                  </a:txBody>
                  <a:tcPr marT="91425" marB="91425" marR="91425" marL="91425"/>
                </a:tc>
                <a:tc>
                  <a:txBody>
                    <a:bodyPr>
                      <a:noAutofit/>
                    </a:bodyPr>
                    <a:lstStyle/>
                    <a:p>
                      <a:pPr indent="0" lvl="0" marL="0">
                        <a:spcBef>
                          <a:spcPts val="0"/>
                        </a:spcBef>
                        <a:spcAft>
                          <a:spcPts val="0"/>
                        </a:spcAft>
                        <a:buNone/>
                      </a:pPr>
                      <a:r>
                        <a:rPr b="1" lang="en"/>
                        <a:t>Examples</a:t>
                      </a:r>
                      <a:endParaRPr b="1"/>
                    </a:p>
                  </a:txBody>
                  <a:tcPr marT="91425" marB="91425" marR="91425" marL="91425"/>
                </a:tc>
              </a:tr>
              <a:tr h="1399300">
                <a:tc>
                  <a:txBody>
                    <a:bodyPr>
                      <a:noAutofit/>
                    </a:bodyPr>
                    <a:lstStyle/>
                    <a:p>
                      <a:pPr indent="0" lvl="0" marL="0">
                        <a:spcBef>
                          <a:spcPts val="0"/>
                        </a:spcBef>
                        <a:spcAft>
                          <a:spcPts val="0"/>
                        </a:spcAft>
                        <a:buNone/>
                      </a:pPr>
                      <a:r>
                        <a:rPr lang="en"/>
                        <a:t>Operational</a:t>
                      </a:r>
                      <a:endParaRPr/>
                    </a:p>
                  </a:txBody>
                  <a:tcPr marT="91425" marB="91425" marR="91425" marL="91425"/>
                </a:tc>
                <a:tc>
                  <a:txBody>
                    <a:bodyPr>
                      <a:noAutofit/>
                    </a:bodyPr>
                    <a:lstStyle/>
                    <a:p>
                      <a:pPr indent="0" lvl="0" marL="0">
                        <a:spcBef>
                          <a:spcPts val="0"/>
                        </a:spcBef>
                        <a:spcAft>
                          <a:spcPts val="0"/>
                        </a:spcAft>
                        <a:buNone/>
                      </a:pPr>
                      <a:r>
                        <a:rPr lang="en"/>
                        <a:t>The physical and technical environments in which the system will operate</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Microsoft Sharepoint will be used as cloud database</a:t>
                      </a:r>
                      <a:endParaRPr/>
                    </a:p>
                    <a:p>
                      <a:pPr indent="-317500" lvl="0" marL="457200" rtl="0">
                        <a:spcBef>
                          <a:spcPts val="0"/>
                        </a:spcBef>
                        <a:spcAft>
                          <a:spcPts val="0"/>
                        </a:spcAft>
                        <a:buSzPts val="1400"/>
                        <a:buChar char="●"/>
                      </a:pPr>
                      <a:r>
                        <a:rPr lang="en"/>
                        <a:t>Compatible with any Web browser</a:t>
                      </a:r>
                      <a:endParaRPr/>
                    </a:p>
                    <a:p>
                      <a:pPr indent="-317500" lvl="0" marL="457200">
                        <a:spcBef>
                          <a:spcPts val="0"/>
                        </a:spcBef>
                        <a:spcAft>
                          <a:spcPts val="0"/>
                        </a:spcAft>
                        <a:buSzPts val="1400"/>
                        <a:buChar char="●"/>
                      </a:pPr>
                      <a:r>
                        <a:rPr lang="en"/>
                        <a:t>All existing documents should be transferred over to the cloud</a:t>
                      </a:r>
                      <a:endParaRPr/>
                    </a:p>
                  </a:txBody>
                  <a:tcPr marT="91425" marB="91425" marR="91425" marL="91425"/>
                </a:tc>
              </a:tr>
              <a:tr h="824950">
                <a:tc>
                  <a:txBody>
                    <a:bodyPr>
                      <a:noAutofit/>
                    </a:bodyPr>
                    <a:lstStyle/>
                    <a:p>
                      <a:pPr indent="0" lvl="0" marL="0">
                        <a:spcBef>
                          <a:spcPts val="0"/>
                        </a:spcBef>
                        <a:spcAft>
                          <a:spcPts val="0"/>
                        </a:spcAft>
                        <a:buNone/>
                      </a:pPr>
                      <a:r>
                        <a:rPr lang="en"/>
                        <a:t>Performance </a:t>
                      </a:r>
                      <a:endParaRPr/>
                    </a:p>
                  </a:txBody>
                  <a:tcPr marT="91425" marB="91425" marR="91425" marL="91425"/>
                </a:tc>
                <a:tc>
                  <a:txBody>
                    <a:bodyPr>
                      <a:noAutofit/>
                    </a:bodyPr>
                    <a:lstStyle/>
                    <a:p>
                      <a:pPr indent="0" lvl="0" marL="0">
                        <a:spcBef>
                          <a:spcPts val="0"/>
                        </a:spcBef>
                        <a:spcAft>
                          <a:spcPts val="0"/>
                        </a:spcAft>
                        <a:buNone/>
                      </a:pPr>
                      <a:r>
                        <a:rPr lang="en"/>
                        <a:t>The speed, capacity, and reliability of the system</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The database should be accessible 24/7 </a:t>
                      </a:r>
                      <a:endParaRPr/>
                    </a:p>
                    <a:p>
                      <a:pPr indent="-317500" lvl="0" marL="457200" rtl="0">
                        <a:spcBef>
                          <a:spcPts val="0"/>
                        </a:spcBef>
                        <a:spcAft>
                          <a:spcPts val="0"/>
                        </a:spcAft>
                        <a:buSzPts val="1400"/>
                        <a:buChar char="●"/>
                      </a:pPr>
                      <a:r>
                        <a:rPr lang="en"/>
                        <a:t> Users can access database simultaneously</a:t>
                      </a:r>
                      <a:endParaRPr/>
                    </a:p>
                    <a:p>
                      <a:pPr indent="-317500" lvl="0" marL="457200" rtl="0">
                        <a:spcBef>
                          <a:spcPts val="0"/>
                        </a:spcBef>
                        <a:spcAft>
                          <a:spcPts val="0"/>
                        </a:spcAft>
                        <a:buSzPts val="1400"/>
                        <a:buChar char="●"/>
                      </a:pPr>
                      <a:r>
                        <a:rPr lang="en"/>
                        <a:t>Offsite management of DB allows better DR plans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Requirements Definition </a:t>
            </a:r>
            <a:endParaRPr/>
          </a:p>
        </p:txBody>
      </p:sp>
      <p:graphicFrame>
        <p:nvGraphicFramePr>
          <p:cNvPr id="87" name="Shape 87"/>
          <p:cNvGraphicFramePr/>
          <p:nvPr/>
        </p:nvGraphicFramePr>
        <p:xfrm>
          <a:off x="311700" y="1334500"/>
          <a:ext cx="3000000" cy="3000000"/>
        </p:xfrm>
        <a:graphic>
          <a:graphicData uri="http://schemas.openxmlformats.org/drawingml/2006/table">
            <a:tbl>
              <a:tblPr>
                <a:noFill/>
                <a:tableStyleId>{AC82B694-3B19-485E-90C1-8E8B27DAE612}</a:tableStyleId>
              </a:tblPr>
              <a:tblGrid>
                <a:gridCol w="2906250"/>
                <a:gridCol w="2906250"/>
                <a:gridCol w="2906250"/>
              </a:tblGrid>
              <a:tr h="770325">
                <a:tc>
                  <a:txBody>
                    <a:bodyPr>
                      <a:noAutofit/>
                    </a:bodyPr>
                    <a:lstStyle/>
                    <a:p>
                      <a:pPr indent="0" lvl="0" marL="0" rtl="0">
                        <a:spcBef>
                          <a:spcPts val="0"/>
                        </a:spcBef>
                        <a:spcAft>
                          <a:spcPts val="0"/>
                        </a:spcAft>
                        <a:buNone/>
                      </a:pPr>
                      <a:r>
                        <a:rPr lang="en"/>
                        <a:t>Security </a:t>
                      </a:r>
                      <a:endParaRPr/>
                    </a:p>
                  </a:txBody>
                  <a:tcPr marT="91425" marB="91425" marR="91425" marL="91425"/>
                </a:tc>
                <a:tc>
                  <a:txBody>
                    <a:bodyPr>
                      <a:noAutofit/>
                    </a:bodyPr>
                    <a:lstStyle/>
                    <a:p>
                      <a:pPr indent="0" lvl="0" marL="0" rtl="0">
                        <a:spcBef>
                          <a:spcPts val="0"/>
                        </a:spcBef>
                        <a:spcAft>
                          <a:spcPts val="0"/>
                        </a:spcAft>
                        <a:buNone/>
                      </a:pPr>
                      <a:r>
                        <a:rPr lang="en"/>
                        <a:t>Who has authorized access to the system under what circumstances </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Each department will have personalized and private Sharepoint web-pages</a:t>
                      </a:r>
                      <a:endParaRPr/>
                    </a:p>
                    <a:p>
                      <a:pPr indent="-317500" lvl="0" marL="457200" rtl="0">
                        <a:spcBef>
                          <a:spcPts val="0"/>
                        </a:spcBef>
                        <a:spcAft>
                          <a:spcPts val="0"/>
                        </a:spcAft>
                        <a:buSzPts val="1400"/>
                        <a:buChar char="●"/>
                      </a:pPr>
                      <a:r>
                        <a:rPr lang="en"/>
                        <a:t>Sharepoint will offer a company wide web-page for all employees to interact with each other and offer inputs.</a:t>
                      </a:r>
                      <a:endParaRPr/>
                    </a:p>
                  </a:txBody>
                  <a:tcPr marT="91425" marB="91425" marR="91425" marL="91425"/>
                </a:tc>
              </a:tr>
              <a:tr h="770325">
                <a:tc>
                  <a:txBody>
                    <a:bodyPr>
                      <a:noAutofit/>
                    </a:bodyPr>
                    <a:lstStyle/>
                    <a:p>
                      <a:pPr indent="0" lvl="0" marL="0" rtl="0">
                        <a:spcBef>
                          <a:spcPts val="0"/>
                        </a:spcBef>
                        <a:spcAft>
                          <a:spcPts val="0"/>
                        </a:spcAft>
                        <a:buNone/>
                      </a:pPr>
                      <a:r>
                        <a:rPr lang="en"/>
                        <a:t>Cultural &amp; Political </a:t>
                      </a:r>
                      <a:endParaRPr/>
                    </a:p>
                  </a:txBody>
                  <a:tcPr marT="91425" marB="91425" marR="91425" marL="91425"/>
                </a:tc>
                <a:tc>
                  <a:txBody>
                    <a:bodyPr>
                      <a:noAutofit/>
                    </a:bodyPr>
                    <a:lstStyle/>
                    <a:p>
                      <a:pPr indent="0" lvl="0" marL="0" rtl="0">
                        <a:spcBef>
                          <a:spcPts val="0"/>
                        </a:spcBef>
                        <a:spcAft>
                          <a:spcPts val="0"/>
                        </a:spcAft>
                        <a:buNone/>
                      </a:pPr>
                      <a:r>
                        <a:rPr lang="en"/>
                        <a:t>Cultural and political factors and legal requirements that affect the system</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The company must account for the differing time zones</a:t>
                      </a:r>
                      <a:endParaRPr/>
                    </a:p>
                    <a:p>
                      <a:pPr indent="-317500" lvl="0" marL="457200" rtl="0">
                        <a:spcBef>
                          <a:spcPts val="0"/>
                        </a:spcBef>
                        <a:spcAft>
                          <a:spcPts val="0"/>
                        </a:spcAft>
                        <a:buSzPts val="1400"/>
                        <a:buChar char="●"/>
                      </a:pPr>
                      <a:r>
                        <a:rPr lang="en"/>
                        <a:t>Workplace culturally, people must become used to and consistently work toward using the checking in and checking out feature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Interview Process</a:t>
            </a:r>
            <a:endParaRPr/>
          </a:p>
        </p:txBody>
      </p:sp>
      <p:sp>
        <p:nvSpPr>
          <p:cNvPr id="93" name="Shape 9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Positions Needed: </a:t>
            </a:r>
            <a:endParaRPr b="1"/>
          </a:p>
          <a:p>
            <a:pPr indent="-342900" lvl="0" marL="914400" rtl="0">
              <a:spcBef>
                <a:spcPts val="1600"/>
              </a:spcBef>
              <a:spcAft>
                <a:spcPts val="0"/>
              </a:spcAft>
              <a:buSzPts val="1800"/>
              <a:buChar char="●"/>
            </a:pPr>
            <a:r>
              <a:rPr lang="en"/>
              <a:t>Cloud &amp; Infrastructure Department Head</a:t>
            </a:r>
            <a:endParaRPr/>
          </a:p>
          <a:p>
            <a:pPr indent="-317500" lvl="1" marL="1371600" rtl="0">
              <a:spcBef>
                <a:spcPts val="0"/>
              </a:spcBef>
              <a:spcAft>
                <a:spcPts val="0"/>
              </a:spcAft>
              <a:buSzPts val="1400"/>
              <a:buChar char="○"/>
            </a:pPr>
            <a:r>
              <a:rPr lang="en"/>
              <a:t>Manage cloud infrastructure and vendors, including capacity costing, growth projections, monitoring, and feedback loops to improve cloud performance  </a:t>
            </a:r>
            <a:endParaRPr/>
          </a:p>
          <a:p>
            <a:pPr indent="-342900" lvl="0" marL="914400" rtl="0">
              <a:spcBef>
                <a:spcPts val="0"/>
              </a:spcBef>
              <a:spcAft>
                <a:spcPts val="0"/>
              </a:spcAft>
              <a:buSzPts val="1800"/>
              <a:buChar char="●"/>
            </a:pPr>
            <a:r>
              <a:rPr lang="en"/>
              <a:t>Lead &amp; Junior Sharepoint Designer </a:t>
            </a:r>
            <a:endParaRPr/>
          </a:p>
          <a:p>
            <a:pPr indent="-317500" lvl="1" marL="1371600" rtl="0">
              <a:spcBef>
                <a:spcPts val="0"/>
              </a:spcBef>
              <a:spcAft>
                <a:spcPts val="0"/>
              </a:spcAft>
              <a:buSzPts val="1400"/>
              <a:buChar char="○"/>
            </a:pPr>
            <a:r>
              <a:rPr lang="en"/>
              <a:t>Responsible for designing, maintaining, and enhancing applications software, websites, and web applications for organization</a:t>
            </a:r>
            <a:endParaRPr/>
          </a:p>
          <a:p>
            <a:pPr indent="-317500" lvl="1" marL="1371600">
              <a:spcBef>
                <a:spcPts val="0"/>
              </a:spcBef>
              <a:spcAft>
                <a:spcPts val="0"/>
              </a:spcAft>
              <a:buSzPts val="1400"/>
              <a:buChar char="○"/>
            </a:pPr>
            <a:r>
              <a:rPr lang="en"/>
              <a:t>Junior will assist Lead Sharepoint Designer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Interview Process</a:t>
            </a:r>
            <a:endParaRPr/>
          </a:p>
        </p:txBody>
      </p:sp>
      <p:sp>
        <p:nvSpPr>
          <p:cNvPr id="99" name="Shape 99"/>
          <p:cNvSpPr txBox="1"/>
          <p:nvPr>
            <p:ph idx="1" type="body"/>
          </p:nvPr>
        </p:nvSpPr>
        <p:spPr>
          <a:xfrm>
            <a:off x="311700" y="1468825"/>
            <a:ext cx="4364700" cy="33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Interviewee: John Sean</a:t>
            </a:r>
            <a:endParaRPr sz="1200"/>
          </a:p>
          <a:p>
            <a:pPr indent="0" lvl="0" marL="0" rtl="0">
              <a:spcBef>
                <a:spcPts val="1600"/>
              </a:spcBef>
              <a:spcAft>
                <a:spcPts val="0"/>
              </a:spcAft>
              <a:buNone/>
            </a:pPr>
            <a:r>
              <a:rPr lang="en" sz="1200"/>
              <a:t>Position: Cloud and Infrastructure Department Head</a:t>
            </a:r>
            <a:endParaRPr sz="1200"/>
          </a:p>
          <a:p>
            <a:pPr indent="0" lvl="0" marL="0" rtl="0">
              <a:spcBef>
                <a:spcPts val="1600"/>
              </a:spcBef>
              <a:spcAft>
                <a:spcPts val="0"/>
              </a:spcAft>
              <a:buNone/>
            </a:pPr>
            <a:r>
              <a:rPr lang="en" sz="1200"/>
              <a:t>Date and Time: March 12, 2018 10:00 A.M</a:t>
            </a:r>
            <a:endParaRPr sz="1200"/>
          </a:p>
          <a:p>
            <a:pPr indent="0" lvl="0" marL="0" rtl="0">
              <a:spcBef>
                <a:spcPts val="1600"/>
              </a:spcBef>
              <a:spcAft>
                <a:spcPts val="0"/>
              </a:spcAft>
              <a:buNone/>
            </a:pPr>
            <a:r>
              <a:rPr lang="en" sz="1200"/>
              <a:t>Interviewer: Andrew Bae</a:t>
            </a:r>
            <a:endParaRPr sz="1200"/>
          </a:p>
          <a:p>
            <a:pPr indent="0" lvl="0" marL="0">
              <a:spcBef>
                <a:spcPts val="1600"/>
              </a:spcBef>
              <a:spcAft>
                <a:spcPts val="1600"/>
              </a:spcAft>
              <a:buNone/>
            </a:pPr>
            <a:r>
              <a:rPr lang="en" sz="1200"/>
              <a:t>Summary: Interviewee demonstrated professionalism, contained 4+ years of C&amp;I at small start-up company, and has a strong understanding of Microsoft Sharepoint. Strong candidate for the position  </a:t>
            </a:r>
            <a:r>
              <a:rPr lang="en" sz="1400"/>
              <a:t> </a:t>
            </a:r>
            <a:endParaRPr sz="1400"/>
          </a:p>
        </p:txBody>
      </p:sp>
      <p:sp>
        <p:nvSpPr>
          <p:cNvPr id="100" name="Shape 100"/>
          <p:cNvSpPr txBox="1"/>
          <p:nvPr>
            <p:ph idx="1" type="body"/>
          </p:nvPr>
        </p:nvSpPr>
        <p:spPr>
          <a:xfrm>
            <a:off x="4676400" y="1468825"/>
            <a:ext cx="4364700" cy="334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Interview Questions:</a:t>
            </a:r>
            <a:endParaRPr sz="1200"/>
          </a:p>
          <a:p>
            <a:pPr indent="0" lvl="0" marL="0">
              <a:spcBef>
                <a:spcPts val="1600"/>
              </a:spcBef>
              <a:spcAft>
                <a:spcPts val="0"/>
              </a:spcAft>
              <a:buNone/>
            </a:pPr>
            <a:r>
              <a:rPr lang="en" sz="1200"/>
              <a:t>Explain  your time at the C&amp;I department at your previous job and how they used Sharepoint and how those skills can be translated into our team?</a:t>
            </a:r>
            <a:endParaRPr sz="1200"/>
          </a:p>
          <a:p>
            <a:pPr indent="0" lvl="0" marL="0">
              <a:spcBef>
                <a:spcPts val="1600"/>
              </a:spcBef>
              <a:spcAft>
                <a:spcPts val="0"/>
              </a:spcAft>
              <a:buNone/>
            </a:pPr>
            <a:r>
              <a:rPr lang="en" sz="1200"/>
              <a:t>Have you had experience working with C&amp;I before? What about the migration of data from local to a cloud based system?</a:t>
            </a:r>
            <a:endParaRPr sz="1200"/>
          </a:p>
          <a:p>
            <a:pPr indent="0" lvl="0" marL="0">
              <a:spcBef>
                <a:spcPts val="1600"/>
              </a:spcBef>
              <a:spcAft>
                <a:spcPts val="0"/>
              </a:spcAft>
              <a:buNone/>
            </a:pPr>
            <a:r>
              <a:rPr lang="en" sz="1200"/>
              <a:t>Having worked with Microsoft Sharepoint in the past, what were some growing pains with it, and how do you manage the growing pains this time around?</a:t>
            </a:r>
            <a:endParaRPr sz="1200"/>
          </a:p>
          <a:p>
            <a:pPr indent="0" lvl="0" marL="0">
              <a:spcBef>
                <a:spcPts val="1600"/>
              </a:spcBef>
              <a:spcAft>
                <a:spcPts val="0"/>
              </a:spcAft>
              <a:buNone/>
            </a:pPr>
            <a:r>
              <a:t/>
            </a:r>
            <a:endParaRPr sz="1200"/>
          </a:p>
          <a:p>
            <a:pPr indent="0" lvl="0" marL="0">
              <a:spcBef>
                <a:spcPts val="1600"/>
              </a:spcBef>
              <a:spcAft>
                <a:spcPts val="0"/>
              </a:spcAft>
              <a:buNone/>
            </a:pPr>
            <a:r>
              <a:t/>
            </a:r>
            <a:endParaRPr sz="1200"/>
          </a:p>
          <a:p>
            <a:pPr indent="0" lvl="0" marL="0" rtl="0">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Interview Process</a:t>
            </a:r>
            <a:endParaRPr/>
          </a:p>
        </p:txBody>
      </p:sp>
      <p:sp>
        <p:nvSpPr>
          <p:cNvPr id="106" name="Shape 106"/>
          <p:cNvSpPr txBox="1"/>
          <p:nvPr>
            <p:ph idx="1" type="body"/>
          </p:nvPr>
        </p:nvSpPr>
        <p:spPr>
          <a:xfrm>
            <a:off x="311700" y="1468825"/>
            <a:ext cx="3752400" cy="349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Interviewee: Kobe Bryant</a:t>
            </a:r>
            <a:endParaRPr sz="1200"/>
          </a:p>
          <a:p>
            <a:pPr indent="0" lvl="0" marL="0">
              <a:spcBef>
                <a:spcPts val="1600"/>
              </a:spcBef>
              <a:spcAft>
                <a:spcPts val="0"/>
              </a:spcAft>
              <a:buNone/>
            </a:pPr>
            <a:r>
              <a:rPr lang="en" sz="1200"/>
              <a:t>Position: Cloud and Infrastructure Department Head</a:t>
            </a:r>
            <a:endParaRPr sz="1200"/>
          </a:p>
          <a:p>
            <a:pPr indent="0" lvl="0" marL="0">
              <a:spcBef>
                <a:spcPts val="1600"/>
              </a:spcBef>
              <a:spcAft>
                <a:spcPts val="0"/>
              </a:spcAft>
              <a:buNone/>
            </a:pPr>
            <a:r>
              <a:rPr lang="en" sz="1200"/>
              <a:t>Date and Time: March 12, 2018 11:00 A.M</a:t>
            </a:r>
            <a:endParaRPr sz="1200"/>
          </a:p>
          <a:p>
            <a:pPr indent="0" lvl="0" marL="0">
              <a:spcBef>
                <a:spcPts val="1600"/>
              </a:spcBef>
              <a:spcAft>
                <a:spcPts val="0"/>
              </a:spcAft>
              <a:buNone/>
            </a:pPr>
            <a:r>
              <a:rPr lang="en" sz="1200"/>
              <a:t>Interviewer: Andrew Bae</a:t>
            </a:r>
            <a:endParaRPr sz="1200"/>
          </a:p>
          <a:p>
            <a:pPr indent="0" lvl="0" marL="0">
              <a:spcBef>
                <a:spcPts val="1600"/>
              </a:spcBef>
              <a:spcAft>
                <a:spcPts val="0"/>
              </a:spcAft>
              <a:buNone/>
            </a:pPr>
            <a:r>
              <a:rPr lang="en" sz="1200"/>
              <a:t>Summary: Interviewee demonstrated professionalism,but doesn’t have prior experience with C&amp;I or Sharepoint (willing to learn). 5x NBA champion and recently won an oscar. Weak candidate for the position.    </a:t>
            </a:r>
            <a:endParaRPr sz="1200"/>
          </a:p>
          <a:p>
            <a:pPr indent="0" lvl="0" marL="0">
              <a:spcBef>
                <a:spcPts val="1600"/>
              </a:spcBef>
              <a:spcAft>
                <a:spcPts val="1600"/>
              </a:spcAft>
              <a:buNone/>
            </a:pPr>
            <a:r>
              <a:t/>
            </a:r>
            <a:endParaRPr sz="1200"/>
          </a:p>
        </p:txBody>
      </p:sp>
      <p:sp>
        <p:nvSpPr>
          <p:cNvPr id="107" name="Shape 107"/>
          <p:cNvSpPr txBox="1"/>
          <p:nvPr>
            <p:ph idx="1" type="body"/>
          </p:nvPr>
        </p:nvSpPr>
        <p:spPr>
          <a:xfrm>
            <a:off x="4718925" y="1468825"/>
            <a:ext cx="4364700" cy="33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 Questions:</a:t>
            </a:r>
            <a:endParaRPr sz="1200"/>
          </a:p>
          <a:p>
            <a:pPr indent="0" lvl="0" marL="0" rtl="0">
              <a:spcBef>
                <a:spcPts val="1600"/>
              </a:spcBef>
              <a:spcAft>
                <a:spcPts val="0"/>
              </a:spcAft>
              <a:buNone/>
            </a:pPr>
            <a:r>
              <a:rPr lang="en" sz="1200"/>
              <a:t>Have you had experience working with C&amp;I before? What about the migration of data from local to a cloud based system?</a:t>
            </a:r>
            <a:endParaRPr sz="1200"/>
          </a:p>
          <a:p>
            <a:pPr indent="0" lvl="0" marL="0">
              <a:spcBef>
                <a:spcPts val="1600"/>
              </a:spcBef>
              <a:spcAft>
                <a:spcPts val="0"/>
              </a:spcAft>
              <a:buNone/>
            </a:pPr>
            <a:r>
              <a:rPr lang="en" sz="1200"/>
              <a:t>What made you interested in C&amp;I and how can it be </a:t>
            </a:r>
            <a:r>
              <a:rPr lang="en" sz="1200"/>
              <a:t>beneficial</a:t>
            </a:r>
            <a:r>
              <a:rPr lang="en" sz="1200"/>
              <a:t> for our company to hire a department head with such little experience in the field?</a:t>
            </a:r>
            <a:endParaRPr sz="1200"/>
          </a:p>
          <a:p>
            <a:pPr indent="0" lvl="0" marL="0">
              <a:spcBef>
                <a:spcPts val="1600"/>
              </a:spcBef>
              <a:spcAft>
                <a:spcPts val="0"/>
              </a:spcAft>
              <a:buNone/>
            </a:pPr>
            <a:r>
              <a:rPr lang="en" sz="1200"/>
              <a:t>Do you plan on getting an experience prior to hiring in terms of certificates or classes?</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0"/>
              </a:spcAft>
              <a:buNone/>
            </a:pPr>
            <a:r>
              <a:t/>
            </a:r>
            <a:endParaRPr sz="1200"/>
          </a:p>
          <a:p>
            <a:pPr indent="0" lvl="0" marL="0" rtl="0">
              <a:spcBef>
                <a:spcPts val="16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Interview Process</a:t>
            </a:r>
            <a:endParaRPr/>
          </a:p>
        </p:txBody>
      </p:sp>
      <p:sp>
        <p:nvSpPr>
          <p:cNvPr id="113" name="Shape 113"/>
          <p:cNvSpPr txBox="1"/>
          <p:nvPr>
            <p:ph idx="1" type="body"/>
          </p:nvPr>
        </p:nvSpPr>
        <p:spPr>
          <a:xfrm>
            <a:off x="311700" y="1468825"/>
            <a:ext cx="4241100" cy="309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Interviewee: Forrest Gump </a:t>
            </a:r>
            <a:endParaRPr sz="1200"/>
          </a:p>
          <a:p>
            <a:pPr indent="0" lvl="0" marL="0" rtl="0">
              <a:spcBef>
                <a:spcPts val="1600"/>
              </a:spcBef>
              <a:spcAft>
                <a:spcPts val="0"/>
              </a:spcAft>
              <a:buNone/>
            </a:pPr>
            <a:r>
              <a:rPr lang="en" sz="1200"/>
              <a:t>Position: Lead Sharepoint Designer</a:t>
            </a:r>
            <a:endParaRPr sz="1200"/>
          </a:p>
          <a:p>
            <a:pPr indent="0" lvl="0" marL="0" rtl="0">
              <a:spcBef>
                <a:spcPts val="1600"/>
              </a:spcBef>
              <a:spcAft>
                <a:spcPts val="0"/>
              </a:spcAft>
              <a:buNone/>
            </a:pPr>
            <a:r>
              <a:rPr lang="en" sz="1200"/>
              <a:t>Date and Time: March 13, 2018 10:00 A.M</a:t>
            </a:r>
            <a:endParaRPr sz="1200"/>
          </a:p>
          <a:p>
            <a:pPr indent="0" lvl="0" marL="0" rtl="0">
              <a:spcBef>
                <a:spcPts val="1600"/>
              </a:spcBef>
              <a:spcAft>
                <a:spcPts val="0"/>
              </a:spcAft>
              <a:buNone/>
            </a:pPr>
            <a:r>
              <a:rPr lang="en" sz="1200"/>
              <a:t>Interviewer: Jonathan Nguyen</a:t>
            </a:r>
            <a:endParaRPr sz="1200"/>
          </a:p>
          <a:p>
            <a:pPr indent="0" lvl="0" marL="0" rtl="0">
              <a:spcBef>
                <a:spcPts val="1600"/>
              </a:spcBef>
              <a:spcAft>
                <a:spcPts val="1600"/>
              </a:spcAft>
              <a:buNone/>
            </a:pPr>
            <a:r>
              <a:rPr lang="en" sz="1200"/>
              <a:t>Summary: Interviewee has created a few pages/domains before and has faced little challenges doing so. Doesn’t believe technology is shifting into the field of cloud...therefore is a weak to moderate candidate for the position. </a:t>
            </a:r>
            <a:endParaRPr sz="1200"/>
          </a:p>
        </p:txBody>
      </p:sp>
      <p:sp>
        <p:nvSpPr>
          <p:cNvPr id="114" name="Shape 114"/>
          <p:cNvSpPr txBox="1"/>
          <p:nvPr>
            <p:ph idx="1" type="body"/>
          </p:nvPr>
        </p:nvSpPr>
        <p:spPr>
          <a:xfrm>
            <a:off x="4718925" y="1468825"/>
            <a:ext cx="4364700" cy="334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Interview Questions:</a:t>
            </a:r>
            <a:endParaRPr sz="1200"/>
          </a:p>
          <a:p>
            <a:pPr indent="0" lvl="0" marL="0">
              <a:spcBef>
                <a:spcPts val="1600"/>
              </a:spcBef>
              <a:spcAft>
                <a:spcPts val="0"/>
              </a:spcAft>
              <a:buNone/>
            </a:pPr>
            <a:r>
              <a:rPr lang="en" sz="1200"/>
              <a:t>How many Sharepoint pages and domains have you created so far?</a:t>
            </a:r>
            <a:endParaRPr sz="1200"/>
          </a:p>
          <a:p>
            <a:pPr indent="0" lvl="0" marL="0">
              <a:spcBef>
                <a:spcPts val="1600"/>
              </a:spcBef>
              <a:spcAft>
                <a:spcPts val="0"/>
              </a:spcAft>
              <a:buNone/>
            </a:pPr>
            <a:r>
              <a:rPr lang="en" sz="1200"/>
              <a:t>What are some hardships that you faced whilst creating those pages and domains and how have you overcome them?</a:t>
            </a:r>
            <a:endParaRPr sz="1200"/>
          </a:p>
          <a:p>
            <a:pPr indent="0" lvl="0" marL="0">
              <a:spcBef>
                <a:spcPts val="1600"/>
              </a:spcBef>
              <a:spcAft>
                <a:spcPts val="0"/>
              </a:spcAft>
              <a:buNone/>
            </a:pPr>
            <a:r>
              <a:rPr lang="en" sz="1200"/>
              <a:t>What do you feel is the most important part of cloud and infrastructure?</a:t>
            </a:r>
            <a:endParaRPr sz="1200"/>
          </a:p>
          <a:p>
            <a:pPr indent="0" lvl="0" marL="0" rtl="0">
              <a:spcBef>
                <a:spcPts val="1600"/>
              </a:spcBef>
              <a:spcAft>
                <a:spcPts val="0"/>
              </a:spcAft>
              <a:buNone/>
            </a:pPr>
            <a:r>
              <a:rPr lang="en" sz="1200"/>
              <a:t>Do you feel that technology is shifting into the field of cloud? Why?</a:t>
            </a:r>
            <a:endParaRPr sz="1200"/>
          </a:p>
          <a:p>
            <a:pPr indent="0" lvl="0" marL="0" rtl="0">
              <a:spcBef>
                <a:spcPts val="1600"/>
              </a:spcBef>
              <a:spcAft>
                <a:spcPts val="0"/>
              </a:spcAft>
              <a:buNone/>
            </a:pPr>
            <a:r>
              <a:t/>
            </a:r>
            <a:endParaRPr sz="1200"/>
          </a:p>
          <a:p>
            <a:pPr indent="0" lvl="0" marL="0" rtl="0">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