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Fira Sans Extra Condensed Medium"/>
      <p:regular r:id="rId24"/>
      <p:bold r:id="rId25"/>
      <p:italic r:id="rId26"/>
      <p:boldItalic r:id="rId27"/>
    </p:embeddedFont>
    <p:embeddedFont>
      <p:font typeface="Fira Sans Condensed Medium"/>
      <p:regular r:id="rId28"/>
      <p:bold r:id="rId29"/>
      <p:italic r:id="rId30"/>
      <p:boldItalic r:id="rId31"/>
    </p:embeddedFont>
    <p:embeddedFont>
      <p:font typeface="Share Tech"/>
      <p:regular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56F1A79-0C99-4082-BC53-2B40AD647EAC}">
  <a:tblStyle styleId="{856F1A79-0C99-4082-BC53-2B40AD647E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FiraSansExtraCondensedMedium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FiraSansExtraCondensedMedium-italic.fntdata"/><Relationship Id="rId25" Type="http://schemas.openxmlformats.org/officeDocument/2006/relationships/font" Target="fonts/FiraSansExtraCondensedMedium-bold.fntdata"/><Relationship Id="rId28" Type="http://schemas.openxmlformats.org/officeDocument/2006/relationships/font" Target="fonts/FiraSansCondensedMedium-regular.fntdata"/><Relationship Id="rId27" Type="http://schemas.openxmlformats.org/officeDocument/2006/relationships/font" Target="fonts/FiraSansExtraCondensed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iraSansCondensed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iraSansCondensedMedium-boldItalic.fntdata"/><Relationship Id="rId30" Type="http://schemas.openxmlformats.org/officeDocument/2006/relationships/font" Target="fonts/FiraSansCondensedMedium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ShareTech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6c52a2e8d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6c52a2e8d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297fc10a4b5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297fc10a4b5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singmalls, we use beautiful </a:t>
            </a:r>
            <a:r>
              <a:rPr lang="en"/>
              <a:t>soup for scraping and it is achievable through lambda shown in the diagram previously.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However for complex scraping and the obtaining of the download file from Singstat, we require the usage of EC2. So the lambda executes the bash script which will run 2 pupeteer scripts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297fc10a4b5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297fc10a4b5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297fc10a4b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297fc10a4b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2603aa7f63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2603aa7f63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25e9598ae2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25e9598ae2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the tools, packages and libraries used, we used puppeteer and beautifulsoup for web scraping. We used AWS for the data pipeline. We used pandas and pyspark for data transformation.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25e9598ae2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25e9598ae2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the estimated monthly costs, we expect to pay around $48.05 on the assumption that EventBridge Scheduler </a:t>
            </a:r>
            <a:r>
              <a:rPr lang="en"/>
              <a:t>invokes 2 functions, Lambda makes less than 1 million function calls, storage on S3 is 1 terabyte, Glue is running 10 Data Processing Units for 20 minutes, QuickSight has 1 author and on annual subscription and there are 500 calls to Google Places API.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29714d58d9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29714d58d9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>
                <a:solidFill>
                  <a:schemeClr val="dk1"/>
                </a:solidFill>
              </a:rPr>
              <a:t>Regulatory Compliance:</a:t>
            </a:r>
            <a:r>
              <a:rPr lang="en">
                <a:solidFill>
                  <a:schemeClr val="dk1"/>
                </a:solidFill>
              </a:rPr>
              <a:t> Ensuring that the data collection and analysis processes comply with relevant data protection and privacy regulations can be complex and time-consuming.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>
                <a:solidFill>
                  <a:schemeClr val="dk1"/>
                </a:solidFill>
              </a:rPr>
              <a:t>Complex Data Interpretation:</a:t>
            </a:r>
            <a:r>
              <a:rPr lang="en">
                <a:solidFill>
                  <a:schemeClr val="dk1"/>
                </a:solidFill>
              </a:rPr>
              <a:t> Interpreting and presenting complex data on demographics, competitor ratings, and rental pricing in a user-friendly format for prospective shop owners may pose a challenge, requiring effective data visualization techniques.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>
                <a:solidFill>
                  <a:schemeClr val="dk1"/>
                </a:solidFill>
              </a:rPr>
              <a:t>Cost Management:</a:t>
            </a:r>
            <a:r>
              <a:rPr lang="en">
                <a:solidFill>
                  <a:schemeClr val="dk1"/>
                </a:solidFill>
              </a:rPr>
              <a:t> Balancing the costs associated with data acquisition, system development, and ongoing maintenance against the benefits derived by prospective shop owners could be a challenge, requiring effective cost management strategies.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>
                <a:solidFill>
                  <a:schemeClr val="dk1"/>
                </a:solidFill>
              </a:rPr>
              <a:t>Data Availability and Quality:</a:t>
            </a:r>
            <a:r>
              <a:rPr lang="en">
                <a:solidFill>
                  <a:schemeClr val="dk1"/>
                </a:solidFill>
              </a:rPr>
              <a:t> Obtaining accurate and reliable data on local demographics, competitor ratings, and rental pricing could pose a challenge, potentially impacting the effectiveness of the decision support system.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>
                <a:solidFill>
                  <a:schemeClr val="dk1"/>
                </a:solidFill>
              </a:rPr>
              <a:t>Integration Complexity:</a:t>
            </a:r>
            <a:r>
              <a:rPr lang="en">
                <a:solidFill>
                  <a:schemeClr val="dk1"/>
                </a:solidFill>
              </a:rPr>
              <a:t> Integrating diverse data sources and ensuring compatibility with the decision support system may present technical complexities and require careful data management strategies.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29714d58d9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29714d58d9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Moving</a:t>
            </a:r>
            <a:r>
              <a:rPr lang="en">
                <a:solidFill>
                  <a:schemeClr val="dk1"/>
                </a:solidFill>
              </a:rPr>
              <a:t> on to future improvements, we can use more factors and statistical analysis to determine the </a:t>
            </a:r>
            <a:r>
              <a:rPr lang="en">
                <a:solidFill>
                  <a:schemeClr val="dk1"/>
                </a:solidFill>
              </a:rPr>
              <a:t>relationships between factors to make the simulation model more accurate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We can also use sensor data for the model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70d13569c7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70d13569c7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5e7c78a2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25e7c78a2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6c4305b0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6c4305b0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29714d58d9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29714d58d9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72c4329eae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72c4329eae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29714d58d9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29714d58d9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9714d58d9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29714d58d9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6c4305b01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6c4305b01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25e7c78a2b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25e7c78a2b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8" name="Google Shape;178;p11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9" name="Google Shape;179;p11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" name="Google Shape;184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5" name="Google Shape;185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" name="Google Shape;188;p11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9" name="Google Shape;189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90" name="Google Shape;190;p11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" name="Google Shape;192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3" name="Google Shape;193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" name="Google Shape;195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6" name="Google Shape;196;p11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" name="Google Shape;200;p11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1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2" name="Google Shape;202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3" name="Google Shape;203;p11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5" name="Google Shape;205;p11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6" name="Google Shape;206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7" name="Google Shape;207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11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1" name="Google Shape;211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2" name="Google Shape;212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" name="Google Shape;214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5" name="Google Shape;215;p1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0" name="Google Shape;220;p12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21" name="Google Shape;221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2" name="Google Shape;222;p12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59" name="Google Shape;259;p13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3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3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3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3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3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0" name="Google Shape;270;p13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1" name="Google Shape;271;p13"/>
          <p:cNvSpPr txBox="1"/>
          <p:nvPr>
            <p:ph hasCustomPrompt="1"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t>xx%</a:t>
            </a:r>
          </a:p>
        </p:txBody>
      </p:sp>
      <p:sp>
        <p:nvSpPr>
          <p:cNvPr id="272" name="Google Shape;272;p13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3" name="Google Shape;273;p13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4" name="Google Shape;274;p13"/>
          <p:cNvSpPr txBox="1"/>
          <p:nvPr>
            <p:ph hasCustomPrompt="1"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t>xx%</a:t>
            </a:r>
          </a:p>
        </p:txBody>
      </p:sp>
      <p:sp>
        <p:nvSpPr>
          <p:cNvPr id="275" name="Google Shape;275;p13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Calibri"/>
              <a:buNone/>
              <a:defRPr sz="18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Calibri"/>
              <a:buNone/>
              <a:defRPr sz="18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Calibri"/>
              <a:buNone/>
              <a:defRPr sz="18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Calibri"/>
              <a:buNone/>
              <a:defRPr sz="18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Calibri"/>
              <a:buNone/>
              <a:defRPr sz="18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Calibri"/>
              <a:buNone/>
              <a:defRPr sz="18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Calibri"/>
              <a:buNone/>
              <a:defRPr sz="18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Calibri"/>
              <a:buNone/>
              <a:defRPr sz="18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7" name="Google Shape;277;p13"/>
          <p:cNvSpPr txBox="1"/>
          <p:nvPr>
            <p:ph hasCustomPrompt="1"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t>xx%</a:t>
            </a:r>
          </a:p>
        </p:txBody>
      </p:sp>
      <p:sp>
        <p:nvSpPr>
          <p:cNvPr id="278" name="Google Shape;278;p13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4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1" name="Google Shape;281;p14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2" name="Google Shape;282;p14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3" name="Google Shape;283;p14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4" name="Google Shape;284;p14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4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4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8" name="Google Shape;288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9" name="Google Shape;289;p1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1" name="Google Shape;291;p14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4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4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Calibri"/>
              <a:buNone/>
              <a:defRPr sz="18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Calibri"/>
              <a:buNone/>
              <a:defRPr sz="18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Calibri"/>
              <a:buNone/>
              <a:defRPr sz="18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Calibri"/>
              <a:buNone/>
              <a:defRPr sz="18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Calibri"/>
              <a:buNone/>
              <a:defRPr sz="18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Calibri"/>
              <a:buNone/>
              <a:defRPr sz="18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Calibri"/>
              <a:buNone/>
              <a:defRPr sz="18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Calibri"/>
              <a:buNone/>
              <a:defRPr sz="18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1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9" name="Google Shape;299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300" name="Google Shape;300;p1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2" name="Google Shape;302;p1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5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5" name="Google Shape;305;p15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6" name="Google Shape;306;p15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7" name="Google Shape;307;p15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8" name="Google Shape;308;p15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9" name="Google Shape;309;p15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0" name="Google Shape;310;p15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Calibri"/>
              <a:buNone/>
              <a:defRPr sz="18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Calibri"/>
              <a:buNone/>
              <a:defRPr sz="18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Calibri"/>
              <a:buNone/>
              <a:defRPr sz="18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Calibri"/>
              <a:buNone/>
              <a:defRPr sz="18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Calibri"/>
              <a:buNone/>
              <a:defRPr sz="18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Calibri"/>
              <a:buNone/>
              <a:defRPr sz="18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Calibri"/>
              <a:buNone/>
              <a:defRPr sz="18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Calibri"/>
              <a:buNone/>
              <a:defRPr sz="18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6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3" name="Google Shape;313;p16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4" name="Google Shape;314;p16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5" name="Google Shape;315;p16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6" name="Google Shape;316;p16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7" name="Google Shape;317;p16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8" name="Google Shape;318;p16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Calibri"/>
              <a:buNone/>
              <a:defRPr sz="18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Calibri"/>
              <a:buNone/>
              <a:defRPr sz="18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Calibri"/>
              <a:buNone/>
              <a:defRPr sz="18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Calibri"/>
              <a:buNone/>
              <a:defRPr sz="18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Calibri"/>
              <a:buNone/>
              <a:defRPr sz="18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Calibri"/>
              <a:buNone/>
              <a:defRPr sz="18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Calibri"/>
              <a:buNone/>
              <a:defRPr sz="18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Calibri"/>
              <a:buNone/>
              <a:defRPr sz="18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9" name="Google Shape;319;p16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0" name="Google Shape;320;p16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1" name="Google Shape;321;p16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2" name="Google Shape;322;p16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3" name="Google Shape;323;p16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4" name="Google Shape;324;p16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5" name="Google Shape;325;p1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1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7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6" name="Google Shape;336;p17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7" name="Google Shape;337;p17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8" name="Google Shape;338;p17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9" name="Google Shape;339;p17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0" name="Google Shape;340;p17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1" name="Google Shape;341;p17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2" name="Google Shape;342;p17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3" name="Google Shape;343;p17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44" name="Google Shape;344;p17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7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8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6" name="Google Shape;356;p18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7" name="Google Shape;357;p18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8" name="Google Shape;358;p18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9" name="Google Shape;359;p18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0" name="Google Shape;360;p18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1" name="Google Shape;361;p18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2" name="Google Shape;362;p18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3" name="Google Shape;363;p18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Calibri"/>
              <a:buNone/>
              <a:defRPr sz="18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Calibri"/>
              <a:buNone/>
              <a:defRPr sz="18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Calibri"/>
              <a:buNone/>
              <a:defRPr sz="18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Calibri"/>
              <a:buNone/>
              <a:defRPr sz="18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Calibri"/>
              <a:buNone/>
              <a:defRPr sz="18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Calibri"/>
              <a:buNone/>
              <a:defRPr sz="18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Calibri"/>
              <a:buNone/>
              <a:defRPr sz="18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Calibri"/>
              <a:buNone/>
              <a:defRPr sz="18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4" name="Google Shape;364;p18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1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8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9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Font typeface="Calibri"/>
              <a:buNone/>
              <a:defRPr sz="4200">
                <a:latin typeface="Calibri"/>
                <a:ea typeface="Calibri"/>
                <a:cs typeface="Calibri"/>
                <a:sym typeface="Calibr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Font typeface="Calibri"/>
              <a:buNone/>
              <a:defRPr sz="4200">
                <a:latin typeface="Calibri"/>
                <a:ea typeface="Calibri"/>
                <a:cs typeface="Calibri"/>
                <a:sym typeface="Calibr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Font typeface="Calibri"/>
              <a:buNone/>
              <a:defRPr sz="4200">
                <a:latin typeface="Calibri"/>
                <a:ea typeface="Calibri"/>
                <a:cs typeface="Calibri"/>
                <a:sym typeface="Calibr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Font typeface="Calibri"/>
              <a:buNone/>
              <a:defRPr sz="4200">
                <a:latin typeface="Calibri"/>
                <a:ea typeface="Calibri"/>
                <a:cs typeface="Calibri"/>
                <a:sym typeface="Calibr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Font typeface="Calibri"/>
              <a:buNone/>
              <a:defRPr sz="4200">
                <a:latin typeface="Calibri"/>
                <a:ea typeface="Calibri"/>
                <a:cs typeface="Calibri"/>
                <a:sym typeface="Calibr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Font typeface="Calibri"/>
              <a:buNone/>
              <a:defRPr sz="4200">
                <a:latin typeface="Calibri"/>
                <a:ea typeface="Calibri"/>
                <a:cs typeface="Calibri"/>
                <a:sym typeface="Calibr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Font typeface="Calibri"/>
              <a:buNone/>
              <a:defRPr sz="4200">
                <a:latin typeface="Calibri"/>
                <a:ea typeface="Calibri"/>
                <a:cs typeface="Calibri"/>
                <a:sym typeface="Calibr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Font typeface="Calibri"/>
              <a:buNone/>
              <a:defRPr sz="42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6" name="Google Shape;376;p19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7" name="Google Shape;377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19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19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19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19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9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6" name="Google Shape;386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7" name="Google Shape;387;p19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9" name="Google Shape;389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90" name="Google Shape;390;p19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4" name="Google Shape;394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5" name="Google Shape;395;p19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8" name="Google Shape;398;p19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9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0" name="Google Shape;400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1" name="Google Shape;401;p19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3" name="Google Shape;403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4" name="Google Shape;404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6" name="Google Shape;406;p19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7" name="Google Shape;407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8" name="Google Shape;408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0"/>
          <p:cNvSpPr txBox="1"/>
          <p:nvPr>
            <p:ph idx="1" type="body"/>
          </p:nvPr>
        </p:nvSpPr>
        <p:spPr>
          <a:xfrm>
            <a:off x="597375" y="1438003"/>
            <a:ext cx="3908700" cy="25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2" name="Google Shape;412;p20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13" name="Google Shape;413;p20"/>
          <p:cNvSpPr txBox="1"/>
          <p:nvPr>
            <p:ph idx="2" type="body"/>
          </p:nvPr>
        </p:nvSpPr>
        <p:spPr>
          <a:xfrm>
            <a:off x="4690125" y="2069712"/>
            <a:ext cx="3908700" cy="19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  <a:defRPr sz="12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4" name="Google Shape;414;p20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0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3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8" name="Google Shape;58;p3"/>
          <p:cNvSpPr txBox="1"/>
          <p:nvPr>
            <p:ph hasCustomPrompt="1"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4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0" name="Google Shape;80;p5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1" name="Google Shape;81;p5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2" name="Google Shape;82;p5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3" name="Google Shape;83;p5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7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1" name="Google Shape;17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2" name="Google Shape;17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10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○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■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●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○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■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●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○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alibri"/>
              <a:buChar char="■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youtu.be/MjCRU8VyMDQ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youtube.com/watch?v=MjCRU8VyMDQ" TargetMode="External"/><Relationship Id="rId4" Type="http://schemas.openxmlformats.org/officeDocument/2006/relationships/image" Target="../media/image1.jpg"/><Relationship Id="rId5" Type="http://schemas.openxmlformats.org/officeDocument/2006/relationships/hyperlink" Target="https://youtu.be/MjCRU8VyMDQ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6.png"/><Relationship Id="rId7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3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Zuhaili, Darien, Tse Hwee, Jovin, Nicholas, Glenn</a:t>
            </a:r>
            <a:endParaRPr/>
          </a:p>
        </p:txBody>
      </p:sp>
      <p:sp>
        <p:nvSpPr>
          <p:cNvPr id="432" name="Google Shape;432;p23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IS459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</a:t>
            </a:r>
            <a:endParaRPr/>
          </a:p>
        </p:txBody>
      </p:sp>
      <p:sp>
        <p:nvSpPr>
          <p:cNvPr id="433" name="Google Shape;433;p23"/>
          <p:cNvSpPr/>
          <p:nvPr/>
        </p:nvSpPr>
        <p:spPr>
          <a:xfrm>
            <a:off x="1917281" y="471549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3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3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3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3"/>
          <p:cNvSpPr/>
          <p:nvPr/>
        </p:nvSpPr>
        <p:spPr>
          <a:xfrm>
            <a:off x="5969504" y="3118803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3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9" name="Google Shape;439;p23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0" name="Google Shape;440;p23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2" name="Google Shape;442;p23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3" name="Google Shape;443;p2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5" name="Google Shape;445;p23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6" name="Google Shape;446;p23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9" name="Google Shape;449;p23"/>
          <p:cNvSpPr/>
          <p:nvPr/>
        </p:nvSpPr>
        <p:spPr>
          <a:xfrm>
            <a:off x="2355692" y="3696328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3"/>
          <p:cNvSpPr/>
          <p:nvPr/>
        </p:nvSpPr>
        <p:spPr>
          <a:xfrm>
            <a:off x="7446601" y="34549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1" name="Google Shape;451;p2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2" name="Google Shape;452;p2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4" name="Google Shape;454;p23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5" name="Google Shape;455;p23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3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8" name="Google Shape;458;p23"/>
          <p:cNvSpPr txBox="1"/>
          <p:nvPr/>
        </p:nvSpPr>
        <p:spPr>
          <a:xfrm>
            <a:off x="6013288" y="4468413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Video Link: </a:t>
            </a: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https://youtu.be/MjCRU8VyMDQ</a:t>
            </a: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2"/>
          <p:cNvSpPr txBox="1"/>
          <p:nvPr>
            <p:ph idx="8" type="ctrTitle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 sz="3000"/>
          </a:p>
        </p:txBody>
      </p:sp>
      <p:sp>
        <p:nvSpPr>
          <p:cNvPr id="537" name="Google Shape;537;p32"/>
          <p:cNvSpPr txBox="1"/>
          <p:nvPr/>
        </p:nvSpPr>
        <p:spPr>
          <a:xfrm>
            <a:off x="427025" y="1042275"/>
            <a:ext cx="5880600" cy="23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5F5F5"/>
                </a:solidFill>
                <a:latin typeface="Calibri"/>
                <a:ea typeface="Calibri"/>
                <a:cs typeface="Calibri"/>
                <a:sym typeface="Calibri"/>
              </a:rPr>
              <a:t>Steps: </a:t>
            </a:r>
            <a:endParaRPr b="1" sz="1800">
              <a:solidFill>
                <a:srgbClr val="F5F5F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800"/>
              <a:buFont typeface="Calibri"/>
              <a:buAutoNum type="arabicPeriod"/>
            </a:pPr>
            <a:r>
              <a:rPr b="1" lang="en" sz="1800">
                <a:solidFill>
                  <a:srgbClr val="F5F5F5"/>
                </a:solidFill>
                <a:latin typeface="Calibri"/>
                <a:ea typeface="Calibri"/>
                <a:cs typeface="Calibri"/>
                <a:sym typeface="Calibri"/>
              </a:rPr>
              <a:t>Event Bridge to schedule scraping using lambda to S3 </a:t>
            </a:r>
            <a:endParaRPr b="1" sz="1800">
              <a:solidFill>
                <a:srgbClr val="F5F5F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5F5F5"/>
                </a:solidFill>
                <a:latin typeface="Calibri"/>
                <a:ea typeface="Calibri"/>
                <a:cs typeface="Calibri"/>
                <a:sym typeface="Calibri"/>
              </a:rPr>
              <a:t>For more complex scraping:</a:t>
            </a:r>
            <a:endParaRPr b="1" sz="1800">
              <a:solidFill>
                <a:srgbClr val="F5F5F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800"/>
              <a:buFont typeface="Calibri"/>
              <a:buChar char="-"/>
            </a:pPr>
            <a:r>
              <a:rPr b="1" lang="en" sz="1800">
                <a:solidFill>
                  <a:srgbClr val="F5F5F5"/>
                </a:solidFill>
                <a:latin typeface="Calibri"/>
                <a:ea typeface="Calibri"/>
                <a:cs typeface="Calibri"/>
                <a:sym typeface="Calibri"/>
              </a:rPr>
              <a:t>Start Ec2 →  Scrape → End ec2 → Output to S3 </a:t>
            </a:r>
            <a:endParaRPr b="1" sz="1800">
              <a:solidFill>
                <a:srgbClr val="F5F5F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800"/>
              <a:buFont typeface="Calibri"/>
              <a:buChar char="-"/>
            </a:pPr>
            <a:r>
              <a:rPr b="1" lang="en" sz="1800">
                <a:solidFill>
                  <a:srgbClr val="F5F5F5"/>
                </a:solidFill>
                <a:latin typeface="Calibri"/>
                <a:ea typeface="Calibri"/>
                <a:cs typeface="Calibri"/>
                <a:sym typeface="Calibri"/>
              </a:rPr>
              <a:t>For both footfall and income dataset </a:t>
            </a:r>
            <a:endParaRPr b="1" sz="1800">
              <a:solidFill>
                <a:srgbClr val="F5F5F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5F5F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5F5F5"/>
                </a:solidFill>
                <a:latin typeface="Calibri"/>
                <a:ea typeface="Calibri"/>
                <a:cs typeface="Calibri"/>
                <a:sym typeface="Calibri"/>
              </a:rPr>
              <a:t>2.	Move to s3 buckets to be transformed later by glue</a:t>
            </a:r>
            <a:endParaRPr b="1" sz="1800">
              <a:solidFill>
                <a:srgbClr val="F5F5F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5F5F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5F5F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8" name="Google Shape;53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463" y="3345725"/>
            <a:ext cx="5989018" cy="144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12101" y="3345725"/>
            <a:ext cx="1456800" cy="162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33"/>
          <p:cNvSpPr txBox="1"/>
          <p:nvPr>
            <p:ph idx="8" type="ctrTitle"/>
          </p:nvPr>
        </p:nvSpPr>
        <p:spPr>
          <a:xfrm>
            <a:off x="431880" y="251875"/>
            <a:ext cx="58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 </a:t>
            </a:r>
            <a:endParaRPr sz="3000"/>
          </a:p>
        </p:txBody>
      </p:sp>
      <p:sp>
        <p:nvSpPr>
          <p:cNvPr id="545" name="Google Shape;545;p33"/>
          <p:cNvSpPr txBox="1"/>
          <p:nvPr/>
        </p:nvSpPr>
        <p:spPr>
          <a:xfrm>
            <a:off x="237275" y="882475"/>
            <a:ext cx="5880600" cy="23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5F5F5"/>
                </a:solidFill>
                <a:latin typeface="Calibri"/>
                <a:ea typeface="Calibri"/>
                <a:cs typeface="Calibri"/>
                <a:sym typeface="Calibri"/>
              </a:rPr>
              <a:t>Steps: </a:t>
            </a:r>
            <a:endParaRPr b="1" sz="1800">
              <a:solidFill>
                <a:srgbClr val="F5F5F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800"/>
              <a:buFont typeface="Calibri"/>
              <a:buAutoNum type="arabicPeriod"/>
            </a:pPr>
            <a:r>
              <a:rPr b="1" lang="en" sz="1800">
                <a:solidFill>
                  <a:srgbClr val="F5F5F5"/>
                </a:solidFill>
                <a:latin typeface="Calibri"/>
                <a:ea typeface="Calibri"/>
                <a:cs typeface="Calibri"/>
                <a:sym typeface="Calibri"/>
              </a:rPr>
              <a:t>Lambda to trigger to read s3 file</a:t>
            </a:r>
            <a:endParaRPr b="1" sz="1800">
              <a:solidFill>
                <a:srgbClr val="F5F5F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800"/>
              <a:buFont typeface="Calibri"/>
              <a:buAutoNum type="arabicPeriod"/>
            </a:pPr>
            <a:r>
              <a:rPr b="1" lang="en" sz="1800">
                <a:solidFill>
                  <a:srgbClr val="F5F5F5"/>
                </a:solidFill>
                <a:latin typeface="Calibri"/>
                <a:ea typeface="Calibri"/>
                <a:cs typeface="Calibri"/>
                <a:sym typeface="Calibri"/>
              </a:rPr>
              <a:t>Run ETL glue job </a:t>
            </a:r>
            <a:endParaRPr b="1" sz="1800">
              <a:solidFill>
                <a:srgbClr val="F5F5F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800"/>
              <a:buFont typeface="Calibri"/>
              <a:buAutoNum type="arabicPeriod"/>
            </a:pPr>
            <a:r>
              <a:rPr b="1" lang="en" sz="1800">
                <a:solidFill>
                  <a:srgbClr val="F5F5F5"/>
                </a:solidFill>
                <a:latin typeface="Calibri"/>
                <a:ea typeface="Calibri"/>
                <a:cs typeface="Calibri"/>
                <a:sym typeface="Calibri"/>
              </a:rPr>
              <a:t>External Google API calls </a:t>
            </a:r>
            <a:endParaRPr b="1" sz="1800">
              <a:solidFill>
                <a:srgbClr val="F5F5F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800"/>
              <a:buFont typeface="Calibri"/>
              <a:buAutoNum type="arabicPeriod"/>
            </a:pPr>
            <a:r>
              <a:rPr b="1" lang="en" sz="1800">
                <a:solidFill>
                  <a:srgbClr val="F5F5F5"/>
                </a:solidFill>
                <a:latin typeface="Calibri"/>
                <a:ea typeface="Calibri"/>
                <a:cs typeface="Calibri"/>
                <a:sym typeface="Calibri"/>
              </a:rPr>
              <a:t>Input final cleaned data into visualization and model buckets</a:t>
            </a:r>
            <a:endParaRPr b="1" sz="1800">
              <a:solidFill>
                <a:srgbClr val="F5F5F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5F5F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5F5F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6" name="Google Shape;54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5548" y="2639475"/>
            <a:ext cx="4853025" cy="22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4"/>
          <p:cNvSpPr txBox="1"/>
          <p:nvPr>
            <p:ph idx="8" type="ctrTitle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Monte Carlo</a:t>
            </a:r>
            <a:endParaRPr sz="3000"/>
          </a:p>
        </p:txBody>
      </p:sp>
      <p:sp>
        <p:nvSpPr>
          <p:cNvPr id="552" name="Google Shape;552;p34"/>
          <p:cNvSpPr txBox="1"/>
          <p:nvPr/>
        </p:nvSpPr>
        <p:spPr>
          <a:xfrm>
            <a:off x="427025" y="1042275"/>
            <a:ext cx="5880600" cy="23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800"/>
              <a:buFont typeface="Share Tech"/>
              <a:buChar char="●"/>
            </a:pPr>
            <a:r>
              <a:rPr b="1" lang="en" sz="1800">
                <a:solidFill>
                  <a:srgbClr val="F5F5F5"/>
                </a:solidFill>
                <a:latin typeface="Calibri"/>
                <a:ea typeface="Calibri"/>
                <a:cs typeface="Calibri"/>
                <a:sym typeface="Calibri"/>
              </a:rPr>
              <a:t>Inputs</a:t>
            </a:r>
            <a:endParaRPr b="1" sz="1800">
              <a:solidFill>
                <a:srgbClr val="F5F5F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800"/>
              <a:buFont typeface="Calibri"/>
              <a:buAutoNum type="arabicPeriod"/>
            </a:pPr>
            <a:r>
              <a:rPr b="1" lang="en" sz="1800">
                <a:solidFill>
                  <a:srgbClr val="F5F5F5"/>
                </a:solidFill>
                <a:latin typeface="Calibri"/>
                <a:ea typeface="Calibri"/>
                <a:cs typeface="Calibri"/>
                <a:sym typeface="Calibri"/>
              </a:rPr>
              <a:t>Footfall</a:t>
            </a:r>
            <a:endParaRPr b="1" sz="1800">
              <a:solidFill>
                <a:srgbClr val="F5F5F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800"/>
              <a:buFont typeface="Calibri"/>
              <a:buAutoNum type="arabicPeriod"/>
            </a:pPr>
            <a:r>
              <a:rPr b="1" lang="en" sz="1800">
                <a:solidFill>
                  <a:srgbClr val="F5F5F5"/>
                </a:solidFill>
                <a:latin typeface="Calibri"/>
                <a:ea typeface="Calibri"/>
                <a:cs typeface="Calibri"/>
                <a:sym typeface="Calibri"/>
              </a:rPr>
              <a:t>Income of the area</a:t>
            </a:r>
            <a:endParaRPr b="1" sz="1800">
              <a:solidFill>
                <a:srgbClr val="F5F5F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800"/>
              <a:buFont typeface="Calibri"/>
              <a:buAutoNum type="arabicPeriod"/>
            </a:pPr>
            <a:r>
              <a:rPr b="1" lang="en" sz="1800">
                <a:solidFill>
                  <a:srgbClr val="F5F5F5"/>
                </a:solidFill>
                <a:latin typeface="Calibri"/>
                <a:ea typeface="Calibri"/>
                <a:cs typeface="Calibri"/>
                <a:sym typeface="Calibri"/>
              </a:rPr>
              <a:t>Age demographics of the area</a:t>
            </a:r>
            <a:endParaRPr b="1" sz="1800">
              <a:solidFill>
                <a:srgbClr val="F5F5F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800"/>
              <a:buFont typeface="Calibri"/>
              <a:buAutoNum type="arabicPeriod"/>
            </a:pPr>
            <a:r>
              <a:rPr b="1" lang="en" sz="1800">
                <a:solidFill>
                  <a:srgbClr val="F5F5F5"/>
                </a:solidFill>
                <a:latin typeface="Calibri"/>
                <a:ea typeface="Calibri"/>
                <a:cs typeface="Calibri"/>
                <a:sym typeface="Calibri"/>
              </a:rPr>
              <a:t>Shops and shop types in the specific mall</a:t>
            </a:r>
            <a:br>
              <a:rPr b="1" lang="en" sz="1800">
                <a:solidFill>
                  <a:srgbClr val="F5F5F5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sz="1800">
              <a:solidFill>
                <a:srgbClr val="F5F5F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800"/>
              <a:buFont typeface="Calibri"/>
              <a:buChar char="●"/>
            </a:pPr>
            <a:r>
              <a:rPr b="1" lang="en" sz="1800">
                <a:solidFill>
                  <a:srgbClr val="F5F5F5"/>
                </a:solidFill>
                <a:latin typeface="Calibri"/>
                <a:ea typeface="Calibri"/>
                <a:cs typeface="Calibri"/>
                <a:sym typeface="Calibri"/>
              </a:rPr>
              <a:t>Assumptions</a:t>
            </a:r>
            <a:endParaRPr b="1" sz="1800">
              <a:solidFill>
                <a:srgbClr val="F5F5F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800"/>
              <a:buFont typeface="Calibri"/>
              <a:buAutoNum type="arabicPeriod"/>
            </a:pPr>
            <a:r>
              <a:rPr b="1" lang="en" sz="1800">
                <a:solidFill>
                  <a:srgbClr val="F5F5F5"/>
                </a:solidFill>
                <a:latin typeface="Calibri"/>
                <a:ea typeface="Calibri"/>
                <a:cs typeface="Calibri"/>
                <a:sym typeface="Calibri"/>
              </a:rPr>
              <a:t>Probability of movement within mall </a:t>
            </a:r>
            <a:endParaRPr b="1" sz="1800">
              <a:solidFill>
                <a:srgbClr val="F5F5F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800"/>
              <a:buFont typeface="Calibri"/>
              <a:buAutoNum type="arabicPeriod"/>
            </a:pPr>
            <a:r>
              <a:rPr b="1" lang="en" sz="1800">
                <a:solidFill>
                  <a:srgbClr val="F5F5F5"/>
                </a:solidFill>
                <a:latin typeface="Calibri"/>
                <a:ea typeface="Calibri"/>
                <a:cs typeface="Calibri"/>
                <a:sym typeface="Calibri"/>
              </a:rPr>
              <a:t>Probability of purchasing by users</a:t>
            </a:r>
            <a:br>
              <a:rPr b="1" lang="en" sz="1800">
                <a:solidFill>
                  <a:srgbClr val="F5F5F5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sz="1800">
              <a:solidFill>
                <a:srgbClr val="F5F5F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800"/>
              <a:buFont typeface="Calibri"/>
              <a:buChar char="●"/>
            </a:pPr>
            <a:r>
              <a:rPr b="1" lang="en" sz="1800">
                <a:solidFill>
                  <a:srgbClr val="F5F5F5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endParaRPr b="1" sz="1800">
              <a:solidFill>
                <a:srgbClr val="F5F5F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800"/>
              <a:buFont typeface="Calibri"/>
              <a:buAutoNum type="arabicPeriod"/>
            </a:pPr>
            <a:r>
              <a:rPr b="1" lang="en" sz="1800">
                <a:solidFill>
                  <a:srgbClr val="F5F5F5"/>
                </a:solidFill>
                <a:latin typeface="Calibri"/>
                <a:ea typeface="Calibri"/>
                <a:cs typeface="Calibri"/>
                <a:sym typeface="Calibri"/>
              </a:rPr>
              <a:t>Estimated Footfall for each mall (for darien’s shop!)</a:t>
            </a:r>
            <a:endParaRPr b="1" sz="1800">
              <a:solidFill>
                <a:srgbClr val="F5F5F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3" name="Google Shape;55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4425" y="473000"/>
            <a:ext cx="1785150" cy="191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4425" y="3175925"/>
            <a:ext cx="1785150" cy="191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5"/>
          <p:cNvSpPr txBox="1"/>
          <p:nvPr>
            <p:ph type="ctrTitle"/>
          </p:nvPr>
        </p:nvSpPr>
        <p:spPr>
          <a:xfrm>
            <a:off x="618825" y="411675"/>
            <a:ext cx="5621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Demo</a:t>
            </a:r>
            <a:endParaRPr/>
          </a:p>
        </p:txBody>
      </p:sp>
      <p:pic>
        <p:nvPicPr>
          <p:cNvPr id="560" name="Google Shape;560;p35" title="IS459 Big Data Architecture - Group 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3838" y="919250"/>
            <a:ext cx="6836325" cy="3845425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p35"/>
          <p:cNvSpPr txBox="1"/>
          <p:nvPr/>
        </p:nvSpPr>
        <p:spPr>
          <a:xfrm>
            <a:off x="1105650" y="4764675"/>
            <a:ext cx="693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Video Link: </a:t>
            </a:r>
            <a:r>
              <a:rPr lang="en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https://youtu.be/MjCRU8VyMDQ</a:t>
            </a: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6"/>
          <p:cNvSpPr txBox="1"/>
          <p:nvPr>
            <p:ph idx="6" type="ctrTitle"/>
          </p:nvPr>
        </p:nvSpPr>
        <p:spPr>
          <a:xfrm>
            <a:off x="618825" y="411675"/>
            <a:ext cx="79221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Stack: Tools/Packages/Libraries Used</a:t>
            </a:r>
            <a:endParaRPr/>
          </a:p>
        </p:txBody>
      </p:sp>
      <p:sp>
        <p:nvSpPr>
          <p:cNvPr id="567" name="Google Shape;567;p36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BeautifulSoup</a:t>
            </a:r>
            <a:endParaRPr sz="2000"/>
          </a:p>
        </p:txBody>
      </p:sp>
      <p:sp>
        <p:nvSpPr>
          <p:cNvPr id="568" name="Google Shape;568;p36"/>
          <p:cNvSpPr txBox="1"/>
          <p:nvPr>
            <p:ph type="ctrTitle"/>
          </p:nvPr>
        </p:nvSpPr>
        <p:spPr>
          <a:xfrm>
            <a:off x="892925" y="2302200"/>
            <a:ext cx="1881300" cy="45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Puppeteer</a:t>
            </a:r>
            <a:endParaRPr sz="2000"/>
          </a:p>
        </p:txBody>
      </p:sp>
      <p:sp>
        <p:nvSpPr>
          <p:cNvPr id="569" name="Google Shape;569;p36"/>
          <p:cNvSpPr txBox="1"/>
          <p:nvPr>
            <p:ph idx="4" type="ctrTitle"/>
          </p:nvPr>
        </p:nvSpPr>
        <p:spPr>
          <a:xfrm>
            <a:off x="6371224" y="2302200"/>
            <a:ext cx="1881300" cy="45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AWS</a:t>
            </a:r>
            <a:endParaRPr sz="2000"/>
          </a:p>
        </p:txBody>
      </p:sp>
      <p:sp>
        <p:nvSpPr>
          <p:cNvPr id="570" name="Google Shape;570;p36"/>
          <p:cNvSpPr txBox="1"/>
          <p:nvPr>
            <p:ph idx="7" type="ctrTitle"/>
          </p:nvPr>
        </p:nvSpPr>
        <p:spPr>
          <a:xfrm>
            <a:off x="2293075" y="4128150"/>
            <a:ext cx="1881300" cy="45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Pandas</a:t>
            </a:r>
            <a:endParaRPr sz="2000"/>
          </a:p>
        </p:txBody>
      </p:sp>
      <p:sp>
        <p:nvSpPr>
          <p:cNvPr id="571" name="Google Shape;571;p36"/>
          <p:cNvSpPr txBox="1"/>
          <p:nvPr>
            <p:ph idx="9" type="ctrTitle"/>
          </p:nvPr>
        </p:nvSpPr>
        <p:spPr>
          <a:xfrm>
            <a:off x="5028413" y="4128150"/>
            <a:ext cx="1881300" cy="45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PySpark</a:t>
            </a:r>
            <a:endParaRPr sz="2000"/>
          </a:p>
        </p:txBody>
      </p:sp>
      <p:sp>
        <p:nvSpPr>
          <p:cNvPr id="572" name="Google Shape;572;p36"/>
          <p:cNvSpPr/>
          <p:nvPr/>
        </p:nvSpPr>
        <p:spPr>
          <a:xfrm>
            <a:off x="7533003" y="2998634"/>
            <a:ext cx="415500" cy="41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3" name="Google Shape;57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6700" y="1241673"/>
            <a:ext cx="2070600" cy="890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Google Shape;57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7850" y="948825"/>
            <a:ext cx="1968050" cy="1476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9420" y="3128750"/>
            <a:ext cx="1579310" cy="89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Google Shape;576;p36"/>
          <p:cNvPicPr preferRelativeResize="0"/>
          <p:nvPr/>
        </p:nvPicPr>
        <p:blipFill rotWithShape="1">
          <a:blip r:embed="rId6">
            <a:alphaModFix/>
          </a:blip>
          <a:srcRect b="9916" l="20603" r="20597" t="9916"/>
          <a:stretch/>
        </p:blipFill>
        <p:spPr>
          <a:xfrm>
            <a:off x="2249700" y="3129204"/>
            <a:ext cx="1968049" cy="889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56300" y="948825"/>
            <a:ext cx="954550" cy="138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7"/>
          <p:cNvSpPr txBox="1"/>
          <p:nvPr>
            <p:ph idx="6" type="ctrTitle"/>
          </p:nvPr>
        </p:nvSpPr>
        <p:spPr>
          <a:xfrm>
            <a:off x="618825" y="411675"/>
            <a:ext cx="79221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Cost Estimate (Monthly)</a:t>
            </a:r>
            <a:endParaRPr/>
          </a:p>
        </p:txBody>
      </p:sp>
      <p:sp>
        <p:nvSpPr>
          <p:cNvPr id="583" name="Google Shape;583;p37"/>
          <p:cNvSpPr/>
          <p:nvPr/>
        </p:nvSpPr>
        <p:spPr>
          <a:xfrm>
            <a:off x="7865403" y="4415709"/>
            <a:ext cx="415500" cy="41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84" name="Google Shape;584;p37"/>
          <p:cNvGraphicFramePr/>
          <p:nvPr/>
        </p:nvGraphicFramePr>
        <p:xfrm>
          <a:off x="952500" y="1292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{856F1A79-0C99-4082-BC53-2B40AD647EAC}</a:tableStyleId>
              </a:tblPr>
              <a:tblGrid>
                <a:gridCol w="2550800"/>
                <a:gridCol w="2590100"/>
                <a:gridCol w="2098100"/>
              </a:tblGrid>
              <a:tr h="41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Service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Assumptions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Cost (USD)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AWS EventBridge Scheduler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 invocations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$0.00 (FREE TIER)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AWS Lambda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&lt;1,000,000 function calls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$0.00 (FREE TIER)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Amazon S3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1TB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$23.55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AWS Glue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10 DPUs, 20 minutes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$1.50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Amazon QuickSight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 Author, annual subscription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$18.00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Google Places API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500 calls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$5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</a:tr>
              <a:tr h="4191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Total: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~$48.05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38"/>
          <p:cNvSpPr txBox="1"/>
          <p:nvPr>
            <p:ph idx="6" type="ctrTitle"/>
          </p:nvPr>
        </p:nvSpPr>
        <p:spPr>
          <a:xfrm>
            <a:off x="618825" y="411675"/>
            <a:ext cx="79221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We Faced</a:t>
            </a:r>
            <a:endParaRPr/>
          </a:p>
        </p:txBody>
      </p:sp>
      <p:sp>
        <p:nvSpPr>
          <p:cNvPr id="590" name="Google Shape;590;p38"/>
          <p:cNvSpPr/>
          <p:nvPr/>
        </p:nvSpPr>
        <p:spPr>
          <a:xfrm>
            <a:off x="7865403" y="4415709"/>
            <a:ext cx="415500" cy="41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1" name="Google Shape;59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825" y="1330250"/>
            <a:ext cx="3659725" cy="2744801"/>
          </a:xfrm>
          <a:prstGeom prst="rect">
            <a:avLst/>
          </a:prstGeom>
          <a:noFill/>
          <a:ln>
            <a:noFill/>
          </a:ln>
        </p:spPr>
      </p:pic>
      <p:sp>
        <p:nvSpPr>
          <p:cNvPr id="592" name="Google Shape;592;p38"/>
          <p:cNvSpPr txBox="1"/>
          <p:nvPr/>
        </p:nvSpPr>
        <p:spPr>
          <a:xfrm>
            <a:off x="4639000" y="994450"/>
            <a:ext cx="3353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Availability and Quality</a:t>
            </a:r>
            <a:b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Integration Complexity</a:t>
            </a:r>
            <a:b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Regulatory Compliance</a:t>
            </a:r>
            <a:b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Complex Data Interpretation</a:t>
            </a:r>
            <a:b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Cost Management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9"/>
          <p:cNvSpPr txBox="1"/>
          <p:nvPr>
            <p:ph idx="6" type="ctrTitle"/>
          </p:nvPr>
        </p:nvSpPr>
        <p:spPr>
          <a:xfrm>
            <a:off x="618825" y="411675"/>
            <a:ext cx="79221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Improvements</a:t>
            </a:r>
            <a:endParaRPr/>
          </a:p>
        </p:txBody>
      </p:sp>
      <p:sp>
        <p:nvSpPr>
          <p:cNvPr id="598" name="Google Shape;598;p39"/>
          <p:cNvSpPr/>
          <p:nvPr/>
        </p:nvSpPr>
        <p:spPr>
          <a:xfrm>
            <a:off x="7865403" y="4415709"/>
            <a:ext cx="415500" cy="41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39"/>
          <p:cNvSpPr txBox="1"/>
          <p:nvPr/>
        </p:nvSpPr>
        <p:spPr>
          <a:xfrm>
            <a:off x="681325" y="1517100"/>
            <a:ext cx="4121100" cy="21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More factors and use statistical analysis to determine relationships between factors so that the simulation model will be more accurate</a:t>
            </a:r>
            <a:br>
              <a:rPr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 sensor data for the model - IoT sensors at malls and nearby area</a:t>
            </a:r>
            <a:r>
              <a:rPr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br>
              <a:rPr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0" name="Google Shape;60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5020" y="1243475"/>
            <a:ext cx="3647800" cy="2918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40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4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64" name="Google Shape;464;p24"/>
          <p:cNvSpPr txBox="1"/>
          <p:nvPr>
            <p:ph idx="2" type="ctrTitle"/>
          </p:nvPr>
        </p:nvSpPr>
        <p:spPr>
          <a:xfrm>
            <a:off x="3627538" y="2118750"/>
            <a:ext cx="1881300" cy="45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Audience</a:t>
            </a:r>
            <a:endParaRPr/>
          </a:p>
        </p:txBody>
      </p:sp>
      <p:sp>
        <p:nvSpPr>
          <p:cNvPr id="465" name="Google Shape;465;p24"/>
          <p:cNvSpPr txBox="1"/>
          <p:nvPr>
            <p:ph type="ctrTitle"/>
          </p:nvPr>
        </p:nvSpPr>
        <p:spPr>
          <a:xfrm>
            <a:off x="892200" y="2118750"/>
            <a:ext cx="1881300" cy="45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Problem</a:t>
            </a:r>
            <a:endParaRPr/>
          </a:p>
        </p:txBody>
      </p:sp>
      <p:sp>
        <p:nvSpPr>
          <p:cNvPr id="466" name="Google Shape;466;p24"/>
          <p:cNvSpPr txBox="1"/>
          <p:nvPr>
            <p:ph idx="4" type="ctrTitle"/>
          </p:nvPr>
        </p:nvSpPr>
        <p:spPr>
          <a:xfrm>
            <a:off x="6370499" y="2118750"/>
            <a:ext cx="1881300" cy="45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Objective</a:t>
            </a:r>
            <a:endParaRPr/>
          </a:p>
        </p:txBody>
      </p:sp>
      <p:sp>
        <p:nvSpPr>
          <p:cNvPr id="467" name="Google Shape;467;p24"/>
          <p:cNvSpPr txBox="1"/>
          <p:nvPr>
            <p:ph idx="7" type="ctrTitle"/>
          </p:nvPr>
        </p:nvSpPr>
        <p:spPr>
          <a:xfrm>
            <a:off x="2292350" y="3706950"/>
            <a:ext cx="1881300" cy="4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Data Pipeline Architecture</a:t>
            </a:r>
            <a:endParaRPr/>
          </a:p>
        </p:txBody>
      </p:sp>
      <p:sp>
        <p:nvSpPr>
          <p:cNvPr id="468" name="Google Shape;468;p24"/>
          <p:cNvSpPr txBox="1"/>
          <p:nvPr>
            <p:ph idx="9" type="ctrTitle"/>
          </p:nvPr>
        </p:nvSpPr>
        <p:spPr>
          <a:xfrm>
            <a:off x="5027688" y="3706950"/>
            <a:ext cx="1881300" cy="45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</a:t>
            </a:r>
            <a:endParaRPr/>
          </a:p>
        </p:txBody>
      </p:sp>
      <p:sp>
        <p:nvSpPr>
          <p:cNvPr id="469" name="Google Shape;469;p24"/>
          <p:cNvSpPr/>
          <p:nvPr/>
        </p:nvSpPr>
        <p:spPr>
          <a:xfrm>
            <a:off x="3025250" y="3028284"/>
            <a:ext cx="415500" cy="41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24"/>
          <p:cNvSpPr/>
          <p:nvPr/>
        </p:nvSpPr>
        <p:spPr>
          <a:xfrm>
            <a:off x="5760588" y="3028284"/>
            <a:ext cx="415500" cy="41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5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24"/>
          <p:cNvSpPr/>
          <p:nvPr/>
        </p:nvSpPr>
        <p:spPr>
          <a:xfrm>
            <a:off x="1625100" y="1455992"/>
            <a:ext cx="415500" cy="41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24"/>
          <p:cNvSpPr/>
          <p:nvPr/>
        </p:nvSpPr>
        <p:spPr>
          <a:xfrm>
            <a:off x="4360438" y="1455992"/>
            <a:ext cx="415500" cy="41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24"/>
          <p:cNvSpPr/>
          <p:nvPr/>
        </p:nvSpPr>
        <p:spPr>
          <a:xfrm>
            <a:off x="7103399" y="1455992"/>
            <a:ext cx="415500" cy="41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5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Problem</a:t>
            </a:r>
            <a:endParaRPr/>
          </a:p>
        </p:txBody>
      </p:sp>
      <p:sp>
        <p:nvSpPr>
          <p:cNvPr id="479" name="Google Shape;479;p25"/>
          <p:cNvSpPr txBox="1"/>
          <p:nvPr/>
        </p:nvSpPr>
        <p:spPr>
          <a:xfrm>
            <a:off x="311700" y="1152475"/>
            <a:ext cx="3353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Prospective shop owners in malls often face challenges in selecting the most suitable mall for their stores due to limited visibility into the competitive landscape, complex decision-making processes, and the lack of accessible data and insights.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0" name="Google Shape;48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1850" y="1303100"/>
            <a:ext cx="5174400" cy="291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6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486" name="Google Shape;486;p26"/>
          <p:cNvSpPr txBox="1"/>
          <p:nvPr/>
        </p:nvSpPr>
        <p:spPr>
          <a:xfrm>
            <a:off x="311700" y="1152475"/>
            <a:ext cx="3353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Our solution aims to optimise store placement with data-driven insights for prospective shop owners in malls.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7" name="Google Shape;48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0425" y="1135025"/>
            <a:ext cx="5174400" cy="3451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7"/>
          <p:cNvSpPr txBox="1"/>
          <p:nvPr>
            <p:ph idx="1" type="subTitle"/>
          </p:nvPr>
        </p:nvSpPr>
        <p:spPr>
          <a:xfrm>
            <a:off x="1464600" y="1782450"/>
            <a:ext cx="6214800" cy="170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/>
              <a:t>Implement a data-driven tenant-matching platform to optimise store placement with data-driven insights for prospective shop owners in malls.</a:t>
            </a:r>
            <a:endParaRPr i="1" sz="2400"/>
          </a:p>
        </p:txBody>
      </p:sp>
      <p:sp>
        <p:nvSpPr>
          <p:cNvPr id="493" name="Google Shape;493;p27"/>
          <p:cNvSpPr txBox="1"/>
          <p:nvPr>
            <p:ph idx="4294967295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Main Objective</a:t>
            </a:r>
            <a:endParaRPr sz="2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8"/>
          <p:cNvSpPr txBox="1"/>
          <p:nvPr/>
        </p:nvSpPr>
        <p:spPr>
          <a:xfrm>
            <a:off x="447000" y="943450"/>
            <a:ext cx="5880600" cy="3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5F5F5"/>
                </a:solidFill>
                <a:latin typeface="Calibri"/>
                <a:ea typeface="Calibri"/>
                <a:cs typeface="Calibri"/>
                <a:sym typeface="Calibri"/>
              </a:rPr>
              <a:t>About Darien:</a:t>
            </a:r>
            <a:endParaRPr sz="1800">
              <a:solidFill>
                <a:srgbClr val="F5F5F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F5F5F5"/>
                </a:solidFill>
                <a:latin typeface="Calibri"/>
                <a:ea typeface="Calibri"/>
                <a:cs typeface="Calibri"/>
                <a:sym typeface="Calibri"/>
              </a:rPr>
              <a:t>Aspiring restaurateur with a passion for establishing a restaurant within a mall</a:t>
            </a:r>
            <a:br>
              <a:rPr lang="en" sz="1800">
                <a:solidFill>
                  <a:srgbClr val="F5F5F5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rgbClr val="F5F5F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F5F5F5"/>
                </a:solidFill>
                <a:latin typeface="Calibri"/>
                <a:ea typeface="Calibri"/>
                <a:cs typeface="Calibri"/>
                <a:sym typeface="Calibri"/>
              </a:rPr>
              <a:t>Limited experience in the food and beverage industry</a:t>
            </a:r>
            <a:br>
              <a:rPr lang="en" sz="1800">
                <a:solidFill>
                  <a:srgbClr val="F5F5F5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rgbClr val="F5F5F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F5F5F5"/>
                </a:solidFill>
                <a:latin typeface="Calibri"/>
                <a:ea typeface="Calibri"/>
                <a:cs typeface="Calibri"/>
                <a:sym typeface="Calibri"/>
              </a:rPr>
              <a:t>Seeking a solution that can guide him in selecting the most suitable location for his store within the mall.</a:t>
            </a:r>
            <a:br>
              <a:rPr lang="en" sz="1800">
                <a:solidFill>
                  <a:srgbClr val="F5F5F5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800">
                <a:solidFill>
                  <a:srgbClr val="F5F5F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rgbClr val="F5F5F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F5F5F5"/>
                </a:solidFill>
                <a:latin typeface="Calibri"/>
                <a:ea typeface="Calibri"/>
                <a:cs typeface="Calibri"/>
                <a:sym typeface="Calibri"/>
              </a:rPr>
              <a:t>He is looking for:</a:t>
            </a:r>
            <a:endParaRPr sz="1800">
              <a:solidFill>
                <a:srgbClr val="F5F5F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rgbClr val="F5F5F5"/>
                </a:solidFill>
                <a:latin typeface="Calibri"/>
                <a:ea typeface="Calibri"/>
                <a:cs typeface="Calibri"/>
                <a:sym typeface="Calibri"/>
              </a:rPr>
              <a:t>Insights into the local market</a:t>
            </a:r>
            <a:endParaRPr sz="1800">
              <a:solidFill>
                <a:srgbClr val="F5F5F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rgbClr val="F5F5F5"/>
                </a:solidFill>
                <a:latin typeface="Calibri"/>
                <a:ea typeface="Calibri"/>
                <a:cs typeface="Calibri"/>
                <a:sym typeface="Calibri"/>
              </a:rPr>
              <a:t>Rental pricing</a:t>
            </a:r>
            <a:endParaRPr sz="1800">
              <a:solidFill>
                <a:srgbClr val="F5F5F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rgbClr val="F5F5F5"/>
                </a:solidFill>
                <a:latin typeface="Calibri"/>
                <a:ea typeface="Calibri"/>
                <a:cs typeface="Calibri"/>
                <a:sym typeface="Calibri"/>
              </a:rPr>
              <a:t>Competitor analysis </a:t>
            </a:r>
            <a:endParaRPr sz="1800">
              <a:solidFill>
                <a:srgbClr val="F5F5F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28"/>
          <p:cNvSpPr txBox="1"/>
          <p:nvPr>
            <p:ph idx="4294967295" type="ctrTitle"/>
          </p:nvPr>
        </p:nvSpPr>
        <p:spPr>
          <a:xfrm>
            <a:off x="447000" y="215825"/>
            <a:ext cx="6415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Persona Introduction - Darien Ramsay</a:t>
            </a:r>
            <a:endParaRPr sz="2900"/>
          </a:p>
        </p:txBody>
      </p:sp>
      <p:sp>
        <p:nvSpPr>
          <p:cNvPr id="500" name="Google Shape;500;p28"/>
          <p:cNvSpPr txBox="1"/>
          <p:nvPr/>
        </p:nvSpPr>
        <p:spPr>
          <a:xfrm>
            <a:off x="6923625" y="4018988"/>
            <a:ext cx="12444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5F5F5"/>
                </a:solidFill>
                <a:latin typeface="Calibri"/>
                <a:ea typeface="Calibri"/>
                <a:cs typeface="Calibri"/>
                <a:sym typeface="Calibri"/>
              </a:rPr>
              <a:t>Darien</a:t>
            </a:r>
            <a:endParaRPr>
              <a:solidFill>
                <a:srgbClr val="F5F5F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1" name="Google Shape;50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7375" y="999313"/>
            <a:ext cx="2056900" cy="308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9"/>
          <p:cNvSpPr txBox="1"/>
          <p:nvPr/>
        </p:nvSpPr>
        <p:spPr>
          <a:xfrm>
            <a:off x="6923625" y="4018988"/>
            <a:ext cx="12444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5F5F5"/>
                </a:solidFill>
                <a:latin typeface="Calibri"/>
                <a:ea typeface="Calibri"/>
                <a:cs typeface="Calibri"/>
                <a:sym typeface="Calibri"/>
              </a:rPr>
              <a:t>Darien</a:t>
            </a:r>
            <a:endParaRPr>
              <a:solidFill>
                <a:srgbClr val="F5F5F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29"/>
          <p:cNvSpPr txBox="1"/>
          <p:nvPr/>
        </p:nvSpPr>
        <p:spPr>
          <a:xfrm>
            <a:off x="447000" y="1611575"/>
            <a:ext cx="5880600" cy="23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800"/>
              <a:buFont typeface="Share Tech"/>
              <a:buChar char="●"/>
            </a:pPr>
            <a:r>
              <a:rPr b="1" lang="en" sz="1800">
                <a:solidFill>
                  <a:srgbClr val="F5F5F5"/>
                </a:solidFill>
                <a:latin typeface="Calibri"/>
                <a:ea typeface="Calibri"/>
                <a:cs typeface="Calibri"/>
                <a:sym typeface="Calibri"/>
              </a:rPr>
              <a:t>Competitive Edge: </a:t>
            </a:r>
            <a:r>
              <a:rPr lang="en" sz="1800">
                <a:solidFill>
                  <a:srgbClr val="F5F5F5"/>
                </a:solidFill>
                <a:latin typeface="Calibri"/>
                <a:ea typeface="Calibri"/>
                <a:cs typeface="Calibri"/>
                <a:sym typeface="Calibri"/>
              </a:rPr>
              <a:t>Access competitor ratings, aiding differentiation for strategic advantage.</a:t>
            </a:r>
            <a:endParaRPr sz="1800">
              <a:solidFill>
                <a:srgbClr val="F5F5F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5F5F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800"/>
              <a:buFont typeface="Share Tech"/>
              <a:buChar char="●"/>
            </a:pPr>
            <a:r>
              <a:rPr b="1" lang="en" sz="1800">
                <a:solidFill>
                  <a:srgbClr val="F5F5F5"/>
                </a:solidFill>
                <a:latin typeface="Calibri"/>
                <a:ea typeface="Calibri"/>
                <a:cs typeface="Calibri"/>
                <a:sym typeface="Calibri"/>
              </a:rPr>
              <a:t>Market Understanding: </a:t>
            </a:r>
            <a:r>
              <a:rPr lang="en" sz="1800">
                <a:solidFill>
                  <a:srgbClr val="F5F5F5"/>
                </a:solidFill>
                <a:latin typeface="Calibri"/>
                <a:ea typeface="Calibri"/>
                <a:cs typeface="Calibri"/>
                <a:sym typeface="Calibri"/>
              </a:rPr>
              <a:t>Provide local demographics and income insights for preferences understanding.</a:t>
            </a:r>
            <a:endParaRPr sz="1800">
              <a:solidFill>
                <a:srgbClr val="F5F5F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5F5F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800"/>
              <a:buFont typeface="Share Tech"/>
              <a:buChar char="●"/>
            </a:pPr>
            <a:r>
              <a:rPr b="1" lang="en" sz="1800">
                <a:solidFill>
                  <a:srgbClr val="F5F5F5"/>
                </a:solidFill>
                <a:latin typeface="Calibri"/>
                <a:ea typeface="Calibri"/>
                <a:cs typeface="Calibri"/>
                <a:sym typeface="Calibri"/>
              </a:rPr>
              <a:t>Rental Price Optimization: </a:t>
            </a:r>
            <a:r>
              <a:rPr lang="en" sz="1800">
                <a:solidFill>
                  <a:srgbClr val="F5F5F5"/>
                </a:solidFill>
                <a:latin typeface="Calibri"/>
                <a:ea typeface="Calibri"/>
                <a:cs typeface="Calibri"/>
                <a:sym typeface="Calibri"/>
              </a:rPr>
              <a:t>Offer average rental prices by space for effective allocation.</a:t>
            </a:r>
            <a:endParaRPr sz="1800">
              <a:solidFill>
                <a:srgbClr val="F5F5F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29"/>
          <p:cNvSpPr txBox="1"/>
          <p:nvPr>
            <p:ph idx="4294967295" type="ctrTitle"/>
          </p:nvPr>
        </p:nvSpPr>
        <p:spPr>
          <a:xfrm>
            <a:off x="447000" y="215825"/>
            <a:ext cx="6926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How Does Our Solution Benefit Darien?</a:t>
            </a:r>
            <a:endParaRPr sz="2900"/>
          </a:p>
        </p:txBody>
      </p:sp>
      <p:pic>
        <p:nvPicPr>
          <p:cNvPr id="509" name="Google Shape;50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7375" y="999313"/>
            <a:ext cx="2056900" cy="308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9500" y="1046326"/>
            <a:ext cx="858550" cy="85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5" name="Google Shape;51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949" y="1119750"/>
            <a:ext cx="1721302" cy="1832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9225" y="1119750"/>
            <a:ext cx="1721302" cy="1832248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30"/>
          <p:cNvSpPr txBox="1"/>
          <p:nvPr/>
        </p:nvSpPr>
        <p:spPr>
          <a:xfrm>
            <a:off x="1049400" y="2955675"/>
            <a:ext cx="12444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5F5F5"/>
                </a:solidFill>
                <a:latin typeface="Calibri"/>
                <a:ea typeface="Calibri"/>
                <a:cs typeface="Calibri"/>
                <a:sym typeface="Calibri"/>
              </a:rPr>
              <a:t>Mall owners</a:t>
            </a:r>
            <a:endParaRPr>
              <a:solidFill>
                <a:srgbClr val="F5F5F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30"/>
          <p:cNvSpPr txBox="1"/>
          <p:nvPr/>
        </p:nvSpPr>
        <p:spPr>
          <a:xfrm>
            <a:off x="6747675" y="2955675"/>
            <a:ext cx="12444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5F5F5"/>
                </a:solidFill>
                <a:latin typeface="Calibri"/>
                <a:ea typeface="Calibri"/>
                <a:cs typeface="Calibri"/>
                <a:sym typeface="Calibri"/>
              </a:rPr>
              <a:t>Renters</a:t>
            </a:r>
            <a:endParaRPr>
              <a:solidFill>
                <a:srgbClr val="F5F5F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9" name="Google Shape;51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4013" y="1438024"/>
            <a:ext cx="1793449" cy="1793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34769" y="1164076"/>
            <a:ext cx="571932" cy="572701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30"/>
          <p:cNvSpPr txBox="1"/>
          <p:nvPr/>
        </p:nvSpPr>
        <p:spPr>
          <a:xfrm>
            <a:off x="3898550" y="2955675"/>
            <a:ext cx="12444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5F5F5"/>
                </a:solidFill>
                <a:latin typeface="Calibri"/>
                <a:ea typeface="Calibri"/>
                <a:cs typeface="Calibri"/>
                <a:sym typeface="Calibri"/>
              </a:rPr>
              <a:t>Agent</a:t>
            </a:r>
            <a:endParaRPr>
              <a:solidFill>
                <a:srgbClr val="F5F5F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30"/>
          <p:cNvSpPr txBox="1"/>
          <p:nvPr/>
        </p:nvSpPr>
        <p:spPr>
          <a:xfrm>
            <a:off x="311700" y="3401800"/>
            <a:ext cx="27198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400"/>
              <a:buFont typeface="Calibri"/>
              <a:buChar char="●"/>
            </a:pPr>
            <a:r>
              <a:rPr lang="en">
                <a:solidFill>
                  <a:srgbClr val="F5F5F5"/>
                </a:solidFill>
                <a:latin typeface="Calibri"/>
                <a:ea typeface="Calibri"/>
                <a:cs typeface="Calibri"/>
                <a:sym typeface="Calibri"/>
              </a:rPr>
              <a:t>Sell/rent out the spaces faster, and more efficiently</a:t>
            </a:r>
            <a:endParaRPr>
              <a:solidFill>
                <a:srgbClr val="F5F5F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400"/>
              <a:buFont typeface="Calibri"/>
              <a:buChar char="●"/>
            </a:pPr>
            <a:r>
              <a:rPr lang="en">
                <a:solidFill>
                  <a:srgbClr val="F5F5F5"/>
                </a:solidFill>
                <a:latin typeface="Calibri"/>
                <a:ea typeface="Calibri"/>
                <a:cs typeface="Calibri"/>
                <a:sym typeface="Calibri"/>
              </a:rPr>
              <a:t>Eases the burden of finding a suitable tenant</a:t>
            </a:r>
            <a:endParaRPr>
              <a:solidFill>
                <a:srgbClr val="F5F5F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30"/>
          <p:cNvSpPr txBox="1"/>
          <p:nvPr/>
        </p:nvSpPr>
        <p:spPr>
          <a:xfrm>
            <a:off x="3160838" y="3401800"/>
            <a:ext cx="27198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400"/>
              <a:buFont typeface="Calibri"/>
              <a:buChar char="●"/>
            </a:pPr>
            <a:r>
              <a:rPr lang="en">
                <a:solidFill>
                  <a:srgbClr val="F5F5F5"/>
                </a:solidFill>
                <a:latin typeface="Calibri"/>
                <a:ea typeface="Calibri"/>
                <a:cs typeface="Calibri"/>
                <a:sym typeface="Calibri"/>
              </a:rPr>
              <a:t>Garner more users, mall owners and renters alike</a:t>
            </a:r>
            <a:endParaRPr>
              <a:solidFill>
                <a:srgbClr val="F5F5F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30"/>
          <p:cNvSpPr txBox="1"/>
          <p:nvPr/>
        </p:nvSpPr>
        <p:spPr>
          <a:xfrm>
            <a:off x="6009975" y="3401800"/>
            <a:ext cx="27198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400"/>
              <a:buFont typeface="Calibri"/>
              <a:buChar char="●"/>
            </a:pPr>
            <a:r>
              <a:rPr lang="en">
                <a:solidFill>
                  <a:srgbClr val="F5F5F5"/>
                </a:solidFill>
                <a:latin typeface="Calibri"/>
                <a:ea typeface="Calibri"/>
                <a:cs typeface="Calibri"/>
                <a:sym typeface="Calibri"/>
              </a:rPr>
              <a:t>Obtain the best space for their businesses</a:t>
            </a:r>
            <a:endParaRPr>
              <a:solidFill>
                <a:srgbClr val="F5F5F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400"/>
              <a:buFont typeface="Calibri"/>
              <a:buChar char="●"/>
            </a:pPr>
            <a:r>
              <a:rPr lang="en">
                <a:solidFill>
                  <a:srgbClr val="F5F5F5"/>
                </a:solidFill>
                <a:latin typeface="Calibri"/>
                <a:ea typeface="Calibri"/>
                <a:cs typeface="Calibri"/>
                <a:sym typeface="Calibri"/>
              </a:rPr>
              <a:t>Eases the pain of having to find a suitable space</a:t>
            </a:r>
            <a:endParaRPr>
              <a:solidFill>
                <a:srgbClr val="F5F5F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30"/>
          <p:cNvSpPr txBox="1"/>
          <p:nvPr>
            <p:ph type="ctrTitle"/>
          </p:nvPr>
        </p:nvSpPr>
        <p:spPr>
          <a:xfrm>
            <a:off x="618825" y="411675"/>
            <a:ext cx="6067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Intended Audience &amp; Benefits</a:t>
            </a:r>
            <a:endParaRPr sz="2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1"/>
          <p:cNvSpPr txBox="1"/>
          <p:nvPr>
            <p:ph idx="8" type="ctrTitle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Data Pipeline Architecture</a:t>
            </a:r>
            <a:endParaRPr sz="3000"/>
          </a:p>
        </p:txBody>
      </p:sp>
      <p:pic>
        <p:nvPicPr>
          <p:cNvPr id="531" name="Google Shape;53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375" y="1059925"/>
            <a:ext cx="8559249" cy="388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