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 SemiBold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font" Target="fonts/NunitoSemiBold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SemiBold-italic.fntdata"/><Relationship Id="rId14" Type="http://schemas.openxmlformats.org/officeDocument/2006/relationships/font" Target="fonts/NunitoSemiBold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NunitoSemiBold-boldItalic.fntdata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d096ec3a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d096ec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23619324a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2361932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web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883375" y="683600"/>
            <a:ext cx="66282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Two Basic building blocks of websites/ web applications</a:t>
            </a:r>
            <a:endParaRPr sz="3300"/>
          </a:p>
        </p:txBody>
      </p: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6"/>
          <p:cNvCxnSpPr>
            <a:stCxn id="191" idx="2"/>
            <a:endCxn id="192" idx="0"/>
          </p:cNvCxnSpPr>
          <p:nvPr/>
        </p:nvCxnSpPr>
        <p:spPr>
          <a:xfrm flipH="1" rot="-5400000">
            <a:off x="4557950" y="1003250"/>
            <a:ext cx="1325700" cy="16671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3" name="Google Shape;193;p16"/>
          <p:cNvCxnSpPr>
            <a:stCxn id="194" idx="0"/>
            <a:endCxn id="191" idx="2"/>
          </p:cNvCxnSpPr>
          <p:nvPr/>
        </p:nvCxnSpPr>
        <p:spPr>
          <a:xfrm rot="-5400000">
            <a:off x="2878225" y="990775"/>
            <a:ext cx="1325700" cy="16923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1" name="Google Shape;191;p16"/>
          <p:cNvSpPr txBox="1"/>
          <p:nvPr/>
        </p:nvSpPr>
        <p:spPr>
          <a:xfrm>
            <a:off x="3618200" y="589550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1596625" y="2499775"/>
            <a:ext cx="2196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4907750" y="2499775"/>
            <a:ext cx="2293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2444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45539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27038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10133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16"/>
          <p:cNvSpPr/>
          <p:nvPr/>
        </p:nvSpPr>
        <p:spPr>
          <a:xfrm rot="1401486">
            <a:off x="7762388" y="3783390"/>
            <a:ext cx="815095" cy="916939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900" y="2593950"/>
            <a:ext cx="2759550" cy="14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502" y="2593700"/>
            <a:ext cx="2628898" cy="14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ctrTitle"/>
          </p:nvPr>
        </p:nvSpPr>
        <p:spPr>
          <a:xfrm>
            <a:off x="1628775" y="742675"/>
            <a:ext cx="66543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What’s backend &amp; how it works</a:t>
            </a:r>
            <a:endParaRPr sz="4900"/>
          </a:p>
        </p:txBody>
      </p:sp>
      <p:sp>
        <p:nvSpPr>
          <p:cNvPr id="207" name="Google Shape;207;p17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700" y="1413775"/>
            <a:ext cx="4753224" cy="24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175" y="1000975"/>
            <a:ext cx="6004774" cy="3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ctrTitle"/>
          </p:nvPr>
        </p:nvSpPr>
        <p:spPr>
          <a:xfrm>
            <a:off x="1628775" y="742675"/>
            <a:ext cx="66543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Also </a:t>
            </a:r>
            <a:r>
              <a:rPr lang="en" sz="4600"/>
              <a:t>Available</a:t>
            </a:r>
            <a:r>
              <a:rPr lang="en" sz="4600"/>
              <a:t> framework</a:t>
            </a:r>
            <a:endParaRPr sz="4600"/>
          </a:p>
        </p:txBody>
      </p:sp>
      <p:sp>
        <p:nvSpPr>
          <p:cNvPr id="219" name="Google Shape;219;p19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descr="Creating a Video Chat Application using Flask and Agora.io | by Christopher  Lambert | Medium" id="220" name="Google Shape;2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25" y="1832350"/>
            <a:ext cx="5036400" cy="25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700"/>
              <a:t>BUT WHY DJANGO ?</a:t>
            </a:r>
            <a:endParaRPr sz="3700"/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Django</a:t>
            </a:r>
            <a:endParaRPr/>
          </a:p>
        </p:txBody>
      </p: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2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36" name="Google Shape;236;p2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39" name="Google Shape;239;p2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42" name="Google Shape;242;p2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45" name="Google Shape;245;p2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6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48" name="Google Shape;248;p2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51" name="Google Shape;251;p2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3" name="Google Shape;253;p2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Excellent Documentation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3358824" y="1079900"/>
            <a:ext cx="147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Highly Scalable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Huge library of packages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2207425" y="4049700"/>
            <a:ext cx="155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Fast &amp; Stable</a:t>
            </a:r>
            <a:endParaRPr b="1"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Security</a:t>
            </a:r>
            <a:endParaRPr b="1"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Utilizes SEO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275" y="1479975"/>
            <a:ext cx="5733401" cy="294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