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5" r:id="rId17"/>
    <p:sldId id="277" r:id="rId18"/>
    <p:sldId id="278" r:id="rId19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Quattrocento Sans" panose="020B060402020202020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s3w+OY/dw//Uc1hhs7GxBBSU2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988EDE-B47D-4581-8897-D4FD2B927A5D}">
  <a:tblStyle styleId="{77988EDE-B47D-4581-8897-D4FD2B927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8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8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9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1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IN" dirty="0"/>
              <a:t>Leaflet.js Workshop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699164" y="5516375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3200"/>
              <a:t>JavaScript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Conditions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541621" y="249937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Conditional statements are used to perform different actions based on different conditions.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endParaRPr sz="2400" b="0" i="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BFBFBF"/>
                </a:solidFill>
              </a:rPr>
              <a:t>If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BFBFBF"/>
                </a:solidFill>
              </a:rPr>
              <a:t>Else if 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BFBFBF"/>
                </a:solidFill>
              </a:rPr>
              <a:t>Else</a:t>
            </a:r>
            <a:br>
              <a:rPr lang="en-IN" sz="2400"/>
            </a:b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 dirty="0"/>
              <a:t>For Loop</a:t>
            </a:r>
            <a:endParaRPr dirty="0"/>
          </a:p>
        </p:txBody>
      </p:sp>
      <p:sp>
        <p:nvSpPr>
          <p:cNvPr id="209" name="Google Shape;209;p12"/>
          <p:cNvSpPr txBox="1">
            <a:spLocks noGrp="1"/>
          </p:cNvSpPr>
          <p:nvPr>
            <p:ph type="body" idx="1"/>
          </p:nvPr>
        </p:nvSpPr>
        <p:spPr>
          <a:xfrm>
            <a:off x="534046" y="2416250"/>
            <a:ext cx="11123906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Syntax:</a:t>
            </a:r>
            <a:endParaRPr dirty="0"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ts val="2220"/>
              <a:buNone/>
            </a:pPr>
            <a:endParaRPr sz="2220" b="0" i="0" dirty="0">
              <a:solidFill>
                <a:srgbClr val="43FF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81"/>
              </a:spcBef>
              <a:spcAft>
                <a:spcPts val="0"/>
              </a:spcAft>
              <a:buSzPts val="2220"/>
              <a:buNone/>
            </a:pPr>
            <a:r>
              <a:rPr lang="en-IN" sz="2220" b="0" i="0" dirty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222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220" i="1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Condition </a:t>
            </a:r>
            <a:r>
              <a:rPr lang="en-IN" sz="2220" b="0" i="1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IN" sz="2220" b="0" i="1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 Condition 2</a:t>
            </a:r>
            <a: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IN" sz="2220" b="0" i="1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 Condition 3</a:t>
            </a:r>
            <a: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IN" sz="2220" dirty="0">
                <a:solidFill>
                  <a:srgbClr val="BFBFBF"/>
                </a:solidFill>
              </a:rPr>
            </a:br>
            <a: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     </a:t>
            </a:r>
            <a:r>
              <a:rPr lang="en-IN" sz="2405" b="0" i="1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Statements</a:t>
            </a:r>
            <a:b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IN" sz="2220" b="0" i="0" dirty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IN" sz="2220" b="1" i="0" dirty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rPr lang="en-IN" sz="2220" i="1" dirty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Condition 1</a:t>
            </a:r>
            <a:r>
              <a:rPr lang="en-IN" sz="2220" i="0" dirty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IN" sz="2220" b="0" i="0" dirty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is executed (one time) before the execution of the code block.</a:t>
            </a:r>
            <a:endParaRPr dirty="0"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rPr lang="en-IN" sz="2220" i="1" dirty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Condition 2 </a:t>
            </a:r>
            <a:r>
              <a:rPr lang="en-IN" sz="2220" b="0" i="0" dirty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defines the condition for executing the code block.</a:t>
            </a:r>
            <a:endParaRPr dirty="0"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rPr lang="en-IN" sz="2220" i="1" dirty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Condition 3 </a:t>
            </a:r>
            <a:r>
              <a:rPr lang="en-IN" sz="2220" b="0" i="0" dirty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is executed (every time) after the code block has been executed.</a:t>
            </a: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ts val="1665"/>
              <a:buNone/>
            </a:pPr>
            <a:endParaRPr sz="166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While &amp; Do/While Loop</a:t>
            </a:r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1003964" y="3905690"/>
            <a:ext cx="380356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sng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Syntax for while: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FF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while </a:t>
            </a:r>
            <a:r>
              <a:rPr lang="en-IN" sz="2400" b="0" i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400" b="0" i="1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IN" sz="2400" b="0" i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IN" sz="24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2400" b="0" i="1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IN" sz="2400" b="0" i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Statements</a:t>
            </a:r>
            <a:br>
              <a:rPr lang="en-IN" sz="24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2400" b="0" i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7079673" y="3905690"/>
            <a:ext cx="401781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sng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Syntax for do/while: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FF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IN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IN" sz="2400" b="0" i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2400" b="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IN" sz="2400" b="0" i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Statements</a:t>
            </a:r>
            <a:br>
              <a:rPr lang="en-IN" sz="2400" b="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IN" sz="2400" b="0" i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2400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while </a:t>
            </a:r>
            <a:r>
              <a:rPr lang="en-IN" sz="2400" b="0" i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400" b="0" i="1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IN" sz="2400" b="0" i="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665019" y="3716608"/>
            <a:ext cx="4322618" cy="2743199"/>
          </a:xfrm>
          <a:prstGeom prst="rect">
            <a:avLst/>
          </a:prstGeom>
          <a:noFill/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6636327" y="3716608"/>
            <a:ext cx="4745671" cy="2743200"/>
          </a:xfrm>
          <a:prstGeom prst="rect">
            <a:avLst/>
          </a:prstGeom>
          <a:noFill/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525492" y="2535382"/>
            <a:ext cx="110014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Loops can execute a block of code as long as a specified condition is true.</a:t>
            </a:r>
            <a:endParaRPr sz="2400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Functions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249381" y="2457815"/>
            <a:ext cx="12136582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A JavaScript function is executed when "</a:t>
            </a:r>
            <a:r>
              <a:rPr lang="en-IN" sz="2220" b="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something</a:t>
            </a: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" invokes it (</a:t>
            </a:r>
            <a:r>
              <a:rPr lang="en-IN" sz="2220" b="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calls it</a:t>
            </a: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marL="342900" lvl="0" indent="-342900" algn="l" rtl="0">
              <a:spcBef>
                <a:spcPts val="1044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 code to be executed, by the function, is placed inside curly brackets: </a:t>
            </a:r>
            <a:r>
              <a:rPr lang="en-IN" sz="2220" b="1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endParaRPr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ts val="1665"/>
              <a:buNone/>
            </a:pPr>
            <a:endParaRPr sz="1665" b="1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ts val="1665"/>
              <a:buNone/>
            </a:pPr>
            <a:endParaRPr sz="1665" b="1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rPr lang="en-IN" sz="2220" b="1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Why Functions ? </a:t>
            </a:r>
            <a:endParaRPr/>
          </a:p>
          <a:p>
            <a:pPr marL="342900" lvl="0" indent="-342900" algn="l" rtl="0">
              <a:spcBef>
                <a:spcPts val="1044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You can </a:t>
            </a:r>
            <a:r>
              <a:rPr lang="en-IN" sz="2220" b="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reuse</a:t>
            </a: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code: Define the code once, and use it many times.</a:t>
            </a:r>
            <a:endParaRPr/>
          </a:p>
          <a:p>
            <a:pPr marL="342900" lvl="0" indent="-342900" algn="l" rtl="0">
              <a:spcBef>
                <a:spcPts val="1044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You can use the same code </a:t>
            </a:r>
            <a:r>
              <a:rPr lang="en-IN" sz="2220" b="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many times </a:t>
            </a: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en-IN" sz="2220" b="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different arguments</a:t>
            </a:r>
            <a:r>
              <a:rPr lang="en-IN" sz="222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, to produce </a:t>
            </a:r>
            <a:r>
              <a:rPr lang="en-IN" sz="2220" b="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different results.</a:t>
            </a:r>
            <a:endParaRPr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ts val="1665"/>
              <a:buNone/>
            </a:pPr>
            <a:endParaRPr sz="1665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Objects</a:t>
            </a:r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1"/>
          </p:nvPr>
        </p:nvSpPr>
        <p:spPr>
          <a:xfrm>
            <a:off x="264530" y="2471668"/>
            <a:ext cx="11927470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Objects are variables too. But objects can contain many values.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 values are written as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name : value 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pairs.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JavaScript objects are containers for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named values 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called properties or methods.</a:t>
            </a:r>
            <a:endParaRPr sz="240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Methods are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actions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that can be performed on objects.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Methods are stored in properties as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function definitions.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Array Methods</a:t>
            </a:r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117271" y="2624068"/>
            <a:ext cx="12351819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toString()- </a:t>
            </a:r>
            <a:r>
              <a:rPr lang="en-IN" sz="20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IN" sz="20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onverts an array to a string of (comma separated) array values.</a:t>
            </a:r>
            <a:endParaRPr sz="2000" b="0" i="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pop()- </a:t>
            </a:r>
            <a:endParaRPr>
              <a:solidFill>
                <a:srgbClr val="43FF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push()-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shift()-  </a:t>
            </a:r>
            <a:r>
              <a:rPr lang="en-IN" sz="20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IN" sz="20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emoves the first array element and "shifts" all other elements to a lower index.</a:t>
            </a:r>
            <a:endParaRPr sz="20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unshift()- </a:t>
            </a:r>
            <a:r>
              <a:rPr lang="en-IN" sz="20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IN" sz="20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dds a new element to an array (at the beginning), and "unshifts" older elements</a:t>
            </a:r>
            <a:endParaRPr sz="2000" b="0" i="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splice()- </a:t>
            </a:r>
            <a:endParaRPr>
              <a:solidFill>
                <a:srgbClr val="43FF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concat()-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slice()-</a:t>
            </a:r>
            <a:endParaRPr>
              <a:solidFill>
                <a:srgbClr val="43FF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371600" y="5466453"/>
            <a:ext cx="89371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Verdana"/>
              <a:buNone/>
            </a:pP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IN" sz="2000" b="0" i="0" u="none" strike="noStrike" cap="non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slice()</a:t>
            </a: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method slices out a piece of an array into a new array.</a:t>
            </a:r>
            <a:r>
              <a:rPr lang="en-IN"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1496291" y="5050816"/>
            <a:ext cx="84446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Verdana"/>
              <a:buNone/>
            </a:pP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IN" sz="2000" b="0" i="0" u="none" strike="noStrike" cap="non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concat()</a:t>
            </a: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method can take any number of array arguments</a:t>
            </a:r>
            <a:r>
              <a:rPr lang="en-IN"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496291" y="4669280"/>
            <a:ext cx="85218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Verdana"/>
              <a:buNone/>
            </a:pP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IN" sz="2000" b="0" i="0" u="none" strike="noStrike" cap="non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splice()</a:t>
            </a: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method can be used to add new items to an array</a:t>
            </a:r>
            <a:r>
              <a:rPr lang="en-IN"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1233053" y="3438970"/>
            <a:ext cx="8581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Verdana"/>
              <a:buNone/>
            </a:pP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IN" sz="2000" b="0" i="0" u="none" strike="noStrike" cap="non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push()</a:t>
            </a: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method adds a new element to an array (at the end)</a:t>
            </a:r>
            <a:r>
              <a:rPr lang="en-IN"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1122219" y="3041907"/>
            <a:ext cx="7828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Verdana"/>
              <a:buNone/>
            </a:pP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IN" sz="2000" b="0" i="0" u="none" strike="noStrike" cap="non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en-IN" sz="2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method removes the last element from an array</a:t>
            </a:r>
            <a:r>
              <a:rPr lang="en-IN" sz="2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Math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body" idx="1"/>
          </p:nvPr>
        </p:nvSpPr>
        <p:spPr>
          <a:xfrm>
            <a:off x="416932" y="1977618"/>
            <a:ext cx="10554574" cy="23234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 JavaScript Math object allows you to perform mathematical tasks on numbers.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5694219" y="3429000"/>
            <a:ext cx="4294909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Math.floor()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Math.sin()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Math.cos()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Math.min() and Math.max()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Math.random()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2687783" y="3429000"/>
            <a:ext cx="3006436" cy="307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Math.round()                                                              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Math.pow()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Math.sqrt()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Math.abs()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000"/>
              <a:buFont typeface="Arial"/>
              <a:buChar char="•"/>
            </a:pPr>
            <a:r>
              <a:rPr lang="en-IN" sz="2000" b="0" i="0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Math.ceil()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Export</a:t>
            </a:r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body" idx="1"/>
          </p:nvPr>
        </p:nvSpPr>
        <p:spPr>
          <a:xfrm>
            <a:off x="962400" y="1945196"/>
            <a:ext cx="447372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There are two types of exports: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0" i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lang="en-IN" sz="20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Named Exports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None/>
            </a:pPr>
            <a:endParaRPr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 b="0" i="0">
                <a:solidFill>
                  <a:srgbClr val="43FFF5"/>
                </a:solidFill>
                <a:latin typeface="arial"/>
                <a:ea typeface="arial"/>
                <a:cs typeface="arial"/>
                <a:sym typeface="arial"/>
              </a:rPr>
              <a:t>export</a:t>
            </a:r>
            <a:r>
              <a:rPr lang="en-IN" sz="20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let myName = “…”;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>
                <a:solidFill>
                  <a:srgbClr val="43FFF5"/>
                </a:solidFill>
                <a:latin typeface="arial"/>
                <a:ea typeface="arial"/>
                <a:cs typeface="arial"/>
                <a:sym typeface="arial"/>
              </a:rPr>
              <a:t>export</a:t>
            </a:r>
            <a:r>
              <a:rPr lang="en-IN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function xyz(){…..}</a:t>
            </a:r>
            <a:r>
              <a:rPr lang="en-IN" sz="20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6755878" y="2650692"/>
            <a:ext cx="447372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 startAt="2"/>
            </a:pPr>
            <a:r>
              <a:rPr lang="en-IN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Default Exports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IN" sz="2000">
                <a:solidFill>
                  <a:srgbClr val="43FFF5"/>
                </a:solidFill>
                <a:latin typeface="arial"/>
                <a:ea typeface="arial"/>
                <a:cs typeface="arial"/>
                <a:sym typeface="arial"/>
              </a:rPr>
              <a:t>export</a:t>
            </a:r>
            <a:r>
              <a:rPr lang="en-IN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default function(){……}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IN" sz="2000">
                <a:solidFill>
                  <a:srgbClr val="43FFF5"/>
                </a:solidFill>
                <a:latin typeface="arial"/>
                <a:ea typeface="arial"/>
                <a:cs typeface="arial"/>
                <a:sym typeface="arial"/>
              </a:rPr>
              <a:t>export</a:t>
            </a:r>
            <a:r>
              <a:rPr lang="en-IN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default class{…..}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6423373" y="3061855"/>
            <a:ext cx="4031670" cy="3225348"/>
          </a:xfrm>
          <a:prstGeom prst="rect">
            <a:avLst/>
          </a:prstGeom>
          <a:noFill/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810000" y="3061855"/>
            <a:ext cx="4031670" cy="3225348"/>
          </a:xfrm>
          <a:prstGeom prst="rect">
            <a:avLst/>
          </a:prstGeom>
          <a:noFill/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Import</a:t>
            </a:r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818725" y="247131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1.Importing default exports:</a:t>
            </a: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import anyName from ‘pathToFile/filename.js’</a:t>
            </a: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2.  Importing named exports:</a:t>
            </a: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import { sameName1, sameName2 } from ‘pathToFile/filename.js’</a:t>
            </a: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 Or</a:t>
            </a: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Import {sameName as reqdName} from</a:t>
            </a:r>
            <a:endParaRPr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What Is JavaScript ?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569331" y="277430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5"/>
              <a:buFont typeface="Arial"/>
              <a:buChar char="•"/>
            </a:pPr>
            <a:r>
              <a:rPr lang="en-IN" sz="2405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JavaScript is </a:t>
            </a:r>
            <a:r>
              <a:rPr lang="en-IN" sz="2405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a text-based programming language used both on the client-side and server-side that allows you to make web pages interactive.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2220"/>
              <a:buNone/>
            </a:pPr>
            <a:endParaRPr sz="222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rPr lang="en-IN" sz="2220" b="0" i="0" u="sng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JavaScript is used for: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SzPts val="2405"/>
              <a:buFont typeface="Century Gothic"/>
              <a:buAutoNum type="arabicPeriod"/>
            </a:pPr>
            <a:r>
              <a:rPr lang="en-IN" sz="2405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Adding interactive behaviour to web pages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SzPts val="2405"/>
              <a:buFont typeface="Century Gothic"/>
              <a:buAutoNum type="arabicPeriod"/>
            </a:pPr>
            <a:r>
              <a:rPr lang="en-IN" sz="2405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Creating web and mobile apps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SzPts val="2405"/>
              <a:buFont typeface="Century Gothic"/>
              <a:buAutoNum type="arabicPeriod"/>
            </a:pPr>
            <a:r>
              <a:rPr lang="en-IN" sz="2405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Building web servers and developing server applications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SzPts val="2405"/>
              <a:buFont typeface="Century Gothic"/>
              <a:buAutoNum type="arabicPeriod"/>
            </a:pPr>
            <a:r>
              <a:rPr lang="en-IN" sz="2405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Game development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endParaRPr sz="1665" b="0" i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endParaRPr sz="16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Where to write JavaScript code ?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15636" y="2514713"/>
            <a:ext cx="12288980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In HTML, JavaScript code is inserted between </a:t>
            </a:r>
            <a:r>
              <a:rPr lang="en-IN" sz="2400" b="0" i="0" u="none" strike="noStrike" cap="none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and </a:t>
            </a:r>
            <a:r>
              <a:rPr lang="en-IN" sz="2400" b="0" i="0" u="none" strike="noStrike" cap="none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Noto Sans Symbols"/>
              <a:buNone/>
            </a:pP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tags.</a:t>
            </a:r>
            <a:endParaRPr sz="2400" b="0" i="0" u="none" strike="noStrike" cap="none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None/>
            </a:pPr>
            <a:r>
              <a:rPr lang="en-I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15636" y="3639863"/>
            <a:ext cx="1083181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Scripts can be placed in the </a:t>
            </a:r>
            <a:r>
              <a:rPr lang="en-IN" sz="2400" b="0" i="0" u="none" strike="noStrike" cap="none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&lt;body&gt;,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or in the </a:t>
            </a:r>
            <a:r>
              <a:rPr lang="en-IN" sz="2400" b="0" i="0" u="none" strike="noStrike" cap="none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section of an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  HTML page, or in both.</a:t>
            </a:r>
            <a:endParaRPr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You can place any number of scripts in an HTML document.</a:t>
            </a:r>
            <a:r>
              <a:rPr lang="en-IN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Statements and Comments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269672" y="246217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In a programming language, the programming instructions are called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statements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. A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JavaScript program 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is a list of programming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statements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endParaRPr sz="2400" b="0" i="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Arial"/>
              <a:buNone/>
            </a:pPr>
            <a:endParaRPr b="0" i="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b="0" i="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Arial"/>
              <a:buNone/>
            </a:pPr>
            <a:endParaRPr b="0" i="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269672" y="4234268"/>
            <a:ext cx="689312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Single line comments start with </a:t>
            </a:r>
            <a:r>
              <a:rPr lang="en-IN" sz="2400" b="0" i="0" u="none" strike="noStrike" cap="none">
                <a:solidFill>
                  <a:srgbClr val="43FFF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FF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43FFF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solidFill>
                <a:srgbClr val="43FF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269672" y="4935646"/>
            <a:ext cx="93176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Multi-line comments start with 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/*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and end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Any text between 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/*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IN" sz="2400" b="0" i="0" u="none" strike="noStrike" cap="none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*/</a:t>
            </a:r>
            <a:r>
              <a:rPr lang="en-IN" sz="24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will be ignored by JavaScript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FF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Variables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527767" y="173737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JavaScript variables are containers for storing data values.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All JavaScript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variables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must be </a:t>
            </a:r>
            <a:r>
              <a:rPr lang="en-IN" sz="240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identified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 with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unique names</a:t>
            </a:r>
            <a:r>
              <a:rPr lang="en-IN" sz="240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These unique names are called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identifiers.</a:t>
            </a:r>
            <a:endParaRPr sz="2400">
              <a:solidFill>
                <a:srgbClr val="43FF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JavaScript identifiers are </a:t>
            </a:r>
            <a:r>
              <a:rPr lang="en-IN" sz="2400" b="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case-sensitive.</a:t>
            </a:r>
            <a:endParaRPr sz="2400">
              <a:solidFill>
                <a:srgbClr val="43FFF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let and const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597038" y="141763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These two keywords provide </a:t>
            </a:r>
            <a:r>
              <a:rPr lang="en-IN" sz="2400" i="0">
                <a:solidFill>
                  <a:srgbClr val="43FFF5"/>
                </a:solidFill>
                <a:latin typeface="Verdana"/>
                <a:ea typeface="Verdana"/>
                <a:cs typeface="Verdana"/>
                <a:sym typeface="Verdana"/>
              </a:rPr>
              <a:t>Block Scope </a:t>
            </a:r>
            <a:r>
              <a:rPr lang="en-IN" sz="2400" b="0" i="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in JavaScript.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endParaRPr sz="2400" b="0" i="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FBFBF"/>
              </a:solidFill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597038" y="3133636"/>
            <a:ext cx="111822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F5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Variables defined with </a:t>
            </a:r>
            <a:r>
              <a:rPr lang="en-IN" sz="2400" b="0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IN" sz="2400" b="0" i="0" u="none" strike="noStrike" cap="none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 behave like </a:t>
            </a:r>
            <a:r>
              <a:rPr lang="en-IN" sz="2400" b="0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IN" sz="2400" b="0" i="0" u="none" strike="noStrike" cap="none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 variables, except they cannot be reassigned.</a:t>
            </a:r>
            <a:r>
              <a:rPr lang="en-IN" sz="2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040388" y="4655532"/>
            <a:ext cx="260336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⮚"/>
            </a:pPr>
            <a:r>
              <a:rPr lang="en-IN" sz="2400" b="0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 a = 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a = 18;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= 50;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4962498" y="4683241"/>
            <a:ext cx="299257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⮚"/>
            </a:pPr>
            <a:r>
              <a:rPr lang="en-IN" sz="2400" dirty="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  a = 12;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 a = 18;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= 50;</a:t>
            </a:r>
            <a:endParaRPr dirty="0"/>
          </a:p>
        </p:txBody>
      </p:sp>
      <p:sp>
        <p:nvSpPr>
          <p:cNvPr id="160" name="Google Shape;160;p7"/>
          <p:cNvSpPr txBox="1"/>
          <p:nvPr/>
        </p:nvSpPr>
        <p:spPr>
          <a:xfrm>
            <a:off x="8675520" y="4655533"/>
            <a:ext cx="33376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</a:t>
            </a:r>
            <a:endParaRPr sz="2400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 a = 12;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 a = 18;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= 50;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810000" y="4655532"/>
            <a:ext cx="2334982" cy="1597369"/>
          </a:xfrm>
          <a:prstGeom prst="rect">
            <a:avLst/>
          </a:prstGeom>
          <a:noFill/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4577785" y="4655532"/>
            <a:ext cx="2334982" cy="1597369"/>
          </a:xfrm>
          <a:prstGeom prst="rect">
            <a:avLst/>
          </a:prstGeom>
          <a:noFill/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8453842" y="4655532"/>
            <a:ext cx="2334982" cy="1597369"/>
          </a:xfrm>
          <a:prstGeom prst="rect">
            <a:avLst/>
          </a:prstGeom>
          <a:noFill/>
          <a:ln w="1587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JavaScript Data Types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500057" y="257935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rgbClr val="BFBFBF"/>
                </a:solidFill>
              </a:rPr>
              <a:t>var x = “Hello World”;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rgbClr val="BFBFBF"/>
                </a:solidFill>
              </a:rPr>
              <a:t>var x = 54;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rgbClr val="BFBFBF"/>
                </a:solidFill>
              </a:rPr>
              <a:t>var x = true;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rgbClr val="BFBFBF"/>
                </a:solidFill>
              </a:rPr>
              <a:t>var x = [“HTML”, “CSS”, “JAVASCRIPT”];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rgbClr val="BFBFBF"/>
                </a:solidFill>
              </a:rPr>
              <a:t>var x = {</a:t>
            </a:r>
            <a:r>
              <a:rPr lang="en-IN" dirty="0" err="1">
                <a:solidFill>
                  <a:srgbClr val="BFBFBF"/>
                </a:solidFill>
              </a:rPr>
              <a:t>firstName</a:t>
            </a:r>
            <a:r>
              <a:rPr lang="en-IN" dirty="0">
                <a:solidFill>
                  <a:srgbClr val="BFBFBF"/>
                </a:solidFill>
              </a:rPr>
              <a:t>: “Mahek”,  </a:t>
            </a:r>
            <a:r>
              <a:rPr lang="en-IN" dirty="0" err="1">
                <a:solidFill>
                  <a:srgbClr val="BFBFBF"/>
                </a:solidFill>
              </a:rPr>
              <a:t>lastName</a:t>
            </a:r>
            <a:r>
              <a:rPr lang="en-IN" dirty="0">
                <a:solidFill>
                  <a:srgbClr val="BFBFBF"/>
                </a:solidFill>
              </a:rPr>
              <a:t>: “</a:t>
            </a:r>
            <a:r>
              <a:rPr lang="en-IN" dirty="0" err="1">
                <a:solidFill>
                  <a:srgbClr val="BFBFBF"/>
                </a:solidFill>
              </a:rPr>
              <a:t>Tardeja</a:t>
            </a:r>
            <a:r>
              <a:rPr lang="en-IN" dirty="0">
                <a:solidFill>
                  <a:srgbClr val="BFBFBF"/>
                </a:solidFill>
              </a:rPr>
              <a:t>”};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rgbClr val="BFBFBF"/>
                </a:solidFill>
              </a:rPr>
              <a:t>var x = null;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rgbClr val="BFBFBF"/>
                </a:solidFill>
              </a:rPr>
              <a:t>var x;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70" name="Google Shape;170;p8"/>
          <p:cNvSpPr/>
          <p:nvPr/>
        </p:nvSpPr>
        <p:spPr>
          <a:xfrm>
            <a:off x="500057" y="400371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00057" y="43976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3082635" y="3034146"/>
            <a:ext cx="5389418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8"/>
          <p:cNvCxnSpPr/>
          <p:nvPr/>
        </p:nvCxnSpPr>
        <p:spPr>
          <a:xfrm>
            <a:off x="1877289" y="3429000"/>
            <a:ext cx="6594764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8"/>
          <p:cNvSpPr txBox="1"/>
          <p:nvPr/>
        </p:nvSpPr>
        <p:spPr>
          <a:xfrm>
            <a:off x="8557996" y="2803313"/>
            <a:ext cx="24106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</a:t>
            </a:r>
            <a:endParaRPr/>
          </a:p>
        </p:txBody>
      </p:sp>
      <p:cxnSp>
        <p:nvCxnSpPr>
          <p:cNvPr id="175" name="Google Shape;175;p8"/>
          <p:cNvCxnSpPr/>
          <p:nvPr/>
        </p:nvCxnSpPr>
        <p:spPr>
          <a:xfrm>
            <a:off x="1995055" y="3823855"/>
            <a:ext cx="6476998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76;p8"/>
          <p:cNvCxnSpPr/>
          <p:nvPr/>
        </p:nvCxnSpPr>
        <p:spPr>
          <a:xfrm>
            <a:off x="4918364" y="4188384"/>
            <a:ext cx="3553689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8"/>
          <p:cNvCxnSpPr/>
          <p:nvPr/>
        </p:nvCxnSpPr>
        <p:spPr>
          <a:xfrm>
            <a:off x="6206836" y="4582278"/>
            <a:ext cx="2265217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8"/>
          <p:cNvCxnSpPr/>
          <p:nvPr/>
        </p:nvCxnSpPr>
        <p:spPr>
          <a:xfrm>
            <a:off x="1877289" y="5015345"/>
            <a:ext cx="6594764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8"/>
          <p:cNvCxnSpPr/>
          <p:nvPr/>
        </p:nvCxnSpPr>
        <p:spPr>
          <a:xfrm>
            <a:off x="1260764" y="5444836"/>
            <a:ext cx="7211289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8"/>
          <p:cNvSpPr txBox="1"/>
          <p:nvPr/>
        </p:nvSpPr>
        <p:spPr>
          <a:xfrm>
            <a:off x="8557996" y="3227325"/>
            <a:ext cx="1500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8557996" y="3623800"/>
            <a:ext cx="1500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8B7B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8557996" y="3986549"/>
            <a:ext cx="1500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8557996" y="4421365"/>
            <a:ext cx="1500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8557996" y="4830679"/>
            <a:ext cx="12912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8557996" y="5227191"/>
            <a:ext cx="1500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Undefined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Arithmetic Operators</a:t>
            </a:r>
            <a:endParaRPr/>
          </a:p>
        </p:txBody>
      </p:sp>
      <p:graphicFrame>
        <p:nvGraphicFramePr>
          <p:cNvPr id="191" name="Google Shape;191;p9"/>
          <p:cNvGraphicFramePr/>
          <p:nvPr/>
        </p:nvGraphicFramePr>
        <p:xfrm>
          <a:off x="692728" y="2402609"/>
          <a:ext cx="9656625" cy="4178400"/>
        </p:xfrm>
        <a:graphic>
          <a:graphicData uri="http://schemas.openxmlformats.org/drawingml/2006/table">
            <a:tbl>
              <a:tblPr>
                <a:noFill/>
                <a:tableStyleId>{77988EDE-B47D-4581-8897-D4FD2B927A5D}</a:tableStyleId>
              </a:tblPr>
              <a:tblGrid>
                <a:gridCol w="24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Operator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+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Addition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-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Subtraction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*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Multiplication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**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Exponentiation 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/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Division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%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Modulus (Remainder)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++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Increment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--</a:t>
                      </a:r>
                      <a:endParaRPr/>
                    </a:p>
                  </a:txBody>
                  <a:tcPr marL="144325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solidFill>
                            <a:srgbClr val="0C0C0C"/>
                          </a:solidFill>
                        </a:rPr>
                        <a:t>Decrement</a:t>
                      </a:r>
                      <a:endParaRPr/>
                    </a:p>
                  </a:txBody>
                  <a:tcPr marL="72150" marR="72150" marT="72150" marB="72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Assignment Operator</a:t>
            </a:r>
            <a:endParaRPr/>
          </a:p>
        </p:txBody>
      </p:sp>
      <p:graphicFrame>
        <p:nvGraphicFramePr>
          <p:cNvPr id="197" name="Google Shape;197;p10"/>
          <p:cNvGraphicFramePr/>
          <p:nvPr/>
        </p:nvGraphicFramePr>
        <p:xfrm>
          <a:off x="810000" y="2547460"/>
          <a:ext cx="9453200" cy="4061225"/>
        </p:xfrm>
        <a:graphic>
          <a:graphicData uri="http://schemas.openxmlformats.org/drawingml/2006/table">
            <a:tbl>
              <a:tblPr>
                <a:noFill/>
                <a:tableStyleId>{77988EDE-B47D-4581-8897-D4FD2B927A5D}</a:tableStyleId>
              </a:tblPr>
              <a:tblGrid>
                <a:gridCol w="235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Operator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Example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Same As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=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=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=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+=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+=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= x +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-=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-=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= x -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*=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*=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= x *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/=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/=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= x /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%=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%=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0C0C0C"/>
                          </a:solidFill>
                        </a:rPr>
                        <a:t>x = x % 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961</Words>
  <Application>Microsoft Office PowerPoint</Application>
  <PresentationFormat>Widescreen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Consolas</vt:lpstr>
      <vt:lpstr>Noto Sans Symbols</vt:lpstr>
      <vt:lpstr>Verdana</vt:lpstr>
      <vt:lpstr>Quattrocento Sans</vt:lpstr>
      <vt:lpstr>Arial</vt:lpstr>
      <vt:lpstr>Century Gothic</vt:lpstr>
      <vt:lpstr>Arial</vt:lpstr>
      <vt:lpstr>Quotable</vt:lpstr>
      <vt:lpstr>Leaflet.js Workshop</vt:lpstr>
      <vt:lpstr>What Is JavaScript ?</vt:lpstr>
      <vt:lpstr>Where to write JavaScript code ?</vt:lpstr>
      <vt:lpstr>JavaScript Statements and Comments</vt:lpstr>
      <vt:lpstr>JavaScript Variables</vt:lpstr>
      <vt:lpstr>JavaScript let and const</vt:lpstr>
      <vt:lpstr>JavaScript Data Types</vt:lpstr>
      <vt:lpstr>Arithmetic Operators</vt:lpstr>
      <vt:lpstr>Assignment Operator</vt:lpstr>
      <vt:lpstr>JavaScript Conditions</vt:lpstr>
      <vt:lpstr>For Loop</vt:lpstr>
      <vt:lpstr>While &amp; Do/While Loop</vt:lpstr>
      <vt:lpstr>JavaScript Functions</vt:lpstr>
      <vt:lpstr>JavaScript Objects</vt:lpstr>
      <vt:lpstr>Array Methods</vt:lpstr>
      <vt:lpstr>JavaScript Math</vt:lpstr>
      <vt:lpstr>Export</vt:lpstr>
      <vt:lpstr>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Animation Workshop</dc:title>
  <dc:creator>mahek</dc:creator>
  <cp:lastModifiedBy>mahek</cp:lastModifiedBy>
  <cp:revision>6</cp:revision>
  <dcterms:created xsi:type="dcterms:W3CDTF">2021-01-25T08:10:22Z</dcterms:created>
  <dcterms:modified xsi:type="dcterms:W3CDTF">2021-04-16T16:38:37Z</dcterms:modified>
</cp:coreProperties>
</file>