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1" clrIdx="0">
    <p:extLst>
      <p:ext uri="{19B8F6BF-5375-455C-9EA6-DF929625EA0E}">
        <p15:presenceInfo xmlns:p15="http://schemas.microsoft.com/office/powerpoint/2012/main" userId="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02T19:03:44.140" idx="1">
    <p:pos x="7080" y="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F43C-A489-421C-89A5-1E354BA626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2762B7-CEBA-4A3A-BD11-E16395A752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28A63F-673B-4190-A752-F5C08BC1A776}"/>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F5DC2DF1-B7AD-4EE5-B5C7-9CAB5FEFD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CBC32-C224-4C8E-B6FC-3594350C81C0}"/>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766912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CF99-B318-4C2B-9B06-BC68A068B8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E9AC79-8BEA-4418-B8FB-88EB721F2A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27E864-E70A-40E7-BA0E-1D593B72BEF7}"/>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ACB18AFC-D4F6-4A23-9A3E-C0EF514B2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71CB5-CBD1-48D8-94ED-5E8E6E7C31C5}"/>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05783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6973B-98FA-450D-BF5C-EBC26B81A3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1CAA6-C9D1-4C2E-9F31-43DCE3C260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7D720-B737-4B4A-A55D-F764CD0BC858}"/>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C469FB96-D212-4240-AF48-7A49F7EC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41ADF-CBD1-4A15-93EB-816FF872FEAB}"/>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178552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9692F-68F4-4F0E-A09C-DAD09FD03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EE0B9D-3311-45DA-948A-1DFDE26E4C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860FC-EB8A-435B-828F-D260EEDB7908}"/>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3F299D54-A935-42EC-AFBD-069D6B316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9E683-62A5-480C-9F61-78690EA50ADE}"/>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702457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5FB2-0D05-42C8-AC98-13DCC2A41A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164785-DE1A-4B66-AA22-5DECF0B0D9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9A84B0D-0D3D-4A8D-8F81-794DF762F55E}"/>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774B7FCC-BF18-4591-A644-C68DA43D0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3EBA6-44D3-458A-AB6A-13BE5C29FAD0}"/>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77984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FE0DF-78F4-48A0-A82C-000AB0A736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28F6F3-BA5C-4AD3-9225-0465429602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358324-9177-4F0A-964D-68699FD3B3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45654C-EAD2-49B2-8F97-ABE034DEF776}"/>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6" name="Footer Placeholder 5">
            <a:extLst>
              <a:ext uri="{FF2B5EF4-FFF2-40B4-BE49-F238E27FC236}">
                <a16:creationId xmlns:a16="http://schemas.microsoft.com/office/drawing/2014/main" id="{51C25156-AD43-4BD2-BE2A-6BF45AF39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8CF7D-F048-46FF-828C-687BEEE52D80}"/>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2927920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9891-0687-4EFC-A43D-9D160E14FB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05A13F-8701-4E35-A784-9022730851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ED525B-1109-4C24-AE36-1AEEE5708B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605A9B-FDD0-4A49-95A4-E9D0979FE8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5BFD4-E5C1-4465-B7C6-0BC2A20597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5677AE-DCAF-4121-8FA8-4C2AC0990556}"/>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8" name="Footer Placeholder 7">
            <a:extLst>
              <a:ext uri="{FF2B5EF4-FFF2-40B4-BE49-F238E27FC236}">
                <a16:creationId xmlns:a16="http://schemas.microsoft.com/office/drawing/2014/main" id="{38C003EF-73AA-40A7-B432-CCD73FA585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24E086-D299-4328-B264-19E4D660C481}"/>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431697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5F3B-F73D-4006-B0F6-4C8FD672CE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B8ECD1-6E8A-4DCA-83CA-6BB3B303F6F2}"/>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4" name="Footer Placeholder 3">
            <a:extLst>
              <a:ext uri="{FF2B5EF4-FFF2-40B4-BE49-F238E27FC236}">
                <a16:creationId xmlns:a16="http://schemas.microsoft.com/office/drawing/2014/main" id="{CA21E7C9-9784-4DFA-8692-D6617F46C2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38858D-798F-453E-911C-B022A530FAC0}"/>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709864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629ECB-443D-46F0-B26C-68C104515BFA}"/>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3" name="Footer Placeholder 2">
            <a:extLst>
              <a:ext uri="{FF2B5EF4-FFF2-40B4-BE49-F238E27FC236}">
                <a16:creationId xmlns:a16="http://schemas.microsoft.com/office/drawing/2014/main" id="{26A71BF1-B063-4072-ACDD-A343809332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512228-13DC-4B2D-B9F4-D4A267221BCB}"/>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926064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D267-465A-4297-9C01-66E585956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3D17EB-C28D-4E88-BD7A-B84D1E39AF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450C96-A2C4-4F09-A41A-558A2664A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1D249F-7734-4395-A480-31C3A0D188C1}"/>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6" name="Footer Placeholder 5">
            <a:extLst>
              <a:ext uri="{FF2B5EF4-FFF2-40B4-BE49-F238E27FC236}">
                <a16:creationId xmlns:a16="http://schemas.microsoft.com/office/drawing/2014/main" id="{18E53F2B-8CB6-431E-836C-ED84AC7D3B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D2115-5887-4F5B-9B4E-0ECAAFA54C62}"/>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82957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D697-D524-439E-8243-F7ABE237C3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8CA78A-E460-481C-AE71-0E0953F99A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C5E376-F079-4815-9D59-18ECD9D0B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002A97-3A7A-46D5-9D7E-A49A3460AE74}"/>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6" name="Footer Placeholder 5">
            <a:extLst>
              <a:ext uri="{FF2B5EF4-FFF2-40B4-BE49-F238E27FC236}">
                <a16:creationId xmlns:a16="http://schemas.microsoft.com/office/drawing/2014/main" id="{28267443-8877-4448-B0B4-FDC78135DF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0A4F7B-D11F-44CE-8510-732B20C7F36E}"/>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1933891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A25042-59A6-4C03-B3CD-2977D08CC4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C4B8F9-D18C-4DDE-BC6E-3D05D287D7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501E8-D4EC-45BD-BBCA-A19C007DA2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BE9A377E-9833-4929-ABDD-580EF1670A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680B08-2FEE-476C-A7FC-C2A0BDA4CC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07221-F1DA-455D-BE99-EE7989EF341C}" type="slidenum">
              <a:rPr lang="en-US" smtClean="0"/>
              <a:t>‹#›</a:t>
            </a:fld>
            <a:endParaRPr lang="en-US"/>
          </a:p>
        </p:txBody>
      </p:sp>
    </p:spTree>
    <p:extLst>
      <p:ext uri="{BB962C8B-B14F-4D97-AF65-F5344CB8AC3E}">
        <p14:creationId xmlns:p14="http://schemas.microsoft.com/office/powerpoint/2010/main" val="232067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D71A0-9F19-4AF5-8D5F-E53A4C7766FA}"/>
              </a:ext>
            </a:extLst>
          </p:cNvPr>
          <p:cNvSpPr>
            <a:spLocks noGrp="1"/>
          </p:cNvSpPr>
          <p:nvPr>
            <p:ph type="ctrTitle"/>
          </p:nvPr>
        </p:nvSpPr>
        <p:spPr>
          <a:xfrm>
            <a:off x="763573" y="1122363"/>
            <a:ext cx="10369484" cy="1083509"/>
          </a:xfrm>
        </p:spPr>
        <p:txBody>
          <a:bodyPr>
            <a:normAutofit/>
          </a:bodyPr>
          <a:lstStyle/>
          <a:p>
            <a:r>
              <a:rPr lang="en-US" sz="4000" b="1" dirty="0">
                <a:solidFill>
                  <a:schemeClr val="tx2">
                    <a:lumMod val="75000"/>
                  </a:schemeClr>
                </a:solidFill>
                <a:latin typeface="Arial Black" panose="020B0A04020102020204" pitchFamily="34" charset="0"/>
              </a:rPr>
              <a:t>MICROSOFT MOVIES PROJECT</a:t>
            </a:r>
          </a:p>
        </p:txBody>
      </p:sp>
      <p:sp>
        <p:nvSpPr>
          <p:cNvPr id="3" name="Subtitle 2">
            <a:extLst>
              <a:ext uri="{FF2B5EF4-FFF2-40B4-BE49-F238E27FC236}">
                <a16:creationId xmlns:a16="http://schemas.microsoft.com/office/drawing/2014/main" id="{0073B791-9A9E-4574-8897-E65F912E9F8C}"/>
              </a:ext>
            </a:extLst>
          </p:cNvPr>
          <p:cNvSpPr>
            <a:spLocks noGrp="1"/>
          </p:cNvSpPr>
          <p:nvPr>
            <p:ph type="subTitle" idx="1"/>
          </p:nvPr>
        </p:nvSpPr>
        <p:spPr/>
        <p:txBody>
          <a:bodyPr/>
          <a:lstStyle/>
          <a:p>
            <a:endParaRPr lang="en-US" b="1" dirty="0"/>
          </a:p>
        </p:txBody>
      </p:sp>
      <p:pic>
        <p:nvPicPr>
          <p:cNvPr id="5" name="Picture 4" descr="A movie clapper board and other objects on a red background&#10;&#10;Description generated with high confidence">
            <a:extLst>
              <a:ext uri="{FF2B5EF4-FFF2-40B4-BE49-F238E27FC236}">
                <a16:creationId xmlns:a16="http://schemas.microsoft.com/office/drawing/2014/main" id="{390A8E13-8BB2-4937-9640-DA9113023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72" y="2205871"/>
            <a:ext cx="10369484" cy="4487159"/>
          </a:xfrm>
          <a:prstGeom prst="rect">
            <a:avLst/>
          </a:prstGeom>
        </p:spPr>
      </p:pic>
    </p:spTree>
    <p:extLst>
      <p:ext uri="{BB962C8B-B14F-4D97-AF65-F5344CB8AC3E}">
        <p14:creationId xmlns:p14="http://schemas.microsoft.com/office/powerpoint/2010/main" val="271205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6879-B76F-4EF4-AA7D-53740DC27A14}"/>
              </a:ext>
            </a:extLst>
          </p:cNvPr>
          <p:cNvSpPr>
            <a:spLocks noGrp="1"/>
          </p:cNvSpPr>
          <p:nvPr>
            <p:ph type="title"/>
          </p:nvPr>
        </p:nvSpPr>
        <p:spPr/>
        <p:txBody>
          <a:bodyPr/>
          <a:lstStyle/>
          <a:p>
            <a:r>
              <a:rPr lang="en-US" b="1" dirty="0">
                <a:latin typeface="Algerian" panose="04020705040A02060702" pitchFamily="82" charset="0"/>
              </a:rPr>
              <a:t>PRODUCTION COSTS VS PRODUCTIVITY</a:t>
            </a:r>
          </a:p>
        </p:txBody>
      </p:sp>
      <p:pic>
        <p:nvPicPr>
          <p:cNvPr id="8" name="Content Placeholder 7">
            <a:extLst>
              <a:ext uri="{FF2B5EF4-FFF2-40B4-BE49-F238E27FC236}">
                <a16:creationId xmlns:a16="http://schemas.microsoft.com/office/drawing/2014/main" id="{5E1EE9DD-1A32-4361-8C96-CFA7EA8013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167" y="1825625"/>
            <a:ext cx="9059159" cy="4351338"/>
          </a:xfrm>
        </p:spPr>
      </p:pic>
    </p:spTree>
    <p:extLst>
      <p:ext uri="{BB962C8B-B14F-4D97-AF65-F5344CB8AC3E}">
        <p14:creationId xmlns:p14="http://schemas.microsoft.com/office/powerpoint/2010/main" val="866738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4BE5-F9F8-4F57-83DD-4A6F3EBA1949}"/>
              </a:ext>
            </a:extLst>
          </p:cNvPr>
          <p:cNvSpPr>
            <a:spLocks noGrp="1"/>
          </p:cNvSpPr>
          <p:nvPr>
            <p:ph type="title"/>
          </p:nvPr>
        </p:nvSpPr>
        <p:spPr/>
        <p:txBody>
          <a:bodyPr/>
          <a:lstStyle/>
          <a:p>
            <a:r>
              <a:rPr lang="en-US" b="1" dirty="0">
                <a:latin typeface="Algerian" panose="04020705040A02060702" pitchFamily="82" charset="0"/>
              </a:rPr>
              <a:t>POPULAR MOVIES CATEGORIZD BY ORIGINAL LANGUAGE</a:t>
            </a:r>
          </a:p>
        </p:txBody>
      </p:sp>
      <p:pic>
        <p:nvPicPr>
          <p:cNvPr id="5" name="Content Placeholder 4">
            <a:extLst>
              <a:ext uri="{FF2B5EF4-FFF2-40B4-BE49-F238E27FC236}">
                <a16:creationId xmlns:a16="http://schemas.microsoft.com/office/drawing/2014/main" id="{CCD88DEE-F7DA-4049-91EB-296DDC0257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8668" y="1930174"/>
            <a:ext cx="10218554" cy="4376358"/>
          </a:xfrm>
        </p:spPr>
      </p:pic>
    </p:spTree>
    <p:extLst>
      <p:ext uri="{BB962C8B-B14F-4D97-AF65-F5344CB8AC3E}">
        <p14:creationId xmlns:p14="http://schemas.microsoft.com/office/powerpoint/2010/main" val="81719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3F1A-2FB6-482B-8CC8-180D5D3F7A96}"/>
              </a:ext>
            </a:extLst>
          </p:cNvPr>
          <p:cNvSpPr>
            <a:spLocks noGrp="1"/>
          </p:cNvSpPr>
          <p:nvPr>
            <p:ph type="title"/>
          </p:nvPr>
        </p:nvSpPr>
        <p:spPr/>
        <p:txBody>
          <a:bodyPr/>
          <a:lstStyle/>
          <a:p>
            <a:r>
              <a:rPr lang="en-US" b="1" dirty="0">
                <a:latin typeface="Algerian" panose="04020705040A02060702" pitchFamily="82" charset="0"/>
              </a:rPr>
              <a:t>POPULARITY VS PROFIT MARGINS</a:t>
            </a:r>
          </a:p>
        </p:txBody>
      </p:sp>
      <p:pic>
        <p:nvPicPr>
          <p:cNvPr id="5" name="Content Placeholder 4">
            <a:extLst>
              <a:ext uri="{FF2B5EF4-FFF2-40B4-BE49-F238E27FC236}">
                <a16:creationId xmlns:a16="http://schemas.microsoft.com/office/drawing/2014/main" id="{B3FD4026-35B4-4B6E-817C-18746E4D4B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8351" y="1885360"/>
            <a:ext cx="9857308" cy="4496585"/>
          </a:xfrm>
        </p:spPr>
      </p:pic>
    </p:spTree>
    <p:extLst>
      <p:ext uri="{BB962C8B-B14F-4D97-AF65-F5344CB8AC3E}">
        <p14:creationId xmlns:p14="http://schemas.microsoft.com/office/powerpoint/2010/main" val="2769500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05E7-FC00-4C87-9FEC-F762EDC691E8}"/>
              </a:ext>
            </a:extLst>
          </p:cNvPr>
          <p:cNvSpPr>
            <a:spLocks noGrp="1"/>
          </p:cNvSpPr>
          <p:nvPr>
            <p:ph type="title"/>
          </p:nvPr>
        </p:nvSpPr>
        <p:spPr/>
        <p:txBody>
          <a:bodyPr/>
          <a:lstStyle/>
          <a:p>
            <a:r>
              <a:rPr lang="en-US" b="1" dirty="0">
                <a:latin typeface="Algerian" panose="04020705040A02060702" pitchFamily="82" charset="0"/>
              </a:rPr>
              <a:t>POPULARITY VS VOTE COUNT</a:t>
            </a:r>
          </a:p>
        </p:txBody>
      </p:sp>
      <p:pic>
        <p:nvPicPr>
          <p:cNvPr id="5" name="Content Placeholder 4">
            <a:extLst>
              <a:ext uri="{FF2B5EF4-FFF2-40B4-BE49-F238E27FC236}">
                <a16:creationId xmlns:a16="http://schemas.microsoft.com/office/drawing/2014/main" id="{42A8068B-2DD1-447B-BB96-AA85E4F8D2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169" y="1690688"/>
            <a:ext cx="10214071" cy="4870368"/>
          </a:xfrm>
        </p:spPr>
      </p:pic>
    </p:spTree>
    <p:extLst>
      <p:ext uri="{BB962C8B-B14F-4D97-AF65-F5344CB8AC3E}">
        <p14:creationId xmlns:p14="http://schemas.microsoft.com/office/powerpoint/2010/main" val="1355698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79CDB-C12C-44AA-84FC-FCC40301C875}"/>
              </a:ext>
            </a:extLst>
          </p:cNvPr>
          <p:cNvSpPr>
            <a:spLocks noGrp="1"/>
          </p:cNvSpPr>
          <p:nvPr>
            <p:ph type="title"/>
          </p:nvPr>
        </p:nvSpPr>
        <p:spPr/>
        <p:txBody>
          <a:bodyPr/>
          <a:lstStyle/>
          <a:p>
            <a:r>
              <a:rPr lang="en-US" b="1" dirty="0">
                <a:latin typeface="Algerian" panose="04020705040A02060702" pitchFamily="82" charset="0"/>
              </a:rPr>
              <a:t>FOREIGN GROSS SALES PER YEAR</a:t>
            </a:r>
          </a:p>
        </p:txBody>
      </p:sp>
      <p:pic>
        <p:nvPicPr>
          <p:cNvPr id="5" name="Content Placeholder 4">
            <a:extLst>
              <a:ext uri="{FF2B5EF4-FFF2-40B4-BE49-F238E27FC236}">
                <a16:creationId xmlns:a16="http://schemas.microsoft.com/office/drawing/2014/main" id="{E37D3FDD-5A2B-4192-ABB0-D529AA5F52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204" y="1690688"/>
            <a:ext cx="9772384" cy="4474442"/>
          </a:xfrm>
        </p:spPr>
      </p:pic>
    </p:spTree>
    <p:extLst>
      <p:ext uri="{BB962C8B-B14F-4D97-AF65-F5344CB8AC3E}">
        <p14:creationId xmlns:p14="http://schemas.microsoft.com/office/powerpoint/2010/main" val="4087629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1E96-D766-4523-AF63-5082E3462197}"/>
              </a:ext>
            </a:extLst>
          </p:cNvPr>
          <p:cNvSpPr>
            <a:spLocks noGrp="1"/>
          </p:cNvSpPr>
          <p:nvPr>
            <p:ph type="title"/>
          </p:nvPr>
        </p:nvSpPr>
        <p:spPr/>
        <p:txBody>
          <a:bodyPr/>
          <a:lstStyle/>
          <a:p>
            <a:r>
              <a:rPr lang="en-US" b="1" dirty="0">
                <a:latin typeface="Algerian" panose="04020705040A02060702" pitchFamily="82" charset="0"/>
              </a:rPr>
              <a:t>RECOMMENDATIONS</a:t>
            </a:r>
          </a:p>
        </p:txBody>
      </p:sp>
      <p:pic>
        <p:nvPicPr>
          <p:cNvPr id="1028" name="Picture 4" descr="3d Businessman Pointing and recommending something beside the top, 3D  render businessman character illustration Stock Illustration | Adobe Stock">
            <a:extLst>
              <a:ext uri="{FF2B5EF4-FFF2-40B4-BE49-F238E27FC236}">
                <a16:creationId xmlns:a16="http://schemas.microsoft.com/office/drawing/2014/main" id="{1B410C4E-12DB-4F71-882F-77783F8551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62812"/>
            <a:ext cx="9597272" cy="4619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515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FD1DC-7CD3-43F7-A674-261209FA5740}"/>
              </a:ext>
            </a:extLst>
          </p:cNvPr>
          <p:cNvSpPr>
            <a:spLocks noGrp="1"/>
          </p:cNvSpPr>
          <p:nvPr>
            <p:ph type="title"/>
          </p:nvPr>
        </p:nvSpPr>
        <p:spPr/>
        <p:txBody>
          <a:bodyPr>
            <a:normAutofit fontScale="90000"/>
          </a:bodyPr>
          <a:lstStyle/>
          <a:p>
            <a:r>
              <a:rPr lang="en-US" sz="3100" dirty="0">
                <a:latin typeface="+mn-lt"/>
              </a:rPr>
              <a:t>1.  The stakeholders should consider Movie genres: Drama, Action and Adventure, Comedies, and  kids and family when choosing type of movies to produce as they have highest box office sales from our analysis.</a:t>
            </a:r>
            <a:br>
              <a:rPr lang="en-US" dirty="0"/>
            </a:br>
            <a:endParaRPr lang="en-US" sz="2400" dirty="0"/>
          </a:p>
        </p:txBody>
      </p:sp>
      <p:sp>
        <p:nvSpPr>
          <p:cNvPr id="3" name="Content Placeholder 2">
            <a:extLst>
              <a:ext uri="{FF2B5EF4-FFF2-40B4-BE49-F238E27FC236}">
                <a16:creationId xmlns:a16="http://schemas.microsoft.com/office/drawing/2014/main" id="{47D17AF9-EC39-407A-8C1F-53C668AED036}"/>
              </a:ext>
            </a:extLst>
          </p:cNvPr>
          <p:cNvSpPr>
            <a:spLocks noGrp="1"/>
          </p:cNvSpPr>
          <p:nvPr>
            <p:ph idx="1"/>
          </p:nvPr>
        </p:nvSpPr>
        <p:spPr/>
        <p:txBody>
          <a:bodyPr/>
          <a:lstStyle/>
          <a:p>
            <a:pPr marL="0" indent="0">
              <a:buNone/>
            </a:pPr>
            <a:r>
              <a:rPr lang="en-US" dirty="0"/>
              <a:t>2. The Production budget should be within $200,000,000 since production budgets beyond this amount don't have a strong                  </a:t>
            </a:r>
            <a:r>
              <a:rPr lang="en-US" dirty="0" err="1"/>
              <a:t>coorelation</a:t>
            </a:r>
            <a:r>
              <a:rPr lang="en-US" dirty="0"/>
              <a:t> to profitability.</a:t>
            </a:r>
          </a:p>
          <a:p>
            <a:pPr marL="0" indent="0">
              <a:buNone/>
            </a:pPr>
            <a:r>
              <a:rPr lang="en-US" dirty="0"/>
              <a:t>3. Microsoft should take measures like sending reminder emails to ensures audience submit votes for their movies for their are likely to increase movie popularity and thus movie profitability.</a:t>
            </a:r>
          </a:p>
          <a:p>
            <a:endParaRPr lang="en-US" dirty="0"/>
          </a:p>
          <a:p>
            <a:pPr marL="0" indent="0">
              <a:buNone/>
            </a:pPr>
            <a:r>
              <a:rPr lang="en-US" dirty="0"/>
              <a:t>4.  Microsoft should </a:t>
            </a:r>
            <a:r>
              <a:rPr lang="en-US" dirty="0" err="1"/>
              <a:t>liase</a:t>
            </a:r>
            <a:r>
              <a:rPr lang="en-US" dirty="0"/>
              <a:t> with top directors to enable them produce movies with potential high box office sales.</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525688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ABF29-A5DB-41B7-9D52-6095604D4E06}"/>
              </a:ext>
            </a:extLst>
          </p:cNvPr>
          <p:cNvSpPr>
            <a:spLocks noGrp="1"/>
          </p:cNvSpPr>
          <p:nvPr>
            <p:ph type="title"/>
          </p:nvPr>
        </p:nvSpPr>
        <p:spPr/>
        <p:txBody>
          <a:bodyPr/>
          <a:lstStyle/>
          <a:p>
            <a:r>
              <a:rPr lang="en-US" b="1" dirty="0">
                <a:latin typeface="Algerian" panose="04020705040A02060702" pitchFamily="82" charset="0"/>
              </a:rPr>
              <a:t>NEXT STEPS</a:t>
            </a:r>
          </a:p>
        </p:txBody>
      </p:sp>
      <p:sp>
        <p:nvSpPr>
          <p:cNvPr id="3" name="Content Placeholder 2">
            <a:extLst>
              <a:ext uri="{FF2B5EF4-FFF2-40B4-BE49-F238E27FC236}">
                <a16:creationId xmlns:a16="http://schemas.microsoft.com/office/drawing/2014/main" id="{D9F6FAF8-3550-47E1-9A64-9F484EF81E6D}"/>
              </a:ext>
            </a:extLst>
          </p:cNvPr>
          <p:cNvSpPr>
            <a:spLocks noGrp="1"/>
          </p:cNvSpPr>
          <p:nvPr>
            <p:ph sz="half" idx="1"/>
          </p:nvPr>
        </p:nvSpPr>
        <p:spPr/>
        <p:txBody>
          <a:bodyPr/>
          <a:lstStyle/>
          <a:p>
            <a:pPr marL="514350" indent="-514350">
              <a:buAutoNum type="arabicPeriod"/>
            </a:pPr>
            <a:r>
              <a:rPr lang="en-US" dirty="0"/>
              <a:t>Deep dive analysis into the Movie popularity ratings can be done to gain insights on other factors affecting the same  other than vote count.</a:t>
            </a:r>
          </a:p>
          <a:p>
            <a:pPr marL="514350" indent="-514350">
              <a:buAutoNum type="arabicPeriod"/>
            </a:pPr>
            <a:r>
              <a:rPr lang="en-US" dirty="0"/>
              <a:t>Further exploratory analysis can be done on top movie directors to understand the movie genres  they specialize in producing.</a:t>
            </a:r>
          </a:p>
        </p:txBody>
      </p:sp>
      <p:pic>
        <p:nvPicPr>
          <p:cNvPr id="1026" name="Picture 2" descr="6,300+ The Next Step Stock Photos ...">
            <a:extLst>
              <a:ext uri="{FF2B5EF4-FFF2-40B4-BE49-F238E27FC236}">
                <a16:creationId xmlns:a16="http://schemas.microsoft.com/office/drawing/2014/main" id="{5ADB1A71-78F1-4B92-8D03-BCA8F23F898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98568" y="1825625"/>
            <a:ext cx="537551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346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96FB-EB77-497E-9F84-32DE6DEB1054}"/>
              </a:ext>
            </a:extLst>
          </p:cNvPr>
          <p:cNvSpPr>
            <a:spLocks noGrp="1"/>
          </p:cNvSpPr>
          <p:nvPr>
            <p:ph type="title"/>
          </p:nvPr>
        </p:nvSpPr>
        <p:spPr/>
        <p:txBody>
          <a:bodyPr/>
          <a:lstStyle/>
          <a:p>
            <a:r>
              <a:rPr lang="en-US" b="1" dirty="0">
                <a:latin typeface="Algerian" panose="04020705040A02060702" pitchFamily="82" charset="0"/>
              </a:rPr>
              <a:t>ANY QUESTIONS??</a:t>
            </a:r>
          </a:p>
        </p:txBody>
      </p:sp>
      <p:sp>
        <p:nvSpPr>
          <p:cNvPr id="4" name="Text Placeholder 3">
            <a:extLst>
              <a:ext uri="{FF2B5EF4-FFF2-40B4-BE49-F238E27FC236}">
                <a16:creationId xmlns:a16="http://schemas.microsoft.com/office/drawing/2014/main" id="{0A839E6B-5308-4006-AAAB-8DDA3B59E5DB}"/>
              </a:ext>
            </a:extLst>
          </p:cNvPr>
          <p:cNvSpPr>
            <a:spLocks noGrp="1"/>
          </p:cNvSpPr>
          <p:nvPr>
            <p:ph type="body" sz="half" idx="2"/>
          </p:nvPr>
        </p:nvSpPr>
        <p:spPr/>
        <p:txBody>
          <a:bodyPr/>
          <a:lstStyle/>
          <a:p>
            <a:endParaRPr lang="en-US" dirty="0"/>
          </a:p>
        </p:txBody>
      </p:sp>
      <p:pic>
        <p:nvPicPr>
          <p:cNvPr id="2050" name="Picture 2" descr="Organic flat people asking questions Royalty Free Vector">
            <a:extLst>
              <a:ext uri="{FF2B5EF4-FFF2-40B4-BE49-F238E27FC236}">
                <a16:creationId xmlns:a16="http://schemas.microsoft.com/office/drawing/2014/main" id="{30A4D1BB-81F5-4113-95BE-799324975C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31497" y="1345644"/>
            <a:ext cx="5929460" cy="5041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61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Thank You Emoji Images - Free Download ...">
            <a:extLst>
              <a:ext uri="{FF2B5EF4-FFF2-40B4-BE49-F238E27FC236}">
                <a16:creationId xmlns:a16="http://schemas.microsoft.com/office/drawing/2014/main" id="{15EAB4F4-B49F-4C17-95BC-E62DA3BD9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943" y="1575062"/>
            <a:ext cx="4496585" cy="409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5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AFE6-D53A-4354-B009-DA5A603ADD14}"/>
              </a:ext>
            </a:extLst>
          </p:cNvPr>
          <p:cNvSpPr>
            <a:spLocks noGrp="1"/>
          </p:cNvSpPr>
          <p:nvPr>
            <p:ph type="title"/>
          </p:nvPr>
        </p:nvSpPr>
        <p:spPr/>
        <p:txBody>
          <a:bodyPr/>
          <a:lstStyle/>
          <a:p>
            <a:r>
              <a:rPr lang="en-US" dirty="0">
                <a:latin typeface="Algerian" panose="04020705040A02060702" pitchFamily="82" charset="0"/>
              </a:rPr>
              <a:t>PROJECT OVERVIEW</a:t>
            </a:r>
          </a:p>
        </p:txBody>
      </p:sp>
      <p:sp>
        <p:nvSpPr>
          <p:cNvPr id="3" name="Content Placeholder 2">
            <a:extLst>
              <a:ext uri="{FF2B5EF4-FFF2-40B4-BE49-F238E27FC236}">
                <a16:creationId xmlns:a16="http://schemas.microsoft.com/office/drawing/2014/main" id="{AAAF4669-ADCB-4CEC-8ADA-F1D1CF7FE1C6}"/>
              </a:ext>
            </a:extLst>
          </p:cNvPr>
          <p:cNvSpPr>
            <a:spLocks noGrp="1"/>
          </p:cNvSpPr>
          <p:nvPr>
            <p:ph idx="1"/>
          </p:nvPr>
        </p:nvSpPr>
        <p:spPr/>
        <p:txBody>
          <a:bodyPr/>
          <a:lstStyle/>
          <a:p>
            <a:pPr>
              <a:buFont typeface="Wingdings" panose="05000000000000000000" pitchFamily="2" charset="2"/>
              <a:buChar char="v"/>
            </a:pPr>
            <a:r>
              <a:rPr lang="en-US" dirty="0"/>
              <a:t>The objective of this project is to analyze various datasets containing data on movies to provide Microsoft with three actionable recommendations for making movies. These recommendations will be based on comprehensive data analysis and insights derived from key metrics such as box office sales, genre, popularity and  profitability</a:t>
            </a:r>
          </a:p>
          <a:p>
            <a:endParaRPr lang="en-US" dirty="0"/>
          </a:p>
        </p:txBody>
      </p:sp>
    </p:spTree>
    <p:extLst>
      <p:ext uri="{BB962C8B-B14F-4D97-AF65-F5344CB8AC3E}">
        <p14:creationId xmlns:p14="http://schemas.microsoft.com/office/powerpoint/2010/main" val="1212375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42A9-FE96-488C-A9FC-32AF74871CF1}"/>
              </a:ext>
            </a:extLst>
          </p:cNvPr>
          <p:cNvSpPr>
            <a:spLocks noGrp="1"/>
          </p:cNvSpPr>
          <p:nvPr>
            <p:ph type="title"/>
          </p:nvPr>
        </p:nvSpPr>
        <p:spPr/>
        <p:txBody>
          <a:bodyPr/>
          <a:lstStyle/>
          <a:p>
            <a:r>
              <a:rPr lang="en-US" b="1" dirty="0">
                <a:latin typeface="Algerian" panose="04020705040A02060702" pitchFamily="82" charset="0"/>
              </a:rPr>
              <a:t>PHASE 1 PROJECT COMPLETED</a:t>
            </a:r>
          </a:p>
        </p:txBody>
      </p:sp>
      <p:pic>
        <p:nvPicPr>
          <p:cNvPr id="5124" name="Picture 4" descr="Never Watched One Piece — 547-548: &quot;Back to the Present! Hordy Makes a...">
            <a:extLst>
              <a:ext uri="{FF2B5EF4-FFF2-40B4-BE49-F238E27FC236}">
                <a16:creationId xmlns:a16="http://schemas.microsoft.com/office/drawing/2014/main" id="{BB8B12E6-BC0F-473C-882B-68A208E665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0970" y="2178369"/>
            <a:ext cx="5983418" cy="3381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379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AFB15-572B-4A30-A11A-6917854CD7F9}"/>
              </a:ext>
            </a:extLst>
          </p:cNvPr>
          <p:cNvSpPr>
            <a:spLocks noGrp="1"/>
          </p:cNvSpPr>
          <p:nvPr>
            <p:ph type="title"/>
          </p:nvPr>
        </p:nvSpPr>
        <p:spPr/>
        <p:txBody>
          <a:bodyPr/>
          <a:lstStyle/>
          <a:p>
            <a:r>
              <a:rPr lang="en-US" dirty="0">
                <a:latin typeface="Algerian" panose="04020705040A02060702" pitchFamily="82" charset="0"/>
              </a:rPr>
              <a:t>BUSINESS UNDERSTANDING</a:t>
            </a:r>
          </a:p>
        </p:txBody>
      </p:sp>
      <p:sp>
        <p:nvSpPr>
          <p:cNvPr id="3" name="Content Placeholder 2">
            <a:extLst>
              <a:ext uri="{FF2B5EF4-FFF2-40B4-BE49-F238E27FC236}">
                <a16:creationId xmlns:a16="http://schemas.microsoft.com/office/drawing/2014/main" id="{0F3D0E85-2A2E-44CF-A98D-BD71BF98C0B3}"/>
              </a:ext>
            </a:extLst>
          </p:cNvPr>
          <p:cNvSpPr>
            <a:spLocks noGrp="1"/>
          </p:cNvSpPr>
          <p:nvPr>
            <p:ph idx="1"/>
          </p:nvPr>
        </p:nvSpPr>
        <p:spPr/>
        <p:txBody>
          <a:bodyPr>
            <a:normAutofit fontScale="92500" lnSpcReduction="10000"/>
          </a:bodyPr>
          <a:lstStyle/>
          <a:p>
            <a:r>
              <a:rPr lang="en-US" b="1" dirty="0"/>
              <a:t>Objective</a:t>
            </a:r>
          </a:p>
          <a:p>
            <a:endParaRPr lang="en-US" b="1" dirty="0"/>
          </a:p>
          <a:p>
            <a:pPr marL="0" indent="0">
              <a:buNone/>
            </a:pPr>
            <a:r>
              <a:rPr lang="en-US" dirty="0"/>
              <a:t>To provide Microsoft with strategic insights and recommendations for making successful and profitable movies based on comprehensive data analysis of various movie datasets.</a:t>
            </a:r>
          </a:p>
          <a:p>
            <a:pPr marL="0" indent="0">
              <a:buNone/>
            </a:pPr>
            <a:r>
              <a:rPr lang="en-US" dirty="0"/>
              <a:t> </a:t>
            </a:r>
            <a:r>
              <a:rPr lang="en-US" b="1" dirty="0"/>
              <a:t>Key Questions</a:t>
            </a:r>
          </a:p>
          <a:p>
            <a:pPr>
              <a:buFont typeface="Wingdings" panose="05000000000000000000" pitchFamily="2" charset="2"/>
              <a:buChar char="v"/>
            </a:pPr>
            <a:r>
              <a:rPr lang="en-US" dirty="0"/>
              <a:t>What genres of movies are most likely to generate high box office revenue?</a:t>
            </a:r>
          </a:p>
          <a:p>
            <a:pPr>
              <a:buFont typeface="Wingdings" panose="05000000000000000000" pitchFamily="2" charset="2"/>
              <a:buChar char="v"/>
            </a:pPr>
            <a:r>
              <a:rPr lang="en-US" dirty="0"/>
              <a:t>What factors contribute profitability in the movie business ?</a:t>
            </a:r>
          </a:p>
          <a:p>
            <a:pPr>
              <a:buFont typeface="Wingdings" panose="05000000000000000000" pitchFamily="2" charset="2"/>
              <a:buChar char="v"/>
            </a:pPr>
            <a:r>
              <a:rPr lang="en-US" dirty="0"/>
              <a:t>How do audience voting preference  correlate with movie profitability and  popularity?</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314237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9A3E-676F-4DFD-B9E0-03B4848192FA}"/>
              </a:ext>
            </a:extLst>
          </p:cNvPr>
          <p:cNvSpPr>
            <a:spLocks noGrp="1"/>
          </p:cNvSpPr>
          <p:nvPr>
            <p:ph type="title"/>
          </p:nvPr>
        </p:nvSpPr>
        <p:spPr/>
        <p:txBody>
          <a:bodyPr/>
          <a:lstStyle/>
          <a:p>
            <a:r>
              <a:rPr lang="en-US" dirty="0">
                <a:latin typeface="Algerian" panose="04020705040A02060702" pitchFamily="82" charset="0"/>
              </a:rPr>
              <a:t>IMPORTANCE </a:t>
            </a:r>
          </a:p>
        </p:txBody>
      </p:sp>
      <p:sp>
        <p:nvSpPr>
          <p:cNvPr id="3" name="Content Placeholder 2">
            <a:extLst>
              <a:ext uri="{FF2B5EF4-FFF2-40B4-BE49-F238E27FC236}">
                <a16:creationId xmlns:a16="http://schemas.microsoft.com/office/drawing/2014/main" id="{F4876E1C-333E-4ECD-B0FC-B63E967338EE}"/>
              </a:ext>
            </a:extLst>
          </p:cNvPr>
          <p:cNvSpPr>
            <a:spLocks noGrp="1"/>
          </p:cNvSpPr>
          <p:nvPr>
            <p:ph idx="1"/>
          </p:nvPr>
        </p:nvSpPr>
        <p:spPr/>
        <p:txBody>
          <a:bodyPr/>
          <a:lstStyle/>
          <a:p>
            <a:pPr>
              <a:buFont typeface="Wingdings" panose="05000000000000000000" pitchFamily="2" charset="2"/>
              <a:buChar char="v"/>
            </a:pPr>
            <a:r>
              <a:rPr lang="en-US" dirty="0"/>
              <a:t>The movie industry is highly competitive, with significant investments required for production and marketing. Understanding the key drivers of movie success can help Microsoft:</a:t>
            </a:r>
          </a:p>
          <a:p>
            <a:pPr>
              <a:buFont typeface="Wingdings" panose="05000000000000000000" pitchFamily="2" charset="2"/>
              <a:buChar char="v"/>
            </a:pPr>
            <a:endParaRPr lang="en-US" dirty="0"/>
          </a:p>
          <a:p>
            <a:r>
              <a:rPr lang="en-US" dirty="0"/>
              <a:t>1. Maximize their Return on Investment</a:t>
            </a:r>
          </a:p>
          <a:p>
            <a:r>
              <a:rPr lang="en-US" dirty="0"/>
              <a:t>2. Make informed decisions based on data insights on the types of movies to produce.</a:t>
            </a:r>
          </a:p>
          <a:p>
            <a:r>
              <a:rPr lang="en-US" dirty="0"/>
              <a:t>3. Understand Audience preferences and tailor make Movies to suit their expectations</a:t>
            </a:r>
          </a:p>
          <a:p>
            <a:pPr>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25768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C5AEA-1204-4DA6-B2B6-1984F6D26806}"/>
              </a:ext>
            </a:extLst>
          </p:cNvPr>
          <p:cNvSpPr>
            <a:spLocks noGrp="1"/>
          </p:cNvSpPr>
          <p:nvPr>
            <p:ph type="title"/>
          </p:nvPr>
        </p:nvSpPr>
        <p:spPr/>
        <p:txBody>
          <a:bodyPr/>
          <a:lstStyle/>
          <a:p>
            <a:r>
              <a:rPr lang="en-US" b="1" dirty="0">
                <a:latin typeface="Algerian" panose="04020705040A02060702" pitchFamily="82" charset="0"/>
              </a:rPr>
              <a:t>Data Understanding</a:t>
            </a:r>
            <a:br>
              <a:rPr lang="en-US" dirty="0"/>
            </a:br>
            <a:endParaRPr lang="en-US" dirty="0"/>
          </a:p>
        </p:txBody>
      </p:sp>
      <p:sp>
        <p:nvSpPr>
          <p:cNvPr id="6" name="Content Placeholder 5">
            <a:extLst>
              <a:ext uri="{FF2B5EF4-FFF2-40B4-BE49-F238E27FC236}">
                <a16:creationId xmlns:a16="http://schemas.microsoft.com/office/drawing/2014/main" id="{085A3268-2545-41C7-B520-4EA363867DBD}"/>
              </a:ext>
            </a:extLst>
          </p:cNvPr>
          <p:cNvSpPr>
            <a:spLocks noGrp="1"/>
          </p:cNvSpPr>
          <p:nvPr>
            <p:ph sz="half" idx="2"/>
          </p:nvPr>
        </p:nvSpPr>
        <p:spPr/>
        <p:txBody>
          <a:bodyPr>
            <a:normAutofit/>
          </a:bodyPr>
          <a:lstStyle/>
          <a:p>
            <a:pPr>
              <a:buFont typeface="Wingdings" panose="05000000000000000000" pitchFamily="2" charset="2"/>
              <a:buChar char="v"/>
            </a:pPr>
            <a:r>
              <a:rPr lang="en-US" sz="4000" b="1" dirty="0"/>
              <a:t>Data Collection</a:t>
            </a:r>
          </a:p>
          <a:p>
            <a:pPr>
              <a:buFont typeface="Wingdings" panose="05000000000000000000" pitchFamily="2" charset="2"/>
              <a:buChar char="v"/>
            </a:pPr>
            <a:endParaRPr lang="en-US" sz="4000" b="1" dirty="0"/>
          </a:p>
          <a:p>
            <a:pPr>
              <a:buFont typeface="Wingdings" panose="05000000000000000000" pitchFamily="2" charset="2"/>
              <a:buChar char="v"/>
            </a:pPr>
            <a:r>
              <a:rPr lang="en-US" sz="4000" b="1" dirty="0"/>
              <a:t>Data Description</a:t>
            </a:r>
            <a:endParaRPr lang="en-US" sz="4000" dirty="0"/>
          </a:p>
          <a:p>
            <a:pPr>
              <a:buFont typeface="Wingdings" panose="05000000000000000000" pitchFamily="2" charset="2"/>
              <a:buChar char="v"/>
            </a:pPr>
            <a:endParaRPr lang="en-US" sz="4000" dirty="0"/>
          </a:p>
          <a:p>
            <a:pPr>
              <a:buFont typeface="Wingdings" panose="05000000000000000000" pitchFamily="2" charset="2"/>
              <a:buChar char="v"/>
            </a:pPr>
            <a:r>
              <a:rPr lang="en-US" sz="4000" b="1" dirty="0"/>
              <a:t>Data Cleaning</a:t>
            </a:r>
          </a:p>
          <a:p>
            <a:endParaRPr lang="en-US" sz="4000" dirty="0"/>
          </a:p>
          <a:p>
            <a:endParaRPr lang="en-US" dirty="0"/>
          </a:p>
        </p:txBody>
      </p:sp>
      <p:pic>
        <p:nvPicPr>
          <p:cNvPr id="1030" name="Picture 6" descr="Thinking man, PowerPoint animation Presentation Stick figure, thinking man,  text, people png | PNGEgg">
            <a:extLst>
              <a:ext uri="{FF2B5EF4-FFF2-40B4-BE49-F238E27FC236}">
                <a16:creationId xmlns:a16="http://schemas.microsoft.com/office/drawing/2014/main" id="{EF71A190-B067-49AA-8213-E959DDB379A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36395" y="1825625"/>
            <a:ext cx="4912151" cy="454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94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7B83-8807-491B-BD22-4D9B5EEBAB4C}"/>
              </a:ext>
            </a:extLst>
          </p:cNvPr>
          <p:cNvSpPr>
            <a:spLocks noGrp="1"/>
          </p:cNvSpPr>
          <p:nvPr>
            <p:ph type="title"/>
          </p:nvPr>
        </p:nvSpPr>
        <p:spPr/>
        <p:txBody>
          <a:bodyPr/>
          <a:lstStyle/>
          <a:p>
            <a:r>
              <a:rPr lang="en-US" b="1" dirty="0">
                <a:latin typeface="Algerian" panose="04020705040A02060702" pitchFamily="82" charset="0"/>
              </a:rPr>
              <a:t>Data Analysis</a:t>
            </a:r>
            <a:br>
              <a:rPr lang="en-US" dirty="0"/>
            </a:br>
            <a:endParaRPr lang="en-US" dirty="0"/>
          </a:p>
        </p:txBody>
      </p:sp>
      <p:sp>
        <p:nvSpPr>
          <p:cNvPr id="3" name="Content Placeholder 2">
            <a:extLst>
              <a:ext uri="{FF2B5EF4-FFF2-40B4-BE49-F238E27FC236}">
                <a16:creationId xmlns:a16="http://schemas.microsoft.com/office/drawing/2014/main" id="{294EC8AD-62EC-4553-87F0-ACEB1D90BA26}"/>
              </a:ext>
            </a:extLst>
          </p:cNvPr>
          <p:cNvSpPr>
            <a:spLocks noGrp="1"/>
          </p:cNvSpPr>
          <p:nvPr>
            <p:ph idx="1"/>
          </p:nvPr>
        </p:nvSpPr>
        <p:spPr/>
        <p:txBody>
          <a:bodyPr>
            <a:normAutofit fontScale="92500"/>
          </a:bodyPr>
          <a:lstStyle/>
          <a:p>
            <a:pPr>
              <a:buFont typeface="Wingdings" panose="05000000000000000000" pitchFamily="2" charset="2"/>
              <a:buChar char="v"/>
            </a:pPr>
            <a:r>
              <a:rPr lang="en-US" dirty="0"/>
              <a:t>In this project, the data analysis phase involved systematically exploring and interpreting the various datasets containing information on movies.</a:t>
            </a:r>
          </a:p>
          <a:p>
            <a:pPr>
              <a:buFont typeface="Wingdings" panose="05000000000000000000" pitchFamily="2" charset="2"/>
              <a:buChar char="v"/>
            </a:pPr>
            <a:r>
              <a:rPr lang="en-US" dirty="0"/>
              <a:t>This includes examining numerical data such as box office sales, production costs, and audience ratings, as well as categorical data such as genres, release dates, and production companies. </a:t>
            </a:r>
          </a:p>
          <a:p>
            <a:pPr>
              <a:buFont typeface="Wingdings" panose="05000000000000000000" pitchFamily="2" charset="2"/>
              <a:buChar char="v"/>
            </a:pPr>
            <a:r>
              <a:rPr lang="en-US" dirty="0"/>
              <a:t>The objective is to uncover patterns, trends, and relationships within the data that can inform our recommendations. Statistical methods and visualization techniques were employed to identify key factors contributing to movie success, enabling us to provide evidence-based recommendations to Microsoft for strategic decision-making in movie production</a:t>
            </a:r>
          </a:p>
          <a:p>
            <a:pPr marL="0" indent="0">
              <a:buNone/>
            </a:pPr>
            <a:endParaRPr lang="en-US" dirty="0"/>
          </a:p>
          <a:p>
            <a:endParaRPr lang="en-US" dirty="0"/>
          </a:p>
        </p:txBody>
      </p:sp>
    </p:spTree>
    <p:extLst>
      <p:ext uri="{BB962C8B-B14F-4D97-AF65-F5344CB8AC3E}">
        <p14:creationId xmlns:p14="http://schemas.microsoft.com/office/powerpoint/2010/main" val="413490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7761-3797-4E4F-AB5D-29708CCC40AE}"/>
              </a:ext>
            </a:extLst>
          </p:cNvPr>
          <p:cNvSpPr>
            <a:spLocks noGrp="1"/>
          </p:cNvSpPr>
          <p:nvPr>
            <p:ph type="title"/>
          </p:nvPr>
        </p:nvSpPr>
        <p:spPr/>
        <p:txBody>
          <a:bodyPr/>
          <a:lstStyle/>
          <a:p>
            <a:r>
              <a:rPr lang="en-US" dirty="0">
                <a:latin typeface="Algerian" panose="04020705040A02060702" pitchFamily="82" charset="0"/>
              </a:rPr>
              <a:t>VISUALIZATIONS FROM OUR DATA ANALYSIS</a:t>
            </a:r>
          </a:p>
        </p:txBody>
      </p:sp>
      <p:pic>
        <p:nvPicPr>
          <p:cNvPr id="1026" name="Picture 2" descr="43,937 Visualization Stock Photos - Free &amp; Royalty-Free Stock Photos from  Dreamstime">
            <a:extLst>
              <a:ext uri="{FF2B5EF4-FFF2-40B4-BE49-F238E27FC236}">
                <a16:creationId xmlns:a16="http://schemas.microsoft.com/office/drawing/2014/main" id="{A163F2D5-504F-46D7-B770-C99B96F262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5802" y="1825624"/>
            <a:ext cx="10297998" cy="4763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082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1E5A-1181-4ADB-92FF-77D85E26A6BF}"/>
              </a:ext>
            </a:extLst>
          </p:cNvPr>
          <p:cNvSpPr>
            <a:spLocks noGrp="1"/>
          </p:cNvSpPr>
          <p:nvPr>
            <p:ph type="title"/>
          </p:nvPr>
        </p:nvSpPr>
        <p:spPr/>
        <p:txBody>
          <a:bodyPr/>
          <a:lstStyle/>
          <a:p>
            <a:r>
              <a:rPr lang="en-US" b="1" dirty="0">
                <a:latin typeface="Algerian" panose="04020705040A02060702" pitchFamily="82" charset="0"/>
              </a:rPr>
              <a:t>TOP 10 MOVIE GENRES ON  THE BOX OFFICE</a:t>
            </a:r>
          </a:p>
        </p:txBody>
      </p:sp>
      <p:pic>
        <p:nvPicPr>
          <p:cNvPr id="5" name="Content Placeholder 4">
            <a:extLst>
              <a:ext uri="{FF2B5EF4-FFF2-40B4-BE49-F238E27FC236}">
                <a16:creationId xmlns:a16="http://schemas.microsoft.com/office/drawing/2014/main" id="{56D2DB9F-2481-4771-9106-4A46BC4CFB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620" y="1930173"/>
            <a:ext cx="11210889" cy="4150115"/>
          </a:xfrm>
        </p:spPr>
      </p:pic>
    </p:spTree>
    <p:extLst>
      <p:ext uri="{BB962C8B-B14F-4D97-AF65-F5344CB8AC3E}">
        <p14:creationId xmlns:p14="http://schemas.microsoft.com/office/powerpoint/2010/main" val="2497379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8E63-7943-4C3D-A1ED-2BE733671A5D}"/>
              </a:ext>
            </a:extLst>
          </p:cNvPr>
          <p:cNvSpPr>
            <a:spLocks noGrp="1"/>
          </p:cNvSpPr>
          <p:nvPr>
            <p:ph type="title"/>
          </p:nvPr>
        </p:nvSpPr>
        <p:spPr/>
        <p:txBody>
          <a:bodyPr/>
          <a:lstStyle/>
          <a:p>
            <a:r>
              <a:rPr lang="en-US" b="1" dirty="0">
                <a:latin typeface="Algerian" panose="04020705040A02060702" pitchFamily="82" charset="0"/>
              </a:rPr>
              <a:t>TOP 10 MOVIE DIRECTORS IN THE BOX OFFICE</a:t>
            </a:r>
          </a:p>
        </p:txBody>
      </p:sp>
      <p:pic>
        <p:nvPicPr>
          <p:cNvPr id="5" name="Content Placeholder 4">
            <a:extLst>
              <a:ext uri="{FF2B5EF4-FFF2-40B4-BE49-F238E27FC236}">
                <a16:creationId xmlns:a16="http://schemas.microsoft.com/office/drawing/2014/main" id="{A9964811-30C9-4899-AEF0-B724BE0CCA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3386" y="1740869"/>
            <a:ext cx="7927942" cy="4752006"/>
          </a:xfrm>
        </p:spPr>
      </p:pic>
    </p:spTree>
    <p:extLst>
      <p:ext uri="{BB962C8B-B14F-4D97-AF65-F5344CB8AC3E}">
        <p14:creationId xmlns:p14="http://schemas.microsoft.com/office/powerpoint/2010/main" val="2231262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485</Words>
  <Application>Microsoft Office PowerPoint</Application>
  <PresentationFormat>Widescreen</PresentationFormat>
  <Paragraphs>49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Arial</vt:lpstr>
      <vt:lpstr>Arial Black</vt:lpstr>
      <vt:lpstr>Calibri</vt:lpstr>
      <vt:lpstr>Calibri Light</vt:lpstr>
      <vt:lpstr>Wingdings</vt:lpstr>
      <vt:lpstr>Office Theme</vt:lpstr>
      <vt:lpstr>MICROSOFT MOVIES PROJECT</vt:lpstr>
      <vt:lpstr>PROJECT OVERVIEW</vt:lpstr>
      <vt:lpstr>BUSINESS UNDERSTANDING</vt:lpstr>
      <vt:lpstr>IMPORTANCE </vt:lpstr>
      <vt:lpstr>Data Understanding </vt:lpstr>
      <vt:lpstr>Data Analysis </vt:lpstr>
      <vt:lpstr>VISUALIZATIONS FROM OUR DATA ANALYSIS</vt:lpstr>
      <vt:lpstr>TOP 10 MOVIE GENRES ON  THE BOX OFFICE</vt:lpstr>
      <vt:lpstr>TOP 10 MOVIE DIRECTORS IN THE BOX OFFICE</vt:lpstr>
      <vt:lpstr>PRODUCTION COSTS VS PRODUCTIVITY</vt:lpstr>
      <vt:lpstr>POPULAR MOVIES CATEGORIZD BY ORIGINAL LANGUAGE</vt:lpstr>
      <vt:lpstr>POPULARITY VS PROFIT MARGINS</vt:lpstr>
      <vt:lpstr>POPULARITY VS VOTE COUNT</vt:lpstr>
      <vt:lpstr>FOREIGN GROSS SALES PER YEAR</vt:lpstr>
      <vt:lpstr>RECOMMENDATIONS</vt:lpstr>
      <vt:lpstr>1.  The stakeholders should consider Movie genres: Drama, Action and Adventure, Comedies, and  kids and family when choosing type of movies to produce as they have highest box office sales from our analysis. </vt:lpstr>
      <vt:lpstr>NEXT STEPS</vt:lpstr>
      <vt:lpstr>ANY QUESTIONS??</vt:lpstr>
      <vt:lpstr>PowerPoint Presentation</vt:lpstr>
      <vt:lpstr>PHASE 1 PROJECT COMPLETED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18</cp:revision>
  <dcterms:created xsi:type="dcterms:W3CDTF">2024-06-02T12:38:34Z</dcterms:created>
  <dcterms:modified xsi:type="dcterms:W3CDTF">2024-06-02T19:37:05Z</dcterms:modified>
</cp:coreProperties>
</file>