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8"/>
  </p:notesMasterIdLst>
  <p:sldIdLst>
    <p:sldId id="256" r:id="rId2"/>
    <p:sldId id="257" r:id="rId3"/>
    <p:sldId id="259" r:id="rId4"/>
    <p:sldId id="258" r:id="rId5"/>
    <p:sldId id="264" r:id="rId6"/>
    <p:sldId id="265" r:id="rId7"/>
    <p:sldId id="266" r:id="rId8"/>
    <p:sldId id="261" r:id="rId9"/>
    <p:sldId id="262" r:id="rId10"/>
    <p:sldId id="267" r:id="rId11"/>
    <p:sldId id="268" r:id="rId12"/>
    <p:sldId id="269" r:id="rId13"/>
    <p:sldId id="270" r:id="rId14"/>
    <p:sldId id="271" r:id="rId15"/>
    <p:sldId id="272" r:id="rId16"/>
    <p:sldId id="273" r:id="rId1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DEA"/>
    <a:srgbClr val="FF0066"/>
    <a:srgbClr val="2D8CFF"/>
    <a:srgbClr val="9189FF"/>
    <a:srgbClr val="FFF533"/>
    <a:srgbClr val="CB8E3D"/>
    <a:srgbClr val="EAB05C"/>
    <a:srgbClr val="DD87A6"/>
    <a:srgbClr val="BA2D1C"/>
    <a:srgbClr val="FFE4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780" y="40"/>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9/1/2024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1672" y="2571750"/>
            <a:ext cx="7635250" cy="1585096"/>
          </a:xfrm>
          <a:noFill/>
          <a:effectLst>
            <a:outerShdw blurRad="50800" dist="38100" dir="2700000" algn="tl" rotWithShape="0">
              <a:prstClr val="black">
                <a:alpha val="40000"/>
              </a:prstClr>
            </a:outerShdw>
          </a:effectLst>
        </p:spPr>
        <p:txBody>
          <a:bodyPr>
            <a:normAutofit/>
          </a:bodyPr>
          <a:lstStyle>
            <a:lvl1pPr algn="r">
              <a:defRPr sz="3600">
                <a:solidFill>
                  <a:srgbClr val="FF0066"/>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601671" y="1778410"/>
            <a:ext cx="7635251" cy="750300"/>
          </a:xfrm>
        </p:spPr>
        <p:txBody>
          <a:bodyPr>
            <a:normAutofit/>
          </a:bodyPr>
          <a:lstStyle>
            <a:lvl1pPr marL="0" indent="0" algn="r">
              <a:buNone/>
              <a:defRPr sz="2800" b="0" i="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9/1/2024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9/1/2024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81175"/>
            <a:ext cx="8229600" cy="763525"/>
          </a:xfrm>
        </p:spPr>
        <p:txBody>
          <a:bodyPr>
            <a:normAutofit/>
          </a:bodyPr>
          <a:lstStyle>
            <a:lvl1pPr algn="r">
              <a:defRPr sz="3600" baseline="0">
                <a:solidFill>
                  <a:srgbClr val="FF0066"/>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57201" y="1350111"/>
            <a:ext cx="8229600" cy="3417152"/>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1425" y="143130"/>
            <a:ext cx="6405375" cy="903587"/>
          </a:xfrm>
        </p:spPr>
        <p:txBody>
          <a:bodyPr>
            <a:normAutofit/>
          </a:bodyPr>
          <a:lstStyle>
            <a:lvl1pPr algn="l">
              <a:defRPr sz="3600">
                <a:solidFill>
                  <a:srgbClr val="FF0066"/>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281425" y="1085437"/>
            <a:ext cx="6405375" cy="3658289"/>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9/1/2024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9/1/2024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8463" y="128469"/>
            <a:ext cx="8075311" cy="1068935"/>
          </a:xfrm>
        </p:spPr>
        <p:txBody>
          <a:bodyPr>
            <a:normAutofit/>
          </a:bodyPr>
          <a:lstStyle>
            <a:lvl1pPr algn="r">
              <a:defRPr sz="3600" u="none" baseline="0">
                <a:solidFill>
                  <a:srgbClr val="FF0066"/>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1808" y="1544993"/>
            <a:ext cx="4040188" cy="568644"/>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13636"/>
            <a:ext cx="4035120" cy="2427818"/>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1999" y="1544992"/>
            <a:ext cx="4041775" cy="568643"/>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13635"/>
            <a:ext cx="4041775" cy="2427819"/>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9/1/2024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9/1/2024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9/1/2024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9/1/2024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9/1/2024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fif"/><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1672" y="2466636"/>
            <a:ext cx="7635250" cy="1585096"/>
          </a:xfrm>
        </p:spPr>
        <p:txBody>
          <a:bodyPr>
            <a:normAutofit fontScale="90000"/>
          </a:bodyPr>
          <a:lstStyle/>
          <a:p>
            <a:r>
              <a:rPr lang="en-US" dirty="0">
                <a:latin typeface="Arial Black" panose="020B0A04020102020204" pitchFamily="34" charset="0"/>
              </a:rPr>
              <a:t>SYRIATEL COMPANY</a:t>
            </a:r>
            <a:br>
              <a:rPr lang="en-US" dirty="0">
                <a:latin typeface="Arial Black" panose="020B0A04020102020204" pitchFamily="34" charset="0"/>
              </a:rPr>
            </a:br>
            <a:r>
              <a:rPr lang="en-US" dirty="0">
                <a:latin typeface="Arial Black" panose="020B0A04020102020204" pitchFamily="34" charset="0"/>
              </a:rPr>
              <a:t>CUSTOMER CHURN ANALYSIS</a:t>
            </a:r>
          </a:p>
        </p:txBody>
      </p:sp>
      <p:sp>
        <p:nvSpPr>
          <p:cNvPr id="3" name="Subtitle 2"/>
          <p:cNvSpPr>
            <a:spLocks noGrp="1"/>
          </p:cNvSpPr>
          <p:nvPr>
            <p:ph type="subTitle" idx="1"/>
          </p:nvPr>
        </p:nvSpPr>
        <p:spPr/>
        <p:txBody>
          <a:bodyPr/>
          <a:lstStyle/>
          <a:p>
            <a:r>
              <a:rPr lang="en-US" dirty="0"/>
              <a:t>FPPT.com</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C73E6-A3C4-4265-8B50-43EBC9ECC4F3}"/>
              </a:ext>
            </a:extLst>
          </p:cNvPr>
          <p:cNvSpPr>
            <a:spLocks noGrp="1"/>
          </p:cNvSpPr>
          <p:nvPr>
            <p:ph type="title"/>
          </p:nvPr>
        </p:nvSpPr>
        <p:spPr/>
        <p:txBody>
          <a:bodyPr>
            <a:normAutofit/>
          </a:bodyPr>
          <a:lstStyle/>
          <a:p>
            <a:r>
              <a:rPr lang="en-US" sz="4400" dirty="0">
                <a:latin typeface="Algerian" panose="04020705040A02060702" pitchFamily="82" charset="0"/>
              </a:rPr>
              <a:t>MODEL EVALUATION</a:t>
            </a:r>
          </a:p>
        </p:txBody>
      </p:sp>
      <p:pic>
        <p:nvPicPr>
          <p:cNvPr id="5" name="Content Placeholder 4">
            <a:extLst>
              <a:ext uri="{FF2B5EF4-FFF2-40B4-BE49-F238E27FC236}">
                <a16:creationId xmlns:a16="http://schemas.microsoft.com/office/drawing/2014/main" id="{F9A06B0C-D40E-4AFF-A73E-B4A8C25723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08475" y="1197405"/>
            <a:ext cx="3171884" cy="3361033"/>
          </a:xfrm>
        </p:spPr>
      </p:pic>
    </p:spTree>
    <p:extLst>
      <p:ext uri="{BB962C8B-B14F-4D97-AF65-F5344CB8AC3E}">
        <p14:creationId xmlns:p14="http://schemas.microsoft.com/office/powerpoint/2010/main" val="2985315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AB6B9-A9E5-4CE2-A13D-19A844D48EBB}"/>
              </a:ext>
            </a:extLst>
          </p:cNvPr>
          <p:cNvSpPr>
            <a:spLocks noGrp="1"/>
          </p:cNvSpPr>
          <p:nvPr>
            <p:ph type="title"/>
          </p:nvPr>
        </p:nvSpPr>
        <p:spPr/>
        <p:txBody>
          <a:bodyPr>
            <a:normAutofit/>
          </a:bodyPr>
          <a:lstStyle/>
          <a:p>
            <a:r>
              <a:rPr lang="en-US" sz="4400" dirty="0">
                <a:latin typeface="Algerian" panose="04020705040A02060702" pitchFamily="82" charset="0"/>
              </a:rPr>
              <a:t>MODEL EVALUATION</a:t>
            </a:r>
          </a:p>
        </p:txBody>
      </p:sp>
      <p:sp>
        <p:nvSpPr>
          <p:cNvPr id="3" name="Content Placeholder 2">
            <a:extLst>
              <a:ext uri="{FF2B5EF4-FFF2-40B4-BE49-F238E27FC236}">
                <a16:creationId xmlns:a16="http://schemas.microsoft.com/office/drawing/2014/main" id="{65A431C0-EA73-47BA-B5CC-F8253D74E04C}"/>
              </a:ext>
            </a:extLst>
          </p:cNvPr>
          <p:cNvSpPr>
            <a:spLocks noGrp="1"/>
          </p:cNvSpPr>
          <p:nvPr>
            <p:ph idx="1"/>
          </p:nvPr>
        </p:nvSpPr>
        <p:spPr/>
        <p:txBody>
          <a:bodyPr>
            <a:normAutofit lnSpcReduction="10000"/>
          </a:bodyPr>
          <a:lstStyle/>
          <a:p>
            <a:r>
              <a:rPr lang="en-US" dirty="0"/>
              <a:t>Model performance was rigorously evaluated using metrics such as accuracy, precision, recall, F1-score, and ROC-AUC.</a:t>
            </a:r>
          </a:p>
          <a:p>
            <a:endParaRPr lang="en-US" dirty="0"/>
          </a:p>
          <a:p>
            <a:r>
              <a:rPr lang="en-US" dirty="0"/>
              <a:t>The evaluation highlighted the importance of balancing precision and recall, especially in the context of a business problem where false negatives have significant financial implications.</a:t>
            </a:r>
          </a:p>
        </p:txBody>
      </p:sp>
    </p:spTree>
    <p:extLst>
      <p:ext uri="{BB962C8B-B14F-4D97-AF65-F5344CB8AC3E}">
        <p14:creationId xmlns:p14="http://schemas.microsoft.com/office/powerpoint/2010/main" val="1751140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483CC-5513-4245-8EFA-40D0CE114F67}"/>
              </a:ext>
            </a:extLst>
          </p:cNvPr>
          <p:cNvSpPr>
            <a:spLocks noGrp="1"/>
          </p:cNvSpPr>
          <p:nvPr>
            <p:ph type="title"/>
          </p:nvPr>
        </p:nvSpPr>
        <p:spPr/>
        <p:txBody>
          <a:bodyPr/>
          <a:lstStyle/>
          <a:p>
            <a:r>
              <a:rPr lang="en-US" dirty="0"/>
              <a:t>  </a:t>
            </a:r>
            <a:r>
              <a:rPr lang="en-US" dirty="0">
                <a:latin typeface="Algerian" panose="04020705040A02060702" pitchFamily="82" charset="0"/>
              </a:rPr>
              <a:t>MODEL EVALUATION</a:t>
            </a:r>
          </a:p>
        </p:txBody>
      </p:sp>
      <p:sp>
        <p:nvSpPr>
          <p:cNvPr id="3" name="Text Placeholder 2">
            <a:extLst>
              <a:ext uri="{FF2B5EF4-FFF2-40B4-BE49-F238E27FC236}">
                <a16:creationId xmlns:a16="http://schemas.microsoft.com/office/drawing/2014/main" id="{E60ED347-9AEA-4CE4-B47A-5DA8C0DD6DB4}"/>
              </a:ext>
            </a:extLst>
          </p:cNvPr>
          <p:cNvSpPr>
            <a:spLocks noGrp="1"/>
          </p:cNvSpPr>
          <p:nvPr>
            <p:ph type="body" idx="1"/>
          </p:nvPr>
        </p:nvSpPr>
        <p:spPr/>
        <p:txBody>
          <a:bodyPr/>
          <a:lstStyle/>
          <a:p>
            <a:r>
              <a:rPr lang="en-US" dirty="0">
                <a:solidFill>
                  <a:srgbClr val="FF0066"/>
                </a:solidFill>
                <a:latin typeface="Algerian" panose="04020705040A02060702" pitchFamily="82" charset="0"/>
              </a:rPr>
              <a:t>WINNER</a:t>
            </a:r>
          </a:p>
        </p:txBody>
      </p:sp>
      <p:sp>
        <p:nvSpPr>
          <p:cNvPr id="5" name="Text Placeholder 4">
            <a:extLst>
              <a:ext uri="{FF2B5EF4-FFF2-40B4-BE49-F238E27FC236}">
                <a16:creationId xmlns:a16="http://schemas.microsoft.com/office/drawing/2014/main" id="{7FD78D3A-2D7D-4EEF-B613-2BA52B659B36}"/>
              </a:ext>
            </a:extLst>
          </p:cNvPr>
          <p:cNvSpPr>
            <a:spLocks noGrp="1"/>
          </p:cNvSpPr>
          <p:nvPr>
            <p:ph type="body" sz="quarter" idx="3"/>
          </p:nvPr>
        </p:nvSpPr>
        <p:spPr/>
        <p:txBody>
          <a:bodyPr/>
          <a:lstStyle/>
          <a:p>
            <a:r>
              <a:rPr lang="en-US" dirty="0"/>
              <a:t>MODEL PERFORMANCE</a:t>
            </a:r>
          </a:p>
        </p:txBody>
      </p:sp>
      <p:sp>
        <p:nvSpPr>
          <p:cNvPr id="6" name="Content Placeholder 5">
            <a:extLst>
              <a:ext uri="{FF2B5EF4-FFF2-40B4-BE49-F238E27FC236}">
                <a16:creationId xmlns:a16="http://schemas.microsoft.com/office/drawing/2014/main" id="{CA430DFF-8460-40BD-B5D2-919C3B1A47F9}"/>
              </a:ext>
            </a:extLst>
          </p:cNvPr>
          <p:cNvSpPr>
            <a:spLocks noGrp="1"/>
          </p:cNvSpPr>
          <p:nvPr>
            <p:ph sz="quarter" idx="4"/>
          </p:nvPr>
        </p:nvSpPr>
        <p:spPr>
          <a:xfrm>
            <a:off x="4572000" y="2113635"/>
            <a:ext cx="4123035" cy="2443280"/>
          </a:xfrm>
        </p:spPr>
        <p:txBody>
          <a:bodyPr>
            <a:normAutofit fontScale="55000" lnSpcReduction="20000"/>
          </a:bodyPr>
          <a:lstStyle/>
          <a:p>
            <a:r>
              <a:rPr lang="en-US" sz="3300" dirty="0"/>
              <a:t>Model performance was rigorously evaluated using various metrics </a:t>
            </a:r>
          </a:p>
          <a:p>
            <a:r>
              <a:rPr lang="en-US" sz="3300" dirty="0"/>
              <a:t>The tuned decision tree model demonstrated superior performance, with a ROC-AUC of 0.9059 and an accuracy of 92.80%</a:t>
            </a:r>
          </a:p>
          <a:p>
            <a:r>
              <a:rPr lang="en-US" sz="3300" dirty="0"/>
              <a:t>The  Model has strong ability to distinguish between customers who will churn and those who will not.</a:t>
            </a:r>
          </a:p>
          <a:p>
            <a:pPr marL="0" indent="0">
              <a:buNone/>
            </a:pPr>
            <a:r>
              <a:rPr lang="en-US" dirty="0"/>
              <a:t> </a:t>
            </a:r>
          </a:p>
        </p:txBody>
      </p:sp>
      <p:pic>
        <p:nvPicPr>
          <p:cNvPr id="1026" name="Picture 2" descr="Winner Cartoon Images - Free Download on Freepik">
            <a:extLst>
              <a:ext uri="{FF2B5EF4-FFF2-40B4-BE49-F238E27FC236}">
                <a16:creationId xmlns:a16="http://schemas.microsoft.com/office/drawing/2014/main" id="{E4AFD452-A6F0-4B32-9DC7-E3408575236E}"/>
              </a:ext>
            </a:extLst>
          </p:cNvPr>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1339850" y="2112963"/>
            <a:ext cx="2428875" cy="2428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1884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7FC93-C00C-42C5-B3BB-D5539B75397B}"/>
              </a:ext>
            </a:extLst>
          </p:cNvPr>
          <p:cNvSpPr>
            <a:spLocks noGrp="1"/>
          </p:cNvSpPr>
          <p:nvPr>
            <p:ph type="title"/>
          </p:nvPr>
        </p:nvSpPr>
        <p:spPr/>
        <p:txBody>
          <a:bodyPr/>
          <a:lstStyle/>
          <a:p>
            <a:r>
              <a:rPr lang="en-US" dirty="0">
                <a:latin typeface="Algerian" panose="04020705040A02060702" pitchFamily="82" charset="0"/>
              </a:rPr>
              <a:t>CONCLUSION</a:t>
            </a:r>
          </a:p>
        </p:txBody>
      </p:sp>
      <p:sp>
        <p:nvSpPr>
          <p:cNvPr id="3" name="Content Placeholder 2">
            <a:extLst>
              <a:ext uri="{FF2B5EF4-FFF2-40B4-BE49-F238E27FC236}">
                <a16:creationId xmlns:a16="http://schemas.microsoft.com/office/drawing/2014/main" id="{D67964B1-B618-4E7D-9969-D233E4C9B493}"/>
              </a:ext>
            </a:extLst>
          </p:cNvPr>
          <p:cNvSpPr>
            <a:spLocks noGrp="1"/>
          </p:cNvSpPr>
          <p:nvPr>
            <p:ph idx="1"/>
          </p:nvPr>
        </p:nvSpPr>
        <p:spPr/>
        <p:txBody>
          <a:bodyPr>
            <a:normAutofit/>
          </a:bodyPr>
          <a:lstStyle/>
          <a:p>
            <a:r>
              <a:rPr lang="en-US" sz="2400" dirty="0">
                <a:solidFill>
                  <a:srgbClr val="FF0066"/>
                </a:solidFill>
                <a:effectLst>
                  <a:outerShdw blurRad="50800" dist="38100" dir="2700000" algn="tl" rotWithShape="0">
                    <a:prstClr val="black">
                      <a:alpha val="40000"/>
                    </a:prstClr>
                  </a:outerShdw>
                </a:effectLst>
                <a:latin typeface="Algerian" panose="04020705040A02060702" pitchFamily="82" charset="0"/>
                <a:ea typeface="+mj-ea"/>
                <a:cs typeface="+mj-cs"/>
              </a:rPr>
              <a:t>Recommendations:</a:t>
            </a:r>
          </a:p>
          <a:p>
            <a:r>
              <a:rPr lang="en-US" sz="2400" dirty="0">
                <a:solidFill>
                  <a:srgbClr val="002060"/>
                </a:solidFill>
                <a:effectLst>
                  <a:outerShdw blurRad="50800" dist="38100" dir="2700000" algn="tl" rotWithShape="0">
                    <a:prstClr val="black">
                      <a:alpha val="40000"/>
                    </a:prstClr>
                  </a:outerShdw>
                </a:effectLst>
                <a:ea typeface="+mj-ea"/>
                <a:cs typeface="Calibri Light" panose="020F0302020204030204" pitchFamily="34" charset="0"/>
              </a:rPr>
              <a:t>1.</a:t>
            </a:r>
            <a:r>
              <a:rPr lang="en-US" sz="2400" b="1" dirty="0"/>
              <a:t> Proactive Retention Strategies:</a:t>
            </a:r>
            <a:r>
              <a:rPr lang="en-US" sz="2400" dirty="0"/>
              <a:t> </a:t>
            </a:r>
          </a:p>
          <a:p>
            <a:pPr marL="0" indent="0">
              <a:buNone/>
            </a:pPr>
            <a:r>
              <a:rPr lang="en-US" sz="2400" dirty="0" err="1"/>
              <a:t>SyriaTel</a:t>
            </a:r>
            <a:r>
              <a:rPr lang="en-US" sz="2400" dirty="0"/>
              <a:t> should focus on customers who frequently contact customer service or exhibit decreasing usage patterns, offering them tailored retention offers.</a:t>
            </a:r>
          </a:p>
          <a:p>
            <a:pPr marL="0" indent="0">
              <a:buNone/>
            </a:pPr>
            <a:r>
              <a:rPr lang="en-US" sz="2400" dirty="0">
                <a:solidFill>
                  <a:srgbClr val="002060"/>
                </a:solidFill>
                <a:effectLst>
                  <a:outerShdw blurRad="50800" dist="38100" dir="2700000" algn="tl" rotWithShape="0">
                    <a:prstClr val="black">
                      <a:alpha val="40000"/>
                    </a:prstClr>
                  </a:outerShdw>
                </a:effectLst>
                <a:ea typeface="+mj-ea"/>
                <a:cs typeface="Calibri Light" panose="020F0302020204030204" pitchFamily="34" charset="0"/>
              </a:rPr>
              <a:t>2. </a:t>
            </a:r>
            <a:r>
              <a:rPr lang="en-US" sz="2400" b="1" dirty="0"/>
              <a:t>Data-Driven Decisions:</a:t>
            </a:r>
          </a:p>
          <a:p>
            <a:pPr marL="0" indent="0">
              <a:buNone/>
            </a:pPr>
            <a:r>
              <a:rPr lang="en-US" sz="2400" dirty="0"/>
              <a:t>Regularly update and retrain the churn prediction model with new data to ensure it adapts to changing customer behaviors.</a:t>
            </a:r>
          </a:p>
          <a:p>
            <a:pPr marL="0" indent="0">
              <a:buNone/>
            </a:pPr>
            <a:endParaRPr lang="en-US" sz="2400" b="1" dirty="0"/>
          </a:p>
        </p:txBody>
      </p:sp>
    </p:spTree>
    <p:extLst>
      <p:ext uri="{BB962C8B-B14F-4D97-AF65-F5344CB8AC3E}">
        <p14:creationId xmlns:p14="http://schemas.microsoft.com/office/powerpoint/2010/main" val="589478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F7A03-2787-44B1-A681-48B6D749B4BA}"/>
              </a:ext>
            </a:extLst>
          </p:cNvPr>
          <p:cNvSpPr>
            <a:spLocks noGrp="1"/>
          </p:cNvSpPr>
          <p:nvPr>
            <p:ph type="title"/>
          </p:nvPr>
        </p:nvSpPr>
        <p:spPr/>
        <p:txBody>
          <a:bodyPr/>
          <a:lstStyle/>
          <a:p>
            <a:r>
              <a:rPr lang="en-US" dirty="0">
                <a:latin typeface="Algerian" panose="04020705040A02060702" pitchFamily="82" charset="0"/>
              </a:rPr>
              <a:t>CONCLUSION</a:t>
            </a:r>
          </a:p>
        </p:txBody>
      </p:sp>
      <p:sp>
        <p:nvSpPr>
          <p:cNvPr id="3" name="Content Placeholder 2">
            <a:extLst>
              <a:ext uri="{FF2B5EF4-FFF2-40B4-BE49-F238E27FC236}">
                <a16:creationId xmlns:a16="http://schemas.microsoft.com/office/drawing/2014/main" id="{7D52A575-542A-4E2E-B528-CA5513422295}"/>
              </a:ext>
            </a:extLst>
          </p:cNvPr>
          <p:cNvSpPr>
            <a:spLocks noGrp="1"/>
          </p:cNvSpPr>
          <p:nvPr>
            <p:ph idx="1"/>
          </p:nvPr>
        </p:nvSpPr>
        <p:spPr/>
        <p:txBody>
          <a:bodyPr/>
          <a:lstStyle/>
          <a:p>
            <a:r>
              <a:rPr lang="en-US" sz="2400" b="1" dirty="0"/>
              <a:t>Targeted Marketing</a:t>
            </a:r>
          </a:p>
          <a:p>
            <a:pPr marL="0" indent="0">
              <a:buNone/>
            </a:pPr>
            <a:r>
              <a:rPr lang="en-US" sz="2400" dirty="0"/>
              <a:t>targeted marketing campaigns aimed at high-risk segments such as customers under  International plan</a:t>
            </a:r>
          </a:p>
        </p:txBody>
      </p:sp>
    </p:spTree>
    <p:extLst>
      <p:ext uri="{BB962C8B-B14F-4D97-AF65-F5344CB8AC3E}">
        <p14:creationId xmlns:p14="http://schemas.microsoft.com/office/powerpoint/2010/main" val="3931310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D37E5-9594-471A-8345-5AA4ED4A6A48}"/>
              </a:ext>
            </a:extLst>
          </p:cNvPr>
          <p:cNvSpPr>
            <a:spLocks noGrp="1"/>
          </p:cNvSpPr>
          <p:nvPr>
            <p:ph type="ctrTitle"/>
          </p:nvPr>
        </p:nvSpPr>
        <p:spPr/>
        <p:txBody>
          <a:bodyPr>
            <a:normAutofit fontScale="90000"/>
          </a:bodyPr>
          <a:lstStyle/>
          <a:p>
            <a:r>
              <a:rPr lang="en-US" dirty="0">
                <a:solidFill>
                  <a:schemeClr val="tx1"/>
                </a:solidFill>
              </a:rPr>
              <a:t>MODEL DEPLOYMENT</a:t>
            </a:r>
            <a:br>
              <a:rPr lang="en-US" dirty="0"/>
            </a:br>
            <a:r>
              <a:rPr lang="en-US" dirty="0">
                <a:solidFill>
                  <a:srgbClr val="FF0000"/>
                </a:solidFill>
              </a:rPr>
              <a:t>Integrate the tuned decision tree model into </a:t>
            </a:r>
            <a:r>
              <a:rPr lang="en-US" dirty="0" err="1">
                <a:solidFill>
                  <a:srgbClr val="FF0000"/>
                </a:solidFill>
              </a:rPr>
              <a:t>SyriaTel’s</a:t>
            </a:r>
            <a:r>
              <a:rPr lang="en-US" dirty="0">
                <a:solidFill>
                  <a:srgbClr val="FF0000"/>
                </a:solidFill>
              </a:rPr>
              <a:t> operational processes</a:t>
            </a:r>
          </a:p>
        </p:txBody>
      </p:sp>
      <p:sp>
        <p:nvSpPr>
          <p:cNvPr id="3" name="Subtitle 2">
            <a:extLst>
              <a:ext uri="{FF2B5EF4-FFF2-40B4-BE49-F238E27FC236}">
                <a16:creationId xmlns:a16="http://schemas.microsoft.com/office/drawing/2014/main" id="{2B0DBA9C-BFC2-492B-9876-B0338D426220}"/>
              </a:ext>
            </a:extLst>
          </p:cNvPr>
          <p:cNvSpPr>
            <a:spLocks noGrp="1"/>
          </p:cNvSpPr>
          <p:nvPr>
            <p:ph type="subTitle" idx="1"/>
          </p:nvPr>
        </p:nvSpPr>
        <p:spPr/>
        <p:txBody>
          <a:bodyPr>
            <a:normAutofit/>
          </a:bodyPr>
          <a:lstStyle/>
          <a:p>
            <a:r>
              <a:rPr lang="en-US" sz="3600" dirty="0">
                <a:solidFill>
                  <a:srgbClr val="FF6DEA"/>
                </a:solidFill>
                <a:latin typeface="Algerian" panose="04020705040A02060702" pitchFamily="82" charset="0"/>
              </a:rPr>
              <a:t>NEXT STEPS</a:t>
            </a:r>
          </a:p>
        </p:txBody>
      </p:sp>
    </p:spTree>
    <p:extLst>
      <p:ext uri="{BB962C8B-B14F-4D97-AF65-F5344CB8AC3E}">
        <p14:creationId xmlns:p14="http://schemas.microsoft.com/office/powerpoint/2010/main" val="3257298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i.pinimg.com/564x/81/f5/34/81f5348356b95c2fd23e1dcc52134fe1.jpg">
            <a:extLst>
              <a:ext uri="{FF2B5EF4-FFF2-40B4-BE49-F238E27FC236}">
                <a16:creationId xmlns:a16="http://schemas.microsoft.com/office/drawing/2014/main" id="{807C7516-A48F-401E-8323-AC42959A415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93408" y="1349375"/>
            <a:ext cx="4557184" cy="3417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0103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dirty="0">
                <a:latin typeface="Algerian" panose="04020705040A02060702" pitchFamily="82" charset="0"/>
              </a:rPr>
              <a:t>INTRODUCTION</a:t>
            </a:r>
          </a:p>
        </p:txBody>
      </p:sp>
      <p:sp>
        <p:nvSpPr>
          <p:cNvPr id="3" name="Content Placeholder 2"/>
          <p:cNvSpPr>
            <a:spLocks noGrp="1"/>
          </p:cNvSpPr>
          <p:nvPr>
            <p:ph idx="1"/>
          </p:nvPr>
        </p:nvSpPr>
        <p:spPr/>
        <p:txBody>
          <a:bodyPr>
            <a:normAutofit/>
          </a:bodyPr>
          <a:lstStyle/>
          <a:p>
            <a:r>
              <a:rPr lang="en-US" b="1" dirty="0">
                <a:latin typeface="Algerian" panose="04020705040A02060702" pitchFamily="82" charset="0"/>
              </a:rPr>
              <a:t>OVERVIEW</a:t>
            </a:r>
            <a:endParaRPr lang="en-US" dirty="0"/>
          </a:p>
          <a:p>
            <a:r>
              <a:rPr lang="en-US" dirty="0"/>
              <a:t>The project's primary objective was to build a classifier model to predict whether a customer will soon stop doing business with </a:t>
            </a:r>
            <a:r>
              <a:rPr lang="en-US" dirty="0" err="1"/>
              <a:t>SyriaTel</a:t>
            </a:r>
            <a:r>
              <a:rPr lang="en-US" dirty="0"/>
              <a:t>.(Churn)</a:t>
            </a:r>
          </a:p>
          <a:p>
            <a:r>
              <a:rPr lang="en-US" dirty="0"/>
              <a:t>This prediction is crucial for </a:t>
            </a:r>
            <a:r>
              <a:rPr lang="en-US" dirty="0" err="1"/>
              <a:t>SyriaTel</a:t>
            </a:r>
            <a:r>
              <a:rPr lang="en-US" dirty="0"/>
              <a:t> as it directly impacts customer retention strategies, helping to reduce revenue loss from customer churn.</a:t>
            </a:r>
          </a:p>
          <a:p>
            <a:endParaRPr lang="en-US" dirty="0"/>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latin typeface="Algerian" panose="04020705040A02060702" pitchFamily="82" charset="0"/>
              </a:rPr>
              <a:t>BUSINESS UNDERSTANDING</a:t>
            </a:r>
          </a:p>
        </p:txBody>
      </p:sp>
      <p:sp>
        <p:nvSpPr>
          <p:cNvPr id="5" name="Content Placeholder 4"/>
          <p:cNvSpPr>
            <a:spLocks noGrp="1"/>
          </p:cNvSpPr>
          <p:nvPr>
            <p:ph idx="1"/>
          </p:nvPr>
        </p:nvSpPr>
        <p:spPr>
          <a:xfrm>
            <a:off x="2128721" y="1085436"/>
            <a:ext cx="6558080" cy="3929593"/>
          </a:xfrm>
        </p:spPr>
        <p:txBody>
          <a:bodyPr>
            <a:normAutofit fontScale="92500"/>
          </a:bodyPr>
          <a:lstStyle/>
          <a:p>
            <a:r>
              <a:rPr lang="en-US" dirty="0"/>
              <a:t>The business problem revolves around customer churn, a critical issue for </a:t>
            </a:r>
            <a:r>
              <a:rPr lang="en-US" dirty="0" err="1"/>
              <a:t>SyriaTel</a:t>
            </a:r>
            <a:r>
              <a:rPr lang="en-US" dirty="0"/>
              <a:t> since retaining existing customers is often more cost-effective than acquiring new ones.</a:t>
            </a:r>
          </a:p>
          <a:p>
            <a:pPr marL="0" indent="0">
              <a:buNone/>
            </a:pPr>
            <a:endParaRPr lang="en-US" dirty="0"/>
          </a:p>
          <a:p>
            <a:r>
              <a:rPr lang="en-US" dirty="0"/>
              <a:t>Predicting churn allows the company to implement proactive retention strategies, improving customer loyalty and profitability.</a:t>
            </a:r>
          </a:p>
        </p:txBody>
      </p:sp>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800" dirty="0">
                <a:latin typeface="Algerian" panose="04020705040A02060702" pitchFamily="82" charset="0"/>
              </a:rPr>
              <a:t>DATA UNDERSTANDING</a:t>
            </a:r>
          </a:p>
        </p:txBody>
      </p:sp>
      <p:sp>
        <p:nvSpPr>
          <p:cNvPr id="5" name="Text Placeholder 4"/>
          <p:cNvSpPr>
            <a:spLocks noGrp="1"/>
          </p:cNvSpPr>
          <p:nvPr>
            <p:ph type="body" idx="1"/>
          </p:nvPr>
        </p:nvSpPr>
        <p:spPr/>
        <p:txBody>
          <a:bodyPr/>
          <a:lstStyle/>
          <a:p>
            <a:r>
              <a:rPr lang="en-US" dirty="0">
                <a:solidFill>
                  <a:srgbClr val="FF6DEA"/>
                </a:solidFill>
                <a:latin typeface="Algerian" panose="04020705040A02060702" pitchFamily="82" charset="0"/>
              </a:rPr>
              <a:t>PROS</a:t>
            </a:r>
          </a:p>
        </p:txBody>
      </p:sp>
      <p:sp>
        <p:nvSpPr>
          <p:cNvPr id="6" name="Content Placeholder 5"/>
          <p:cNvSpPr>
            <a:spLocks noGrp="1"/>
          </p:cNvSpPr>
          <p:nvPr>
            <p:ph sz="half" idx="2"/>
          </p:nvPr>
        </p:nvSpPr>
        <p:spPr/>
        <p:txBody>
          <a:bodyPr>
            <a:normAutofit/>
          </a:bodyPr>
          <a:lstStyle/>
          <a:p>
            <a:r>
              <a:rPr lang="en-US" dirty="0"/>
              <a:t>The dataset provided for includes  various features we can use to Understand features in the context of customer behavior</a:t>
            </a:r>
          </a:p>
        </p:txBody>
      </p:sp>
      <p:sp>
        <p:nvSpPr>
          <p:cNvPr id="7" name="Text Placeholder 6"/>
          <p:cNvSpPr>
            <a:spLocks noGrp="1"/>
          </p:cNvSpPr>
          <p:nvPr>
            <p:ph type="body" sz="quarter" idx="3"/>
          </p:nvPr>
        </p:nvSpPr>
        <p:spPr/>
        <p:txBody>
          <a:bodyPr/>
          <a:lstStyle/>
          <a:p>
            <a:r>
              <a:rPr lang="en-US" dirty="0">
                <a:solidFill>
                  <a:srgbClr val="FF6DEA"/>
                </a:solidFill>
                <a:latin typeface="Algerian" panose="04020705040A02060702" pitchFamily="82" charset="0"/>
              </a:rPr>
              <a:t>CONS</a:t>
            </a:r>
          </a:p>
        </p:txBody>
      </p:sp>
      <p:sp>
        <p:nvSpPr>
          <p:cNvPr id="8" name="Content Placeholder 7"/>
          <p:cNvSpPr>
            <a:spLocks noGrp="1"/>
          </p:cNvSpPr>
          <p:nvPr>
            <p:ph sz="quarter" idx="4"/>
          </p:nvPr>
        </p:nvSpPr>
        <p:spPr/>
        <p:txBody>
          <a:bodyPr>
            <a:normAutofit/>
          </a:bodyPr>
          <a:lstStyle/>
          <a:p>
            <a:r>
              <a:rPr lang="en-US" dirty="0"/>
              <a:t>Data’s properties, has  class imbalance, which should be  carefully handled to ensure accurate model performance and reliable predictions.</a:t>
            </a:r>
          </a:p>
        </p:txBody>
      </p:sp>
    </p:spTree>
    <p:extLst>
      <p:ext uri="{BB962C8B-B14F-4D97-AF65-F5344CB8AC3E}">
        <p14:creationId xmlns:p14="http://schemas.microsoft.com/office/powerpoint/2010/main" val="4170783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FE5B2-656D-4F3C-BE50-6AC4184DCCB0}"/>
              </a:ext>
            </a:extLst>
          </p:cNvPr>
          <p:cNvSpPr>
            <a:spLocks noGrp="1"/>
          </p:cNvSpPr>
          <p:nvPr>
            <p:ph type="title"/>
          </p:nvPr>
        </p:nvSpPr>
        <p:spPr/>
        <p:txBody>
          <a:bodyPr>
            <a:normAutofit/>
          </a:bodyPr>
          <a:lstStyle/>
          <a:p>
            <a:r>
              <a:rPr lang="en-US" dirty="0">
                <a:solidFill>
                  <a:srgbClr val="FF6DEA"/>
                </a:solidFill>
                <a:latin typeface="Algerian" panose="04020705040A02060702" pitchFamily="82" charset="0"/>
              </a:rPr>
              <a:t>                               </a:t>
            </a:r>
            <a:r>
              <a:rPr lang="en-US" sz="4000" dirty="0">
                <a:solidFill>
                  <a:srgbClr val="FF6DEA"/>
                </a:solidFill>
                <a:latin typeface="Algerian" panose="04020705040A02060702" pitchFamily="82" charset="0"/>
              </a:rPr>
              <a:t>DATA INSIGHTS</a:t>
            </a:r>
          </a:p>
        </p:txBody>
      </p:sp>
      <p:pic>
        <p:nvPicPr>
          <p:cNvPr id="5" name="Content Placeholder 4">
            <a:extLst>
              <a:ext uri="{FF2B5EF4-FFF2-40B4-BE49-F238E27FC236}">
                <a16:creationId xmlns:a16="http://schemas.microsoft.com/office/drawing/2014/main" id="{3DBB08F4-2620-4392-A890-F539A548BA4B}"/>
              </a:ext>
            </a:extLst>
          </p:cNvPr>
          <p:cNvPicPr>
            <a:picLocks noGrp="1" noChangeAspect="1"/>
          </p:cNvPicPr>
          <p:nvPr>
            <p:ph sz="half" idx="1"/>
          </p:nvPr>
        </p:nvPicPr>
        <p:blipFill>
          <a:blip r:embed="rId2"/>
          <a:stretch>
            <a:fillRect/>
          </a:stretch>
        </p:blipFill>
        <p:spPr>
          <a:xfrm>
            <a:off x="457200" y="1632674"/>
            <a:ext cx="4038600" cy="2529026"/>
          </a:xfrm>
          <a:prstGeom prst="rect">
            <a:avLst/>
          </a:prstGeom>
        </p:spPr>
      </p:pic>
      <p:sp>
        <p:nvSpPr>
          <p:cNvPr id="4" name="Content Placeholder 3">
            <a:extLst>
              <a:ext uri="{FF2B5EF4-FFF2-40B4-BE49-F238E27FC236}">
                <a16:creationId xmlns:a16="http://schemas.microsoft.com/office/drawing/2014/main" id="{3A758ECC-41DE-4AAF-93B9-BA7BDB9D1E70}"/>
              </a:ext>
            </a:extLst>
          </p:cNvPr>
          <p:cNvSpPr>
            <a:spLocks noGrp="1"/>
          </p:cNvSpPr>
          <p:nvPr>
            <p:ph sz="half" idx="2"/>
          </p:nvPr>
        </p:nvSpPr>
        <p:spPr/>
        <p:txBody>
          <a:bodyPr>
            <a:normAutofit/>
          </a:bodyPr>
          <a:lstStyle/>
          <a:p>
            <a:r>
              <a:rPr lang="en-US" b="1" dirty="0"/>
              <a:t>Insights </a:t>
            </a:r>
          </a:p>
          <a:p>
            <a:r>
              <a:rPr lang="en-US" sz="2000" dirty="0"/>
              <a:t>1.Higher Churn Among International Plan Users</a:t>
            </a:r>
          </a:p>
          <a:p>
            <a:endParaRPr lang="en-US" sz="2000" dirty="0"/>
          </a:p>
          <a:p>
            <a:r>
              <a:rPr lang="en-US" sz="2000" dirty="0"/>
              <a:t>2. Low Churn in Non-International Plan Users</a:t>
            </a:r>
          </a:p>
          <a:p>
            <a:endParaRPr lang="en-US" sz="1600" b="1" dirty="0"/>
          </a:p>
        </p:txBody>
      </p:sp>
    </p:spTree>
    <p:extLst>
      <p:ext uri="{BB962C8B-B14F-4D97-AF65-F5344CB8AC3E}">
        <p14:creationId xmlns:p14="http://schemas.microsoft.com/office/powerpoint/2010/main" val="191911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CBCC7-79D8-49FA-BAD1-F577B473BE82}"/>
              </a:ext>
            </a:extLst>
          </p:cNvPr>
          <p:cNvSpPr>
            <a:spLocks noGrp="1"/>
          </p:cNvSpPr>
          <p:nvPr>
            <p:ph type="title"/>
          </p:nvPr>
        </p:nvSpPr>
        <p:spPr/>
        <p:txBody>
          <a:bodyPr>
            <a:normAutofit/>
          </a:bodyPr>
          <a:lstStyle/>
          <a:p>
            <a:r>
              <a:rPr lang="en-US" sz="4000" dirty="0">
                <a:latin typeface="Algerian" panose="04020705040A02060702" pitchFamily="82" charset="0"/>
              </a:rPr>
              <a:t>DATA INSIGHTS</a:t>
            </a:r>
          </a:p>
        </p:txBody>
      </p:sp>
      <p:sp>
        <p:nvSpPr>
          <p:cNvPr id="3" name="Text Placeholder 2">
            <a:extLst>
              <a:ext uri="{FF2B5EF4-FFF2-40B4-BE49-F238E27FC236}">
                <a16:creationId xmlns:a16="http://schemas.microsoft.com/office/drawing/2014/main" id="{BB163D83-4649-4062-B43F-47C588D4B450}"/>
              </a:ext>
            </a:extLst>
          </p:cNvPr>
          <p:cNvSpPr>
            <a:spLocks noGrp="1"/>
          </p:cNvSpPr>
          <p:nvPr>
            <p:ph type="body" idx="1"/>
          </p:nvPr>
        </p:nvSpPr>
        <p:spPr/>
        <p:txBody>
          <a:bodyPr/>
          <a:lstStyle/>
          <a:p>
            <a:endParaRPr lang="en-US"/>
          </a:p>
        </p:txBody>
      </p:sp>
      <p:pic>
        <p:nvPicPr>
          <p:cNvPr id="7" name="Content Placeholder 6">
            <a:extLst>
              <a:ext uri="{FF2B5EF4-FFF2-40B4-BE49-F238E27FC236}">
                <a16:creationId xmlns:a16="http://schemas.microsoft.com/office/drawing/2014/main" id="{C221CB10-DE5A-417C-AA8D-9A153291285D}"/>
              </a:ext>
            </a:extLst>
          </p:cNvPr>
          <p:cNvPicPr>
            <a:picLocks noGrp="1" noChangeAspect="1"/>
          </p:cNvPicPr>
          <p:nvPr>
            <p:ph sz="half" idx="2"/>
          </p:nvPr>
        </p:nvPicPr>
        <p:blipFill>
          <a:blip r:embed="rId2"/>
          <a:stretch>
            <a:fillRect/>
          </a:stretch>
        </p:blipFill>
        <p:spPr>
          <a:xfrm>
            <a:off x="143555" y="1502815"/>
            <a:ext cx="4365304" cy="2733613"/>
          </a:xfrm>
          <a:prstGeom prst="rect">
            <a:avLst/>
          </a:prstGeom>
        </p:spPr>
      </p:pic>
      <p:sp>
        <p:nvSpPr>
          <p:cNvPr id="5" name="Text Placeholder 4">
            <a:extLst>
              <a:ext uri="{FF2B5EF4-FFF2-40B4-BE49-F238E27FC236}">
                <a16:creationId xmlns:a16="http://schemas.microsoft.com/office/drawing/2014/main" id="{2750A9B8-D4D7-40B2-B5A6-24D9DCD72D96}"/>
              </a:ext>
            </a:extLst>
          </p:cNvPr>
          <p:cNvSpPr>
            <a:spLocks noGrp="1"/>
          </p:cNvSpPr>
          <p:nvPr>
            <p:ph type="body" sz="quarter" idx="3"/>
          </p:nvPr>
        </p:nvSpPr>
        <p:spPr/>
        <p:txBody>
          <a:bodyPr>
            <a:normAutofit/>
          </a:bodyPr>
          <a:lstStyle/>
          <a:p>
            <a:pPr marL="342900" indent="-342900">
              <a:buFont typeface="Arial" panose="020B0604020202020204" pitchFamily="34" charset="0"/>
              <a:buChar char="•"/>
            </a:pPr>
            <a:r>
              <a:rPr lang="en-US" sz="2800" dirty="0"/>
              <a:t>Insights</a:t>
            </a:r>
          </a:p>
        </p:txBody>
      </p:sp>
      <p:sp>
        <p:nvSpPr>
          <p:cNvPr id="6" name="Content Placeholder 5">
            <a:extLst>
              <a:ext uri="{FF2B5EF4-FFF2-40B4-BE49-F238E27FC236}">
                <a16:creationId xmlns:a16="http://schemas.microsoft.com/office/drawing/2014/main" id="{72F3BA67-CB65-40C3-9C4E-72736A97E012}"/>
              </a:ext>
            </a:extLst>
          </p:cNvPr>
          <p:cNvSpPr>
            <a:spLocks noGrp="1"/>
          </p:cNvSpPr>
          <p:nvPr>
            <p:ph sz="quarter" idx="4"/>
          </p:nvPr>
        </p:nvSpPr>
        <p:spPr/>
        <p:txBody>
          <a:bodyPr/>
          <a:lstStyle/>
          <a:p>
            <a:pPr marL="0" indent="0">
              <a:buNone/>
            </a:pPr>
            <a:endParaRPr lang="en-US" sz="1800" dirty="0"/>
          </a:p>
          <a:p>
            <a:pPr marL="0" indent="0">
              <a:buNone/>
            </a:pPr>
            <a:r>
              <a:rPr lang="en-US" sz="1800" dirty="0"/>
              <a:t>    1.Lower Churn Among Voice Mail</a:t>
            </a:r>
          </a:p>
          <a:p>
            <a:pPr marL="0" indent="0">
              <a:buNone/>
            </a:pPr>
            <a:r>
              <a:rPr lang="en-US" sz="1800" dirty="0"/>
              <a:t> Plan users</a:t>
            </a:r>
          </a:p>
          <a:p>
            <a:pPr marL="0" indent="0">
              <a:buNone/>
            </a:pPr>
            <a:endParaRPr lang="en-US" sz="1800" dirty="0"/>
          </a:p>
          <a:p>
            <a:pPr marL="0" indent="0">
              <a:buNone/>
            </a:pPr>
            <a:r>
              <a:rPr lang="en-US" sz="1800" dirty="0"/>
              <a:t>     2. Higher Churn in Non-Voice Mail Plan Users</a:t>
            </a:r>
          </a:p>
        </p:txBody>
      </p:sp>
    </p:spTree>
    <p:extLst>
      <p:ext uri="{BB962C8B-B14F-4D97-AF65-F5344CB8AC3E}">
        <p14:creationId xmlns:p14="http://schemas.microsoft.com/office/powerpoint/2010/main" val="3135436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8A7CC-7AD1-4624-932B-B8B51620001D}"/>
              </a:ext>
            </a:extLst>
          </p:cNvPr>
          <p:cNvSpPr>
            <a:spLocks noGrp="1"/>
          </p:cNvSpPr>
          <p:nvPr>
            <p:ph type="title"/>
          </p:nvPr>
        </p:nvSpPr>
        <p:spPr/>
        <p:txBody>
          <a:bodyPr>
            <a:normAutofit fontScale="90000"/>
          </a:bodyPr>
          <a:lstStyle/>
          <a:p>
            <a:r>
              <a:rPr lang="en-US" dirty="0"/>
              <a:t>                                    </a:t>
            </a:r>
            <a:r>
              <a:rPr lang="en-US" sz="4000" dirty="0">
                <a:solidFill>
                  <a:srgbClr val="FF6DEA"/>
                </a:solidFill>
                <a:latin typeface="Algerian" panose="04020705040A02060702" pitchFamily="82" charset="0"/>
              </a:rPr>
              <a:t>DATA INSGHTS</a:t>
            </a:r>
          </a:p>
        </p:txBody>
      </p:sp>
      <p:pic>
        <p:nvPicPr>
          <p:cNvPr id="5" name="Content Placeholder 4">
            <a:extLst>
              <a:ext uri="{FF2B5EF4-FFF2-40B4-BE49-F238E27FC236}">
                <a16:creationId xmlns:a16="http://schemas.microsoft.com/office/drawing/2014/main" id="{6C023B5A-BD82-4446-BB46-2F7A0C6EF511}"/>
              </a:ext>
            </a:extLst>
          </p:cNvPr>
          <p:cNvPicPr>
            <a:picLocks noGrp="1" noChangeAspect="1"/>
          </p:cNvPicPr>
          <p:nvPr>
            <p:ph sz="half" idx="1"/>
          </p:nvPr>
        </p:nvPicPr>
        <p:blipFill>
          <a:blip r:embed="rId2"/>
          <a:stretch>
            <a:fillRect/>
          </a:stretch>
        </p:blipFill>
        <p:spPr>
          <a:xfrm>
            <a:off x="143555" y="1294840"/>
            <a:ext cx="4038600" cy="2553820"/>
          </a:xfrm>
          <a:prstGeom prst="rect">
            <a:avLst/>
          </a:prstGeom>
        </p:spPr>
      </p:pic>
      <p:sp>
        <p:nvSpPr>
          <p:cNvPr id="4" name="Content Placeholder 3">
            <a:extLst>
              <a:ext uri="{FF2B5EF4-FFF2-40B4-BE49-F238E27FC236}">
                <a16:creationId xmlns:a16="http://schemas.microsoft.com/office/drawing/2014/main" id="{9479C68B-7F14-43E0-B9FD-56C9C3212A5A}"/>
              </a:ext>
            </a:extLst>
          </p:cNvPr>
          <p:cNvSpPr>
            <a:spLocks noGrp="1"/>
          </p:cNvSpPr>
          <p:nvPr>
            <p:ph sz="half" idx="2"/>
          </p:nvPr>
        </p:nvSpPr>
        <p:spPr/>
        <p:txBody>
          <a:bodyPr/>
          <a:lstStyle/>
          <a:p>
            <a:r>
              <a:rPr lang="en-US" b="1" dirty="0"/>
              <a:t> Insights</a:t>
            </a:r>
          </a:p>
          <a:p>
            <a:endParaRPr lang="en-US" dirty="0"/>
          </a:p>
          <a:p>
            <a:r>
              <a:rPr lang="en-US" sz="1800" dirty="0"/>
              <a:t>Higher usage day time customers  are more Likely to Churn</a:t>
            </a:r>
          </a:p>
        </p:txBody>
      </p:sp>
    </p:spTree>
    <p:extLst>
      <p:ext uri="{BB962C8B-B14F-4D97-AF65-F5344CB8AC3E}">
        <p14:creationId xmlns:p14="http://schemas.microsoft.com/office/powerpoint/2010/main" val="318732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4AE54-7CDD-41EB-B08F-C8325903BC61}"/>
              </a:ext>
            </a:extLst>
          </p:cNvPr>
          <p:cNvSpPr>
            <a:spLocks noGrp="1"/>
          </p:cNvSpPr>
          <p:nvPr>
            <p:ph type="title"/>
          </p:nvPr>
        </p:nvSpPr>
        <p:spPr/>
        <p:txBody>
          <a:bodyPr/>
          <a:lstStyle/>
          <a:p>
            <a:r>
              <a:rPr lang="en-US" dirty="0">
                <a:latin typeface="Algerian" panose="04020705040A02060702" pitchFamily="82" charset="0"/>
              </a:rPr>
              <a:t>MODELLING</a:t>
            </a:r>
          </a:p>
        </p:txBody>
      </p:sp>
      <p:sp>
        <p:nvSpPr>
          <p:cNvPr id="3" name="Content Placeholder 2">
            <a:extLst>
              <a:ext uri="{FF2B5EF4-FFF2-40B4-BE49-F238E27FC236}">
                <a16:creationId xmlns:a16="http://schemas.microsoft.com/office/drawing/2014/main" id="{04F0FD4F-C275-418D-887F-F417E10E6F88}"/>
              </a:ext>
            </a:extLst>
          </p:cNvPr>
          <p:cNvSpPr>
            <a:spLocks noGrp="1"/>
          </p:cNvSpPr>
          <p:nvPr>
            <p:ph idx="1"/>
          </p:nvPr>
        </p:nvSpPr>
        <p:spPr/>
        <p:txBody>
          <a:bodyPr/>
          <a:lstStyle/>
          <a:p>
            <a:r>
              <a:rPr lang="en-US" dirty="0"/>
              <a:t>I employed three  machine learning models, starting with logistic regression and then moving to decision trees. Logistic regression provided a baseline with interpretable results, while the decision tree model offered more nuanced insights by capturing complex relationships between features.</a:t>
            </a:r>
          </a:p>
        </p:txBody>
      </p:sp>
    </p:spTree>
    <p:extLst>
      <p:ext uri="{BB962C8B-B14F-4D97-AF65-F5344CB8AC3E}">
        <p14:creationId xmlns:p14="http://schemas.microsoft.com/office/powerpoint/2010/main" val="1241440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BCD5A-3D5C-4A38-95CB-F08FC1C6C716}"/>
              </a:ext>
            </a:extLst>
          </p:cNvPr>
          <p:cNvSpPr>
            <a:spLocks noGrp="1"/>
          </p:cNvSpPr>
          <p:nvPr>
            <p:ph type="title"/>
          </p:nvPr>
        </p:nvSpPr>
        <p:spPr/>
        <p:txBody>
          <a:bodyPr>
            <a:noAutofit/>
          </a:bodyPr>
          <a:lstStyle/>
          <a:p>
            <a:r>
              <a:rPr lang="en-US" sz="4800" dirty="0">
                <a:latin typeface="Algerian" panose="04020705040A02060702" pitchFamily="82" charset="0"/>
              </a:rPr>
              <a:t>MODELLING</a:t>
            </a:r>
          </a:p>
        </p:txBody>
      </p:sp>
      <p:sp>
        <p:nvSpPr>
          <p:cNvPr id="3" name="Content Placeholder 2">
            <a:extLst>
              <a:ext uri="{FF2B5EF4-FFF2-40B4-BE49-F238E27FC236}">
                <a16:creationId xmlns:a16="http://schemas.microsoft.com/office/drawing/2014/main" id="{1E6502D7-67A3-4C02-BB2D-673753BDDD00}"/>
              </a:ext>
            </a:extLst>
          </p:cNvPr>
          <p:cNvSpPr>
            <a:spLocks noGrp="1"/>
          </p:cNvSpPr>
          <p:nvPr>
            <p:ph idx="1"/>
          </p:nvPr>
        </p:nvSpPr>
        <p:spPr/>
        <p:txBody>
          <a:bodyPr/>
          <a:lstStyle/>
          <a:p>
            <a:r>
              <a:rPr lang="en-US" dirty="0"/>
              <a:t>Feature engineering and data balancing techniques, like SMOTE, were explored to improve model performance. Hyperparameter tuning was applied to the decision tree model, significantly enhancing its predictive power, particularly in identifying customers who are likely to churn.</a:t>
            </a:r>
          </a:p>
        </p:txBody>
      </p:sp>
    </p:spTree>
    <p:extLst>
      <p:ext uri="{BB962C8B-B14F-4D97-AF65-F5344CB8AC3E}">
        <p14:creationId xmlns:p14="http://schemas.microsoft.com/office/powerpoint/2010/main" val="16293316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471</Words>
  <Application>Microsoft Office PowerPoint</Application>
  <PresentationFormat>On-screen Show (16:9)</PresentationFormat>
  <Paragraphs>58</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Algerian</vt:lpstr>
      <vt:lpstr>Arial</vt:lpstr>
      <vt:lpstr>Arial Black</vt:lpstr>
      <vt:lpstr>Calibri</vt:lpstr>
      <vt:lpstr>Calibri Light</vt:lpstr>
      <vt:lpstr>Office Theme</vt:lpstr>
      <vt:lpstr>SYRIATEL COMPANY CUSTOMER CHURN ANALYSIS</vt:lpstr>
      <vt:lpstr>INTRODUCTION</vt:lpstr>
      <vt:lpstr>BUSINESS UNDERSTANDING</vt:lpstr>
      <vt:lpstr>DATA UNDERSTANDING</vt:lpstr>
      <vt:lpstr>                               DATA INSIGHTS</vt:lpstr>
      <vt:lpstr>DATA INSIGHTS</vt:lpstr>
      <vt:lpstr>                                    DATA INSGHTS</vt:lpstr>
      <vt:lpstr>MODELLING</vt:lpstr>
      <vt:lpstr>MODELLING</vt:lpstr>
      <vt:lpstr>MODEL EVALUATION</vt:lpstr>
      <vt:lpstr>MODEL EVALUATION</vt:lpstr>
      <vt:lpstr>  MODEL EVALUATION</vt:lpstr>
      <vt:lpstr>CONCLUSION</vt:lpstr>
      <vt:lpstr>CONCLUSION</vt:lpstr>
      <vt:lpstr>MODEL DEPLOYMENT Integrate the tuned decision tree model into SyriaTel’s operational processes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2017-08-01T15:40:51Z</dcterms:created>
  <dcterms:modified xsi:type="dcterms:W3CDTF">2024-09-01T19:08:46Z</dcterms:modified>
</cp:coreProperties>
</file>