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11" r:id="rId2"/>
    <p:sldId id="321" r:id="rId3"/>
    <p:sldId id="323" r:id="rId4"/>
    <p:sldId id="330" r:id="rId5"/>
    <p:sldId id="322" r:id="rId6"/>
    <p:sldId id="329" r:id="rId7"/>
    <p:sldId id="339" r:id="rId8"/>
    <p:sldId id="338" r:id="rId9"/>
    <p:sldId id="256" r:id="rId10"/>
    <p:sldId id="324" r:id="rId11"/>
    <p:sldId id="264" r:id="rId12"/>
    <p:sldId id="334" r:id="rId13"/>
    <p:sldId id="337" r:id="rId14"/>
    <p:sldId id="335" r:id="rId15"/>
    <p:sldId id="336" r:id="rId16"/>
    <p:sldId id="266" r:id="rId17"/>
    <p:sldId id="267" r:id="rId18"/>
    <p:sldId id="268" r:id="rId19"/>
    <p:sldId id="340" r:id="rId20"/>
    <p:sldId id="270" r:id="rId21"/>
    <p:sldId id="271" r:id="rId22"/>
    <p:sldId id="272" r:id="rId23"/>
    <p:sldId id="341" r:id="rId24"/>
    <p:sldId id="342"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EFDBA7-C25C-E255-1AD0-AB7414A792AC}" name="Jeremy Haoqing  Zhu" initials="JHZ" userId="S::hz3106@nyu.edu::a3725023-854b-4c65-8f9b-3d2154f59e4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CCDB"/>
    <a:srgbClr val="EEE7F3"/>
    <a:srgbClr val="AE73FF"/>
    <a:srgbClr val="E600FF"/>
    <a:srgbClr val="8000FF"/>
    <a:srgbClr val="4DE5FF"/>
    <a:srgbClr val="E7A12D"/>
    <a:srgbClr val="0592C1"/>
    <a:srgbClr val="C7E7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08C964-F1CB-2B0B-B20B-C301C6DB85E3}" v="66" dt="2025-05-07T05:15:12.616"/>
    <p1510:client id="{FD4FDCB0-F015-D13E-09FC-98B80569602A}" v="46" dt="2025-05-07T13:39:16.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 Jeremy" userId="S::haoqingjeremy.zhu@nyulangone.org::3b8c1ad5-70f0-4373-ac5e-186ce8be5916" providerId="AD" clId="Web-{AE08C964-F1CB-2B0B-B20B-C301C6DB85E3}"/>
    <pc:docChg chg="addSld delSld modSld">
      <pc:chgData name="Zhu, Jeremy" userId="S::haoqingjeremy.zhu@nyulangone.org::3b8c1ad5-70f0-4373-ac5e-186ce8be5916" providerId="AD" clId="Web-{AE08C964-F1CB-2B0B-B20B-C301C6DB85E3}" dt="2025-05-07T05:15:12.616" v="64"/>
      <pc:docMkLst>
        <pc:docMk/>
      </pc:docMkLst>
      <pc:sldChg chg="addSp delSp modSp new del">
        <pc:chgData name="Zhu, Jeremy" userId="S::haoqingjeremy.zhu@nyulangone.org::3b8c1ad5-70f0-4373-ac5e-186ce8be5916" providerId="AD" clId="Web-{AE08C964-F1CB-2B0B-B20B-C301C6DB85E3}" dt="2025-05-07T05:12:52.892" v="28"/>
        <pc:sldMkLst>
          <pc:docMk/>
          <pc:sldMk cId="17127824" sldId="342"/>
        </pc:sldMkLst>
        <pc:spChg chg="del">
          <ac:chgData name="Zhu, Jeremy" userId="S::haoqingjeremy.zhu@nyulangone.org::3b8c1ad5-70f0-4373-ac5e-186ce8be5916" providerId="AD" clId="Web-{AE08C964-F1CB-2B0B-B20B-C301C6DB85E3}" dt="2025-05-07T05:12:51.642" v="27"/>
          <ac:spMkLst>
            <pc:docMk/>
            <pc:sldMk cId="17127824" sldId="342"/>
            <ac:spMk id="2" creationId="{82FBCE54-F2BE-F77C-286C-F8E0FF69DBF2}"/>
          </ac:spMkLst>
        </pc:spChg>
        <pc:spChg chg="del mod">
          <ac:chgData name="Zhu, Jeremy" userId="S::haoqingjeremy.zhu@nyulangone.org::3b8c1ad5-70f0-4373-ac5e-186ce8be5916" providerId="AD" clId="Web-{AE08C964-F1CB-2B0B-B20B-C301C6DB85E3}" dt="2025-05-07T05:12:51.642" v="26"/>
          <ac:spMkLst>
            <pc:docMk/>
            <pc:sldMk cId="17127824" sldId="342"/>
            <ac:spMk id="3" creationId="{8C49C993-F84D-A753-DD0F-97B9F213E5D8}"/>
          </ac:spMkLst>
        </pc:spChg>
        <pc:spChg chg="del">
          <ac:chgData name="Zhu, Jeremy" userId="S::haoqingjeremy.zhu@nyulangone.org::3b8c1ad5-70f0-4373-ac5e-186ce8be5916" providerId="AD" clId="Web-{AE08C964-F1CB-2B0B-B20B-C301C6DB85E3}" dt="2025-05-07T05:10:54.465" v="3"/>
          <ac:spMkLst>
            <pc:docMk/>
            <pc:sldMk cId="17127824" sldId="342"/>
            <ac:spMk id="4" creationId="{D906E24F-5741-39C1-D6A7-C2E07CF2F513}"/>
          </ac:spMkLst>
        </pc:spChg>
        <pc:spChg chg="add del mod">
          <ac:chgData name="Zhu, Jeremy" userId="S::haoqingjeremy.zhu@nyulangone.org::3b8c1ad5-70f0-4373-ac5e-186ce8be5916" providerId="AD" clId="Web-{AE08C964-F1CB-2B0B-B20B-C301C6DB85E3}" dt="2025-05-07T05:12:51.595" v="25"/>
          <ac:spMkLst>
            <pc:docMk/>
            <pc:sldMk cId="17127824" sldId="342"/>
            <ac:spMk id="6" creationId="{A8C7D807-ACC1-CE8B-8BC1-C52390CE9186}"/>
          </ac:spMkLst>
        </pc:spChg>
        <pc:spChg chg="add mod">
          <ac:chgData name="Zhu, Jeremy" userId="S::haoqingjeremy.zhu@nyulangone.org::3b8c1ad5-70f0-4373-ac5e-186ce8be5916" providerId="AD" clId="Web-{AE08C964-F1CB-2B0B-B20B-C301C6DB85E3}" dt="2025-05-07T05:12:51.642" v="26"/>
          <ac:spMkLst>
            <pc:docMk/>
            <pc:sldMk cId="17127824" sldId="342"/>
            <ac:spMk id="8" creationId="{6124BB91-6AF5-F674-D656-703326CF093B}"/>
          </ac:spMkLst>
        </pc:spChg>
      </pc:sldChg>
      <pc:sldChg chg="addSp delSp modSp new">
        <pc:chgData name="Zhu, Jeremy" userId="S::haoqingjeremy.zhu@nyulangone.org::3b8c1ad5-70f0-4373-ac5e-186ce8be5916" providerId="AD" clId="Web-{AE08C964-F1CB-2B0B-B20B-C301C6DB85E3}" dt="2025-05-07T05:15:12.616" v="64"/>
        <pc:sldMkLst>
          <pc:docMk/>
          <pc:sldMk cId="2175486879" sldId="342"/>
        </pc:sldMkLst>
        <pc:spChg chg="del">
          <ac:chgData name="Zhu, Jeremy" userId="S::haoqingjeremy.zhu@nyulangone.org::3b8c1ad5-70f0-4373-ac5e-186ce8be5916" providerId="AD" clId="Web-{AE08C964-F1CB-2B0B-B20B-C301C6DB85E3}" dt="2025-05-07T05:13:02.064" v="30"/>
          <ac:spMkLst>
            <pc:docMk/>
            <pc:sldMk cId="2175486879" sldId="342"/>
            <ac:spMk id="4" creationId="{5D16ABA2-4DDD-D9E1-C680-749B5A5CFC4E}"/>
          </ac:spMkLst>
        </pc:spChg>
        <pc:spChg chg="del">
          <ac:chgData name="Zhu, Jeremy" userId="S::haoqingjeremy.zhu@nyulangone.org::3b8c1ad5-70f0-4373-ac5e-186ce8be5916" providerId="AD" clId="Web-{AE08C964-F1CB-2B0B-B20B-C301C6DB85E3}" dt="2025-05-07T05:13:05.220" v="31"/>
          <ac:spMkLst>
            <pc:docMk/>
            <pc:sldMk cId="2175486879" sldId="342"/>
            <ac:spMk id="5" creationId="{629B6F45-6D17-367B-D471-558C991E6482}"/>
          </ac:spMkLst>
        </pc:spChg>
        <pc:spChg chg="add del">
          <ac:chgData name="Zhu, Jeremy" userId="S::haoqingjeremy.zhu@nyulangone.org::3b8c1ad5-70f0-4373-ac5e-186ce8be5916" providerId="AD" clId="Web-{AE08C964-F1CB-2B0B-B20B-C301C6DB85E3}" dt="2025-05-07T05:15:12.616" v="64"/>
          <ac:spMkLst>
            <pc:docMk/>
            <pc:sldMk cId="2175486879" sldId="342"/>
            <ac:spMk id="6" creationId="{82FBCE54-F2BE-F77C-286C-F8E0FF69DBF2}"/>
          </ac:spMkLst>
        </pc:spChg>
        <pc:spChg chg="add mod">
          <ac:chgData name="Zhu, Jeremy" userId="S::haoqingjeremy.zhu@nyulangone.org::3b8c1ad5-70f0-4373-ac5e-186ce8be5916" providerId="AD" clId="Web-{AE08C964-F1CB-2B0B-B20B-C301C6DB85E3}" dt="2025-05-07T05:14:17.098" v="50" actId="20577"/>
          <ac:spMkLst>
            <pc:docMk/>
            <pc:sldMk cId="2175486879" sldId="342"/>
            <ac:spMk id="7" creationId="{8C49C993-F84D-A753-DD0F-97B9F213E5D8}"/>
          </ac:spMkLst>
        </pc:spChg>
        <pc:spChg chg="add mod">
          <ac:chgData name="Zhu, Jeremy" userId="S::haoqingjeremy.zhu@nyulangone.org::3b8c1ad5-70f0-4373-ac5e-186ce8be5916" providerId="AD" clId="Web-{AE08C964-F1CB-2B0B-B20B-C301C6DB85E3}" dt="2025-05-07T05:15:02.444" v="62" actId="20577"/>
          <ac:spMkLst>
            <pc:docMk/>
            <pc:sldMk cId="2175486879" sldId="342"/>
            <ac:spMk id="8" creationId="{A8C7D807-ACC1-CE8B-8BC1-C52390CE9186}"/>
          </ac:spMkLst>
        </pc:spChg>
        <pc:spChg chg="add del mod">
          <ac:chgData name="Zhu, Jeremy" userId="S::haoqingjeremy.zhu@nyulangone.org::3b8c1ad5-70f0-4373-ac5e-186ce8be5916" providerId="AD" clId="Web-{AE08C964-F1CB-2B0B-B20B-C301C6DB85E3}" dt="2025-05-07T05:13:35.800" v="38"/>
          <ac:spMkLst>
            <pc:docMk/>
            <pc:sldMk cId="2175486879" sldId="342"/>
            <ac:spMk id="9" creationId="{B0620377-E805-E1E4-E47F-6C462D699E66}"/>
          </ac:spMkLst>
        </pc:spChg>
        <pc:spChg chg="add mod">
          <ac:chgData name="Zhu, Jeremy" userId="S::haoqingjeremy.zhu@nyulangone.org::3b8c1ad5-70f0-4373-ac5e-186ce8be5916" providerId="AD" clId="Web-{AE08C964-F1CB-2B0B-B20B-C301C6DB85E3}" dt="2025-05-07T05:15:05.334" v="63" actId="20577"/>
          <ac:spMkLst>
            <pc:docMk/>
            <pc:sldMk cId="2175486879" sldId="342"/>
            <ac:spMk id="10" creationId="{EC2CDE9B-8384-7230-AD88-B18DC22100E7}"/>
          </ac:spMkLst>
        </pc:spChg>
      </pc:sldChg>
      <pc:sldChg chg="new del">
        <pc:chgData name="Zhu, Jeremy" userId="S::haoqingjeremy.zhu@nyulangone.org::3b8c1ad5-70f0-4373-ac5e-186ce8be5916" providerId="AD" clId="Web-{AE08C964-F1CB-2B0B-B20B-C301C6DB85E3}" dt="2025-05-07T05:10:01.459" v="1"/>
        <pc:sldMkLst>
          <pc:docMk/>
          <pc:sldMk cId="3722960635" sldId="342"/>
        </pc:sldMkLst>
      </pc:sldChg>
    </pc:docChg>
  </pc:docChgLst>
  <pc:docChgLst>
    <pc:chgData name="Oyediran, Isaac" userId="S::isaac.oyediran@nyulangone.org::905d799f-58d6-4ae2-aefc-f9bb3b821c21" providerId="AD" clId="Web-{FD4FDCB0-F015-D13E-09FC-98B80569602A}"/>
    <pc:docChg chg="modSld">
      <pc:chgData name="Oyediran, Isaac" userId="S::isaac.oyediran@nyulangone.org::905d799f-58d6-4ae2-aefc-f9bb3b821c21" providerId="AD" clId="Web-{FD4FDCB0-F015-D13E-09FC-98B80569602A}" dt="2025-05-07T13:39:16.266" v="29" actId="14100"/>
      <pc:docMkLst>
        <pc:docMk/>
      </pc:docMkLst>
      <pc:sldChg chg="addSp delSp modSp">
        <pc:chgData name="Oyediran, Isaac" userId="S::isaac.oyediran@nyulangone.org::905d799f-58d6-4ae2-aefc-f9bb3b821c21" providerId="AD" clId="Web-{FD4FDCB0-F015-D13E-09FC-98B80569602A}" dt="2025-05-07T13:39:16.266" v="29" actId="14100"/>
        <pc:sldMkLst>
          <pc:docMk/>
          <pc:sldMk cId="0" sldId="264"/>
        </pc:sldMkLst>
        <pc:spChg chg="mod">
          <ac:chgData name="Oyediran, Isaac" userId="S::isaac.oyediran@nyulangone.org::905d799f-58d6-4ae2-aefc-f9bb3b821c21" providerId="AD" clId="Web-{FD4FDCB0-F015-D13E-09FC-98B80569602A}" dt="2025-05-07T13:39:12.141" v="28" actId="1076"/>
          <ac:spMkLst>
            <pc:docMk/>
            <pc:sldMk cId="0" sldId="264"/>
            <ac:spMk id="375" creationId="{00000000-0000-0000-0000-000000000000}"/>
          </ac:spMkLst>
        </pc:spChg>
        <pc:picChg chg="add del mod">
          <ac:chgData name="Oyediran, Isaac" userId="S::isaac.oyediran@nyulangone.org::905d799f-58d6-4ae2-aefc-f9bb3b821c21" providerId="AD" clId="Web-{FD4FDCB0-F015-D13E-09FC-98B80569602A}" dt="2025-05-07T12:11:17.607" v="4"/>
          <ac:picMkLst>
            <pc:docMk/>
            <pc:sldMk cId="0" sldId="264"/>
            <ac:picMk id="3" creationId="{869D91EB-CECE-6322-592B-CCB61ACD28BC}"/>
          </ac:picMkLst>
        </pc:picChg>
        <pc:picChg chg="add mod">
          <ac:chgData name="Oyediran, Isaac" userId="S::isaac.oyediran@nyulangone.org::905d799f-58d6-4ae2-aefc-f9bb3b821c21" providerId="AD" clId="Web-{FD4FDCB0-F015-D13E-09FC-98B80569602A}" dt="2025-05-07T13:39:16.266" v="29" actId="14100"/>
          <ac:picMkLst>
            <pc:docMk/>
            <pc:sldMk cId="0" sldId="264"/>
            <ac:picMk id="5" creationId="{6F9FB2BB-7E4A-FE74-26FD-1C143B1563BE}"/>
          </ac:picMkLst>
        </pc:picChg>
        <pc:picChg chg="del">
          <ac:chgData name="Oyediran, Isaac" userId="S::isaac.oyediran@nyulangone.org::905d799f-58d6-4ae2-aefc-f9bb3b821c21" providerId="AD" clId="Web-{FD4FDCB0-F015-D13E-09FC-98B80569602A}" dt="2025-05-07T12:11:02.450" v="0"/>
          <ac:picMkLst>
            <pc:docMk/>
            <pc:sldMk cId="0" sldId="264"/>
            <ac:picMk id="373" creationId="{00000000-0000-0000-0000-000000000000}"/>
          </ac:picMkLst>
        </pc:picChg>
      </pc:sldChg>
      <pc:sldChg chg="addSp delSp modSp">
        <pc:chgData name="Oyediran, Isaac" userId="S::isaac.oyediran@nyulangone.org::905d799f-58d6-4ae2-aefc-f9bb3b821c21" providerId="AD" clId="Web-{FD4FDCB0-F015-D13E-09FC-98B80569602A}" dt="2025-05-07T13:20:34.816" v="26" actId="14100"/>
        <pc:sldMkLst>
          <pc:docMk/>
          <pc:sldMk cId="0" sldId="266"/>
        </pc:sldMkLst>
        <pc:spChg chg="del mod">
          <ac:chgData name="Oyediran, Isaac" userId="S::isaac.oyediran@nyulangone.org::905d799f-58d6-4ae2-aefc-f9bb3b821c21" providerId="AD" clId="Web-{FD4FDCB0-F015-D13E-09FC-98B80569602A}" dt="2025-05-07T13:20:08.892" v="20"/>
          <ac:spMkLst>
            <pc:docMk/>
            <pc:sldMk cId="0" sldId="266"/>
            <ac:spMk id="7" creationId="{F52D880E-14AB-642D-1BB5-602D7A822386}"/>
          </ac:spMkLst>
        </pc:spChg>
        <pc:spChg chg="del">
          <ac:chgData name="Oyediran, Isaac" userId="S::isaac.oyediran@nyulangone.org::905d799f-58d6-4ae2-aefc-f9bb3b821c21" providerId="AD" clId="Web-{FD4FDCB0-F015-D13E-09FC-98B80569602A}" dt="2025-05-07T13:20:02.361" v="17"/>
          <ac:spMkLst>
            <pc:docMk/>
            <pc:sldMk cId="0" sldId="266"/>
            <ac:spMk id="8" creationId="{27AE162D-2697-A393-D179-A23EE4172D56}"/>
          </ac:spMkLst>
        </pc:spChg>
        <pc:picChg chg="add mod modCrop">
          <ac:chgData name="Oyediran, Isaac" userId="S::isaac.oyediran@nyulangone.org::905d799f-58d6-4ae2-aefc-f9bb3b821c21" providerId="AD" clId="Web-{FD4FDCB0-F015-D13E-09FC-98B80569602A}" dt="2025-05-07T13:20:34.816" v="26" actId="14100"/>
          <ac:picMkLst>
            <pc:docMk/>
            <pc:sldMk cId="0" sldId="266"/>
            <ac:picMk id="35" creationId="{0F8EE231-F4B1-F1CF-0A6F-0E2A48E6D7BC}"/>
          </ac:picMkLst>
        </pc:picChg>
        <pc:picChg chg="del">
          <ac:chgData name="Oyediran, Isaac" userId="S::isaac.oyediran@nyulangone.org::905d799f-58d6-4ae2-aefc-f9bb3b821c21" providerId="AD" clId="Web-{FD4FDCB0-F015-D13E-09FC-98B80569602A}" dt="2025-05-07T13:20:08.970" v="21"/>
          <ac:picMkLst>
            <pc:docMk/>
            <pc:sldMk cId="0" sldId="266"/>
            <ac:picMk id="2050" creationId="{1CD81EC2-72F5-B41E-6202-18C9551B10FC}"/>
          </ac:picMkLst>
        </pc:picChg>
      </pc:sldChg>
      <pc:sldChg chg="modSp">
        <pc:chgData name="Oyediran, Isaac" userId="S::isaac.oyediran@nyulangone.org::905d799f-58d6-4ae2-aefc-f9bb3b821c21" providerId="AD" clId="Web-{FD4FDCB0-F015-D13E-09FC-98B80569602A}" dt="2025-05-07T12:13:21.317" v="16" actId="20577"/>
        <pc:sldMkLst>
          <pc:docMk/>
          <pc:sldMk cId="0" sldId="271"/>
        </pc:sldMkLst>
        <pc:spChg chg="mod">
          <ac:chgData name="Oyediran, Isaac" userId="S::isaac.oyediran@nyulangone.org::905d799f-58d6-4ae2-aefc-f9bb3b821c21" providerId="AD" clId="Web-{FD4FDCB0-F015-D13E-09FC-98B80569602A}" dt="2025-05-07T12:13:21.317" v="16" actId="20577"/>
          <ac:spMkLst>
            <pc:docMk/>
            <pc:sldMk cId="0" sldId="271"/>
            <ac:spMk id="440" creationId="{00000000-0000-0000-0000-000000000000}"/>
          </ac:spMkLst>
        </pc:spChg>
      </pc:sldChg>
      <pc:sldChg chg="modSp">
        <pc:chgData name="Oyediran, Isaac" userId="S::isaac.oyediran@nyulangone.org::905d799f-58d6-4ae2-aefc-f9bb3b821c21" providerId="AD" clId="Web-{FD4FDCB0-F015-D13E-09FC-98B80569602A}" dt="2025-05-07T13:32:00.467" v="27" actId="20577"/>
        <pc:sldMkLst>
          <pc:docMk/>
          <pc:sldMk cId="2733903008" sldId="311"/>
        </pc:sldMkLst>
        <pc:spChg chg="mod">
          <ac:chgData name="Oyediran, Isaac" userId="S::isaac.oyediran@nyulangone.org::905d799f-58d6-4ae2-aefc-f9bb3b821c21" providerId="AD" clId="Web-{FD4FDCB0-F015-D13E-09FC-98B80569602A}" dt="2025-05-07T13:32:00.467" v="27" actId="20577"/>
          <ac:spMkLst>
            <pc:docMk/>
            <pc:sldMk cId="2733903008" sldId="311"/>
            <ac:spMk id="3" creationId="{D0DC6F9E-9F91-CDA3-84EA-26531BE2C53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F7122-C57E-415A-9236-330078327B2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8E3B8FE-1151-4043-8C75-1E4054179611}">
      <dgm:prSet custT="1"/>
      <dgm:spPr/>
      <dgm:t>
        <a:bodyPr/>
        <a:lstStyle/>
        <a:p>
          <a:r>
            <a:rPr lang="en-US" sz="1200" b="0" i="0"/>
            <a:t>Alert content and severity are driven by calculated risk score</a:t>
          </a:r>
          <a:endParaRPr lang="en-US" sz="1200"/>
        </a:p>
      </dgm:t>
    </dgm:pt>
    <dgm:pt modelId="{7BC7DADB-1CD0-43FA-87DE-EFF026E7910C}" type="parTrans" cxnId="{5F652B84-862F-4178-A652-A761A084BCC2}">
      <dgm:prSet/>
      <dgm:spPr/>
      <dgm:t>
        <a:bodyPr/>
        <a:lstStyle/>
        <a:p>
          <a:endParaRPr lang="en-US" sz="1200"/>
        </a:p>
      </dgm:t>
    </dgm:pt>
    <dgm:pt modelId="{89860047-6123-432F-91F2-BB81547786B8}" type="sibTrans" cxnId="{5F652B84-862F-4178-A652-A761A084BCC2}">
      <dgm:prSet/>
      <dgm:spPr/>
      <dgm:t>
        <a:bodyPr/>
        <a:lstStyle/>
        <a:p>
          <a:endParaRPr lang="en-US" sz="1200"/>
        </a:p>
      </dgm:t>
    </dgm:pt>
    <dgm:pt modelId="{F3C6F7AA-CE3B-49B2-B5DA-BF05EA1D66F6}">
      <dgm:prSet custT="1"/>
      <dgm:spPr/>
      <dgm:t>
        <a:bodyPr/>
        <a:lstStyle/>
        <a:p>
          <a:r>
            <a:rPr lang="en-US" sz="1200" b="0" i="0"/>
            <a:t>Includes optional tools for clinician flexibility (e.g., view score, page specialist or ER physician)</a:t>
          </a:r>
          <a:endParaRPr lang="en-US" sz="1200"/>
        </a:p>
      </dgm:t>
    </dgm:pt>
    <dgm:pt modelId="{F4AD179C-4BDA-4CF9-8678-D83C394B7B26}" type="parTrans" cxnId="{081C680F-FF65-4988-8465-151501BC8B12}">
      <dgm:prSet/>
      <dgm:spPr/>
      <dgm:t>
        <a:bodyPr/>
        <a:lstStyle/>
        <a:p>
          <a:endParaRPr lang="en-US" sz="1200"/>
        </a:p>
      </dgm:t>
    </dgm:pt>
    <dgm:pt modelId="{A94D21B2-E062-4AB3-A5A6-E618AEC7303F}" type="sibTrans" cxnId="{081C680F-FF65-4988-8465-151501BC8B12}">
      <dgm:prSet/>
      <dgm:spPr/>
      <dgm:t>
        <a:bodyPr/>
        <a:lstStyle/>
        <a:p>
          <a:endParaRPr lang="en-US" sz="1200"/>
        </a:p>
      </dgm:t>
    </dgm:pt>
    <dgm:pt modelId="{04C880D3-26FC-4DB0-BDA0-1360C3966DE2}">
      <dgm:prSet custT="1"/>
      <dgm:spPr/>
      <dgm:t>
        <a:bodyPr/>
        <a:lstStyle/>
        <a:p>
          <a:r>
            <a:rPr lang="en-US" sz="1200" b="0" i="0"/>
            <a:t>Lockout settings minimize alert fatigue while preserving clinical safety</a:t>
          </a:r>
          <a:endParaRPr lang="en-US" sz="1200"/>
        </a:p>
      </dgm:t>
    </dgm:pt>
    <dgm:pt modelId="{2F6C1815-9034-43E6-8520-5FA756B0E2B2}" type="parTrans" cxnId="{2311B168-F854-45FD-B120-FDFB5301DE7D}">
      <dgm:prSet/>
      <dgm:spPr/>
      <dgm:t>
        <a:bodyPr/>
        <a:lstStyle/>
        <a:p>
          <a:endParaRPr lang="en-US" sz="1200"/>
        </a:p>
      </dgm:t>
    </dgm:pt>
    <dgm:pt modelId="{D89FF51F-A2F0-4839-85E8-5FB82CCAD80E}" type="sibTrans" cxnId="{2311B168-F854-45FD-B120-FDFB5301DE7D}">
      <dgm:prSet/>
      <dgm:spPr/>
      <dgm:t>
        <a:bodyPr/>
        <a:lstStyle/>
        <a:p>
          <a:endParaRPr lang="en-US" sz="1200"/>
        </a:p>
      </dgm:t>
    </dgm:pt>
    <dgm:pt modelId="{A9029A7B-6C46-4BF3-901D-7B890129CE6D}" type="pres">
      <dgm:prSet presAssocID="{2C1F7122-C57E-415A-9236-330078327B28}" presName="root" presStyleCnt="0">
        <dgm:presLayoutVars>
          <dgm:dir/>
          <dgm:resizeHandles val="exact"/>
        </dgm:presLayoutVars>
      </dgm:prSet>
      <dgm:spPr/>
    </dgm:pt>
    <dgm:pt modelId="{E22217AE-98D3-43CB-AFBE-5456BF2ED9E7}" type="pres">
      <dgm:prSet presAssocID="{68E3B8FE-1151-4043-8C75-1E4054179611}" presName="compNode" presStyleCnt="0"/>
      <dgm:spPr/>
    </dgm:pt>
    <dgm:pt modelId="{FF88A480-D8ED-4DBD-A3C1-398E6A070DE8}" type="pres">
      <dgm:prSet presAssocID="{68E3B8FE-1151-4043-8C75-1E4054179611}" presName="bgRect" presStyleLbl="bgShp" presStyleIdx="0" presStyleCnt="3" custLinFactNeighborX="-6610" custLinFactNeighborY="-12899"/>
      <dgm:spPr/>
    </dgm:pt>
    <dgm:pt modelId="{0AF53847-BA7A-4A04-A5BF-23A8F40DF631}" type="pres">
      <dgm:prSet presAssocID="{68E3B8FE-1151-4043-8C75-1E40541796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FF34B87B-F109-4CC7-AC62-81FE16F8586F}" type="pres">
      <dgm:prSet presAssocID="{68E3B8FE-1151-4043-8C75-1E4054179611}" presName="spaceRect" presStyleCnt="0"/>
      <dgm:spPr/>
    </dgm:pt>
    <dgm:pt modelId="{47E28F18-0F14-44ED-A8B9-4A02A984575B}" type="pres">
      <dgm:prSet presAssocID="{68E3B8FE-1151-4043-8C75-1E4054179611}" presName="parTx" presStyleLbl="revTx" presStyleIdx="0" presStyleCnt="3">
        <dgm:presLayoutVars>
          <dgm:chMax val="0"/>
          <dgm:chPref val="0"/>
        </dgm:presLayoutVars>
      </dgm:prSet>
      <dgm:spPr/>
    </dgm:pt>
    <dgm:pt modelId="{568F26EC-7C51-4264-BC0D-F4593E73FD5A}" type="pres">
      <dgm:prSet presAssocID="{89860047-6123-432F-91F2-BB81547786B8}" presName="sibTrans" presStyleCnt="0"/>
      <dgm:spPr/>
    </dgm:pt>
    <dgm:pt modelId="{DFD76C2F-2EE8-4A38-A8DB-C1D6FCB7C2D5}" type="pres">
      <dgm:prSet presAssocID="{F3C6F7AA-CE3B-49B2-B5DA-BF05EA1D66F6}" presName="compNode" presStyleCnt="0"/>
      <dgm:spPr/>
    </dgm:pt>
    <dgm:pt modelId="{B0D981AA-E90B-4E93-B692-D768FD9DC8EB}" type="pres">
      <dgm:prSet presAssocID="{F3C6F7AA-CE3B-49B2-B5DA-BF05EA1D66F6}" presName="bgRect" presStyleLbl="bgShp" presStyleIdx="1" presStyleCnt="3"/>
      <dgm:spPr/>
    </dgm:pt>
    <dgm:pt modelId="{27401CB5-7C07-4D92-AFE5-E8E0C3F824A5}" type="pres">
      <dgm:prSet presAssocID="{F3C6F7AA-CE3B-49B2-B5DA-BF05EA1D66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DBD8E1FD-0244-4132-95F3-431F4B82A444}" type="pres">
      <dgm:prSet presAssocID="{F3C6F7AA-CE3B-49B2-B5DA-BF05EA1D66F6}" presName="spaceRect" presStyleCnt="0"/>
      <dgm:spPr/>
    </dgm:pt>
    <dgm:pt modelId="{83D39DC5-7EE4-4281-BBAA-2F1BB78C1832}" type="pres">
      <dgm:prSet presAssocID="{F3C6F7AA-CE3B-49B2-B5DA-BF05EA1D66F6}" presName="parTx" presStyleLbl="revTx" presStyleIdx="1" presStyleCnt="3">
        <dgm:presLayoutVars>
          <dgm:chMax val="0"/>
          <dgm:chPref val="0"/>
        </dgm:presLayoutVars>
      </dgm:prSet>
      <dgm:spPr/>
    </dgm:pt>
    <dgm:pt modelId="{907C1FDC-9EE6-4744-B7C7-0B5F2E686ED1}" type="pres">
      <dgm:prSet presAssocID="{A94D21B2-E062-4AB3-A5A6-E618AEC7303F}" presName="sibTrans" presStyleCnt="0"/>
      <dgm:spPr/>
    </dgm:pt>
    <dgm:pt modelId="{A8E77E49-F401-4CEA-8786-F1B32409F11F}" type="pres">
      <dgm:prSet presAssocID="{04C880D3-26FC-4DB0-BDA0-1360C3966DE2}" presName="compNode" presStyleCnt="0"/>
      <dgm:spPr/>
    </dgm:pt>
    <dgm:pt modelId="{8BEDF886-6645-4EAD-896D-6C3880F36D60}" type="pres">
      <dgm:prSet presAssocID="{04C880D3-26FC-4DB0-BDA0-1360C3966DE2}" presName="bgRect" presStyleLbl="bgShp" presStyleIdx="2" presStyleCnt="3" custLinFactNeighborX="0" custLinFactNeighborY="-1708"/>
      <dgm:spPr/>
    </dgm:pt>
    <dgm:pt modelId="{ECA429BA-AA46-40B2-91C1-6F0F2B43EA93}" type="pres">
      <dgm:prSet presAssocID="{04C880D3-26FC-4DB0-BDA0-1360C3966D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35B5FB67-9A47-4F2A-90A3-A4A4A98C7F97}" type="pres">
      <dgm:prSet presAssocID="{04C880D3-26FC-4DB0-BDA0-1360C3966DE2}" presName="spaceRect" presStyleCnt="0"/>
      <dgm:spPr/>
    </dgm:pt>
    <dgm:pt modelId="{564A57C6-0183-4481-B800-405E5EB25F54}" type="pres">
      <dgm:prSet presAssocID="{04C880D3-26FC-4DB0-BDA0-1360C3966DE2}" presName="parTx" presStyleLbl="revTx" presStyleIdx="2" presStyleCnt="3">
        <dgm:presLayoutVars>
          <dgm:chMax val="0"/>
          <dgm:chPref val="0"/>
        </dgm:presLayoutVars>
      </dgm:prSet>
      <dgm:spPr/>
    </dgm:pt>
  </dgm:ptLst>
  <dgm:cxnLst>
    <dgm:cxn modelId="{081C680F-FF65-4988-8465-151501BC8B12}" srcId="{2C1F7122-C57E-415A-9236-330078327B28}" destId="{F3C6F7AA-CE3B-49B2-B5DA-BF05EA1D66F6}" srcOrd="1" destOrd="0" parTransId="{F4AD179C-4BDA-4CF9-8678-D83C394B7B26}" sibTransId="{A94D21B2-E062-4AB3-A5A6-E618AEC7303F}"/>
    <dgm:cxn modelId="{15A2B717-E8ED-4B66-9EDD-7C94F5375A4C}" type="presOf" srcId="{2C1F7122-C57E-415A-9236-330078327B28}" destId="{A9029A7B-6C46-4BF3-901D-7B890129CE6D}" srcOrd="0" destOrd="0" presId="urn:microsoft.com/office/officeart/2018/2/layout/IconVerticalSolidList"/>
    <dgm:cxn modelId="{2311B168-F854-45FD-B120-FDFB5301DE7D}" srcId="{2C1F7122-C57E-415A-9236-330078327B28}" destId="{04C880D3-26FC-4DB0-BDA0-1360C3966DE2}" srcOrd="2" destOrd="0" parTransId="{2F6C1815-9034-43E6-8520-5FA756B0E2B2}" sibTransId="{D89FF51F-A2F0-4839-85E8-5FB82CCAD80E}"/>
    <dgm:cxn modelId="{AA8F994B-5B7D-422D-A85F-207024A4889D}" type="presOf" srcId="{04C880D3-26FC-4DB0-BDA0-1360C3966DE2}" destId="{564A57C6-0183-4481-B800-405E5EB25F54}" srcOrd="0" destOrd="0" presId="urn:microsoft.com/office/officeart/2018/2/layout/IconVerticalSolidList"/>
    <dgm:cxn modelId="{B7D6904C-C5E6-4736-90AD-9392101FE6E8}" type="presOf" srcId="{68E3B8FE-1151-4043-8C75-1E4054179611}" destId="{47E28F18-0F14-44ED-A8B9-4A02A984575B}" srcOrd="0" destOrd="0" presId="urn:microsoft.com/office/officeart/2018/2/layout/IconVerticalSolidList"/>
    <dgm:cxn modelId="{5F652B84-862F-4178-A652-A761A084BCC2}" srcId="{2C1F7122-C57E-415A-9236-330078327B28}" destId="{68E3B8FE-1151-4043-8C75-1E4054179611}" srcOrd="0" destOrd="0" parTransId="{7BC7DADB-1CD0-43FA-87DE-EFF026E7910C}" sibTransId="{89860047-6123-432F-91F2-BB81547786B8}"/>
    <dgm:cxn modelId="{07CEC1D7-56DA-42E3-812E-9038CE752468}" type="presOf" srcId="{F3C6F7AA-CE3B-49B2-B5DA-BF05EA1D66F6}" destId="{83D39DC5-7EE4-4281-BBAA-2F1BB78C1832}" srcOrd="0" destOrd="0" presId="urn:microsoft.com/office/officeart/2018/2/layout/IconVerticalSolidList"/>
    <dgm:cxn modelId="{0346CDCB-9761-4DAE-9C35-6423C5AF27C7}" type="presParOf" srcId="{A9029A7B-6C46-4BF3-901D-7B890129CE6D}" destId="{E22217AE-98D3-43CB-AFBE-5456BF2ED9E7}" srcOrd="0" destOrd="0" presId="urn:microsoft.com/office/officeart/2018/2/layout/IconVerticalSolidList"/>
    <dgm:cxn modelId="{F57F7C88-B395-472F-9C1F-9CE3FDBA1859}" type="presParOf" srcId="{E22217AE-98D3-43CB-AFBE-5456BF2ED9E7}" destId="{FF88A480-D8ED-4DBD-A3C1-398E6A070DE8}" srcOrd="0" destOrd="0" presId="urn:microsoft.com/office/officeart/2018/2/layout/IconVerticalSolidList"/>
    <dgm:cxn modelId="{EA55D3AA-29A7-4930-9DBD-DE01E7403C00}" type="presParOf" srcId="{E22217AE-98D3-43CB-AFBE-5456BF2ED9E7}" destId="{0AF53847-BA7A-4A04-A5BF-23A8F40DF631}" srcOrd="1" destOrd="0" presId="urn:microsoft.com/office/officeart/2018/2/layout/IconVerticalSolidList"/>
    <dgm:cxn modelId="{874E37A9-821D-4465-B8F5-18BA9262423A}" type="presParOf" srcId="{E22217AE-98D3-43CB-AFBE-5456BF2ED9E7}" destId="{FF34B87B-F109-4CC7-AC62-81FE16F8586F}" srcOrd="2" destOrd="0" presId="urn:microsoft.com/office/officeart/2018/2/layout/IconVerticalSolidList"/>
    <dgm:cxn modelId="{D1AC35D8-314D-4DC6-852D-891D3E2CA0E3}" type="presParOf" srcId="{E22217AE-98D3-43CB-AFBE-5456BF2ED9E7}" destId="{47E28F18-0F14-44ED-A8B9-4A02A984575B}" srcOrd="3" destOrd="0" presId="urn:microsoft.com/office/officeart/2018/2/layout/IconVerticalSolidList"/>
    <dgm:cxn modelId="{75F299A2-04BE-4634-B16F-D1418E1D662E}" type="presParOf" srcId="{A9029A7B-6C46-4BF3-901D-7B890129CE6D}" destId="{568F26EC-7C51-4264-BC0D-F4593E73FD5A}" srcOrd="1" destOrd="0" presId="urn:microsoft.com/office/officeart/2018/2/layout/IconVerticalSolidList"/>
    <dgm:cxn modelId="{1DC30476-8784-48D3-BA18-54A6B0998AAD}" type="presParOf" srcId="{A9029A7B-6C46-4BF3-901D-7B890129CE6D}" destId="{DFD76C2F-2EE8-4A38-A8DB-C1D6FCB7C2D5}" srcOrd="2" destOrd="0" presId="urn:microsoft.com/office/officeart/2018/2/layout/IconVerticalSolidList"/>
    <dgm:cxn modelId="{26346714-7F6B-4A16-B9C2-841CEE0BF1F2}" type="presParOf" srcId="{DFD76C2F-2EE8-4A38-A8DB-C1D6FCB7C2D5}" destId="{B0D981AA-E90B-4E93-B692-D768FD9DC8EB}" srcOrd="0" destOrd="0" presId="urn:microsoft.com/office/officeart/2018/2/layout/IconVerticalSolidList"/>
    <dgm:cxn modelId="{1AF470CE-2A9F-4D72-A49E-5BF811433C0D}" type="presParOf" srcId="{DFD76C2F-2EE8-4A38-A8DB-C1D6FCB7C2D5}" destId="{27401CB5-7C07-4D92-AFE5-E8E0C3F824A5}" srcOrd="1" destOrd="0" presId="urn:microsoft.com/office/officeart/2018/2/layout/IconVerticalSolidList"/>
    <dgm:cxn modelId="{CB15E3A6-1069-40AC-B7A6-178F9D5BBED5}" type="presParOf" srcId="{DFD76C2F-2EE8-4A38-A8DB-C1D6FCB7C2D5}" destId="{DBD8E1FD-0244-4132-95F3-431F4B82A444}" srcOrd="2" destOrd="0" presId="urn:microsoft.com/office/officeart/2018/2/layout/IconVerticalSolidList"/>
    <dgm:cxn modelId="{2BB57190-ECC4-4CF1-AFE2-4BDDC9C54CD7}" type="presParOf" srcId="{DFD76C2F-2EE8-4A38-A8DB-C1D6FCB7C2D5}" destId="{83D39DC5-7EE4-4281-BBAA-2F1BB78C1832}" srcOrd="3" destOrd="0" presId="urn:microsoft.com/office/officeart/2018/2/layout/IconVerticalSolidList"/>
    <dgm:cxn modelId="{327169D7-885E-45EB-B5C7-7A76AD87C73E}" type="presParOf" srcId="{A9029A7B-6C46-4BF3-901D-7B890129CE6D}" destId="{907C1FDC-9EE6-4744-B7C7-0B5F2E686ED1}" srcOrd="3" destOrd="0" presId="urn:microsoft.com/office/officeart/2018/2/layout/IconVerticalSolidList"/>
    <dgm:cxn modelId="{EFCBCD0D-CB63-4EF8-BE54-9C06CE0BE2DA}" type="presParOf" srcId="{A9029A7B-6C46-4BF3-901D-7B890129CE6D}" destId="{A8E77E49-F401-4CEA-8786-F1B32409F11F}" srcOrd="4" destOrd="0" presId="urn:microsoft.com/office/officeart/2018/2/layout/IconVerticalSolidList"/>
    <dgm:cxn modelId="{6C68F415-5585-4E67-B7A7-44481206CA93}" type="presParOf" srcId="{A8E77E49-F401-4CEA-8786-F1B32409F11F}" destId="{8BEDF886-6645-4EAD-896D-6C3880F36D60}" srcOrd="0" destOrd="0" presId="urn:microsoft.com/office/officeart/2018/2/layout/IconVerticalSolidList"/>
    <dgm:cxn modelId="{B18F7779-ACF2-48EB-82D3-3A66BDA444BE}" type="presParOf" srcId="{A8E77E49-F401-4CEA-8786-F1B32409F11F}" destId="{ECA429BA-AA46-40B2-91C1-6F0F2B43EA93}" srcOrd="1" destOrd="0" presId="urn:microsoft.com/office/officeart/2018/2/layout/IconVerticalSolidList"/>
    <dgm:cxn modelId="{529B72FE-DDB3-46F7-98BB-BEFDECF7EC4D}" type="presParOf" srcId="{A8E77E49-F401-4CEA-8786-F1B32409F11F}" destId="{35B5FB67-9A47-4F2A-90A3-A4A4A98C7F97}" srcOrd="2" destOrd="0" presId="urn:microsoft.com/office/officeart/2018/2/layout/IconVerticalSolidList"/>
    <dgm:cxn modelId="{7D74E9E4-42D5-44EA-9FA1-83232BFB6095}" type="presParOf" srcId="{A8E77E49-F401-4CEA-8786-F1B32409F11F}" destId="{564A57C6-0183-4481-B800-405E5EB25F5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8A480-D8ED-4DBD-A3C1-398E6A070DE8}">
      <dsp:nvSpPr>
        <dsp:cNvPr id="0" name=""/>
        <dsp:cNvSpPr/>
      </dsp:nvSpPr>
      <dsp:spPr>
        <a:xfrm>
          <a:off x="0" y="0"/>
          <a:ext cx="3716231" cy="5495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53847-BA7A-4A04-A5BF-23A8F40DF631}">
      <dsp:nvSpPr>
        <dsp:cNvPr id="0" name=""/>
        <dsp:cNvSpPr/>
      </dsp:nvSpPr>
      <dsp:spPr>
        <a:xfrm>
          <a:off x="166231" y="124854"/>
          <a:ext cx="302533" cy="3022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E28F18-0F14-44ED-A8B9-4A02A984575B}">
      <dsp:nvSpPr>
        <dsp:cNvPr id="0" name=""/>
        <dsp:cNvSpPr/>
      </dsp:nvSpPr>
      <dsp:spPr>
        <a:xfrm>
          <a:off x="634995" y="1211"/>
          <a:ext cx="3071456" cy="566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975" tIns="59975" rIns="59975" bIns="59975" numCol="1" spcCol="1270" anchor="ctr" anchorCtr="0">
          <a:noAutofit/>
        </a:bodyPr>
        <a:lstStyle/>
        <a:p>
          <a:pPr marL="0" lvl="0" indent="0" algn="l" defTabSz="533400">
            <a:lnSpc>
              <a:spcPct val="90000"/>
            </a:lnSpc>
            <a:spcBef>
              <a:spcPct val="0"/>
            </a:spcBef>
            <a:spcAft>
              <a:spcPct val="35000"/>
            </a:spcAft>
            <a:buNone/>
          </a:pPr>
          <a:r>
            <a:rPr lang="en-US" sz="1200" b="0" i="0" kern="1200"/>
            <a:t>Alert content and severity are driven by calculated risk score</a:t>
          </a:r>
          <a:endParaRPr lang="en-US" sz="1200" kern="1200"/>
        </a:p>
      </dsp:txBody>
      <dsp:txXfrm>
        <a:off x="634995" y="1211"/>
        <a:ext cx="3071456" cy="566696"/>
      </dsp:txXfrm>
    </dsp:sp>
    <dsp:sp modelId="{B0D981AA-E90B-4E93-B692-D768FD9DC8EB}">
      <dsp:nvSpPr>
        <dsp:cNvPr id="0" name=""/>
        <dsp:cNvSpPr/>
      </dsp:nvSpPr>
      <dsp:spPr>
        <a:xfrm>
          <a:off x="0" y="709582"/>
          <a:ext cx="3716231" cy="5495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01CB5-7C07-4D92-AFE5-E8E0C3F824A5}">
      <dsp:nvSpPr>
        <dsp:cNvPr id="0" name=""/>
        <dsp:cNvSpPr/>
      </dsp:nvSpPr>
      <dsp:spPr>
        <a:xfrm>
          <a:off x="166231" y="833225"/>
          <a:ext cx="302533" cy="3022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D39DC5-7EE4-4281-BBAA-2F1BB78C1832}">
      <dsp:nvSpPr>
        <dsp:cNvPr id="0" name=""/>
        <dsp:cNvSpPr/>
      </dsp:nvSpPr>
      <dsp:spPr>
        <a:xfrm>
          <a:off x="634995" y="709582"/>
          <a:ext cx="3071456" cy="566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975" tIns="59975" rIns="59975" bIns="59975" numCol="1" spcCol="1270" anchor="ctr" anchorCtr="0">
          <a:noAutofit/>
        </a:bodyPr>
        <a:lstStyle/>
        <a:p>
          <a:pPr marL="0" lvl="0" indent="0" algn="l" defTabSz="533400">
            <a:lnSpc>
              <a:spcPct val="90000"/>
            </a:lnSpc>
            <a:spcBef>
              <a:spcPct val="0"/>
            </a:spcBef>
            <a:spcAft>
              <a:spcPct val="35000"/>
            </a:spcAft>
            <a:buNone/>
          </a:pPr>
          <a:r>
            <a:rPr lang="en-US" sz="1200" b="0" i="0" kern="1200"/>
            <a:t>Includes optional tools for clinician flexibility (e.g., view score, page specialist or ER physician)</a:t>
          </a:r>
          <a:endParaRPr lang="en-US" sz="1200" kern="1200"/>
        </a:p>
      </dsp:txBody>
      <dsp:txXfrm>
        <a:off x="634995" y="709582"/>
        <a:ext cx="3071456" cy="566696"/>
      </dsp:txXfrm>
    </dsp:sp>
    <dsp:sp modelId="{8BEDF886-6645-4EAD-896D-6C3880F36D60}">
      <dsp:nvSpPr>
        <dsp:cNvPr id="0" name=""/>
        <dsp:cNvSpPr/>
      </dsp:nvSpPr>
      <dsp:spPr>
        <a:xfrm>
          <a:off x="0" y="1408567"/>
          <a:ext cx="3716231" cy="5495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429BA-AA46-40B2-91C1-6F0F2B43EA93}">
      <dsp:nvSpPr>
        <dsp:cNvPr id="0" name=""/>
        <dsp:cNvSpPr/>
      </dsp:nvSpPr>
      <dsp:spPr>
        <a:xfrm>
          <a:off x="166231" y="1541596"/>
          <a:ext cx="302533" cy="3022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4A57C6-0183-4481-B800-405E5EB25F54}">
      <dsp:nvSpPr>
        <dsp:cNvPr id="0" name=""/>
        <dsp:cNvSpPr/>
      </dsp:nvSpPr>
      <dsp:spPr>
        <a:xfrm>
          <a:off x="634995" y="1417953"/>
          <a:ext cx="3071456" cy="566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975" tIns="59975" rIns="59975" bIns="59975" numCol="1" spcCol="1270" anchor="ctr" anchorCtr="0">
          <a:noAutofit/>
        </a:bodyPr>
        <a:lstStyle/>
        <a:p>
          <a:pPr marL="0" lvl="0" indent="0" algn="l" defTabSz="533400">
            <a:lnSpc>
              <a:spcPct val="90000"/>
            </a:lnSpc>
            <a:spcBef>
              <a:spcPct val="0"/>
            </a:spcBef>
            <a:spcAft>
              <a:spcPct val="35000"/>
            </a:spcAft>
            <a:buNone/>
          </a:pPr>
          <a:r>
            <a:rPr lang="en-US" sz="1200" b="0" i="0" kern="1200"/>
            <a:t>Lockout settings minimize alert fatigue while preserving clinical safety</a:t>
          </a:r>
          <a:endParaRPr lang="en-US" sz="1200" kern="1200"/>
        </a:p>
      </dsp:txBody>
      <dsp:txXfrm>
        <a:off x="634995" y="1417953"/>
        <a:ext cx="3071456" cy="5666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58E55-220C-4A02-BF0F-A0728E13D1A8}"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654EF-92F4-4E94-BAAC-740D39558F51}" type="slidenum">
              <a:rPr lang="en-US" smtClean="0"/>
              <a:t>‹#›</a:t>
            </a:fld>
            <a:endParaRPr lang="en-US"/>
          </a:p>
        </p:txBody>
      </p:sp>
    </p:spTree>
    <p:extLst>
      <p:ext uri="{BB962C8B-B14F-4D97-AF65-F5344CB8AC3E}">
        <p14:creationId xmlns:p14="http://schemas.microsoft.com/office/powerpoint/2010/main" val="189159695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8654EF-92F4-4E94-BAAC-740D39558F51}" type="slidenum">
              <a:rPr lang="en-US" smtClean="0"/>
              <a:t>6</a:t>
            </a:fld>
            <a:endParaRPr lang="en-US"/>
          </a:p>
        </p:txBody>
      </p:sp>
    </p:spTree>
    <p:extLst>
      <p:ext uri="{BB962C8B-B14F-4D97-AF65-F5344CB8AC3E}">
        <p14:creationId xmlns:p14="http://schemas.microsoft.com/office/powerpoint/2010/main" val="332192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6e5eec352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6e5eec352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g356e5eec352_0_1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6e5eec352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6e5eec352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356e5eec352_0_8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6f02c165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6f02c1657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g356f02c1657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6e5eec352_0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6e5eec352_0_1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356e5eec352_0_1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56e5eec352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356e5eec352_0_1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g356e5eec352_0_1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6f02c1657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6f02c1657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g356f02c1657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E0226-CD25-567E-C4D3-D829A7920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C2F7DD-24F3-CFE1-9F1C-36D78720D0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EE4126-CF15-68A7-3511-93E880D430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A011D84-EC44-5598-F11A-4802266EBD45}"/>
              </a:ext>
            </a:extLst>
          </p:cNvPr>
          <p:cNvSpPr>
            <a:spLocks noGrp="1"/>
          </p:cNvSpPr>
          <p:nvPr>
            <p:ph type="sldNum" sz="quarter" idx="5"/>
          </p:nvPr>
        </p:nvSpPr>
        <p:spPr/>
        <p:txBody>
          <a:bodyPr/>
          <a:lstStyle/>
          <a:p>
            <a:fld id="{668654EF-92F4-4E94-BAAC-740D39558F51}" type="slidenum">
              <a:rPr lang="en-US" smtClean="0"/>
              <a:t>7</a:t>
            </a:fld>
            <a:endParaRPr lang="en-US"/>
          </a:p>
        </p:txBody>
      </p:sp>
    </p:spTree>
    <p:extLst>
      <p:ext uri="{BB962C8B-B14F-4D97-AF65-F5344CB8AC3E}">
        <p14:creationId xmlns:p14="http://schemas.microsoft.com/office/powerpoint/2010/main" val="277844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8654EF-92F4-4E94-BAAC-740D39558F51}" type="slidenum">
              <a:rPr lang="en-US" smtClean="0"/>
              <a:t>8</a:t>
            </a:fld>
            <a:endParaRPr lang="en-US"/>
          </a:p>
        </p:txBody>
      </p:sp>
    </p:spTree>
    <p:extLst>
      <p:ext uri="{BB962C8B-B14F-4D97-AF65-F5344CB8AC3E}">
        <p14:creationId xmlns:p14="http://schemas.microsoft.com/office/powerpoint/2010/main" val="219235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8654EF-92F4-4E94-BAAC-740D39558F51}" type="slidenum">
              <a:rPr lang="en-US" smtClean="0"/>
              <a:t>10</a:t>
            </a:fld>
            <a:endParaRPr lang="en-US"/>
          </a:p>
        </p:txBody>
      </p:sp>
    </p:spTree>
    <p:extLst>
      <p:ext uri="{BB962C8B-B14F-4D97-AF65-F5344CB8AC3E}">
        <p14:creationId xmlns:p14="http://schemas.microsoft.com/office/powerpoint/2010/main" val="187315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56e5eec352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56e5eec352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381000" marR="38100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“This slide shows the core logic behind our Clinical Decision Support tool — a point-based decision tree that activates after the triage/intake form is completed in the Emergency Department.”</a:t>
            </a:r>
            <a:endParaRPr sz="1100">
              <a:latin typeface="Arial"/>
              <a:ea typeface="Arial"/>
              <a:cs typeface="Arial"/>
              <a:sym typeface="Arial"/>
            </a:endParaRPr>
          </a:p>
          <a:p>
            <a:pPr marL="381000" marR="38100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“Once enough data is entered into the EHR, the tool automatically assesses whether the patient meets </a:t>
            </a:r>
            <a:r>
              <a:rPr lang="en-US" sz="1100" b="1">
                <a:latin typeface="Arial"/>
                <a:ea typeface="Arial"/>
                <a:cs typeface="Arial"/>
                <a:sym typeface="Arial"/>
              </a:rPr>
              <a:t>any high-risk criteria</a:t>
            </a:r>
            <a:r>
              <a:rPr lang="en-US" sz="1100">
                <a:latin typeface="Arial"/>
                <a:ea typeface="Arial"/>
                <a:cs typeface="Arial"/>
                <a:sym typeface="Arial"/>
              </a:rPr>
              <a:t>. These are not just general symptoms — they’re specific red flags that correlate with a higher likelihood of severe pneumonia or deterioration.”</a:t>
            </a:r>
            <a:endParaRPr sz="1100">
              <a:latin typeface="Arial"/>
              <a:ea typeface="Arial"/>
              <a:cs typeface="Arial"/>
              <a:sym typeface="Arial"/>
            </a:endParaRPr>
          </a:p>
          <a:p>
            <a:pPr marL="381000" marR="38100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“If no risk factors are present, no alert is triggered. But if </a:t>
            </a:r>
            <a:r>
              <a:rPr lang="en-US" sz="1100" b="1">
                <a:latin typeface="Arial"/>
                <a:ea typeface="Arial"/>
                <a:cs typeface="Arial"/>
                <a:sym typeface="Arial"/>
              </a:rPr>
              <a:t>even one</a:t>
            </a:r>
            <a:r>
              <a:rPr lang="en-US" sz="1100">
                <a:latin typeface="Arial"/>
                <a:ea typeface="Arial"/>
                <a:cs typeface="Arial"/>
                <a:sym typeface="Arial"/>
              </a:rPr>
              <a:t> is present, the tool proceeds to calculate a </a:t>
            </a:r>
            <a:r>
              <a:rPr lang="en-US" sz="1100" b="1">
                <a:latin typeface="Arial"/>
                <a:ea typeface="Arial"/>
                <a:cs typeface="Arial"/>
                <a:sym typeface="Arial"/>
              </a:rPr>
              <a:t>total risk score</a:t>
            </a:r>
            <a:r>
              <a:rPr lang="en-US" sz="1100">
                <a:latin typeface="Arial"/>
                <a:ea typeface="Arial"/>
                <a:cs typeface="Arial"/>
                <a:sym typeface="Arial"/>
              </a:rPr>
              <a:t> based on how many clinical risk factors are identified.”</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b="1">
                <a:latin typeface="Arial"/>
                <a:ea typeface="Arial"/>
                <a:cs typeface="Arial"/>
                <a:sym typeface="Arial"/>
              </a:rPr>
              <a:t>[Point to the Scoring Criteria box]:</a:t>
            </a:r>
            <a:endParaRPr sz="1100" b="1">
              <a:latin typeface="Arial"/>
              <a:ea typeface="Arial"/>
              <a:cs typeface="Arial"/>
              <a:sym typeface="Arial"/>
            </a:endParaRPr>
          </a:p>
          <a:p>
            <a:pPr marL="381000" marR="38100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“Here are the scoring rules. Each item adds 1 point — for example:</a:t>
            </a:r>
            <a:br>
              <a:rPr lang="en-US" sz="1100">
                <a:latin typeface="Arial"/>
                <a:ea typeface="Arial"/>
                <a:cs typeface="Arial"/>
                <a:sym typeface="Arial"/>
              </a:rPr>
            </a:br>
            <a:r>
              <a:rPr lang="en-US" sz="1100">
                <a:latin typeface="Arial"/>
                <a:ea typeface="Arial"/>
                <a:cs typeface="Arial"/>
                <a:sym typeface="Arial"/>
              </a:rPr>
              <a:t> Age over 65, abnormal vitals like high respiratory rate or low oxygen saturation, altered mental status, or comorbidities like COPD or heart failure. The goal is to </a:t>
            </a:r>
            <a:r>
              <a:rPr lang="en-US" sz="1100" b="1">
                <a:latin typeface="Arial"/>
                <a:ea typeface="Arial"/>
                <a:cs typeface="Arial"/>
                <a:sym typeface="Arial"/>
              </a:rPr>
              <a:t>quantify severity objectively</a:t>
            </a:r>
            <a:r>
              <a:rPr lang="en-US" sz="1100">
                <a:latin typeface="Arial"/>
                <a:ea typeface="Arial"/>
                <a:cs typeface="Arial"/>
                <a:sym typeface="Arial"/>
              </a:rPr>
              <a:t> using available intake data.”</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100">
              <a:latin typeface="Arial"/>
              <a:ea typeface="Arial"/>
              <a:cs typeface="Arial"/>
              <a:sym typeface="Arial"/>
            </a:endParaRPr>
          </a:p>
          <a:p>
            <a:pPr marL="381000" marR="38100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“You’ll notice that </a:t>
            </a:r>
            <a:r>
              <a:rPr lang="en-US" sz="1100" b="1">
                <a:latin typeface="Arial"/>
                <a:ea typeface="Arial"/>
                <a:cs typeface="Arial"/>
                <a:sym typeface="Arial"/>
              </a:rPr>
              <a:t>basic symptoms like cough, fever, or sputum</a:t>
            </a:r>
            <a:r>
              <a:rPr lang="en-US" sz="1100">
                <a:latin typeface="Arial"/>
                <a:ea typeface="Arial"/>
                <a:cs typeface="Arial"/>
                <a:sym typeface="Arial"/>
              </a:rPr>
              <a:t> are </a:t>
            </a:r>
            <a:r>
              <a:rPr lang="en-US" sz="1100" b="1">
                <a:latin typeface="Arial"/>
                <a:ea typeface="Arial"/>
                <a:cs typeface="Arial"/>
                <a:sym typeface="Arial"/>
              </a:rPr>
              <a:t>not scored here</a:t>
            </a:r>
            <a:r>
              <a:rPr lang="en-US" sz="1100">
                <a:latin typeface="Arial"/>
                <a:ea typeface="Arial"/>
                <a:cs typeface="Arial"/>
                <a:sym typeface="Arial"/>
              </a:rPr>
              <a:t> — and that’s intentional. While they’re important for diagnosis, they are </a:t>
            </a:r>
            <a:r>
              <a:rPr lang="en-US" sz="1100" b="1">
                <a:latin typeface="Arial"/>
                <a:ea typeface="Arial"/>
                <a:cs typeface="Arial"/>
                <a:sym typeface="Arial"/>
              </a:rPr>
              <a:t>too common and nonspecific</a:t>
            </a:r>
            <a:r>
              <a:rPr lang="en-US" sz="1100">
                <a:latin typeface="Arial"/>
                <a:ea typeface="Arial"/>
                <a:cs typeface="Arial"/>
                <a:sym typeface="Arial"/>
              </a:rPr>
              <a:t> to be helpful for </a:t>
            </a:r>
            <a:r>
              <a:rPr lang="en-US" sz="1100" b="1">
                <a:latin typeface="Arial"/>
                <a:ea typeface="Arial"/>
                <a:cs typeface="Arial"/>
                <a:sym typeface="Arial"/>
              </a:rPr>
              <a:t>risk stratification</a:t>
            </a:r>
            <a:r>
              <a:rPr lang="en-US" sz="1100">
                <a:latin typeface="Arial"/>
                <a:ea typeface="Arial"/>
                <a:cs typeface="Arial"/>
                <a:sym typeface="Arial"/>
              </a:rPr>
              <a:t>.”</a:t>
            </a:r>
            <a:endParaRPr sz="1100">
              <a:latin typeface="Arial"/>
              <a:ea typeface="Arial"/>
              <a:cs typeface="Arial"/>
              <a:sym typeface="Arial"/>
            </a:endParaRPr>
          </a:p>
          <a:p>
            <a:pPr marL="381000" marR="38100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“Instead, we’re looking at </a:t>
            </a:r>
            <a:r>
              <a:rPr lang="en-US" sz="1100" b="1">
                <a:latin typeface="Arial"/>
                <a:ea typeface="Arial"/>
                <a:cs typeface="Arial"/>
                <a:sym typeface="Arial"/>
              </a:rPr>
              <a:t>clinical instability markers</a:t>
            </a:r>
            <a:r>
              <a:rPr lang="en-US" sz="1100">
                <a:latin typeface="Arial"/>
                <a:ea typeface="Arial"/>
                <a:cs typeface="Arial"/>
                <a:sym typeface="Arial"/>
              </a:rPr>
              <a:t> — things that suggest the patient may need urgent intervention, ICU care, or is at risk of rapid decline. This keeps the CDS focused on </a:t>
            </a:r>
            <a:r>
              <a:rPr lang="en-US" sz="1100" b="1">
                <a:latin typeface="Arial"/>
                <a:ea typeface="Arial"/>
                <a:cs typeface="Arial"/>
                <a:sym typeface="Arial"/>
              </a:rPr>
              <a:t>severity</a:t>
            </a:r>
            <a:r>
              <a:rPr lang="en-US" sz="1100">
                <a:latin typeface="Arial"/>
                <a:ea typeface="Arial"/>
                <a:cs typeface="Arial"/>
                <a:sym typeface="Arial"/>
              </a:rPr>
              <a:t>, not just presence of disease.”</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100">
              <a:latin typeface="Arial"/>
              <a:ea typeface="Arial"/>
              <a:cs typeface="Arial"/>
              <a:sym typeface="Arial"/>
            </a:endParaRPr>
          </a:p>
          <a:p>
            <a:pPr marL="381000" marR="38100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“Depending on the score, the patient is classified into </a:t>
            </a:r>
            <a:r>
              <a:rPr lang="en-US" sz="1100" b="1">
                <a:latin typeface="Arial"/>
                <a:ea typeface="Arial"/>
                <a:cs typeface="Arial"/>
                <a:sym typeface="Arial"/>
              </a:rPr>
              <a:t>Low, Moderate, or High Risk</a:t>
            </a:r>
            <a:r>
              <a:rPr lang="en-US" sz="1100">
                <a:latin typeface="Arial"/>
                <a:ea typeface="Arial"/>
                <a:cs typeface="Arial"/>
                <a:sym typeface="Arial"/>
              </a:rPr>
              <a:t>, and the CDS recommends different levels of action — ranging from outpatient follow-up to initiating the Sepsis Protocol or ICU consult.”</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100">
              <a:latin typeface="Arial"/>
              <a:ea typeface="Arial"/>
              <a:cs typeface="Arial"/>
              <a:sym typeface="Arial"/>
            </a:endParaRPr>
          </a:p>
          <a:p>
            <a:pPr marL="381000" marR="38100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“This approach aligns with evidence-based tools like CURB-65, but is tailored to work in the fast-paced ED environment and integrated directly into triage workflows.”</a:t>
            </a:r>
            <a:endParaRPr sz="1100">
              <a:latin typeface="Arial"/>
              <a:ea typeface="Arial"/>
              <a:cs typeface="Arial"/>
              <a:sym typeface="Arial"/>
            </a:endParaRPr>
          </a:p>
          <a:p>
            <a:pPr marL="0" lvl="0" indent="0" algn="l" rtl="0">
              <a:spcBef>
                <a:spcPts val="1200"/>
              </a:spcBef>
              <a:spcAft>
                <a:spcPts val="0"/>
              </a:spcAft>
              <a:buNone/>
            </a:pPr>
            <a:endParaRPr/>
          </a:p>
        </p:txBody>
      </p:sp>
      <p:sp>
        <p:nvSpPr>
          <p:cNvPr id="369" name="Google Shape;369;g356e5eec352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a:extLst>
            <a:ext uri="{FF2B5EF4-FFF2-40B4-BE49-F238E27FC236}">
              <a16:creationId xmlns:a16="http://schemas.microsoft.com/office/drawing/2014/main" id="{76818424-2662-0DC1-99E6-89AF85EA3379}"/>
            </a:ext>
          </a:extLst>
        </p:cNvPr>
        <p:cNvGrpSpPr/>
        <p:nvPr/>
      </p:nvGrpSpPr>
      <p:grpSpPr>
        <a:xfrm>
          <a:off x="0" y="0"/>
          <a:ext cx="0" cy="0"/>
          <a:chOff x="0" y="0"/>
          <a:chExt cx="0" cy="0"/>
        </a:xfrm>
      </p:grpSpPr>
      <p:sp>
        <p:nvSpPr>
          <p:cNvPr id="377" name="Google Shape;377;g356e5eec352_0_100:notes">
            <a:extLst>
              <a:ext uri="{FF2B5EF4-FFF2-40B4-BE49-F238E27FC236}">
                <a16:creationId xmlns:a16="http://schemas.microsoft.com/office/drawing/2014/main" id="{FF354F79-95F2-2989-2E42-6C19CE6C546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6e5eec352_0_100:notes">
            <a:extLst>
              <a:ext uri="{FF2B5EF4-FFF2-40B4-BE49-F238E27FC236}">
                <a16:creationId xmlns:a16="http://schemas.microsoft.com/office/drawing/2014/main" id="{60028BE4-73D2-0689-C251-22B2FA1B674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pseudocode shows how the CDS logic processes structured intake data to calculate a risk score. Based on the score, it stratifies the patient into low, moderate, or high risk and triggers the appropriate CDS alert, ranging from minimal tagging to interruptive guidance for immediate intervention.”</a:t>
            </a:r>
            <a:endParaRPr/>
          </a:p>
        </p:txBody>
      </p:sp>
      <p:sp>
        <p:nvSpPr>
          <p:cNvPr id="379" name="Google Shape;379;g356e5eec352_0_100:notes">
            <a:extLst>
              <a:ext uri="{FF2B5EF4-FFF2-40B4-BE49-F238E27FC236}">
                <a16:creationId xmlns:a16="http://schemas.microsoft.com/office/drawing/2014/main" id="{908D580A-FF7C-031A-835D-A2DF58EE2CCD}"/>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2472333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a:extLst>
            <a:ext uri="{FF2B5EF4-FFF2-40B4-BE49-F238E27FC236}">
              <a16:creationId xmlns:a16="http://schemas.microsoft.com/office/drawing/2014/main" id="{0367C6BF-820D-4F1F-9092-96E481FA57E6}"/>
            </a:ext>
          </a:extLst>
        </p:cNvPr>
        <p:cNvGrpSpPr/>
        <p:nvPr/>
      </p:nvGrpSpPr>
      <p:grpSpPr>
        <a:xfrm>
          <a:off x="0" y="0"/>
          <a:ext cx="0" cy="0"/>
          <a:chOff x="0" y="0"/>
          <a:chExt cx="0" cy="0"/>
        </a:xfrm>
      </p:grpSpPr>
      <p:sp>
        <p:nvSpPr>
          <p:cNvPr id="377" name="Google Shape;377;g356e5eec352_0_100:notes">
            <a:extLst>
              <a:ext uri="{FF2B5EF4-FFF2-40B4-BE49-F238E27FC236}">
                <a16:creationId xmlns:a16="http://schemas.microsoft.com/office/drawing/2014/main" id="{8D214385-24F5-BE3B-94A5-8399E703E8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6e5eec352_0_100:notes">
            <a:extLst>
              <a:ext uri="{FF2B5EF4-FFF2-40B4-BE49-F238E27FC236}">
                <a16:creationId xmlns:a16="http://schemas.microsoft.com/office/drawing/2014/main" id="{80474D9D-D54A-1AF6-02F4-8E883EC72841}"/>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pseudocode shows how the CDS logic processes structured intake data to calculate a risk score. Based on the score, it stratifies the patient into low, moderate, or high risk and triggers the appropriate CDS alert, ranging from minimal tagging to interruptive guidance for immediate intervention.”</a:t>
            </a:r>
            <a:endParaRPr/>
          </a:p>
        </p:txBody>
      </p:sp>
      <p:sp>
        <p:nvSpPr>
          <p:cNvPr id="379" name="Google Shape;379;g356e5eec352_0_100:notes">
            <a:extLst>
              <a:ext uri="{FF2B5EF4-FFF2-40B4-BE49-F238E27FC236}">
                <a16:creationId xmlns:a16="http://schemas.microsoft.com/office/drawing/2014/main" id="{ECC686F8-6FD0-88D0-C178-D259E8F73AFC}"/>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106013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a:extLst>
            <a:ext uri="{FF2B5EF4-FFF2-40B4-BE49-F238E27FC236}">
              <a16:creationId xmlns:a16="http://schemas.microsoft.com/office/drawing/2014/main" id="{6B847EC5-B840-4824-E748-93BAA36F18C1}"/>
            </a:ext>
          </a:extLst>
        </p:cNvPr>
        <p:cNvGrpSpPr/>
        <p:nvPr/>
      </p:nvGrpSpPr>
      <p:grpSpPr>
        <a:xfrm>
          <a:off x="0" y="0"/>
          <a:ext cx="0" cy="0"/>
          <a:chOff x="0" y="0"/>
          <a:chExt cx="0" cy="0"/>
        </a:xfrm>
      </p:grpSpPr>
      <p:sp>
        <p:nvSpPr>
          <p:cNvPr id="377" name="Google Shape;377;g356e5eec352_0_100:notes">
            <a:extLst>
              <a:ext uri="{FF2B5EF4-FFF2-40B4-BE49-F238E27FC236}">
                <a16:creationId xmlns:a16="http://schemas.microsoft.com/office/drawing/2014/main" id="{3F056E25-98F7-2576-A44D-3AAE431E1DD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6e5eec352_0_100:notes">
            <a:extLst>
              <a:ext uri="{FF2B5EF4-FFF2-40B4-BE49-F238E27FC236}">
                <a16:creationId xmlns:a16="http://schemas.microsoft.com/office/drawing/2014/main" id="{2B1458BF-DCAB-9842-EE04-18F6A37A579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pseudocode shows how the CDS logic processes structured intake data to calculate a risk score. Based on the score, it stratifies the patient into low, moderate, or high risk and triggers the appropriate CDS alert, ranging from minimal tagging to interruptive guidance for immediate intervention.”</a:t>
            </a:r>
            <a:endParaRPr/>
          </a:p>
        </p:txBody>
      </p:sp>
      <p:sp>
        <p:nvSpPr>
          <p:cNvPr id="379" name="Google Shape;379;g356e5eec352_0_100:notes">
            <a:extLst>
              <a:ext uri="{FF2B5EF4-FFF2-40B4-BE49-F238E27FC236}">
                <a16:creationId xmlns:a16="http://schemas.microsoft.com/office/drawing/2014/main" id="{05D85194-6DCC-CADA-1302-DA175753F04A}"/>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3624269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a:extLst>
            <a:ext uri="{FF2B5EF4-FFF2-40B4-BE49-F238E27FC236}">
              <a16:creationId xmlns:a16="http://schemas.microsoft.com/office/drawing/2014/main" id="{2E6B5E2F-A1B1-E169-FFF2-EAA40816647D}"/>
            </a:ext>
          </a:extLst>
        </p:cNvPr>
        <p:cNvGrpSpPr/>
        <p:nvPr/>
      </p:nvGrpSpPr>
      <p:grpSpPr>
        <a:xfrm>
          <a:off x="0" y="0"/>
          <a:ext cx="0" cy="0"/>
          <a:chOff x="0" y="0"/>
          <a:chExt cx="0" cy="0"/>
        </a:xfrm>
      </p:grpSpPr>
      <p:sp>
        <p:nvSpPr>
          <p:cNvPr id="377" name="Google Shape;377;g356e5eec352_0_100:notes">
            <a:extLst>
              <a:ext uri="{FF2B5EF4-FFF2-40B4-BE49-F238E27FC236}">
                <a16:creationId xmlns:a16="http://schemas.microsoft.com/office/drawing/2014/main" id="{1EC810D3-D523-3219-053B-BE0D702900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6e5eec352_0_100:notes">
            <a:extLst>
              <a:ext uri="{FF2B5EF4-FFF2-40B4-BE49-F238E27FC236}">
                <a16:creationId xmlns:a16="http://schemas.microsoft.com/office/drawing/2014/main" id="{17A14D24-4F5E-3F56-C998-D3DF499B39DB}"/>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pseudocode shows how the CDS logic processes structured intake data to calculate a risk score. Based on the score, it stratifies the patient into low, moderate, or high risk and triggers the appropriate CDS alert, ranging from minimal tagging to interruptive guidance for immediate intervention.”</a:t>
            </a:r>
            <a:endParaRPr/>
          </a:p>
        </p:txBody>
      </p:sp>
      <p:sp>
        <p:nvSpPr>
          <p:cNvPr id="379" name="Google Shape;379;g356e5eec352_0_100:notes">
            <a:extLst>
              <a:ext uri="{FF2B5EF4-FFF2-40B4-BE49-F238E27FC236}">
                <a16:creationId xmlns:a16="http://schemas.microsoft.com/office/drawing/2014/main" id="{E8C78833-AA31-3174-73F5-207D3D8EEC2E}"/>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989030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brandcenter.med.nyu.edu/"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hyperlink" Target="https://brandcenter.med.nyu.edu/use-the-brand/powerpoint-presentation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NYU Langone Health Logo">
            <a:extLst>
              <a:ext uri="{FF2B5EF4-FFF2-40B4-BE49-F238E27FC236}">
                <a16:creationId xmlns:a16="http://schemas.microsoft.com/office/drawing/2014/main" id="{D23DC7BA-05DD-C896-5262-37703314653E}"/>
              </a:ext>
            </a:extLst>
          </p:cNvPr>
          <p:cNvGrpSpPr>
            <a:grpSpLocks noChangeAspect="1"/>
          </p:cNvGrpSpPr>
          <p:nvPr userDrawn="1"/>
        </p:nvGrpSpPr>
        <p:grpSpPr>
          <a:xfrm>
            <a:off x="486872" y="385508"/>
            <a:ext cx="1496034" cy="649224"/>
            <a:chOff x="2138363" y="5326063"/>
            <a:chExt cx="1935162" cy="839788"/>
          </a:xfrm>
          <a:solidFill>
            <a:schemeClr val="bg1"/>
          </a:solidFill>
        </p:grpSpPr>
        <p:sp>
          <p:nvSpPr>
            <p:cNvPr id="6" name="Freeform 5">
              <a:extLst>
                <a:ext uri="{FF2B5EF4-FFF2-40B4-BE49-F238E27FC236}">
                  <a16:creationId xmlns:a16="http://schemas.microsoft.com/office/drawing/2014/main" id="{195BE840-3D72-22A7-AB5F-E97D6775A994}"/>
                </a:ext>
              </a:extLst>
            </p:cNvPr>
            <p:cNvSpPr>
              <a:spLocks/>
            </p:cNvSpPr>
            <p:nvPr userDrawn="1"/>
          </p:nvSpPr>
          <p:spPr bwMode="auto">
            <a:xfrm>
              <a:off x="2176463" y="5326063"/>
              <a:ext cx="674688" cy="252413"/>
            </a:xfrm>
            <a:custGeom>
              <a:avLst/>
              <a:gdLst>
                <a:gd name="T0" fmla="*/ 1236 w 1237"/>
                <a:gd name="T1" fmla="*/ 308 h 462"/>
                <a:gd name="T2" fmla="*/ 1236 w 1237"/>
                <a:gd name="T3" fmla="*/ 306 h 462"/>
                <a:gd name="T4" fmla="*/ 1227 w 1237"/>
                <a:gd name="T5" fmla="*/ 293 h 462"/>
                <a:gd name="T6" fmla="*/ 1129 w 1237"/>
                <a:gd name="T7" fmla="*/ 181 h 462"/>
                <a:gd name="T8" fmla="*/ 668 w 1237"/>
                <a:gd name="T9" fmla="*/ 0 h 462"/>
                <a:gd name="T10" fmla="*/ 137 w 1237"/>
                <a:gd name="T11" fmla="*/ 245 h 462"/>
                <a:gd name="T12" fmla="*/ 2 w 1237"/>
                <a:gd name="T13" fmla="*/ 457 h 462"/>
                <a:gd name="T14" fmla="*/ 2 w 1237"/>
                <a:gd name="T15" fmla="*/ 461 h 462"/>
                <a:gd name="T16" fmla="*/ 5 w 1237"/>
                <a:gd name="T17" fmla="*/ 457 h 462"/>
                <a:gd name="T18" fmla="*/ 155 w 1237"/>
                <a:gd name="T19" fmla="*/ 269 h 462"/>
                <a:gd name="T20" fmla="*/ 670 w 1237"/>
                <a:gd name="T21" fmla="*/ 90 h 462"/>
                <a:gd name="T22" fmla="*/ 1101 w 1237"/>
                <a:gd name="T23" fmla="*/ 206 h 462"/>
                <a:gd name="T24" fmla="*/ 1224 w 1237"/>
                <a:gd name="T25" fmla="*/ 298 h 462"/>
                <a:gd name="T26" fmla="*/ 1234 w 1237"/>
                <a:gd name="T27" fmla="*/ 307 h 462"/>
                <a:gd name="T28" fmla="*/ 1236 w 1237"/>
                <a:gd name="T29" fmla="*/ 30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7" h="462">
                  <a:moveTo>
                    <a:pt x="1236" y="308"/>
                  </a:moveTo>
                  <a:cubicBezTo>
                    <a:pt x="1236" y="307"/>
                    <a:pt x="1237" y="307"/>
                    <a:pt x="1236" y="306"/>
                  </a:cubicBezTo>
                  <a:cubicBezTo>
                    <a:pt x="1235" y="304"/>
                    <a:pt x="1233" y="301"/>
                    <a:pt x="1227" y="293"/>
                  </a:cubicBezTo>
                  <a:cubicBezTo>
                    <a:pt x="1221" y="284"/>
                    <a:pt x="1181" y="228"/>
                    <a:pt x="1129" y="181"/>
                  </a:cubicBezTo>
                  <a:cubicBezTo>
                    <a:pt x="1077" y="134"/>
                    <a:pt x="919" y="0"/>
                    <a:pt x="668" y="0"/>
                  </a:cubicBezTo>
                  <a:cubicBezTo>
                    <a:pt x="406" y="0"/>
                    <a:pt x="229" y="142"/>
                    <a:pt x="137" y="245"/>
                  </a:cubicBezTo>
                  <a:cubicBezTo>
                    <a:pt x="48" y="344"/>
                    <a:pt x="3" y="454"/>
                    <a:pt x="2" y="457"/>
                  </a:cubicBezTo>
                  <a:cubicBezTo>
                    <a:pt x="1" y="460"/>
                    <a:pt x="0" y="461"/>
                    <a:pt x="2" y="461"/>
                  </a:cubicBezTo>
                  <a:cubicBezTo>
                    <a:pt x="3" y="462"/>
                    <a:pt x="4" y="460"/>
                    <a:pt x="5" y="457"/>
                  </a:cubicBezTo>
                  <a:cubicBezTo>
                    <a:pt x="7" y="454"/>
                    <a:pt x="54" y="352"/>
                    <a:pt x="155" y="269"/>
                  </a:cubicBezTo>
                  <a:cubicBezTo>
                    <a:pt x="256" y="186"/>
                    <a:pt x="424" y="90"/>
                    <a:pt x="670" y="90"/>
                  </a:cubicBezTo>
                  <a:cubicBezTo>
                    <a:pt x="880" y="90"/>
                    <a:pt x="1031" y="165"/>
                    <a:pt x="1101" y="206"/>
                  </a:cubicBezTo>
                  <a:cubicBezTo>
                    <a:pt x="1170" y="248"/>
                    <a:pt x="1214" y="289"/>
                    <a:pt x="1224" y="298"/>
                  </a:cubicBezTo>
                  <a:cubicBezTo>
                    <a:pt x="1229" y="303"/>
                    <a:pt x="1232" y="306"/>
                    <a:pt x="1234" y="307"/>
                  </a:cubicBezTo>
                  <a:cubicBezTo>
                    <a:pt x="1235" y="308"/>
                    <a:pt x="1235" y="308"/>
                    <a:pt x="1236" y="30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7E30D5D3-49A4-BB8C-7CF8-79A1E9AB1AB5}"/>
                </a:ext>
              </a:extLst>
            </p:cNvPr>
            <p:cNvSpPr>
              <a:spLocks/>
            </p:cNvSpPr>
            <p:nvPr userDrawn="1"/>
          </p:nvSpPr>
          <p:spPr bwMode="auto">
            <a:xfrm>
              <a:off x="2138363" y="5708651"/>
              <a:ext cx="612775" cy="457200"/>
            </a:xfrm>
            <a:custGeom>
              <a:avLst/>
              <a:gdLst>
                <a:gd name="T0" fmla="*/ 13 w 1127"/>
                <a:gd name="T1" fmla="*/ 0 h 835"/>
                <a:gd name="T2" fmla="*/ 14 w 1127"/>
                <a:gd name="T3" fmla="*/ 0 h 835"/>
                <a:gd name="T4" fmla="*/ 15 w 1127"/>
                <a:gd name="T5" fmla="*/ 10 h 835"/>
                <a:gd name="T6" fmla="*/ 72 w 1127"/>
                <a:gd name="T7" fmla="*/ 265 h 835"/>
                <a:gd name="T8" fmla="*/ 431 w 1127"/>
                <a:gd name="T9" fmla="*/ 627 h 835"/>
                <a:gd name="T10" fmla="*/ 897 w 1127"/>
                <a:gd name="T11" fmla="*/ 712 h 835"/>
                <a:gd name="T12" fmla="*/ 1122 w 1127"/>
                <a:gd name="T13" fmla="*/ 648 h 835"/>
                <a:gd name="T14" fmla="*/ 1127 w 1127"/>
                <a:gd name="T15" fmla="*/ 647 h 835"/>
                <a:gd name="T16" fmla="*/ 1127 w 1127"/>
                <a:gd name="T17" fmla="*/ 647 h 835"/>
                <a:gd name="T18" fmla="*/ 1123 w 1127"/>
                <a:gd name="T19" fmla="*/ 651 h 835"/>
                <a:gd name="T20" fmla="*/ 1107 w 1127"/>
                <a:gd name="T21" fmla="*/ 664 h 835"/>
                <a:gd name="T22" fmla="*/ 969 w 1127"/>
                <a:gd name="T23" fmla="*/ 741 h 835"/>
                <a:gd name="T24" fmla="*/ 375 w 1127"/>
                <a:gd name="T25" fmla="*/ 712 h 835"/>
                <a:gd name="T26" fmla="*/ 25 w 1127"/>
                <a:gd name="T27" fmla="*/ 231 h 835"/>
                <a:gd name="T28" fmla="*/ 11 w 1127"/>
                <a:gd name="T29" fmla="*/ 6 h 835"/>
                <a:gd name="T30" fmla="*/ 12 w 1127"/>
                <a:gd name="T31" fmla="*/ 1 h 835"/>
                <a:gd name="T32" fmla="*/ 13 w 1127"/>
                <a:gd name="T33" fmla="*/ 0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7" h="835">
                  <a:moveTo>
                    <a:pt x="13" y="0"/>
                  </a:moveTo>
                  <a:cubicBezTo>
                    <a:pt x="14" y="0"/>
                    <a:pt x="14" y="0"/>
                    <a:pt x="14" y="0"/>
                  </a:cubicBezTo>
                  <a:cubicBezTo>
                    <a:pt x="15" y="1"/>
                    <a:pt x="15" y="4"/>
                    <a:pt x="15" y="10"/>
                  </a:cubicBezTo>
                  <a:cubicBezTo>
                    <a:pt x="15" y="14"/>
                    <a:pt x="9" y="136"/>
                    <a:pt x="72" y="265"/>
                  </a:cubicBezTo>
                  <a:cubicBezTo>
                    <a:pt x="136" y="397"/>
                    <a:pt x="249" y="536"/>
                    <a:pt x="431" y="627"/>
                  </a:cubicBezTo>
                  <a:cubicBezTo>
                    <a:pt x="603" y="713"/>
                    <a:pt x="771" y="725"/>
                    <a:pt x="897" y="712"/>
                  </a:cubicBezTo>
                  <a:cubicBezTo>
                    <a:pt x="1018" y="698"/>
                    <a:pt x="1111" y="653"/>
                    <a:pt x="1122" y="648"/>
                  </a:cubicBezTo>
                  <a:cubicBezTo>
                    <a:pt x="1126" y="647"/>
                    <a:pt x="1127" y="646"/>
                    <a:pt x="1127" y="647"/>
                  </a:cubicBezTo>
                  <a:cubicBezTo>
                    <a:pt x="1127" y="647"/>
                    <a:pt x="1127" y="647"/>
                    <a:pt x="1127" y="647"/>
                  </a:cubicBezTo>
                  <a:cubicBezTo>
                    <a:pt x="1127" y="648"/>
                    <a:pt x="1125" y="649"/>
                    <a:pt x="1123" y="651"/>
                  </a:cubicBezTo>
                  <a:cubicBezTo>
                    <a:pt x="1119" y="654"/>
                    <a:pt x="1114" y="659"/>
                    <a:pt x="1107" y="664"/>
                  </a:cubicBezTo>
                  <a:cubicBezTo>
                    <a:pt x="1092" y="675"/>
                    <a:pt x="1064" y="701"/>
                    <a:pt x="969" y="741"/>
                  </a:cubicBezTo>
                  <a:cubicBezTo>
                    <a:pt x="832" y="799"/>
                    <a:pt x="604" y="835"/>
                    <a:pt x="375" y="712"/>
                  </a:cubicBezTo>
                  <a:cubicBezTo>
                    <a:pt x="157" y="593"/>
                    <a:pt x="59" y="388"/>
                    <a:pt x="25" y="231"/>
                  </a:cubicBezTo>
                  <a:cubicBezTo>
                    <a:pt x="0" y="113"/>
                    <a:pt x="11" y="14"/>
                    <a:pt x="11" y="6"/>
                  </a:cubicBezTo>
                  <a:cubicBezTo>
                    <a:pt x="12" y="3"/>
                    <a:pt x="12" y="2"/>
                    <a:pt x="12" y="1"/>
                  </a:cubicBezTo>
                  <a:cubicBezTo>
                    <a:pt x="12"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FA969DAB-B68F-73C8-1D5A-A9D246382C28}"/>
                </a:ext>
              </a:extLst>
            </p:cNvPr>
            <p:cNvSpPr>
              <a:spLocks noEditPoints="1"/>
            </p:cNvSpPr>
            <p:nvPr userDrawn="1"/>
          </p:nvSpPr>
          <p:spPr bwMode="auto">
            <a:xfrm>
              <a:off x="2289175" y="5591176"/>
              <a:ext cx="1784350" cy="554038"/>
            </a:xfrm>
            <a:custGeom>
              <a:avLst/>
              <a:gdLst>
                <a:gd name="T0" fmla="*/ 602 w 3275"/>
                <a:gd name="T1" fmla="*/ 0 h 1014"/>
                <a:gd name="T2" fmla="*/ 477 w 3275"/>
                <a:gd name="T3" fmla="*/ 267 h 1014"/>
                <a:gd name="T4" fmla="*/ 1268 w 3275"/>
                <a:gd name="T5" fmla="*/ 357 h 1014"/>
                <a:gd name="T6" fmla="*/ 1400 w 3275"/>
                <a:gd name="T7" fmla="*/ 439 h 1014"/>
                <a:gd name="T8" fmla="*/ 99 w 3275"/>
                <a:gd name="T9" fmla="*/ 0 h 1014"/>
                <a:gd name="T10" fmla="*/ 90 w 3275"/>
                <a:gd name="T11" fmla="*/ 180 h 1014"/>
                <a:gd name="T12" fmla="*/ 323 w 3275"/>
                <a:gd name="T13" fmla="*/ 0 h 1014"/>
                <a:gd name="T14" fmla="*/ 1030 w 3275"/>
                <a:gd name="T15" fmla="*/ 0 h 1014"/>
                <a:gd name="T16" fmla="*/ 824 w 3275"/>
                <a:gd name="T17" fmla="*/ 280 h 1014"/>
                <a:gd name="T18" fmla="*/ 879 w 3275"/>
                <a:gd name="T19" fmla="*/ 446 h 1014"/>
                <a:gd name="T20" fmla="*/ 1406 w 3275"/>
                <a:gd name="T21" fmla="*/ 874 h 1014"/>
                <a:gd name="T22" fmla="*/ 1312 w 3275"/>
                <a:gd name="T23" fmla="*/ 849 h 1014"/>
                <a:gd name="T24" fmla="*/ 1523 w 3275"/>
                <a:gd name="T25" fmla="*/ 898 h 1014"/>
                <a:gd name="T26" fmla="*/ 1407 w 3275"/>
                <a:gd name="T27" fmla="*/ 816 h 1014"/>
                <a:gd name="T28" fmla="*/ 2375 w 3275"/>
                <a:gd name="T29" fmla="*/ 280 h 1014"/>
                <a:gd name="T30" fmla="*/ 2516 w 3275"/>
                <a:gd name="T31" fmla="*/ 114 h 1014"/>
                <a:gd name="T32" fmla="*/ 2562 w 3275"/>
                <a:gd name="T33" fmla="*/ 280 h 1014"/>
                <a:gd name="T34" fmla="*/ 2406 w 3275"/>
                <a:gd name="T35" fmla="*/ 556 h 1014"/>
                <a:gd name="T36" fmla="*/ 2406 w 3275"/>
                <a:gd name="T37" fmla="*/ 790 h 1014"/>
                <a:gd name="T38" fmla="*/ 2573 w 3275"/>
                <a:gd name="T39" fmla="*/ 1008 h 1014"/>
                <a:gd name="T40" fmla="*/ 3214 w 3275"/>
                <a:gd name="T41" fmla="*/ 334 h 1014"/>
                <a:gd name="T42" fmla="*/ 3275 w 3275"/>
                <a:gd name="T43" fmla="*/ 285 h 1014"/>
                <a:gd name="T44" fmla="*/ 3273 w 3275"/>
                <a:gd name="T45" fmla="*/ 380 h 1014"/>
                <a:gd name="T46" fmla="*/ 3187 w 3275"/>
                <a:gd name="T47" fmla="*/ 247 h 1014"/>
                <a:gd name="T48" fmla="*/ 2798 w 3275"/>
                <a:gd name="T49" fmla="*/ 154 h 1014"/>
                <a:gd name="T50" fmla="*/ 2798 w 3275"/>
                <a:gd name="T51" fmla="*/ 439 h 1014"/>
                <a:gd name="T52" fmla="*/ 2870 w 3275"/>
                <a:gd name="T53" fmla="*/ 439 h 1014"/>
                <a:gd name="T54" fmla="*/ 2202 w 3275"/>
                <a:gd name="T55" fmla="*/ 583 h 1014"/>
                <a:gd name="T56" fmla="*/ 2063 w 3275"/>
                <a:gd name="T57" fmla="*/ 762 h 1014"/>
                <a:gd name="T58" fmla="*/ 2261 w 3275"/>
                <a:gd name="T59" fmla="*/ 1007 h 1014"/>
                <a:gd name="T60" fmla="*/ 2234 w 3275"/>
                <a:gd name="T61" fmla="*/ 940 h 1014"/>
                <a:gd name="T62" fmla="*/ 2268 w 3275"/>
                <a:gd name="T63" fmla="*/ 689 h 1014"/>
                <a:gd name="T64" fmla="*/ 1859 w 3275"/>
                <a:gd name="T65" fmla="*/ 154 h 1014"/>
                <a:gd name="T66" fmla="*/ 1859 w 3275"/>
                <a:gd name="T67" fmla="*/ 439 h 1014"/>
                <a:gd name="T68" fmla="*/ 1931 w 3275"/>
                <a:gd name="T69" fmla="*/ 439 h 1014"/>
                <a:gd name="T70" fmla="*/ 1615 w 3275"/>
                <a:gd name="T71" fmla="*/ 439 h 1014"/>
                <a:gd name="T72" fmla="*/ 1700 w 3275"/>
                <a:gd name="T73" fmla="*/ 221 h 1014"/>
                <a:gd name="T74" fmla="*/ 1495 w 3275"/>
                <a:gd name="T75" fmla="*/ 226 h 1014"/>
                <a:gd name="T76" fmla="*/ 1608 w 3275"/>
                <a:gd name="T77" fmla="*/ 230 h 1014"/>
                <a:gd name="T78" fmla="*/ 1614 w 3275"/>
                <a:gd name="T79" fmla="*/ 436 h 1014"/>
                <a:gd name="T80" fmla="*/ 1534 w 3275"/>
                <a:gd name="T81" fmla="*/ 342 h 1014"/>
                <a:gd name="T82" fmla="*/ 1871 w 3275"/>
                <a:gd name="T83" fmla="*/ 790 h 1014"/>
                <a:gd name="T84" fmla="*/ 1666 w 3275"/>
                <a:gd name="T85" fmla="*/ 795 h 1014"/>
                <a:gd name="T86" fmla="*/ 1779 w 3275"/>
                <a:gd name="T87" fmla="*/ 799 h 1014"/>
                <a:gd name="T88" fmla="*/ 1785 w 3275"/>
                <a:gd name="T89" fmla="*/ 1005 h 1014"/>
                <a:gd name="T90" fmla="*/ 1871 w 3275"/>
                <a:gd name="T91" fmla="*/ 928 h 1014"/>
                <a:gd name="T92" fmla="*/ 1779 w 3275"/>
                <a:gd name="T93" fmla="*/ 854 h 1014"/>
                <a:gd name="T94" fmla="*/ 2026 w 3275"/>
                <a:gd name="T95" fmla="*/ 606 h 1014"/>
                <a:gd name="T96" fmla="*/ 1030 w 3275"/>
                <a:gd name="T97" fmla="*/ 740 h 1014"/>
                <a:gd name="T98" fmla="*/ 1030 w 3275"/>
                <a:gd name="T99" fmla="*/ 1008 h 1014"/>
                <a:gd name="T100" fmla="*/ 1267 w 3275"/>
                <a:gd name="T101" fmla="*/ 1008 h 1014"/>
                <a:gd name="T102" fmla="*/ 2058 w 3275"/>
                <a:gd name="T103" fmla="*/ 482 h 1014"/>
                <a:gd name="T104" fmla="*/ 2183 w 3275"/>
                <a:gd name="T105" fmla="*/ 365 h 1014"/>
                <a:gd name="T106" fmla="*/ 2327 w 3275"/>
                <a:gd name="T107" fmla="*/ 231 h 1014"/>
                <a:gd name="T108" fmla="*/ 2363 w 3275"/>
                <a:gd name="T109" fmla="*/ 112 h 1014"/>
                <a:gd name="T110" fmla="*/ 2075 w 3275"/>
                <a:gd name="T111" fmla="*/ 231 h 1014"/>
                <a:gd name="T112" fmla="*/ 2058 w 3275"/>
                <a:gd name="T113" fmla="*/ 482 h 1014"/>
                <a:gd name="T114" fmla="*/ 2166 w 3275"/>
                <a:gd name="T115" fmla="*/ 233 h 1014"/>
                <a:gd name="T116" fmla="*/ 2208 w 3275"/>
                <a:gd name="T117" fmla="*/ 444 h 1014"/>
                <a:gd name="T118" fmla="*/ 2155 w 3275"/>
                <a:gd name="T119" fmla="*/ 439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5" h="1014">
                  <a:moveTo>
                    <a:pt x="575" y="439"/>
                  </a:moveTo>
                  <a:cubicBezTo>
                    <a:pt x="575" y="266"/>
                    <a:pt x="575" y="266"/>
                    <a:pt x="575" y="266"/>
                  </a:cubicBezTo>
                  <a:cubicBezTo>
                    <a:pt x="699" y="0"/>
                    <a:pt x="699" y="0"/>
                    <a:pt x="699" y="0"/>
                  </a:cubicBezTo>
                  <a:cubicBezTo>
                    <a:pt x="602" y="0"/>
                    <a:pt x="602" y="0"/>
                    <a:pt x="602" y="0"/>
                  </a:cubicBezTo>
                  <a:cubicBezTo>
                    <a:pt x="528" y="175"/>
                    <a:pt x="528" y="175"/>
                    <a:pt x="528" y="175"/>
                  </a:cubicBezTo>
                  <a:cubicBezTo>
                    <a:pt x="454" y="0"/>
                    <a:pt x="454" y="0"/>
                    <a:pt x="454" y="0"/>
                  </a:cubicBezTo>
                  <a:cubicBezTo>
                    <a:pt x="354" y="0"/>
                    <a:pt x="354" y="0"/>
                    <a:pt x="354" y="0"/>
                  </a:cubicBezTo>
                  <a:cubicBezTo>
                    <a:pt x="477" y="267"/>
                    <a:pt x="477" y="267"/>
                    <a:pt x="477" y="267"/>
                  </a:cubicBezTo>
                  <a:cubicBezTo>
                    <a:pt x="477" y="439"/>
                    <a:pt x="477" y="439"/>
                    <a:pt x="477" y="439"/>
                  </a:cubicBezTo>
                  <a:lnTo>
                    <a:pt x="575" y="439"/>
                  </a:lnTo>
                  <a:close/>
                  <a:moveTo>
                    <a:pt x="1400" y="357"/>
                  </a:moveTo>
                  <a:cubicBezTo>
                    <a:pt x="1268" y="357"/>
                    <a:pt x="1268" y="357"/>
                    <a:pt x="1268" y="357"/>
                  </a:cubicBezTo>
                  <a:cubicBezTo>
                    <a:pt x="1268" y="0"/>
                    <a:pt x="1268" y="0"/>
                    <a:pt x="1268" y="0"/>
                  </a:cubicBezTo>
                  <a:cubicBezTo>
                    <a:pt x="1170" y="0"/>
                    <a:pt x="1170" y="0"/>
                    <a:pt x="1170" y="0"/>
                  </a:cubicBezTo>
                  <a:cubicBezTo>
                    <a:pt x="1170" y="439"/>
                    <a:pt x="1170" y="439"/>
                    <a:pt x="1170" y="439"/>
                  </a:cubicBezTo>
                  <a:cubicBezTo>
                    <a:pt x="1400" y="439"/>
                    <a:pt x="1400" y="439"/>
                    <a:pt x="1400" y="439"/>
                  </a:cubicBezTo>
                  <a:lnTo>
                    <a:pt x="1400" y="357"/>
                  </a:lnTo>
                  <a:close/>
                  <a:moveTo>
                    <a:pt x="234" y="252"/>
                  </a:moveTo>
                  <a:cubicBezTo>
                    <a:pt x="203" y="190"/>
                    <a:pt x="105" y="11"/>
                    <a:pt x="100" y="2"/>
                  </a:cubicBezTo>
                  <a:cubicBezTo>
                    <a:pt x="99" y="0"/>
                    <a:pt x="99" y="0"/>
                    <a:pt x="99" y="0"/>
                  </a:cubicBezTo>
                  <a:cubicBezTo>
                    <a:pt x="0" y="0"/>
                    <a:pt x="0" y="0"/>
                    <a:pt x="0" y="0"/>
                  </a:cubicBezTo>
                  <a:cubicBezTo>
                    <a:pt x="0" y="439"/>
                    <a:pt x="0" y="439"/>
                    <a:pt x="0" y="439"/>
                  </a:cubicBezTo>
                  <a:cubicBezTo>
                    <a:pt x="90" y="439"/>
                    <a:pt x="90" y="439"/>
                    <a:pt x="90" y="439"/>
                  </a:cubicBezTo>
                  <a:cubicBezTo>
                    <a:pt x="90" y="180"/>
                    <a:pt x="90" y="180"/>
                    <a:pt x="90" y="180"/>
                  </a:cubicBezTo>
                  <a:cubicBezTo>
                    <a:pt x="122" y="241"/>
                    <a:pt x="227" y="428"/>
                    <a:pt x="233" y="437"/>
                  </a:cubicBezTo>
                  <a:cubicBezTo>
                    <a:pt x="234" y="439"/>
                    <a:pt x="234" y="439"/>
                    <a:pt x="234" y="439"/>
                  </a:cubicBezTo>
                  <a:cubicBezTo>
                    <a:pt x="323" y="439"/>
                    <a:pt x="323" y="439"/>
                    <a:pt x="323" y="439"/>
                  </a:cubicBezTo>
                  <a:cubicBezTo>
                    <a:pt x="323" y="0"/>
                    <a:pt x="323" y="0"/>
                    <a:pt x="323" y="0"/>
                  </a:cubicBezTo>
                  <a:cubicBezTo>
                    <a:pt x="234" y="0"/>
                    <a:pt x="234" y="0"/>
                    <a:pt x="234" y="0"/>
                  </a:cubicBezTo>
                  <a:lnTo>
                    <a:pt x="234" y="252"/>
                  </a:lnTo>
                  <a:close/>
                  <a:moveTo>
                    <a:pt x="1030" y="285"/>
                  </a:moveTo>
                  <a:cubicBezTo>
                    <a:pt x="1030" y="0"/>
                    <a:pt x="1030" y="0"/>
                    <a:pt x="1030" y="0"/>
                  </a:cubicBezTo>
                  <a:cubicBezTo>
                    <a:pt x="936" y="0"/>
                    <a:pt x="936" y="0"/>
                    <a:pt x="936" y="0"/>
                  </a:cubicBezTo>
                  <a:cubicBezTo>
                    <a:pt x="936" y="281"/>
                    <a:pt x="936" y="281"/>
                    <a:pt x="936" y="281"/>
                  </a:cubicBezTo>
                  <a:cubicBezTo>
                    <a:pt x="936" y="339"/>
                    <a:pt x="920" y="362"/>
                    <a:pt x="880" y="362"/>
                  </a:cubicBezTo>
                  <a:cubicBezTo>
                    <a:pt x="840" y="362"/>
                    <a:pt x="824" y="339"/>
                    <a:pt x="824" y="280"/>
                  </a:cubicBezTo>
                  <a:cubicBezTo>
                    <a:pt x="824" y="0"/>
                    <a:pt x="824" y="0"/>
                    <a:pt x="824" y="0"/>
                  </a:cubicBezTo>
                  <a:cubicBezTo>
                    <a:pt x="726" y="0"/>
                    <a:pt x="726" y="0"/>
                    <a:pt x="726" y="0"/>
                  </a:cubicBezTo>
                  <a:cubicBezTo>
                    <a:pt x="726" y="286"/>
                    <a:pt x="726" y="286"/>
                    <a:pt x="726" y="286"/>
                  </a:cubicBezTo>
                  <a:cubicBezTo>
                    <a:pt x="726" y="392"/>
                    <a:pt x="778" y="446"/>
                    <a:pt x="879" y="446"/>
                  </a:cubicBezTo>
                  <a:cubicBezTo>
                    <a:pt x="981" y="446"/>
                    <a:pt x="1030" y="394"/>
                    <a:pt x="1030" y="285"/>
                  </a:cubicBezTo>
                  <a:moveTo>
                    <a:pt x="1520" y="903"/>
                  </a:moveTo>
                  <a:cubicBezTo>
                    <a:pt x="1508" y="921"/>
                    <a:pt x="1486" y="941"/>
                    <a:pt x="1457" y="941"/>
                  </a:cubicBezTo>
                  <a:cubicBezTo>
                    <a:pt x="1427" y="941"/>
                    <a:pt x="1410" y="919"/>
                    <a:pt x="1406" y="874"/>
                  </a:cubicBezTo>
                  <a:cubicBezTo>
                    <a:pt x="1580" y="874"/>
                    <a:pt x="1580" y="874"/>
                    <a:pt x="1580" y="874"/>
                  </a:cubicBezTo>
                  <a:cubicBezTo>
                    <a:pt x="1580" y="854"/>
                    <a:pt x="1580" y="854"/>
                    <a:pt x="1580" y="854"/>
                  </a:cubicBezTo>
                  <a:cubicBezTo>
                    <a:pt x="1580" y="745"/>
                    <a:pt x="1533" y="682"/>
                    <a:pt x="1451" y="682"/>
                  </a:cubicBezTo>
                  <a:cubicBezTo>
                    <a:pt x="1387" y="682"/>
                    <a:pt x="1312" y="726"/>
                    <a:pt x="1312" y="849"/>
                  </a:cubicBezTo>
                  <a:cubicBezTo>
                    <a:pt x="1312" y="952"/>
                    <a:pt x="1365" y="1014"/>
                    <a:pt x="1453" y="1014"/>
                  </a:cubicBezTo>
                  <a:cubicBezTo>
                    <a:pt x="1506" y="1014"/>
                    <a:pt x="1547" y="993"/>
                    <a:pt x="1578" y="948"/>
                  </a:cubicBezTo>
                  <a:cubicBezTo>
                    <a:pt x="1580" y="945"/>
                    <a:pt x="1580" y="945"/>
                    <a:pt x="1580" y="945"/>
                  </a:cubicBezTo>
                  <a:cubicBezTo>
                    <a:pt x="1523" y="898"/>
                    <a:pt x="1523" y="898"/>
                    <a:pt x="1523" y="898"/>
                  </a:cubicBezTo>
                  <a:lnTo>
                    <a:pt x="1520" y="903"/>
                  </a:lnTo>
                  <a:close/>
                  <a:moveTo>
                    <a:pt x="1451" y="758"/>
                  </a:moveTo>
                  <a:cubicBezTo>
                    <a:pt x="1460" y="758"/>
                    <a:pt x="1487" y="758"/>
                    <a:pt x="1492" y="816"/>
                  </a:cubicBezTo>
                  <a:cubicBezTo>
                    <a:pt x="1407" y="816"/>
                    <a:pt x="1407" y="816"/>
                    <a:pt x="1407" y="816"/>
                  </a:cubicBezTo>
                  <a:cubicBezTo>
                    <a:pt x="1412" y="778"/>
                    <a:pt x="1427" y="758"/>
                    <a:pt x="1451" y="758"/>
                  </a:cubicBezTo>
                  <a:moveTo>
                    <a:pt x="2516" y="114"/>
                  </a:moveTo>
                  <a:cubicBezTo>
                    <a:pt x="2476" y="114"/>
                    <a:pt x="2442" y="127"/>
                    <a:pt x="2418" y="152"/>
                  </a:cubicBezTo>
                  <a:cubicBezTo>
                    <a:pt x="2389" y="181"/>
                    <a:pt x="2375" y="224"/>
                    <a:pt x="2375" y="280"/>
                  </a:cubicBezTo>
                  <a:cubicBezTo>
                    <a:pt x="2375" y="402"/>
                    <a:pt x="2448" y="446"/>
                    <a:pt x="2516" y="446"/>
                  </a:cubicBezTo>
                  <a:cubicBezTo>
                    <a:pt x="2584" y="446"/>
                    <a:pt x="2657" y="402"/>
                    <a:pt x="2657" y="280"/>
                  </a:cubicBezTo>
                  <a:cubicBezTo>
                    <a:pt x="2657" y="224"/>
                    <a:pt x="2643" y="181"/>
                    <a:pt x="2614" y="152"/>
                  </a:cubicBezTo>
                  <a:cubicBezTo>
                    <a:pt x="2589" y="127"/>
                    <a:pt x="2555" y="114"/>
                    <a:pt x="2516" y="114"/>
                  </a:cubicBezTo>
                  <a:moveTo>
                    <a:pt x="2516" y="370"/>
                  </a:moveTo>
                  <a:cubicBezTo>
                    <a:pt x="2496" y="370"/>
                    <a:pt x="2470" y="361"/>
                    <a:pt x="2470" y="280"/>
                  </a:cubicBezTo>
                  <a:cubicBezTo>
                    <a:pt x="2470" y="219"/>
                    <a:pt x="2484" y="191"/>
                    <a:pt x="2516" y="191"/>
                  </a:cubicBezTo>
                  <a:cubicBezTo>
                    <a:pt x="2536" y="191"/>
                    <a:pt x="2562" y="200"/>
                    <a:pt x="2562" y="280"/>
                  </a:cubicBezTo>
                  <a:cubicBezTo>
                    <a:pt x="2562" y="342"/>
                    <a:pt x="2548" y="370"/>
                    <a:pt x="2516" y="370"/>
                  </a:cubicBezTo>
                  <a:moveTo>
                    <a:pt x="2494" y="682"/>
                  </a:moveTo>
                  <a:cubicBezTo>
                    <a:pt x="2456" y="682"/>
                    <a:pt x="2425" y="702"/>
                    <a:pt x="2406" y="723"/>
                  </a:cubicBezTo>
                  <a:cubicBezTo>
                    <a:pt x="2406" y="556"/>
                    <a:pt x="2406" y="556"/>
                    <a:pt x="2406" y="556"/>
                  </a:cubicBezTo>
                  <a:cubicBezTo>
                    <a:pt x="2310" y="569"/>
                    <a:pt x="2310" y="569"/>
                    <a:pt x="2310" y="569"/>
                  </a:cubicBezTo>
                  <a:cubicBezTo>
                    <a:pt x="2310" y="1008"/>
                    <a:pt x="2310" y="1008"/>
                    <a:pt x="2310" y="1008"/>
                  </a:cubicBezTo>
                  <a:cubicBezTo>
                    <a:pt x="2406" y="1008"/>
                    <a:pt x="2406" y="1008"/>
                    <a:pt x="2406" y="1008"/>
                  </a:cubicBezTo>
                  <a:cubicBezTo>
                    <a:pt x="2406" y="790"/>
                    <a:pt x="2406" y="790"/>
                    <a:pt x="2406" y="790"/>
                  </a:cubicBezTo>
                  <a:cubicBezTo>
                    <a:pt x="2425" y="773"/>
                    <a:pt x="2441" y="765"/>
                    <a:pt x="2455" y="765"/>
                  </a:cubicBezTo>
                  <a:cubicBezTo>
                    <a:pt x="2467" y="765"/>
                    <a:pt x="2478" y="768"/>
                    <a:pt x="2478" y="796"/>
                  </a:cubicBezTo>
                  <a:cubicBezTo>
                    <a:pt x="2478" y="1008"/>
                    <a:pt x="2478" y="1008"/>
                    <a:pt x="2478" y="1008"/>
                  </a:cubicBezTo>
                  <a:cubicBezTo>
                    <a:pt x="2573" y="1008"/>
                    <a:pt x="2573" y="1008"/>
                    <a:pt x="2573" y="1008"/>
                  </a:cubicBezTo>
                  <a:cubicBezTo>
                    <a:pt x="2573" y="768"/>
                    <a:pt x="2573" y="768"/>
                    <a:pt x="2573" y="768"/>
                  </a:cubicBezTo>
                  <a:cubicBezTo>
                    <a:pt x="2573" y="712"/>
                    <a:pt x="2546" y="682"/>
                    <a:pt x="2494" y="682"/>
                  </a:cubicBezTo>
                  <a:moveTo>
                    <a:pt x="3217" y="330"/>
                  </a:moveTo>
                  <a:cubicBezTo>
                    <a:pt x="3214" y="334"/>
                    <a:pt x="3214" y="334"/>
                    <a:pt x="3214" y="334"/>
                  </a:cubicBezTo>
                  <a:cubicBezTo>
                    <a:pt x="3203" y="353"/>
                    <a:pt x="3180" y="372"/>
                    <a:pt x="3152" y="372"/>
                  </a:cubicBezTo>
                  <a:cubicBezTo>
                    <a:pt x="3121" y="372"/>
                    <a:pt x="3105" y="350"/>
                    <a:pt x="3101" y="306"/>
                  </a:cubicBezTo>
                  <a:cubicBezTo>
                    <a:pt x="3275" y="306"/>
                    <a:pt x="3275" y="306"/>
                    <a:pt x="3275" y="306"/>
                  </a:cubicBezTo>
                  <a:cubicBezTo>
                    <a:pt x="3275" y="285"/>
                    <a:pt x="3275" y="285"/>
                    <a:pt x="3275" y="285"/>
                  </a:cubicBezTo>
                  <a:cubicBezTo>
                    <a:pt x="3275" y="176"/>
                    <a:pt x="3227" y="114"/>
                    <a:pt x="3145" y="114"/>
                  </a:cubicBezTo>
                  <a:cubicBezTo>
                    <a:pt x="3081" y="114"/>
                    <a:pt x="3007" y="157"/>
                    <a:pt x="3007" y="280"/>
                  </a:cubicBezTo>
                  <a:cubicBezTo>
                    <a:pt x="3007" y="384"/>
                    <a:pt x="3060" y="446"/>
                    <a:pt x="3148" y="446"/>
                  </a:cubicBezTo>
                  <a:cubicBezTo>
                    <a:pt x="3201" y="446"/>
                    <a:pt x="3242" y="424"/>
                    <a:pt x="3273" y="380"/>
                  </a:cubicBezTo>
                  <a:cubicBezTo>
                    <a:pt x="3275" y="376"/>
                    <a:pt x="3275" y="376"/>
                    <a:pt x="3275" y="376"/>
                  </a:cubicBezTo>
                  <a:lnTo>
                    <a:pt x="3217" y="330"/>
                  </a:lnTo>
                  <a:close/>
                  <a:moveTo>
                    <a:pt x="3145" y="189"/>
                  </a:moveTo>
                  <a:cubicBezTo>
                    <a:pt x="3154" y="189"/>
                    <a:pt x="3181" y="189"/>
                    <a:pt x="3187" y="247"/>
                  </a:cubicBezTo>
                  <a:cubicBezTo>
                    <a:pt x="3102" y="247"/>
                    <a:pt x="3102" y="247"/>
                    <a:pt x="3102" y="247"/>
                  </a:cubicBezTo>
                  <a:cubicBezTo>
                    <a:pt x="3107" y="210"/>
                    <a:pt x="3122" y="189"/>
                    <a:pt x="3145" y="189"/>
                  </a:cubicBezTo>
                  <a:moveTo>
                    <a:pt x="2886" y="114"/>
                  </a:moveTo>
                  <a:cubicBezTo>
                    <a:pt x="2848" y="114"/>
                    <a:pt x="2817" y="134"/>
                    <a:pt x="2798" y="154"/>
                  </a:cubicBezTo>
                  <a:cubicBezTo>
                    <a:pt x="2798" y="120"/>
                    <a:pt x="2798" y="120"/>
                    <a:pt x="2798" y="120"/>
                  </a:cubicBezTo>
                  <a:cubicBezTo>
                    <a:pt x="2702" y="120"/>
                    <a:pt x="2702" y="120"/>
                    <a:pt x="2702" y="120"/>
                  </a:cubicBezTo>
                  <a:cubicBezTo>
                    <a:pt x="2702" y="439"/>
                    <a:pt x="2702" y="439"/>
                    <a:pt x="2702" y="439"/>
                  </a:cubicBezTo>
                  <a:cubicBezTo>
                    <a:pt x="2798" y="439"/>
                    <a:pt x="2798" y="439"/>
                    <a:pt x="2798" y="439"/>
                  </a:cubicBezTo>
                  <a:cubicBezTo>
                    <a:pt x="2798" y="221"/>
                    <a:pt x="2798" y="221"/>
                    <a:pt x="2798" y="221"/>
                  </a:cubicBezTo>
                  <a:cubicBezTo>
                    <a:pt x="2817" y="204"/>
                    <a:pt x="2833" y="196"/>
                    <a:pt x="2847" y="196"/>
                  </a:cubicBezTo>
                  <a:cubicBezTo>
                    <a:pt x="2859" y="196"/>
                    <a:pt x="2870" y="200"/>
                    <a:pt x="2870" y="227"/>
                  </a:cubicBezTo>
                  <a:cubicBezTo>
                    <a:pt x="2870" y="439"/>
                    <a:pt x="2870" y="439"/>
                    <a:pt x="2870" y="439"/>
                  </a:cubicBezTo>
                  <a:cubicBezTo>
                    <a:pt x="2965" y="439"/>
                    <a:pt x="2965" y="439"/>
                    <a:pt x="2965" y="439"/>
                  </a:cubicBezTo>
                  <a:cubicBezTo>
                    <a:pt x="2965" y="200"/>
                    <a:pt x="2965" y="200"/>
                    <a:pt x="2965" y="200"/>
                  </a:cubicBezTo>
                  <a:cubicBezTo>
                    <a:pt x="2965" y="143"/>
                    <a:pt x="2938" y="114"/>
                    <a:pt x="2886" y="114"/>
                  </a:cubicBezTo>
                  <a:moveTo>
                    <a:pt x="2202" y="583"/>
                  </a:moveTo>
                  <a:cubicBezTo>
                    <a:pt x="2107" y="596"/>
                    <a:pt x="2107" y="596"/>
                    <a:pt x="2107" y="596"/>
                  </a:cubicBezTo>
                  <a:cubicBezTo>
                    <a:pt x="2107" y="689"/>
                    <a:pt x="2107" y="689"/>
                    <a:pt x="2107" y="689"/>
                  </a:cubicBezTo>
                  <a:cubicBezTo>
                    <a:pt x="2063" y="689"/>
                    <a:pt x="2063" y="689"/>
                    <a:pt x="2063" y="689"/>
                  </a:cubicBezTo>
                  <a:cubicBezTo>
                    <a:pt x="2063" y="762"/>
                    <a:pt x="2063" y="762"/>
                    <a:pt x="2063" y="762"/>
                  </a:cubicBezTo>
                  <a:cubicBezTo>
                    <a:pt x="2107" y="762"/>
                    <a:pt x="2107" y="762"/>
                    <a:pt x="2107" y="762"/>
                  </a:cubicBezTo>
                  <a:cubicBezTo>
                    <a:pt x="2107" y="926"/>
                    <a:pt x="2107" y="926"/>
                    <a:pt x="2107" y="926"/>
                  </a:cubicBezTo>
                  <a:cubicBezTo>
                    <a:pt x="2107" y="989"/>
                    <a:pt x="2133" y="1012"/>
                    <a:pt x="2206" y="1012"/>
                  </a:cubicBezTo>
                  <a:cubicBezTo>
                    <a:pt x="2225" y="1012"/>
                    <a:pt x="2254" y="1009"/>
                    <a:pt x="2261" y="1007"/>
                  </a:cubicBezTo>
                  <a:cubicBezTo>
                    <a:pt x="2264" y="1006"/>
                    <a:pt x="2264" y="1006"/>
                    <a:pt x="2264" y="1006"/>
                  </a:cubicBezTo>
                  <a:cubicBezTo>
                    <a:pt x="2264" y="934"/>
                    <a:pt x="2264" y="934"/>
                    <a:pt x="2264" y="934"/>
                  </a:cubicBezTo>
                  <a:cubicBezTo>
                    <a:pt x="2257" y="937"/>
                    <a:pt x="2257" y="937"/>
                    <a:pt x="2257" y="937"/>
                  </a:cubicBezTo>
                  <a:cubicBezTo>
                    <a:pt x="2254" y="938"/>
                    <a:pt x="2242" y="940"/>
                    <a:pt x="2234" y="940"/>
                  </a:cubicBezTo>
                  <a:cubicBezTo>
                    <a:pt x="2207" y="940"/>
                    <a:pt x="2202" y="933"/>
                    <a:pt x="2202" y="904"/>
                  </a:cubicBezTo>
                  <a:cubicBezTo>
                    <a:pt x="2202" y="762"/>
                    <a:pt x="2202" y="762"/>
                    <a:pt x="2202" y="762"/>
                  </a:cubicBezTo>
                  <a:cubicBezTo>
                    <a:pt x="2268" y="762"/>
                    <a:pt x="2268" y="762"/>
                    <a:pt x="2268" y="762"/>
                  </a:cubicBezTo>
                  <a:cubicBezTo>
                    <a:pt x="2268" y="689"/>
                    <a:pt x="2268" y="689"/>
                    <a:pt x="2268" y="689"/>
                  </a:cubicBezTo>
                  <a:cubicBezTo>
                    <a:pt x="2202" y="689"/>
                    <a:pt x="2202" y="689"/>
                    <a:pt x="2202" y="689"/>
                  </a:cubicBezTo>
                  <a:lnTo>
                    <a:pt x="2202" y="583"/>
                  </a:lnTo>
                  <a:close/>
                  <a:moveTo>
                    <a:pt x="1946" y="114"/>
                  </a:moveTo>
                  <a:cubicBezTo>
                    <a:pt x="1908" y="114"/>
                    <a:pt x="1877" y="134"/>
                    <a:pt x="1859" y="154"/>
                  </a:cubicBezTo>
                  <a:cubicBezTo>
                    <a:pt x="1859" y="120"/>
                    <a:pt x="1859" y="120"/>
                    <a:pt x="1859" y="120"/>
                  </a:cubicBezTo>
                  <a:cubicBezTo>
                    <a:pt x="1763" y="120"/>
                    <a:pt x="1763" y="120"/>
                    <a:pt x="1763" y="120"/>
                  </a:cubicBezTo>
                  <a:cubicBezTo>
                    <a:pt x="1763" y="439"/>
                    <a:pt x="1763" y="439"/>
                    <a:pt x="1763" y="439"/>
                  </a:cubicBezTo>
                  <a:cubicBezTo>
                    <a:pt x="1859" y="439"/>
                    <a:pt x="1859" y="439"/>
                    <a:pt x="1859" y="439"/>
                  </a:cubicBezTo>
                  <a:cubicBezTo>
                    <a:pt x="1859" y="221"/>
                    <a:pt x="1859" y="221"/>
                    <a:pt x="1859" y="221"/>
                  </a:cubicBezTo>
                  <a:cubicBezTo>
                    <a:pt x="1877" y="204"/>
                    <a:pt x="1894" y="196"/>
                    <a:pt x="1908" y="196"/>
                  </a:cubicBezTo>
                  <a:cubicBezTo>
                    <a:pt x="1920" y="196"/>
                    <a:pt x="1931" y="200"/>
                    <a:pt x="1931" y="227"/>
                  </a:cubicBezTo>
                  <a:cubicBezTo>
                    <a:pt x="1931" y="439"/>
                    <a:pt x="1931" y="439"/>
                    <a:pt x="1931" y="439"/>
                  </a:cubicBezTo>
                  <a:cubicBezTo>
                    <a:pt x="2026" y="439"/>
                    <a:pt x="2026" y="439"/>
                    <a:pt x="2026" y="439"/>
                  </a:cubicBezTo>
                  <a:cubicBezTo>
                    <a:pt x="2026" y="200"/>
                    <a:pt x="2026" y="200"/>
                    <a:pt x="2026" y="200"/>
                  </a:cubicBezTo>
                  <a:cubicBezTo>
                    <a:pt x="2026" y="143"/>
                    <a:pt x="1998" y="114"/>
                    <a:pt x="1946" y="114"/>
                  </a:cubicBezTo>
                  <a:moveTo>
                    <a:pt x="1615" y="439"/>
                  </a:moveTo>
                  <a:cubicBezTo>
                    <a:pt x="1710" y="439"/>
                    <a:pt x="1710" y="439"/>
                    <a:pt x="1710" y="439"/>
                  </a:cubicBezTo>
                  <a:cubicBezTo>
                    <a:pt x="1708" y="433"/>
                    <a:pt x="1708" y="433"/>
                    <a:pt x="1708" y="433"/>
                  </a:cubicBezTo>
                  <a:cubicBezTo>
                    <a:pt x="1702" y="419"/>
                    <a:pt x="1700" y="398"/>
                    <a:pt x="1700" y="359"/>
                  </a:cubicBezTo>
                  <a:cubicBezTo>
                    <a:pt x="1700" y="221"/>
                    <a:pt x="1700" y="221"/>
                    <a:pt x="1700" y="221"/>
                  </a:cubicBezTo>
                  <a:cubicBezTo>
                    <a:pt x="1700" y="148"/>
                    <a:pt x="1668" y="114"/>
                    <a:pt x="1597" y="114"/>
                  </a:cubicBezTo>
                  <a:cubicBezTo>
                    <a:pt x="1542" y="114"/>
                    <a:pt x="1492" y="131"/>
                    <a:pt x="1454" y="165"/>
                  </a:cubicBezTo>
                  <a:cubicBezTo>
                    <a:pt x="1450" y="168"/>
                    <a:pt x="1450" y="168"/>
                    <a:pt x="1450" y="168"/>
                  </a:cubicBezTo>
                  <a:cubicBezTo>
                    <a:pt x="1495" y="226"/>
                    <a:pt x="1495" y="226"/>
                    <a:pt x="1495" y="226"/>
                  </a:cubicBezTo>
                  <a:cubicBezTo>
                    <a:pt x="1499" y="223"/>
                    <a:pt x="1499" y="223"/>
                    <a:pt x="1499" y="223"/>
                  </a:cubicBezTo>
                  <a:cubicBezTo>
                    <a:pt x="1515" y="211"/>
                    <a:pt x="1548" y="191"/>
                    <a:pt x="1581" y="191"/>
                  </a:cubicBezTo>
                  <a:cubicBezTo>
                    <a:pt x="1600" y="191"/>
                    <a:pt x="1608" y="199"/>
                    <a:pt x="1608" y="221"/>
                  </a:cubicBezTo>
                  <a:cubicBezTo>
                    <a:pt x="1608" y="230"/>
                    <a:pt x="1608" y="230"/>
                    <a:pt x="1608" y="230"/>
                  </a:cubicBezTo>
                  <a:cubicBezTo>
                    <a:pt x="1495" y="251"/>
                    <a:pt x="1441" y="293"/>
                    <a:pt x="1441" y="357"/>
                  </a:cubicBezTo>
                  <a:cubicBezTo>
                    <a:pt x="1441" y="412"/>
                    <a:pt x="1470" y="443"/>
                    <a:pt x="1521" y="443"/>
                  </a:cubicBezTo>
                  <a:cubicBezTo>
                    <a:pt x="1556" y="443"/>
                    <a:pt x="1585" y="431"/>
                    <a:pt x="1608" y="405"/>
                  </a:cubicBezTo>
                  <a:cubicBezTo>
                    <a:pt x="1609" y="419"/>
                    <a:pt x="1611" y="428"/>
                    <a:pt x="1614" y="436"/>
                  </a:cubicBezTo>
                  <a:lnTo>
                    <a:pt x="1615" y="439"/>
                  </a:lnTo>
                  <a:close/>
                  <a:moveTo>
                    <a:pt x="1608" y="346"/>
                  </a:moveTo>
                  <a:cubicBezTo>
                    <a:pt x="1592" y="360"/>
                    <a:pt x="1575" y="367"/>
                    <a:pt x="1558" y="367"/>
                  </a:cubicBezTo>
                  <a:cubicBezTo>
                    <a:pt x="1542" y="367"/>
                    <a:pt x="1534" y="358"/>
                    <a:pt x="1534" y="342"/>
                  </a:cubicBezTo>
                  <a:cubicBezTo>
                    <a:pt x="1534" y="323"/>
                    <a:pt x="1542" y="301"/>
                    <a:pt x="1608" y="285"/>
                  </a:cubicBezTo>
                  <a:lnTo>
                    <a:pt x="1608" y="346"/>
                  </a:lnTo>
                  <a:close/>
                  <a:moveTo>
                    <a:pt x="1871" y="928"/>
                  </a:moveTo>
                  <a:cubicBezTo>
                    <a:pt x="1871" y="790"/>
                    <a:pt x="1871" y="790"/>
                    <a:pt x="1871" y="790"/>
                  </a:cubicBezTo>
                  <a:cubicBezTo>
                    <a:pt x="1871" y="716"/>
                    <a:pt x="1839" y="682"/>
                    <a:pt x="1768" y="682"/>
                  </a:cubicBezTo>
                  <a:cubicBezTo>
                    <a:pt x="1713" y="682"/>
                    <a:pt x="1663" y="700"/>
                    <a:pt x="1625" y="733"/>
                  </a:cubicBezTo>
                  <a:cubicBezTo>
                    <a:pt x="1621" y="736"/>
                    <a:pt x="1621" y="736"/>
                    <a:pt x="1621" y="736"/>
                  </a:cubicBezTo>
                  <a:cubicBezTo>
                    <a:pt x="1666" y="795"/>
                    <a:pt x="1666" y="795"/>
                    <a:pt x="1666" y="795"/>
                  </a:cubicBezTo>
                  <a:cubicBezTo>
                    <a:pt x="1670" y="792"/>
                    <a:pt x="1670" y="792"/>
                    <a:pt x="1670" y="792"/>
                  </a:cubicBezTo>
                  <a:cubicBezTo>
                    <a:pt x="1686" y="780"/>
                    <a:pt x="1719" y="759"/>
                    <a:pt x="1752" y="759"/>
                  </a:cubicBezTo>
                  <a:cubicBezTo>
                    <a:pt x="1771" y="759"/>
                    <a:pt x="1779" y="768"/>
                    <a:pt x="1779" y="790"/>
                  </a:cubicBezTo>
                  <a:cubicBezTo>
                    <a:pt x="1779" y="799"/>
                    <a:pt x="1779" y="799"/>
                    <a:pt x="1779" y="799"/>
                  </a:cubicBezTo>
                  <a:cubicBezTo>
                    <a:pt x="1666" y="820"/>
                    <a:pt x="1612" y="861"/>
                    <a:pt x="1612" y="926"/>
                  </a:cubicBezTo>
                  <a:cubicBezTo>
                    <a:pt x="1612" y="980"/>
                    <a:pt x="1641" y="1012"/>
                    <a:pt x="1692" y="1012"/>
                  </a:cubicBezTo>
                  <a:cubicBezTo>
                    <a:pt x="1727" y="1012"/>
                    <a:pt x="1756" y="999"/>
                    <a:pt x="1779" y="974"/>
                  </a:cubicBezTo>
                  <a:cubicBezTo>
                    <a:pt x="1780" y="987"/>
                    <a:pt x="1782" y="997"/>
                    <a:pt x="1785" y="1005"/>
                  </a:cubicBezTo>
                  <a:cubicBezTo>
                    <a:pt x="1786" y="1008"/>
                    <a:pt x="1786" y="1008"/>
                    <a:pt x="1786" y="1008"/>
                  </a:cubicBezTo>
                  <a:cubicBezTo>
                    <a:pt x="1881" y="1008"/>
                    <a:pt x="1881" y="1008"/>
                    <a:pt x="1881" y="1008"/>
                  </a:cubicBezTo>
                  <a:cubicBezTo>
                    <a:pt x="1879" y="1002"/>
                    <a:pt x="1879" y="1002"/>
                    <a:pt x="1879" y="1002"/>
                  </a:cubicBezTo>
                  <a:cubicBezTo>
                    <a:pt x="1873" y="987"/>
                    <a:pt x="1871" y="967"/>
                    <a:pt x="1871" y="928"/>
                  </a:cubicBezTo>
                  <a:moveTo>
                    <a:pt x="1779" y="915"/>
                  </a:moveTo>
                  <a:cubicBezTo>
                    <a:pt x="1763" y="929"/>
                    <a:pt x="1746" y="936"/>
                    <a:pt x="1729" y="936"/>
                  </a:cubicBezTo>
                  <a:cubicBezTo>
                    <a:pt x="1713" y="936"/>
                    <a:pt x="1705" y="927"/>
                    <a:pt x="1705" y="910"/>
                  </a:cubicBezTo>
                  <a:cubicBezTo>
                    <a:pt x="1705" y="892"/>
                    <a:pt x="1713" y="869"/>
                    <a:pt x="1779" y="854"/>
                  </a:cubicBezTo>
                  <a:lnTo>
                    <a:pt x="1779" y="915"/>
                  </a:lnTo>
                  <a:close/>
                  <a:moveTo>
                    <a:pt x="1930" y="1008"/>
                  </a:moveTo>
                  <a:cubicBezTo>
                    <a:pt x="2026" y="1008"/>
                    <a:pt x="2026" y="1008"/>
                    <a:pt x="2026" y="1008"/>
                  </a:cubicBezTo>
                  <a:cubicBezTo>
                    <a:pt x="2026" y="606"/>
                    <a:pt x="2026" y="606"/>
                    <a:pt x="2026" y="606"/>
                  </a:cubicBezTo>
                  <a:cubicBezTo>
                    <a:pt x="1930" y="619"/>
                    <a:pt x="1930" y="619"/>
                    <a:pt x="1930" y="619"/>
                  </a:cubicBezTo>
                  <a:lnTo>
                    <a:pt x="1930" y="1008"/>
                  </a:lnTo>
                  <a:close/>
                  <a:moveTo>
                    <a:pt x="1169" y="740"/>
                  </a:moveTo>
                  <a:cubicBezTo>
                    <a:pt x="1030" y="740"/>
                    <a:pt x="1030" y="740"/>
                    <a:pt x="1030" y="740"/>
                  </a:cubicBezTo>
                  <a:cubicBezTo>
                    <a:pt x="1030" y="575"/>
                    <a:pt x="1030" y="575"/>
                    <a:pt x="1030" y="575"/>
                  </a:cubicBezTo>
                  <a:cubicBezTo>
                    <a:pt x="932" y="575"/>
                    <a:pt x="932" y="575"/>
                    <a:pt x="932" y="575"/>
                  </a:cubicBezTo>
                  <a:cubicBezTo>
                    <a:pt x="932" y="1008"/>
                    <a:pt x="932" y="1008"/>
                    <a:pt x="932" y="1008"/>
                  </a:cubicBezTo>
                  <a:cubicBezTo>
                    <a:pt x="1030" y="1008"/>
                    <a:pt x="1030" y="1008"/>
                    <a:pt x="1030" y="1008"/>
                  </a:cubicBezTo>
                  <a:cubicBezTo>
                    <a:pt x="1030" y="823"/>
                    <a:pt x="1030" y="823"/>
                    <a:pt x="1030" y="823"/>
                  </a:cubicBezTo>
                  <a:cubicBezTo>
                    <a:pt x="1169" y="823"/>
                    <a:pt x="1169" y="823"/>
                    <a:pt x="1169" y="823"/>
                  </a:cubicBezTo>
                  <a:cubicBezTo>
                    <a:pt x="1169" y="1008"/>
                    <a:pt x="1169" y="1008"/>
                    <a:pt x="1169" y="1008"/>
                  </a:cubicBezTo>
                  <a:cubicBezTo>
                    <a:pt x="1267" y="1008"/>
                    <a:pt x="1267" y="1008"/>
                    <a:pt x="1267" y="1008"/>
                  </a:cubicBezTo>
                  <a:cubicBezTo>
                    <a:pt x="1267" y="575"/>
                    <a:pt x="1267" y="575"/>
                    <a:pt x="1267" y="575"/>
                  </a:cubicBezTo>
                  <a:cubicBezTo>
                    <a:pt x="1169" y="575"/>
                    <a:pt x="1169" y="575"/>
                    <a:pt x="1169" y="575"/>
                  </a:cubicBezTo>
                  <a:lnTo>
                    <a:pt x="1169" y="740"/>
                  </a:lnTo>
                  <a:close/>
                  <a:moveTo>
                    <a:pt x="2058" y="482"/>
                  </a:moveTo>
                  <a:cubicBezTo>
                    <a:pt x="2058" y="533"/>
                    <a:pt x="2100" y="553"/>
                    <a:pt x="2193" y="553"/>
                  </a:cubicBezTo>
                  <a:cubicBezTo>
                    <a:pt x="2291" y="553"/>
                    <a:pt x="2354" y="517"/>
                    <a:pt x="2354" y="457"/>
                  </a:cubicBezTo>
                  <a:cubicBezTo>
                    <a:pt x="2354" y="397"/>
                    <a:pt x="2317" y="373"/>
                    <a:pt x="2223" y="367"/>
                  </a:cubicBezTo>
                  <a:cubicBezTo>
                    <a:pt x="2183" y="365"/>
                    <a:pt x="2183" y="365"/>
                    <a:pt x="2183" y="365"/>
                  </a:cubicBezTo>
                  <a:cubicBezTo>
                    <a:pt x="2160" y="363"/>
                    <a:pt x="2159" y="357"/>
                    <a:pt x="2159" y="352"/>
                  </a:cubicBezTo>
                  <a:cubicBezTo>
                    <a:pt x="2159" y="350"/>
                    <a:pt x="2160" y="347"/>
                    <a:pt x="2164" y="343"/>
                  </a:cubicBezTo>
                  <a:cubicBezTo>
                    <a:pt x="2176" y="345"/>
                    <a:pt x="2189" y="347"/>
                    <a:pt x="2202" y="347"/>
                  </a:cubicBezTo>
                  <a:cubicBezTo>
                    <a:pt x="2279" y="347"/>
                    <a:pt x="2327" y="302"/>
                    <a:pt x="2327" y="231"/>
                  </a:cubicBezTo>
                  <a:cubicBezTo>
                    <a:pt x="2327" y="220"/>
                    <a:pt x="2326" y="208"/>
                    <a:pt x="2322" y="196"/>
                  </a:cubicBezTo>
                  <a:cubicBezTo>
                    <a:pt x="2338" y="194"/>
                    <a:pt x="2352" y="194"/>
                    <a:pt x="2359" y="194"/>
                  </a:cubicBezTo>
                  <a:cubicBezTo>
                    <a:pt x="2363" y="194"/>
                    <a:pt x="2363" y="194"/>
                    <a:pt x="2363" y="194"/>
                  </a:cubicBezTo>
                  <a:cubicBezTo>
                    <a:pt x="2363" y="112"/>
                    <a:pt x="2363" y="112"/>
                    <a:pt x="2363" y="112"/>
                  </a:cubicBezTo>
                  <a:cubicBezTo>
                    <a:pt x="2358" y="113"/>
                    <a:pt x="2358" y="113"/>
                    <a:pt x="2358" y="113"/>
                  </a:cubicBezTo>
                  <a:cubicBezTo>
                    <a:pt x="2336" y="115"/>
                    <a:pt x="2309" y="127"/>
                    <a:pt x="2291" y="143"/>
                  </a:cubicBezTo>
                  <a:cubicBezTo>
                    <a:pt x="2269" y="124"/>
                    <a:pt x="2239" y="114"/>
                    <a:pt x="2202" y="114"/>
                  </a:cubicBezTo>
                  <a:cubicBezTo>
                    <a:pt x="2125" y="114"/>
                    <a:pt x="2075" y="159"/>
                    <a:pt x="2075" y="231"/>
                  </a:cubicBezTo>
                  <a:cubicBezTo>
                    <a:pt x="2075" y="268"/>
                    <a:pt x="2089" y="300"/>
                    <a:pt x="2116" y="321"/>
                  </a:cubicBezTo>
                  <a:cubicBezTo>
                    <a:pt x="2094" y="337"/>
                    <a:pt x="2080" y="360"/>
                    <a:pt x="2080" y="380"/>
                  </a:cubicBezTo>
                  <a:cubicBezTo>
                    <a:pt x="2080" y="396"/>
                    <a:pt x="2087" y="409"/>
                    <a:pt x="2100" y="419"/>
                  </a:cubicBezTo>
                  <a:cubicBezTo>
                    <a:pt x="2072" y="436"/>
                    <a:pt x="2058" y="456"/>
                    <a:pt x="2058" y="482"/>
                  </a:cubicBezTo>
                  <a:moveTo>
                    <a:pt x="2203" y="182"/>
                  </a:moveTo>
                  <a:cubicBezTo>
                    <a:pt x="2233" y="182"/>
                    <a:pt x="2240" y="210"/>
                    <a:pt x="2240" y="233"/>
                  </a:cubicBezTo>
                  <a:cubicBezTo>
                    <a:pt x="2240" y="266"/>
                    <a:pt x="2226" y="284"/>
                    <a:pt x="2203" y="284"/>
                  </a:cubicBezTo>
                  <a:cubicBezTo>
                    <a:pt x="2171" y="284"/>
                    <a:pt x="2166" y="252"/>
                    <a:pt x="2166" y="233"/>
                  </a:cubicBezTo>
                  <a:cubicBezTo>
                    <a:pt x="2166" y="214"/>
                    <a:pt x="2171" y="182"/>
                    <a:pt x="2203" y="182"/>
                  </a:cubicBezTo>
                  <a:moveTo>
                    <a:pt x="2155" y="439"/>
                  </a:moveTo>
                  <a:cubicBezTo>
                    <a:pt x="2157" y="440"/>
                    <a:pt x="2159" y="440"/>
                    <a:pt x="2161" y="440"/>
                  </a:cubicBezTo>
                  <a:cubicBezTo>
                    <a:pt x="2208" y="444"/>
                    <a:pt x="2208" y="444"/>
                    <a:pt x="2208" y="444"/>
                  </a:cubicBezTo>
                  <a:cubicBezTo>
                    <a:pt x="2266" y="448"/>
                    <a:pt x="2268" y="456"/>
                    <a:pt x="2268" y="470"/>
                  </a:cubicBezTo>
                  <a:cubicBezTo>
                    <a:pt x="2268" y="488"/>
                    <a:pt x="2244" y="500"/>
                    <a:pt x="2206" y="500"/>
                  </a:cubicBezTo>
                  <a:cubicBezTo>
                    <a:pt x="2152" y="500"/>
                    <a:pt x="2141" y="487"/>
                    <a:pt x="2141" y="467"/>
                  </a:cubicBezTo>
                  <a:cubicBezTo>
                    <a:pt x="2141" y="457"/>
                    <a:pt x="2146" y="447"/>
                    <a:pt x="2155" y="4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Picture Placeholder 13">
            <a:extLst>
              <a:ext uri="{FF2B5EF4-FFF2-40B4-BE49-F238E27FC236}">
                <a16:creationId xmlns:a16="http://schemas.microsoft.com/office/drawing/2014/main" id="{7ECAB4B7-018A-0EBB-A58F-9FCA59C75D47}"/>
              </a:ext>
            </a:extLst>
          </p:cNvPr>
          <p:cNvSpPr>
            <a:spLocks noGrp="1"/>
          </p:cNvSpPr>
          <p:nvPr>
            <p:ph type="pic" sz="quarter" idx="10"/>
          </p:nvPr>
        </p:nvSpPr>
        <p:spPr>
          <a:xfrm>
            <a:off x="6103938" y="0"/>
            <a:ext cx="3040062" cy="5143500"/>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9" name="Footer Placeholder 8">
            <a:extLst>
              <a:ext uri="{FF2B5EF4-FFF2-40B4-BE49-F238E27FC236}">
                <a16:creationId xmlns:a16="http://schemas.microsoft.com/office/drawing/2014/main" id="{4DC6EF85-3467-0339-FEE7-95DD7B8078A8}"/>
              </a:ext>
            </a:extLst>
          </p:cNvPr>
          <p:cNvSpPr>
            <a:spLocks noGrp="1"/>
          </p:cNvSpPr>
          <p:nvPr>
            <p:ph type="ftr" sz="quarter" idx="11"/>
          </p:nvPr>
        </p:nvSpPr>
        <p:spPr>
          <a:xfrm>
            <a:off x="495300" y="4593800"/>
            <a:ext cx="4084922" cy="232428"/>
          </a:xfrm>
        </p:spPr>
        <p:txBody>
          <a:bodyPr anchor="t" anchorCtr="0"/>
          <a:lstStyle>
            <a:lvl1pPr algn="l">
              <a:defRPr sz="1200" b="1">
                <a:solidFill>
                  <a:schemeClr val="bg1"/>
                </a:solidFill>
              </a:defRPr>
            </a:lvl1pPr>
          </a:lstStyle>
          <a:p>
            <a:r>
              <a:rPr lang="en-US"/>
              <a:t>NYU Grossman School of Medicine</a:t>
            </a:r>
          </a:p>
        </p:txBody>
      </p:sp>
      <p:sp>
        <p:nvSpPr>
          <p:cNvPr id="3" name="Subtitle 2"/>
          <p:cNvSpPr>
            <a:spLocks noGrp="1"/>
          </p:cNvSpPr>
          <p:nvPr>
            <p:ph type="subTitle" idx="1"/>
          </p:nvPr>
        </p:nvSpPr>
        <p:spPr>
          <a:xfrm>
            <a:off x="495300" y="3670570"/>
            <a:ext cx="4084922" cy="599777"/>
          </a:xfrm>
        </p:spPr>
        <p:txBody>
          <a:bodyPr anchor="b">
            <a:noAutofit/>
          </a:bodyPr>
          <a:lstStyle>
            <a:lvl1pPr marL="0" indent="0" algn="l">
              <a:lnSpc>
                <a:spcPct val="105000"/>
              </a:lnSpc>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2" name="Title 1"/>
          <p:cNvSpPr>
            <a:spLocks noGrp="1"/>
          </p:cNvSpPr>
          <p:nvPr>
            <p:ph type="ctrTitle"/>
          </p:nvPr>
        </p:nvSpPr>
        <p:spPr>
          <a:xfrm>
            <a:off x="495300" y="1552575"/>
            <a:ext cx="5164836" cy="1751015"/>
          </a:xfrm>
        </p:spPr>
        <p:txBody>
          <a:bodyPr anchor="t" anchorCtr="0"/>
          <a:lstStyle>
            <a:lvl1pPr algn="l">
              <a:lnSpc>
                <a:spcPct val="83000"/>
              </a:lnSpc>
              <a:defRPr sz="3600">
                <a:solidFill>
                  <a:schemeClr val="bg2"/>
                </a:solidFill>
              </a:defRPr>
            </a:lvl1pPr>
          </a:lstStyle>
          <a:p>
            <a:r>
              <a:rPr lang="en-US"/>
              <a:t>Click to edit Master title style</a:t>
            </a:r>
          </a:p>
        </p:txBody>
      </p:sp>
    </p:spTree>
    <p:extLst>
      <p:ext uri="{BB962C8B-B14F-4D97-AF65-F5344CB8AC3E}">
        <p14:creationId xmlns:p14="http://schemas.microsoft.com/office/powerpoint/2010/main" val="8506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Large Imag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3036367" y="0"/>
            <a:ext cx="6107634" cy="5143501"/>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3" name="Slide Number Placeholder 5">
            <a:extLst>
              <a:ext uri="{FF2B5EF4-FFF2-40B4-BE49-F238E27FC236}">
                <a16:creationId xmlns:a16="http://schemas.microsoft.com/office/drawing/2014/main" id="{7ED6687E-E66B-5294-8095-3A1F08C6B870}"/>
              </a:ext>
            </a:extLst>
          </p:cNvPr>
          <p:cNvSpPr>
            <a:spLocks noGrp="1"/>
          </p:cNvSpPr>
          <p:nvPr>
            <p:ph type="sldNum" sz="quarter" idx="4"/>
          </p:nvPr>
        </p:nvSpPr>
        <p:spPr>
          <a:xfrm>
            <a:off x="8346924" y="4509793"/>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5" name="Footer Placeholder 4">
            <a:extLst>
              <a:ext uri="{FF2B5EF4-FFF2-40B4-BE49-F238E27FC236}">
                <a16:creationId xmlns:a16="http://schemas.microsoft.com/office/drawing/2014/main" id="{E4E82167-816F-0330-5594-30CE0FD38D7F}"/>
              </a:ext>
            </a:extLst>
          </p:cNvPr>
          <p:cNvSpPr>
            <a:spLocks noGrp="1"/>
          </p:cNvSpPr>
          <p:nvPr>
            <p:ph type="ftr" sz="quarter" idx="11"/>
          </p:nvPr>
        </p:nvSpPr>
        <p:spPr/>
        <p:txBody>
          <a:bodyPr/>
          <a:lstStyle>
            <a:lvl1pPr>
              <a:defRPr>
                <a:solidFill>
                  <a:schemeClr val="bg1"/>
                </a:solidFill>
              </a:defRPr>
            </a:lvl1pPr>
          </a:lstStyle>
          <a:p>
            <a:r>
              <a:rPr lang="en-US"/>
              <a:t>NYU Grossman School of Medicine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9" y="1572392"/>
            <a:ext cx="2240921" cy="2647182"/>
          </a:xfrm>
        </p:spPr>
        <p:txBody>
          <a:bodyPr/>
          <a:lstStyle>
            <a:lvl1pPr>
              <a:lnSpc>
                <a:spcPct val="112000"/>
              </a:lnSpc>
              <a:defRPr sz="1600">
                <a:solidFill>
                  <a:schemeClr val="bg2"/>
                </a:solidFill>
              </a:defRPr>
            </a:lvl1pPr>
            <a:lvl2pPr>
              <a:lnSpc>
                <a:spcPct val="112000"/>
              </a:lnSpc>
              <a:defRPr sz="1600">
                <a:solidFill>
                  <a:schemeClr val="bg1"/>
                </a:solidFill>
              </a:defRPr>
            </a:lvl2pPr>
            <a:lvl3pPr>
              <a:lnSpc>
                <a:spcPct val="112000"/>
              </a:lnSpc>
              <a:defRPr sz="1600">
                <a:solidFill>
                  <a:schemeClr val="bg1"/>
                </a:solidFill>
              </a:defRPr>
            </a:lvl3pPr>
            <a:lvl4pPr>
              <a:lnSpc>
                <a:spcPct val="112000"/>
              </a:lnSpc>
              <a:defRPr sz="1600">
                <a:solidFill>
                  <a:schemeClr val="bg1"/>
                </a:solidFill>
              </a:defRPr>
            </a:lvl4pPr>
            <a:lvl5pPr>
              <a:lnSpc>
                <a:spcPct val="112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495299" y="400050"/>
            <a:ext cx="2240921" cy="92075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20713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and Full Page Imag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0" y="0"/>
            <a:ext cx="9144001" cy="5143501"/>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3" name="NYU Langone Health Logo">
            <a:extLst>
              <a:ext uri="{FF2B5EF4-FFF2-40B4-BE49-F238E27FC236}">
                <a16:creationId xmlns:a16="http://schemas.microsoft.com/office/drawing/2014/main" id="{76799307-424C-8A97-EDE0-544A13555A70}"/>
              </a:ext>
            </a:extLst>
          </p:cNvPr>
          <p:cNvSpPr>
            <a:spLocks noGrp="1"/>
          </p:cNvSpPr>
          <p:nvPr>
            <p:ph type="body" sz="quarter" idx="14" hasCustomPrompt="1"/>
          </p:nvPr>
        </p:nvSpPr>
        <p:spPr>
          <a:xfrm>
            <a:off x="507330" y="4410243"/>
            <a:ext cx="838200" cy="352425"/>
          </a:xfrm>
          <a:blipFill>
            <a:blip r:embed="rId2">
              <a:extLst>
                <a:ext uri="{96DAC541-7B7A-43D3-8B79-37D633B846F1}">
                  <asvg:svgBlip xmlns:asvg="http://schemas.microsoft.com/office/drawing/2016/SVG/main" r:embed="rId3"/>
                </a:ext>
              </a:extLst>
            </a:blip>
            <a:stretch>
              <a:fillRect/>
            </a:stretch>
          </a:blipFill>
        </p:spPr>
        <p:txBody>
          <a:bodyPr/>
          <a:lstStyle/>
          <a:p>
            <a:pPr lvl="0"/>
            <a:r>
              <a:rPr lang="en-US"/>
              <a:t> </a:t>
            </a:r>
          </a:p>
        </p:txBody>
      </p:sp>
      <p:sp>
        <p:nvSpPr>
          <p:cNvPr id="5" name="Slide Number Placeholder 5">
            <a:extLst>
              <a:ext uri="{FF2B5EF4-FFF2-40B4-BE49-F238E27FC236}">
                <a16:creationId xmlns:a16="http://schemas.microsoft.com/office/drawing/2014/main" id="{2182874F-C92B-945D-B692-C1B9B8C5B79A}"/>
              </a:ext>
            </a:extLst>
          </p:cNvPr>
          <p:cNvSpPr>
            <a:spLocks noGrp="1"/>
          </p:cNvSpPr>
          <p:nvPr>
            <p:ph type="sldNum" sz="quarter" idx="4"/>
          </p:nvPr>
        </p:nvSpPr>
        <p:spPr>
          <a:xfrm>
            <a:off x="8350421" y="4506295"/>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4" name="Footer Placeholder 3">
            <a:extLst>
              <a:ext uri="{FF2B5EF4-FFF2-40B4-BE49-F238E27FC236}">
                <a16:creationId xmlns:a16="http://schemas.microsoft.com/office/drawing/2014/main" id="{08FBBF81-8C89-DF23-78CA-8B0FAB4530F0}"/>
              </a:ext>
            </a:extLst>
          </p:cNvPr>
          <p:cNvSpPr>
            <a:spLocks noGrp="1"/>
          </p:cNvSpPr>
          <p:nvPr>
            <p:ph type="ftr" sz="quarter" idx="15"/>
          </p:nvPr>
        </p:nvSpPr>
        <p:spPr/>
        <p:txBody>
          <a:bodyPr/>
          <a:lstStyle>
            <a:lvl1pPr>
              <a:defRPr>
                <a:solidFill>
                  <a:schemeClr val="bg1"/>
                </a:solidFill>
              </a:defRPr>
            </a:lvl1pPr>
          </a:lstStyle>
          <a:p>
            <a:r>
              <a:rPr lang="en-US"/>
              <a:t>NYU Grossman School of Medicine</a:t>
            </a:r>
          </a:p>
        </p:txBody>
      </p:sp>
      <p:sp>
        <p:nvSpPr>
          <p:cNvPr id="13" name="Content Placeholder 2">
            <a:extLst>
              <a:ext uri="{FF2B5EF4-FFF2-40B4-BE49-F238E27FC236}">
                <a16:creationId xmlns:a16="http://schemas.microsoft.com/office/drawing/2014/main" id="{313CFE71-3F3A-F8D9-8EE4-516B6E1B2C9D}"/>
              </a:ext>
            </a:extLst>
          </p:cNvPr>
          <p:cNvSpPr>
            <a:spLocks noGrp="1"/>
          </p:cNvSpPr>
          <p:nvPr>
            <p:ph idx="13"/>
          </p:nvPr>
        </p:nvSpPr>
        <p:spPr>
          <a:xfrm>
            <a:off x="495300" y="1542656"/>
            <a:ext cx="5448300" cy="2676918"/>
          </a:xfrm>
        </p:spPr>
        <p:txBody>
          <a:bodyPr/>
          <a:lstStyle>
            <a:lvl1pPr>
              <a:lnSpc>
                <a:spcPct val="82000"/>
              </a:lnSpc>
              <a:defRPr sz="4500" b="0">
                <a:solidFill>
                  <a:schemeClr val="bg2"/>
                </a:solidFill>
              </a:defRPr>
            </a:lvl1pPr>
            <a:lvl2pPr>
              <a:lnSpc>
                <a:spcPct val="115000"/>
              </a:lnSpc>
              <a:defRPr/>
            </a:lvl2pPr>
            <a:lvl3pPr>
              <a:lnSpc>
                <a:spcPct val="115000"/>
              </a:lnSpc>
              <a:defRPr/>
            </a:lvl3pPr>
            <a:lvl4pPr>
              <a:lnSpc>
                <a:spcPct val="115000"/>
              </a:lnSpc>
              <a:defRPr/>
            </a:lvl4pPr>
            <a:lvl5pPr>
              <a:lnSpc>
                <a:spcPct val="115000"/>
              </a:lnSpc>
              <a:defRPr/>
            </a:lvl5pPr>
          </a:lstStyle>
          <a:p>
            <a:pPr lvl="0"/>
            <a:r>
              <a:rPr lang="en-US"/>
              <a:t>Click to edit Master text styles</a:t>
            </a:r>
          </a:p>
        </p:txBody>
      </p:sp>
      <p:sp>
        <p:nvSpPr>
          <p:cNvPr id="2" name="Title 1"/>
          <p:cNvSpPr>
            <a:spLocks noGrp="1"/>
          </p:cNvSpPr>
          <p:nvPr>
            <p:ph type="title"/>
          </p:nvPr>
        </p:nvSpPr>
        <p:spPr>
          <a:xfrm>
            <a:off x="495299" y="400050"/>
            <a:ext cx="7066789" cy="81558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67078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Two Image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4645FEE-0D66-8F6B-F262-51EC62F50AB8}"/>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5" name="Footer Placeholder 4">
            <a:extLst>
              <a:ext uri="{FF2B5EF4-FFF2-40B4-BE49-F238E27FC236}">
                <a16:creationId xmlns:a16="http://schemas.microsoft.com/office/drawing/2014/main" id="{56250348-974D-18B5-6E6F-24FA7F9F5613}"/>
              </a:ext>
            </a:extLst>
          </p:cNvPr>
          <p:cNvSpPr>
            <a:spLocks noGrp="1"/>
          </p:cNvSpPr>
          <p:nvPr>
            <p:ph type="ftr" sz="quarter" idx="15"/>
          </p:nvPr>
        </p:nvSpPr>
        <p:spPr/>
        <p:txBody>
          <a:bodyPr/>
          <a:lstStyle>
            <a:lvl1pPr>
              <a:defRPr>
                <a:solidFill>
                  <a:schemeClr val="bg1"/>
                </a:solidFill>
              </a:defRPr>
            </a:lvl1pPr>
          </a:lstStyle>
          <a:p>
            <a:r>
              <a:rPr lang="en-US"/>
              <a:t>NYU Grossman School of Medicine</a:t>
            </a:r>
          </a:p>
        </p:txBody>
      </p:sp>
      <p:sp>
        <p:nvSpPr>
          <p:cNvPr id="10" name="Content Placeholder 2">
            <a:extLst>
              <a:ext uri="{FF2B5EF4-FFF2-40B4-BE49-F238E27FC236}">
                <a16:creationId xmlns:a16="http://schemas.microsoft.com/office/drawing/2014/main" id="{0D18C1C8-D8FB-BD07-A65C-92605D1A9036}"/>
              </a:ext>
            </a:extLst>
          </p:cNvPr>
          <p:cNvSpPr>
            <a:spLocks noGrp="1"/>
          </p:cNvSpPr>
          <p:nvPr>
            <p:ph idx="14"/>
          </p:nvPr>
        </p:nvSpPr>
        <p:spPr>
          <a:xfrm>
            <a:off x="4838701" y="3587183"/>
            <a:ext cx="3771900" cy="622867"/>
          </a:xfrm>
        </p:spPr>
        <p:txBody>
          <a:bodyPr/>
          <a:lstStyle>
            <a:lvl1pPr>
              <a:lnSpc>
                <a:spcPct val="112000"/>
              </a:lnSpc>
              <a:defRPr sz="1400">
                <a:solidFill>
                  <a:schemeClr val="bg2"/>
                </a:solidFill>
              </a:defRPr>
            </a:lvl1pPr>
            <a:lvl2pPr>
              <a:lnSpc>
                <a:spcPct val="112000"/>
              </a:lnSpc>
              <a:defRPr sz="1400"/>
            </a:lvl2pPr>
            <a:lvl3pPr marL="109728" indent="-109728">
              <a:lnSpc>
                <a:spcPct val="112000"/>
              </a:lnSpc>
              <a:defRPr sz="1400"/>
            </a:lvl3pPr>
            <a:lvl4pPr marL="292608" indent="-109728">
              <a:lnSpc>
                <a:spcPct val="112000"/>
              </a:lnSpc>
              <a:defRPr sz="1400"/>
            </a:lvl4pPr>
            <a:lvl5pPr marL="475488" indent="-109728">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13">
            <a:extLst>
              <a:ext uri="{FF2B5EF4-FFF2-40B4-BE49-F238E27FC236}">
                <a16:creationId xmlns:a16="http://schemas.microsoft.com/office/drawing/2014/main" id="{32AB9D3B-A168-5E4F-54A4-969E9494DB3C}"/>
              </a:ext>
            </a:extLst>
          </p:cNvPr>
          <p:cNvSpPr>
            <a:spLocks noGrp="1"/>
          </p:cNvSpPr>
          <p:nvPr>
            <p:ph type="pic" sz="quarter" idx="13"/>
          </p:nvPr>
        </p:nvSpPr>
        <p:spPr>
          <a:xfrm>
            <a:off x="4838700" y="1427981"/>
            <a:ext cx="3771900"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300" y="3587183"/>
            <a:ext cx="3810000" cy="622867"/>
          </a:xfrm>
        </p:spPr>
        <p:txBody>
          <a:bodyPr/>
          <a:lstStyle>
            <a:lvl1pPr>
              <a:lnSpc>
                <a:spcPct val="112000"/>
              </a:lnSpc>
              <a:defRPr sz="1400">
                <a:solidFill>
                  <a:schemeClr val="bg2"/>
                </a:solidFill>
              </a:defRPr>
            </a:lvl1pPr>
            <a:lvl2pPr>
              <a:lnSpc>
                <a:spcPct val="112000"/>
              </a:lnSpc>
              <a:defRPr sz="1400"/>
            </a:lvl2pPr>
            <a:lvl3pPr marL="109728" indent="-109728">
              <a:lnSpc>
                <a:spcPct val="112000"/>
              </a:lnSpc>
              <a:defRPr sz="1400"/>
            </a:lvl3pPr>
            <a:lvl4pPr marL="292608" indent="-109728">
              <a:lnSpc>
                <a:spcPct val="112000"/>
              </a:lnSpc>
              <a:defRPr sz="1400"/>
            </a:lvl4pPr>
            <a:lvl5pPr marL="475488" indent="-109728">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95299" y="1427981"/>
            <a:ext cx="3810001"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40590763"/>
      </p:ext>
    </p:extLst>
  </p:cSld>
  <p:clrMapOvr>
    <a:masterClrMapping/>
  </p:clrMapOvr>
  <p:extLst>
    <p:ext uri="{DCECCB84-F9BA-43D5-87BE-67443E8EF086}">
      <p15:sldGuideLst xmlns:p15="http://schemas.microsoft.com/office/powerpoint/2012/main">
        <p15:guide id="1" pos="2712" userDrawn="1">
          <p15:clr>
            <a:srgbClr val="FBAE40"/>
          </p15:clr>
        </p15:guide>
        <p15:guide id="2" pos="30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Three Image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4645FEE-0D66-8F6B-F262-51EC62F50AB8}"/>
              </a:ext>
            </a:extLst>
          </p:cNvPr>
          <p:cNvSpPr>
            <a:spLocks noGrp="1"/>
          </p:cNvSpPr>
          <p:nvPr>
            <p:ph type="sldNum" sz="quarter" idx="4"/>
          </p:nvPr>
        </p:nvSpPr>
        <p:spPr>
          <a:xfrm>
            <a:off x="8346924" y="4517608"/>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11" name="Footer Placeholder 10">
            <a:extLst>
              <a:ext uri="{FF2B5EF4-FFF2-40B4-BE49-F238E27FC236}">
                <a16:creationId xmlns:a16="http://schemas.microsoft.com/office/drawing/2014/main" id="{3A25C9B9-E8CF-7442-A5BA-65B7E96FACF7}"/>
              </a:ext>
            </a:extLst>
          </p:cNvPr>
          <p:cNvSpPr>
            <a:spLocks noGrp="1"/>
          </p:cNvSpPr>
          <p:nvPr>
            <p:ph type="ftr" sz="quarter" idx="17"/>
          </p:nvPr>
        </p:nvSpPr>
        <p:spPr/>
        <p:txBody>
          <a:bodyPr/>
          <a:lstStyle/>
          <a:p>
            <a:r>
              <a:rPr lang="en-US"/>
              <a:t>NYU Grossman School of Medicine</a:t>
            </a:r>
          </a:p>
        </p:txBody>
      </p:sp>
      <p:sp>
        <p:nvSpPr>
          <p:cNvPr id="6" name="Content Placeholder 2">
            <a:extLst>
              <a:ext uri="{FF2B5EF4-FFF2-40B4-BE49-F238E27FC236}">
                <a16:creationId xmlns:a16="http://schemas.microsoft.com/office/drawing/2014/main" id="{C9B4B917-387E-4074-A52F-4A3842B75A72}"/>
              </a:ext>
            </a:extLst>
          </p:cNvPr>
          <p:cNvSpPr>
            <a:spLocks noGrp="1"/>
          </p:cNvSpPr>
          <p:nvPr>
            <p:ph idx="16"/>
          </p:nvPr>
        </p:nvSpPr>
        <p:spPr>
          <a:xfrm>
            <a:off x="6077712" y="3587183"/>
            <a:ext cx="2532889" cy="632393"/>
          </a:xfrm>
        </p:spPr>
        <p:txBody>
          <a:bodyPr/>
          <a:lstStyle>
            <a:lvl1pPr>
              <a:lnSpc>
                <a:spcPct val="112000"/>
              </a:lnSpc>
              <a:defRPr sz="1400">
                <a:solidFill>
                  <a:schemeClr val="bg2"/>
                </a:solidFill>
              </a:defRPr>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3">
            <a:extLst>
              <a:ext uri="{FF2B5EF4-FFF2-40B4-BE49-F238E27FC236}">
                <a16:creationId xmlns:a16="http://schemas.microsoft.com/office/drawing/2014/main" id="{F1BDD536-E6BE-8F75-8E09-7164FBB4612B}"/>
              </a:ext>
            </a:extLst>
          </p:cNvPr>
          <p:cNvSpPr>
            <a:spLocks noGrp="1"/>
          </p:cNvSpPr>
          <p:nvPr>
            <p:ph type="pic" sz="quarter" idx="15"/>
          </p:nvPr>
        </p:nvSpPr>
        <p:spPr>
          <a:xfrm>
            <a:off x="6077712" y="1427981"/>
            <a:ext cx="2532888"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10" name="Content Placeholder 2">
            <a:extLst>
              <a:ext uri="{FF2B5EF4-FFF2-40B4-BE49-F238E27FC236}">
                <a16:creationId xmlns:a16="http://schemas.microsoft.com/office/drawing/2014/main" id="{0D18C1C8-D8FB-BD07-A65C-92605D1A9036}"/>
              </a:ext>
            </a:extLst>
          </p:cNvPr>
          <p:cNvSpPr>
            <a:spLocks noGrp="1"/>
          </p:cNvSpPr>
          <p:nvPr>
            <p:ph idx="14"/>
          </p:nvPr>
        </p:nvSpPr>
        <p:spPr>
          <a:xfrm>
            <a:off x="3286506" y="3587183"/>
            <a:ext cx="2532888" cy="632393"/>
          </a:xfrm>
        </p:spPr>
        <p:txBody>
          <a:bodyPr/>
          <a:lstStyle>
            <a:lvl1pPr>
              <a:lnSpc>
                <a:spcPct val="112000"/>
              </a:lnSpc>
              <a:defRPr sz="1400">
                <a:solidFill>
                  <a:schemeClr val="bg2"/>
                </a:solidFill>
              </a:defRPr>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13">
            <a:extLst>
              <a:ext uri="{FF2B5EF4-FFF2-40B4-BE49-F238E27FC236}">
                <a16:creationId xmlns:a16="http://schemas.microsoft.com/office/drawing/2014/main" id="{32AB9D3B-A168-5E4F-54A4-969E9494DB3C}"/>
              </a:ext>
            </a:extLst>
          </p:cNvPr>
          <p:cNvSpPr>
            <a:spLocks noGrp="1"/>
          </p:cNvSpPr>
          <p:nvPr>
            <p:ph type="pic" sz="quarter" idx="13"/>
          </p:nvPr>
        </p:nvSpPr>
        <p:spPr>
          <a:xfrm>
            <a:off x="3286506" y="1427981"/>
            <a:ext cx="2532888"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9" y="3587183"/>
            <a:ext cx="2532887" cy="632393"/>
          </a:xfrm>
        </p:spPr>
        <p:txBody>
          <a:bodyPr/>
          <a:lstStyle>
            <a:lvl1pPr>
              <a:lnSpc>
                <a:spcPct val="112000"/>
              </a:lnSpc>
              <a:defRPr sz="1400">
                <a:solidFill>
                  <a:schemeClr val="bg2"/>
                </a:solidFill>
              </a:defRPr>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95299" y="1427981"/>
            <a:ext cx="2532888"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9771965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Four Images">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E003EF9-3D7B-6B28-CFE9-B03186353ED1}"/>
              </a:ext>
            </a:extLst>
          </p:cNvPr>
          <p:cNvSpPr>
            <a:spLocks noGrp="1"/>
          </p:cNvSpPr>
          <p:nvPr>
            <p:ph type="sldNum" sz="quarter" idx="4"/>
          </p:nvPr>
        </p:nvSpPr>
        <p:spPr>
          <a:xfrm>
            <a:off x="8346922" y="4517607"/>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3" name="Footer Placeholder 2">
            <a:extLst>
              <a:ext uri="{FF2B5EF4-FFF2-40B4-BE49-F238E27FC236}">
                <a16:creationId xmlns:a16="http://schemas.microsoft.com/office/drawing/2014/main" id="{5D807D47-AE70-B2A6-AA00-07691081AE46}"/>
              </a:ext>
            </a:extLst>
          </p:cNvPr>
          <p:cNvSpPr>
            <a:spLocks noGrp="1"/>
          </p:cNvSpPr>
          <p:nvPr>
            <p:ph type="ftr" sz="quarter" idx="21"/>
          </p:nvPr>
        </p:nvSpPr>
        <p:spPr/>
        <p:txBody>
          <a:bodyPr/>
          <a:lstStyle/>
          <a:p>
            <a:r>
              <a:rPr lang="en-US"/>
              <a:t>NYU Grossman School of Medicine</a:t>
            </a:r>
          </a:p>
        </p:txBody>
      </p:sp>
      <p:sp>
        <p:nvSpPr>
          <p:cNvPr id="16" name="Content Placeholder 2">
            <a:extLst>
              <a:ext uri="{FF2B5EF4-FFF2-40B4-BE49-F238E27FC236}">
                <a16:creationId xmlns:a16="http://schemas.microsoft.com/office/drawing/2014/main" id="{3BCA7B80-B75F-A050-86EB-5459E1FFF963}"/>
              </a:ext>
            </a:extLst>
          </p:cNvPr>
          <p:cNvSpPr>
            <a:spLocks noGrp="1"/>
          </p:cNvSpPr>
          <p:nvPr>
            <p:ph idx="20"/>
          </p:nvPr>
        </p:nvSpPr>
        <p:spPr>
          <a:xfrm>
            <a:off x="6781800" y="2764992"/>
            <a:ext cx="1828800" cy="1445058"/>
          </a:xfrm>
        </p:spPr>
        <p:txBody>
          <a:bodyPr/>
          <a:lstStyle>
            <a:lvl1pPr>
              <a:lnSpc>
                <a:spcPct val="112000"/>
              </a:lnSpc>
              <a:defRPr sz="1400"/>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3">
            <a:extLst>
              <a:ext uri="{FF2B5EF4-FFF2-40B4-BE49-F238E27FC236}">
                <a16:creationId xmlns:a16="http://schemas.microsoft.com/office/drawing/2014/main" id="{1B733EA3-1907-BCFF-411F-10B15B638E03}"/>
              </a:ext>
            </a:extLst>
          </p:cNvPr>
          <p:cNvSpPr>
            <a:spLocks noGrp="1"/>
          </p:cNvSpPr>
          <p:nvPr>
            <p:ph type="pic" sz="quarter" idx="17"/>
          </p:nvPr>
        </p:nvSpPr>
        <p:spPr>
          <a:xfrm>
            <a:off x="6781800" y="1428750"/>
            <a:ext cx="1828800" cy="1143000"/>
          </a:xfrm>
          <a:solidFill>
            <a:schemeClr val="bg1">
              <a:lumMod val="85000"/>
            </a:schemeClr>
          </a:solidFill>
        </p:spPr>
        <p:txBody>
          <a:bodyPr tIns="91440"/>
          <a:lstStyle>
            <a:lvl1pPr algn="ctr">
              <a:defRPr>
                <a:solidFill>
                  <a:schemeClr val="tx2"/>
                </a:solidFill>
              </a:defRPr>
            </a:lvl1pPr>
          </a:lstStyle>
          <a:p>
            <a:r>
              <a:rPr lang="en-US"/>
              <a:t>Click icon to add picture</a:t>
            </a:r>
          </a:p>
        </p:txBody>
      </p:sp>
      <p:sp>
        <p:nvSpPr>
          <p:cNvPr id="15" name="Content Placeholder 2">
            <a:extLst>
              <a:ext uri="{FF2B5EF4-FFF2-40B4-BE49-F238E27FC236}">
                <a16:creationId xmlns:a16="http://schemas.microsoft.com/office/drawing/2014/main" id="{113EDF18-D2BC-07DE-A7F8-CEA49F7C8A8F}"/>
              </a:ext>
            </a:extLst>
          </p:cNvPr>
          <p:cNvSpPr>
            <a:spLocks noGrp="1"/>
          </p:cNvSpPr>
          <p:nvPr>
            <p:ph idx="19"/>
          </p:nvPr>
        </p:nvSpPr>
        <p:spPr>
          <a:xfrm>
            <a:off x="4686301" y="2764992"/>
            <a:ext cx="1828800" cy="1445058"/>
          </a:xfrm>
        </p:spPr>
        <p:txBody>
          <a:bodyPr/>
          <a:lstStyle>
            <a:lvl1pPr>
              <a:lnSpc>
                <a:spcPct val="112000"/>
              </a:lnSpc>
              <a:defRPr sz="1400"/>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3">
            <a:extLst>
              <a:ext uri="{FF2B5EF4-FFF2-40B4-BE49-F238E27FC236}">
                <a16:creationId xmlns:a16="http://schemas.microsoft.com/office/drawing/2014/main" id="{6B9052FE-07F2-2318-FAED-8F93C55BB715}"/>
              </a:ext>
            </a:extLst>
          </p:cNvPr>
          <p:cNvSpPr>
            <a:spLocks noGrp="1"/>
          </p:cNvSpPr>
          <p:nvPr>
            <p:ph type="pic" sz="quarter" idx="16"/>
          </p:nvPr>
        </p:nvSpPr>
        <p:spPr>
          <a:xfrm>
            <a:off x="4686300" y="1428750"/>
            <a:ext cx="1828800" cy="1143000"/>
          </a:xfrm>
          <a:solidFill>
            <a:schemeClr val="bg1">
              <a:lumMod val="85000"/>
            </a:schemeClr>
          </a:solidFill>
        </p:spPr>
        <p:txBody>
          <a:bodyPr tIns="91440"/>
          <a:lstStyle>
            <a:lvl1pPr algn="ctr">
              <a:defRPr>
                <a:solidFill>
                  <a:schemeClr val="tx2"/>
                </a:solidFill>
              </a:defRPr>
            </a:lvl1pPr>
          </a:lstStyle>
          <a:p>
            <a:r>
              <a:rPr lang="en-US"/>
              <a:t>Click icon to add picture</a:t>
            </a:r>
          </a:p>
        </p:txBody>
      </p:sp>
      <p:sp>
        <p:nvSpPr>
          <p:cNvPr id="14" name="Content Placeholder 2">
            <a:extLst>
              <a:ext uri="{FF2B5EF4-FFF2-40B4-BE49-F238E27FC236}">
                <a16:creationId xmlns:a16="http://schemas.microsoft.com/office/drawing/2014/main" id="{F1B4BB71-3293-6CFC-9E86-D40C6FB8E839}"/>
              </a:ext>
            </a:extLst>
          </p:cNvPr>
          <p:cNvSpPr>
            <a:spLocks noGrp="1"/>
          </p:cNvSpPr>
          <p:nvPr>
            <p:ph idx="18"/>
          </p:nvPr>
        </p:nvSpPr>
        <p:spPr>
          <a:xfrm>
            <a:off x="2590800" y="2764992"/>
            <a:ext cx="1828800" cy="1445058"/>
          </a:xfrm>
        </p:spPr>
        <p:txBody>
          <a:bodyPr/>
          <a:lstStyle>
            <a:lvl1pPr>
              <a:lnSpc>
                <a:spcPct val="112000"/>
              </a:lnSpc>
              <a:defRPr sz="1400"/>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3">
            <a:extLst>
              <a:ext uri="{FF2B5EF4-FFF2-40B4-BE49-F238E27FC236}">
                <a16:creationId xmlns:a16="http://schemas.microsoft.com/office/drawing/2014/main" id="{798FC0FE-33D3-F2F7-29D8-BFB66F8FB500}"/>
              </a:ext>
            </a:extLst>
          </p:cNvPr>
          <p:cNvSpPr>
            <a:spLocks noGrp="1"/>
          </p:cNvSpPr>
          <p:nvPr>
            <p:ph type="pic" sz="quarter" idx="15"/>
          </p:nvPr>
        </p:nvSpPr>
        <p:spPr>
          <a:xfrm>
            <a:off x="2590800" y="1428750"/>
            <a:ext cx="1828800" cy="1143000"/>
          </a:xfrm>
          <a:solidFill>
            <a:schemeClr val="bg1">
              <a:lumMod val="85000"/>
            </a:schemeClr>
          </a:solidFill>
        </p:spPr>
        <p:txBody>
          <a:bodyPr tIns="91440"/>
          <a:lstStyle>
            <a:lvl1pPr algn="ctr">
              <a:defRPr>
                <a:solidFill>
                  <a:schemeClr val="tx2"/>
                </a:solidFill>
              </a:defRPr>
            </a:lvl1pPr>
          </a:lstStyle>
          <a:p>
            <a:r>
              <a:rPr lang="en-US"/>
              <a:t>Click icon to add picture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9" y="2764992"/>
            <a:ext cx="1828799" cy="1445058"/>
          </a:xfrm>
        </p:spPr>
        <p:txBody>
          <a:bodyPr/>
          <a:lstStyle>
            <a:lvl1pPr>
              <a:lnSpc>
                <a:spcPct val="112000"/>
              </a:lnSpc>
              <a:defRPr sz="1400"/>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95300" y="1427982"/>
            <a:ext cx="1828800" cy="1143768"/>
          </a:xfrm>
          <a:solidFill>
            <a:schemeClr val="bg1">
              <a:lumMod val="85000"/>
            </a:schemeClr>
          </a:solidFill>
        </p:spPr>
        <p:txBody>
          <a:bodyPr tIns="91440"/>
          <a:lstStyle>
            <a:lvl1pPr algn="ctr">
              <a:defRPr>
                <a:solidFill>
                  <a:schemeClr val="tx2"/>
                </a:solidFill>
              </a:defRPr>
            </a:lvl1pPr>
          </a:lstStyle>
          <a:p>
            <a:r>
              <a:rPr lang="en-US"/>
              <a:t>Click icon to add picture</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908559130"/>
      </p:ext>
    </p:extLst>
  </p:cSld>
  <p:clrMapOvr>
    <a:masterClrMapping/>
  </p:clrMapOvr>
  <p:extLst>
    <p:ext uri="{DCECCB84-F9BA-43D5-87BE-67443E8EF086}">
      <p15:sldGuideLst xmlns:p15="http://schemas.microsoft.com/office/powerpoint/2012/main">
        <p15:guide id="1" orient="horz" pos="16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Large Tex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D57F39-02AA-089A-80FD-60D144D0644A}"/>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4" name="Footer Placeholder 3">
            <a:extLst>
              <a:ext uri="{FF2B5EF4-FFF2-40B4-BE49-F238E27FC236}">
                <a16:creationId xmlns:a16="http://schemas.microsoft.com/office/drawing/2014/main" id="{6043DC9F-2744-7188-1DCD-23C5484CA212}"/>
              </a:ext>
            </a:extLst>
          </p:cNvPr>
          <p:cNvSpPr>
            <a:spLocks noGrp="1"/>
          </p:cNvSpPr>
          <p:nvPr>
            <p:ph type="ftr" sz="quarter" idx="10"/>
          </p:nvPr>
        </p:nvSpPr>
        <p:spPr/>
        <p:txBody>
          <a:bodyPr/>
          <a:lstStyle/>
          <a:p>
            <a:r>
              <a:rPr lang="en-US"/>
              <a:t>NYU Grossman School of Medicine</a:t>
            </a:r>
          </a:p>
        </p:txBody>
      </p:sp>
      <p:sp>
        <p:nvSpPr>
          <p:cNvPr id="3" name="Content Placeholder 2"/>
          <p:cNvSpPr>
            <a:spLocks noGrp="1"/>
          </p:cNvSpPr>
          <p:nvPr>
            <p:ph idx="1"/>
          </p:nvPr>
        </p:nvSpPr>
        <p:spPr>
          <a:xfrm>
            <a:off x="495300" y="1552575"/>
            <a:ext cx="7274034" cy="2657475"/>
          </a:xfrm>
        </p:spPr>
        <p:txBody>
          <a:bodyPr/>
          <a:lstStyle>
            <a:lvl1pPr>
              <a:lnSpc>
                <a:spcPct val="85000"/>
              </a:lnSpc>
              <a:defRPr sz="5600" b="0">
                <a:solidFill>
                  <a:schemeClr val="bg2"/>
                </a:solidFill>
              </a:defRPr>
            </a:lvl1pPr>
            <a:lvl2pPr>
              <a:lnSpc>
                <a:spcPct val="112000"/>
              </a:lnSpc>
              <a:defRPr/>
            </a:lvl2pPr>
            <a:lvl3pPr>
              <a:lnSpc>
                <a:spcPct val="112000"/>
              </a:lnSpc>
              <a:defRPr/>
            </a:lvl3pPr>
            <a:lvl4pPr>
              <a:lnSpc>
                <a:spcPct val="112000"/>
              </a:lnSpc>
              <a:defRPr/>
            </a:lvl4pPr>
            <a:lvl5pPr>
              <a:lnSpc>
                <a:spcPct val="112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98798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and Imag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571999" y="0"/>
            <a:ext cx="4572001" cy="5143501"/>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6" name="Slide Number Placeholder 5">
            <a:extLst>
              <a:ext uri="{FF2B5EF4-FFF2-40B4-BE49-F238E27FC236}">
                <a16:creationId xmlns:a16="http://schemas.microsoft.com/office/drawing/2014/main" id="{C35BB43B-1319-036D-5BDA-56D0F6DE0B73}"/>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10" name="Footer Placeholder 9">
            <a:extLst>
              <a:ext uri="{FF2B5EF4-FFF2-40B4-BE49-F238E27FC236}">
                <a16:creationId xmlns:a16="http://schemas.microsoft.com/office/drawing/2014/main" id="{0D3792DC-0B59-CFCA-D68B-D6E33DB0ABD9}"/>
              </a:ext>
            </a:extLst>
          </p:cNvPr>
          <p:cNvSpPr>
            <a:spLocks noGrp="1"/>
          </p:cNvSpPr>
          <p:nvPr>
            <p:ph type="ftr" sz="quarter" idx="11"/>
          </p:nvPr>
        </p:nvSpPr>
        <p:spPr/>
        <p:txBody>
          <a:bodyPr/>
          <a:lstStyle>
            <a:lvl1pPr>
              <a:defRPr>
                <a:solidFill>
                  <a:schemeClr val="bg1"/>
                </a:solidFill>
              </a:defRPr>
            </a:lvl1pPr>
          </a:lstStyle>
          <a:p>
            <a:r>
              <a:rPr lang="en-US"/>
              <a:t>NYU Grossman School of Medicine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3085" y="1561057"/>
            <a:ext cx="3664700" cy="2309411"/>
          </a:xfrm>
        </p:spPr>
        <p:txBody>
          <a:bodyPr anchor="b"/>
          <a:lstStyle>
            <a:lvl1pPr>
              <a:lnSpc>
                <a:spcPct val="112000"/>
              </a:lnSpc>
              <a:defRPr sz="1800" b="0">
                <a:solidFill>
                  <a:schemeClr val="bg1"/>
                </a:solidFill>
              </a:defRPr>
            </a:lvl1pPr>
            <a:lvl2pPr>
              <a:lnSpc>
                <a:spcPct val="112000"/>
              </a:lnSpc>
              <a:defRPr sz="1800" b="0">
                <a:solidFill>
                  <a:schemeClr val="bg1"/>
                </a:solidFill>
              </a:defRPr>
            </a:lvl2pPr>
            <a:lvl3pPr marL="228600" indent="-228600">
              <a:lnSpc>
                <a:spcPct val="112000"/>
              </a:lnSpc>
              <a:defRPr sz="1800" b="0">
                <a:solidFill>
                  <a:schemeClr val="bg1"/>
                </a:solidFill>
              </a:defRPr>
            </a:lvl3pPr>
            <a:lvl4pPr marL="457200" indent="-228600">
              <a:lnSpc>
                <a:spcPct val="112000"/>
              </a:lnSpc>
              <a:defRPr sz="1800" b="0">
                <a:solidFill>
                  <a:schemeClr val="bg1"/>
                </a:solidFill>
              </a:defRPr>
            </a:lvl4pPr>
            <a:lvl5pPr marL="685800" indent="-228600">
              <a:lnSpc>
                <a:spcPct val="112000"/>
              </a:lnSpc>
              <a:defRPr sz="18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495299" y="468630"/>
            <a:ext cx="3661083" cy="1152525"/>
          </a:xfrm>
        </p:spPr>
        <p:txBody>
          <a:bodyPr/>
          <a:lstStyle>
            <a:lvl1pPr>
              <a:lnSpc>
                <a:spcPct val="80000"/>
              </a:lnSpc>
              <a:defRPr sz="4500">
                <a:solidFill>
                  <a:schemeClr val="bg2"/>
                </a:solidFill>
              </a:defRPr>
            </a:lvl1pPr>
          </a:lstStyle>
          <a:p>
            <a:r>
              <a:rPr lang="en-US"/>
              <a:t>Click to edit Master title style</a:t>
            </a:r>
          </a:p>
        </p:txBody>
      </p:sp>
    </p:spTree>
    <p:extLst>
      <p:ext uri="{BB962C8B-B14F-4D97-AF65-F5344CB8AC3E}">
        <p14:creationId xmlns:p14="http://schemas.microsoft.com/office/powerpoint/2010/main" val="160047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41B06AA-53AF-3F9D-598B-1507782FAEAF}"/>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3" name="Footer Placeholder 2">
            <a:extLst>
              <a:ext uri="{FF2B5EF4-FFF2-40B4-BE49-F238E27FC236}">
                <a16:creationId xmlns:a16="http://schemas.microsoft.com/office/drawing/2014/main" id="{C8CE9641-4D3A-B465-0EED-F0FBA6591F7F}"/>
              </a:ext>
            </a:extLst>
          </p:cNvPr>
          <p:cNvSpPr>
            <a:spLocks noGrp="1"/>
          </p:cNvSpPr>
          <p:nvPr>
            <p:ph type="ftr" sz="quarter" idx="10"/>
          </p:nvPr>
        </p:nvSpPr>
        <p:spPr/>
        <p:txBody>
          <a:bodyPr/>
          <a:lstStyle>
            <a:lvl1pPr>
              <a:defRPr>
                <a:solidFill>
                  <a:schemeClr val="bg1"/>
                </a:solidFill>
              </a:defRPr>
            </a:lvl1pPr>
          </a:lstStyle>
          <a:p>
            <a:r>
              <a:rPr lang="en-US"/>
              <a:t>NYU Grossman School of Medicine</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942833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3BD8AE6-C2F0-35EB-8C96-26857916D76B}"/>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2" name="Footer Placeholder 1">
            <a:extLst>
              <a:ext uri="{FF2B5EF4-FFF2-40B4-BE49-F238E27FC236}">
                <a16:creationId xmlns:a16="http://schemas.microsoft.com/office/drawing/2014/main" id="{AC8BEB58-F668-7562-F0AA-C1E9454C821D}"/>
              </a:ext>
            </a:extLst>
          </p:cNvPr>
          <p:cNvSpPr>
            <a:spLocks noGrp="1"/>
          </p:cNvSpPr>
          <p:nvPr>
            <p:ph type="ftr" sz="quarter" idx="10"/>
          </p:nvPr>
        </p:nvSpPr>
        <p:spPr/>
        <p:txBody>
          <a:bodyPr/>
          <a:lstStyle>
            <a:lvl1pPr>
              <a:defRPr>
                <a:solidFill>
                  <a:schemeClr val="bg1"/>
                </a:solidFill>
              </a:defRPr>
            </a:lvl1pPr>
          </a:lstStyle>
          <a:p>
            <a:r>
              <a:rPr lang="en-US"/>
              <a:t>NYU Grossman School of Medicine</a:t>
            </a:r>
          </a:p>
        </p:txBody>
      </p:sp>
    </p:spTree>
    <p:extLst>
      <p:ext uri="{BB962C8B-B14F-4D97-AF65-F5344CB8AC3E}">
        <p14:creationId xmlns:p14="http://schemas.microsoft.com/office/powerpoint/2010/main" val="272604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grpSp>
        <p:nvGrpSpPr>
          <p:cNvPr id="2" name="NYU Langone Health Logo">
            <a:extLst>
              <a:ext uri="{FF2B5EF4-FFF2-40B4-BE49-F238E27FC236}">
                <a16:creationId xmlns:a16="http://schemas.microsoft.com/office/drawing/2014/main" id="{A0286701-710D-A85F-7782-853164691F09}"/>
              </a:ext>
            </a:extLst>
          </p:cNvPr>
          <p:cNvGrpSpPr>
            <a:grpSpLocks noChangeAspect="1"/>
          </p:cNvGrpSpPr>
          <p:nvPr userDrawn="1"/>
        </p:nvGrpSpPr>
        <p:grpSpPr>
          <a:xfrm>
            <a:off x="486872" y="385508"/>
            <a:ext cx="1496034" cy="649224"/>
            <a:chOff x="2138363" y="5326063"/>
            <a:chExt cx="1935162" cy="839788"/>
          </a:xfrm>
          <a:solidFill>
            <a:schemeClr val="bg1"/>
          </a:solidFill>
        </p:grpSpPr>
        <p:sp>
          <p:nvSpPr>
            <p:cNvPr id="5" name="Freeform 4">
              <a:extLst>
                <a:ext uri="{FF2B5EF4-FFF2-40B4-BE49-F238E27FC236}">
                  <a16:creationId xmlns:a16="http://schemas.microsoft.com/office/drawing/2014/main" id="{3AD57E4E-DC3C-FFDF-12B3-4413375D23DC}"/>
                </a:ext>
              </a:extLst>
            </p:cNvPr>
            <p:cNvSpPr>
              <a:spLocks/>
            </p:cNvSpPr>
            <p:nvPr userDrawn="1"/>
          </p:nvSpPr>
          <p:spPr bwMode="auto">
            <a:xfrm>
              <a:off x="2176463" y="5326063"/>
              <a:ext cx="674688" cy="252413"/>
            </a:xfrm>
            <a:custGeom>
              <a:avLst/>
              <a:gdLst>
                <a:gd name="T0" fmla="*/ 1236 w 1237"/>
                <a:gd name="T1" fmla="*/ 308 h 462"/>
                <a:gd name="T2" fmla="*/ 1236 w 1237"/>
                <a:gd name="T3" fmla="*/ 306 h 462"/>
                <a:gd name="T4" fmla="*/ 1227 w 1237"/>
                <a:gd name="T5" fmla="*/ 293 h 462"/>
                <a:gd name="T6" fmla="*/ 1129 w 1237"/>
                <a:gd name="T7" fmla="*/ 181 h 462"/>
                <a:gd name="T8" fmla="*/ 668 w 1237"/>
                <a:gd name="T9" fmla="*/ 0 h 462"/>
                <a:gd name="T10" fmla="*/ 137 w 1237"/>
                <a:gd name="T11" fmla="*/ 245 h 462"/>
                <a:gd name="T12" fmla="*/ 2 w 1237"/>
                <a:gd name="T13" fmla="*/ 457 h 462"/>
                <a:gd name="T14" fmla="*/ 2 w 1237"/>
                <a:gd name="T15" fmla="*/ 461 h 462"/>
                <a:gd name="T16" fmla="*/ 5 w 1237"/>
                <a:gd name="T17" fmla="*/ 457 h 462"/>
                <a:gd name="T18" fmla="*/ 155 w 1237"/>
                <a:gd name="T19" fmla="*/ 269 h 462"/>
                <a:gd name="T20" fmla="*/ 670 w 1237"/>
                <a:gd name="T21" fmla="*/ 90 h 462"/>
                <a:gd name="T22" fmla="*/ 1101 w 1237"/>
                <a:gd name="T23" fmla="*/ 206 h 462"/>
                <a:gd name="T24" fmla="*/ 1224 w 1237"/>
                <a:gd name="T25" fmla="*/ 298 h 462"/>
                <a:gd name="T26" fmla="*/ 1234 w 1237"/>
                <a:gd name="T27" fmla="*/ 307 h 462"/>
                <a:gd name="T28" fmla="*/ 1236 w 1237"/>
                <a:gd name="T29" fmla="*/ 30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7" h="462">
                  <a:moveTo>
                    <a:pt x="1236" y="308"/>
                  </a:moveTo>
                  <a:cubicBezTo>
                    <a:pt x="1236" y="307"/>
                    <a:pt x="1237" y="307"/>
                    <a:pt x="1236" y="306"/>
                  </a:cubicBezTo>
                  <a:cubicBezTo>
                    <a:pt x="1235" y="304"/>
                    <a:pt x="1233" y="301"/>
                    <a:pt x="1227" y="293"/>
                  </a:cubicBezTo>
                  <a:cubicBezTo>
                    <a:pt x="1221" y="284"/>
                    <a:pt x="1181" y="228"/>
                    <a:pt x="1129" y="181"/>
                  </a:cubicBezTo>
                  <a:cubicBezTo>
                    <a:pt x="1077" y="134"/>
                    <a:pt x="919" y="0"/>
                    <a:pt x="668" y="0"/>
                  </a:cubicBezTo>
                  <a:cubicBezTo>
                    <a:pt x="406" y="0"/>
                    <a:pt x="229" y="142"/>
                    <a:pt x="137" y="245"/>
                  </a:cubicBezTo>
                  <a:cubicBezTo>
                    <a:pt x="48" y="344"/>
                    <a:pt x="3" y="454"/>
                    <a:pt x="2" y="457"/>
                  </a:cubicBezTo>
                  <a:cubicBezTo>
                    <a:pt x="1" y="460"/>
                    <a:pt x="0" y="461"/>
                    <a:pt x="2" y="461"/>
                  </a:cubicBezTo>
                  <a:cubicBezTo>
                    <a:pt x="3" y="462"/>
                    <a:pt x="4" y="460"/>
                    <a:pt x="5" y="457"/>
                  </a:cubicBezTo>
                  <a:cubicBezTo>
                    <a:pt x="7" y="454"/>
                    <a:pt x="54" y="352"/>
                    <a:pt x="155" y="269"/>
                  </a:cubicBezTo>
                  <a:cubicBezTo>
                    <a:pt x="256" y="186"/>
                    <a:pt x="424" y="90"/>
                    <a:pt x="670" y="90"/>
                  </a:cubicBezTo>
                  <a:cubicBezTo>
                    <a:pt x="880" y="90"/>
                    <a:pt x="1031" y="165"/>
                    <a:pt x="1101" y="206"/>
                  </a:cubicBezTo>
                  <a:cubicBezTo>
                    <a:pt x="1170" y="248"/>
                    <a:pt x="1214" y="289"/>
                    <a:pt x="1224" y="298"/>
                  </a:cubicBezTo>
                  <a:cubicBezTo>
                    <a:pt x="1229" y="303"/>
                    <a:pt x="1232" y="306"/>
                    <a:pt x="1234" y="307"/>
                  </a:cubicBezTo>
                  <a:cubicBezTo>
                    <a:pt x="1235" y="308"/>
                    <a:pt x="1235" y="308"/>
                    <a:pt x="1236" y="30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19F7552F-3F6F-5801-6D83-0650CBCA7303}"/>
                </a:ext>
              </a:extLst>
            </p:cNvPr>
            <p:cNvSpPr>
              <a:spLocks/>
            </p:cNvSpPr>
            <p:nvPr userDrawn="1"/>
          </p:nvSpPr>
          <p:spPr bwMode="auto">
            <a:xfrm>
              <a:off x="2138363" y="5708651"/>
              <a:ext cx="612775" cy="457200"/>
            </a:xfrm>
            <a:custGeom>
              <a:avLst/>
              <a:gdLst>
                <a:gd name="T0" fmla="*/ 13 w 1127"/>
                <a:gd name="T1" fmla="*/ 0 h 835"/>
                <a:gd name="T2" fmla="*/ 14 w 1127"/>
                <a:gd name="T3" fmla="*/ 0 h 835"/>
                <a:gd name="T4" fmla="*/ 15 w 1127"/>
                <a:gd name="T5" fmla="*/ 10 h 835"/>
                <a:gd name="T6" fmla="*/ 72 w 1127"/>
                <a:gd name="T7" fmla="*/ 265 h 835"/>
                <a:gd name="T8" fmla="*/ 431 w 1127"/>
                <a:gd name="T9" fmla="*/ 627 h 835"/>
                <a:gd name="T10" fmla="*/ 897 w 1127"/>
                <a:gd name="T11" fmla="*/ 712 h 835"/>
                <a:gd name="T12" fmla="*/ 1122 w 1127"/>
                <a:gd name="T13" fmla="*/ 648 h 835"/>
                <a:gd name="T14" fmla="*/ 1127 w 1127"/>
                <a:gd name="T15" fmla="*/ 647 h 835"/>
                <a:gd name="T16" fmla="*/ 1127 w 1127"/>
                <a:gd name="T17" fmla="*/ 647 h 835"/>
                <a:gd name="T18" fmla="*/ 1123 w 1127"/>
                <a:gd name="T19" fmla="*/ 651 h 835"/>
                <a:gd name="T20" fmla="*/ 1107 w 1127"/>
                <a:gd name="T21" fmla="*/ 664 h 835"/>
                <a:gd name="T22" fmla="*/ 969 w 1127"/>
                <a:gd name="T23" fmla="*/ 741 h 835"/>
                <a:gd name="T24" fmla="*/ 375 w 1127"/>
                <a:gd name="T25" fmla="*/ 712 h 835"/>
                <a:gd name="T26" fmla="*/ 25 w 1127"/>
                <a:gd name="T27" fmla="*/ 231 h 835"/>
                <a:gd name="T28" fmla="*/ 11 w 1127"/>
                <a:gd name="T29" fmla="*/ 6 h 835"/>
                <a:gd name="T30" fmla="*/ 12 w 1127"/>
                <a:gd name="T31" fmla="*/ 1 h 835"/>
                <a:gd name="T32" fmla="*/ 13 w 1127"/>
                <a:gd name="T33" fmla="*/ 0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7" h="835">
                  <a:moveTo>
                    <a:pt x="13" y="0"/>
                  </a:moveTo>
                  <a:cubicBezTo>
                    <a:pt x="14" y="0"/>
                    <a:pt x="14" y="0"/>
                    <a:pt x="14" y="0"/>
                  </a:cubicBezTo>
                  <a:cubicBezTo>
                    <a:pt x="15" y="1"/>
                    <a:pt x="15" y="4"/>
                    <a:pt x="15" y="10"/>
                  </a:cubicBezTo>
                  <a:cubicBezTo>
                    <a:pt x="15" y="14"/>
                    <a:pt x="9" y="136"/>
                    <a:pt x="72" y="265"/>
                  </a:cubicBezTo>
                  <a:cubicBezTo>
                    <a:pt x="136" y="397"/>
                    <a:pt x="249" y="536"/>
                    <a:pt x="431" y="627"/>
                  </a:cubicBezTo>
                  <a:cubicBezTo>
                    <a:pt x="603" y="713"/>
                    <a:pt x="771" y="725"/>
                    <a:pt x="897" y="712"/>
                  </a:cubicBezTo>
                  <a:cubicBezTo>
                    <a:pt x="1018" y="698"/>
                    <a:pt x="1111" y="653"/>
                    <a:pt x="1122" y="648"/>
                  </a:cubicBezTo>
                  <a:cubicBezTo>
                    <a:pt x="1126" y="647"/>
                    <a:pt x="1127" y="646"/>
                    <a:pt x="1127" y="647"/>
                  </a:cubicBezTo>
                  <a:cubicBezTo>
                    <a:pt x="1127" y="647"/>
                    <a:pt x="1127" y="647"/>
                    <a:pt x="1127" y="647"/>
                  </a:cubicBezTo>
                  <a:cubicBezTo>
                    <a:pt x="1127" y="648"/>
                    <a:pt x="1125" y="649"/>
                    <a:pt x="1123" y="651"/>
                  </a:cubicBezTo>
                  <a:cubicBezTo>
                    <a:pt x="1119" y="654"/>
                    <a:pt x="1114" y="659"/>
                    <a:pt x="1107" y="664"/>
                  </a:cubicBezTo>
                  <a:cubicBezTo>
                    <a:pt x="1092" y="675"/>
                    <a:pt x="1064" y="701"/>
                    <a:pt x="969" y="741"/>
                  </a:cubicBezTo>
                  <a:cubicBezTo>
                    <a:pt x="832" y="799"/>
                    <a:pt x="604" y="835"/>
                    <a:pt x="375" y="712"/>
                  </a:cubicBezTo>
                  <a:cubicBezTo>
                    <a:pt x="157" y="593"/>
                    <a:pt x="59" y="388"/>
                    <a:pt x="25" y="231"/>
                  </a:cubicBezTo>
                  <a:cubicBezTo>
                    <a:pt x="0" y="113"/>
                    <a:pt x="11" y="14"/>
                    <a:pt x="11" y="6"/>
                  </a:cubicBezTo>
                  <a:cubicBezTo>
                    <a:pt x="12" y="3"/>
                    <a:pt x="12" y="2"/>
                    <a:pt x="12" y="1"/>
                  </a:cubicBezTo>
                  <a:cubicBezTo>
                    <a:pt x="12"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8DB314B-18C9-2231-8F8C-0F30B362572D}"/>
                </a:ext>
              </a:extLst>
            </p:cNvPr>
            <p:cNvSpPr>
              <a:spLocks noEditPoints="1"/>
            </p:cNvSpPr>
            <p:nvPr userDrawn="1"/>
          </p:nvSpPr>
          <p:spPr bwMode="auto">
            <a:xfrm>
              <a:off x="2289175" y="5591176"/>
              <a:ext cx="1784350" cy="554038"/>
            </a:xfrm>
            <a:custGeom>
              <a:avLst/>
              <a:gdLst>
                <a:gd name="T0" fmla="*/ 602 w 3275"/>
                <a:gd name="T1" fmla="*/ 0 h 1014"/>
                <a:gd name="T2" fmla="*/ 477 w 3275"/>
                <a:gd name="T3" fmla="*/ 267 h 1014"/>
                <a:gd name="T4" fmla="*/ 1268 w 3275"/>
                <a:gd name="T5" fmla="*/ 357 h 1014"/>
                <a:gd name="T6" fmla="*/ 1400 w 3275"/>
                <a:gd name="T7" fmla="*/ 439 h 1014"/>
                <a:gd name="T8" fmla="*/ 99 w 3275"/>
                <a:gd name="T9" fmla="*/ 0 h 1014"/>
                <a:gd name="T10" fmla="*/ 90 w 3275"/>
                <a:gd name="T11" fmla="*/ 180 h 1014"/>
                <a:gd name="T12" fmla="*/ 323 w 3275"/>
                <a:gd name="T13" fmla="*/ 0 h 1014"/>
                <a:gd name="T14" fmla="*/ 1030 w 3275"/>
                <a:gd name="T15" fmla="*/ 0 h 1014"/>
                <a:gd name="T16" fmla="*/ 824 w 3275"/>
                <a:gd name="T17" fmla="*/ 280 h 1014"/>
                <a:gd name="T18" fmla="*/ 879 w 3275"/>
                <a:gd name="T19" fmla="*/ 446 h 1014"/>
                <a:gd name="T20" fmla="*/ 1406 w 3275"/>
                <a:gd name="T21" fmla="*/ 874 h 1014"/>
                <a:gd name="T22" fmla="*/ 1312 w 3275"/>
                <a:gd name="T23" fmla="*/ 849 h 1014"/>
                <a:gd name="T24" fmla="*/ 1523 w 3275"/>
                <a:gd name="T25" fmla="*/ 898 h 1014"/>
                <a:gd name="T26" fmla="*/ 1407 w 3275"/>
                <a:gd name="T27" fmla="*/ 816 h 1014"/>
                <a:gd name="T28" fmla="*/ 2375 w 3275"/>
                <a:gd name="T29" fmla="*/ 280 h 1014"/>
                <a:gd name="T30" fmla="*/ 2516 w 3275"/>
                <a:gd name="T31" fmla="*/ 114 h 1014"/>
                <a:gd name="T32" fmla="*/ 2562 w 3275"/>
                <a:gd name="T33" fmla="*/ 280 h 1014"/>
                <a:gd name="T34" fmla="*/ 2406 w 3275"/>
                <a:gd name="T35" fmla="*/ 556 h 1014"/>
                <a:gd name="T36" fmla="*/ 2406 w 3275"/>
                <a:gd name="T37" fmla="*/ 790 h 1014"/>
                <a:gd name="T38" fmla="*/ 2573 w 3275"/>
                <a:gd name="T39" fmla="*/ 1008 h 1014"/>
                <a:gd name="T40" fmla="*/ 3214 w 3275"/>
                <a:gd name="T41" fmla="*/ 334 h 1014"/>
                <a:gd name="T42" fmla="*/ 3275 w 3275"/>
                <a:gd name="T43" fmla="*/ 285 h 1014"/>
                <a:gd name="T44" fmla="*/ 3273 w 3275"/>
                <a:gd name="T45" fmla="*/ 380 h 1014"/>
                <a:gd name="T46" fmla="*/ 3187 w 3275"/>
                <a:gd name="T47" fmla="*/ 247 h 1014"/>
                <a:gd name="T48" fmla="*/ 2798 w 3275"/>
                <a:gd name="T49" fmla="*/ 154 h 1014"/>
                <a:gd name="T50" fmla="*/ 2798 w 3275"/>
                <a:gd name="T51" fmla="*/ 439 h 1014"/>
                <a:gd name="T52" fmla="*/ 2870 w 3275"/>
                <a:gd name="T53" fmla="*/ 439 h 1014"/>
                <a:gd name="T54" fmla="*/ 2202 w 3275"/>
                <a:gd name="T55" fmla="*/ 583 h 1014"/>
                <a:gd name="T56" fmla="*/ 2063 w 3275"/>
                <a:gd name="T57" fmla="*/ 762 h 1014"/>
                <a:gd name="T58" fmla="*/ 2261 w 3275"/>
                <a:gd name="T59" fmla="*/ 1007 h 1014"/>
                <a:gd name="T60" fmla="*/ 2234 w 3275"/>
                <a:gd name="T61" fmla="*/ 940 h 1014"/>
                <a:gd name="T62" fmla="*/ 2268 w 3275"/>
                <a:gd name="T63" fmla="*/ 689 h 1014"/>
                <a:gd name="T64" fmla="*/ 1859 w 3275"/>
                <a:gd name="T65" fmla="*/ 154 h 1014"/>
                <a:gd name="T66" fmla="*/ 1859 w 3275"/>
                <a:gd name="T67" fmla="*/ 439 h 1014"/>
                <a:gd name="T68" fmla="*/ 1931 w 3275"/>
                <a:gd name="T69" fmla="*/ 439 h 1014"/>
                <a:gd name="T70" fmla="*/ 1615 w 3275"/>
                <a:gd name="T71" fmla="*/ 439 h 1014"/>
                <a:gd name="T72" fmla="*/ 1700 w 3275"/>
                <a:gd name="T73" fmla="*/ 221 h 1014"/>
                <a:gd name="T74" fmla="*/ 1495 w 3275"/>
                <a:gd name="T75" fmla="*/ 226 h 1014"/>
                <a:gd name="T76" fmla="*/ 1608 w 3275"/>
                <a:gd name="T77" fmla="*/ 230 h 1014"/>
                <a:gd name="T78" fmla="*/ 1614 w 3275"/>
                <a:gd name="T79" fmla="*/ 436 h 1014"/>
                <a:gd name="T80" fmla="*/ 1534 w 3275"/>
                <a:gd name="T81" fmla="*/ 342 h 1014"/>
                <a:gd name="T82" fmla="*/ 1871 w 3275"/>
                <a:gd name="T83" fmla="*/ 790 h 1014"/>
                <a:gd name="T84" fmla="*/ 1666 w 3275"/>
                <a:gd name="T85" fmla="*/ 795 h 1014"/>
                <a:gd name="T86" fmla="*/ 1779 w 3275"/>
                <a:gd name="T87" fmla="*/ 799 h 1014"/>
                <a:gd name="T88" fmla="*/ 1785 w 3275"/>
                <a:gd name="T89" fmla="*/ 1005 h 1014"/>
                <a:gd name="T90" fmla="*/ 1871 w 3275"/>
                <a:gd name="T91" fmla="*/ 928 h 1014"/>
                <a:gd name="T92" fmla="*/ 1779 w 3275"/>
                <a:gd name="T93" fmla="*/ 854 h 1014"/>
                <a:gd name="T94" fmla="*/ 2026 w 3275"/>
                <a:gd name="T95" fmla="*/ 606 h 1014"/>
                <a:gd name="T96" fmla="*/ 1030 w 3275"/>
                <a:gd name="T97" fmla="*/ 740 h 1014"/>
                <a:gd name="T98" fmla="*/ 1030 w 3275"/>
                <a:gd name="T99" fmla="*/ 1008 h 1014"/>
                <a:gd name="T100" fmla="*/ 1267 w 3275"/>
                <a:gd name="T101" fmla="*/ 1008 h 1014"/>
                <a:gd name="T102" fmla="*/ 2058 w 3275"/>
                <a:gd name="T103" fmla="*/ 482 h 1014"/>
                <a:gd name="T104" fmla="*/ 2183 w 3275"/>
                <a:gd name="T105" fmla="*/ 365 h 1014"/>
                <a:gd name="T106" fmla="*/ 2327 w 3275"/>
                <a:gd name="T107" fmla="*/ 231 h 1014"/>
                <a:gd name="T108" fmla="*/ 2363 w 3275"/>
                <a:gd name="T109" fmla="*/ 112 h 1014"/>
                <a:gd name="T110" fmla="*/ 2075 w 3275"/>
                <a:gd name="T111" fmla="*/ 231 h 1014"/>
                <a:gd name="T112" fmla="*/ 2058 w 3275"/>
                <a:gd name="T113" fmla="*/ 482 h 1014"/>
                <a:gd name="T114" fmla="*/ 2166 w 3275"/>
                <a:gd name="T115" fmla="*/ 233 h 1014"/>
                <a:gd name="T116" fmla="*/ 2208 w 3275"/>
                <a:gd name="T117" fmla="*/ 444 h 1014"/>
                <a:gd name="T118" fmla="*/ 2155 w 3275"/>
                <a:gd name="T119" fmla="*/ 439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5" h="1014">
                  <a:moveTo>
                    <a:pt x="575" y="439"/>
                  </a:moveTo>
                  <a:cubicBezTo>
                    <a:pt x="575" y="266"/>
                    <a:pt x="575" y="266"/>
                    <a:pt x="575" y="266"/>
                  </a:cubicBezTo>
                  <a:cubicBezTo>
                    <a:pt x="699" y="0"/>
                    <a:pt x="699" y="0"/>
                    <a:pt x="699" y="0"/>
                  </a:cubicBezTo>
                  <a:cubicBezTo>
                    <a:pt x="602" y="0"/>
                    <a:pt x="602" y="0"/>
                    <a:pt x="602" y="0"/>
                  </a:cubicBezTo>
                  <a:cubicBezTo>
                    <a:pt x="528" y="175"/>
                    <a:pt x="528" y="175"/>
                    <a:pt x="528" y="175"/>
                  </a:cubicBezTo>
                  <a:cubicBezTo>
                    <a:pt x="454" y="0"/>
                    <a:pt x="454" y="0"/>
                    <a:pt x="454" y="0"/>
                  </a:cubicBezTo>
                  <a:cubicBezTo>
                    <a:pt x="354" y="0"/>
                    <a:pt x="354" y="0"/>
                    <a:pt x="354" y="0"/>
                  </a:cubicBezTo>
                  <a:cubicBezTo>
                    <a:pt x="477" y="267"/>
                    <a:pt x="477" y="267"/>
                    <a:pt x="477" y="267"/>
                  </a:cubicBezTo>
                  <a:cubicBezTo>
                    <a:pt x="477" y="439"/>
                    <a:pt x="477" y="439"/>
                    <a:pt x="477" y="439"/>
                  </a:cubicBezTo>
                  <a:lnTo>
                    <a:pt x="575" y="439"/>
                  </a:lnTo>
                  <a:close/>
                  <a:moveTo>
                    <a:pt x="1400" y="357"/>
                  </a:moveTo>
                  <a:cubicBezTo>
                    <a:pt x="1268" y="357"/>
                    <a:pt x="1268" y="357"/>
                    <a:pt x="1268" y="357"/>
                  </a:cubicBezTo>
                  <a:cubicBezTo>
                    <a:pt x="1268" y="0"/>
                    <a:pt x="1268" y="0"/>
                    <a:pt x="1268" y="0"/>
                  </a:cubicBezTo>
                  <a:cubicBezTo>
                    <a:pt x="1170" y="0"/>
                    <a:pt x="1170" y="0"/>
                    <a:pt x="1170" y="0"/>
                  </a:cubicBezTo>
                  <a:cubicBezTo>
                    <a:pt x="1170" y="439"/>
                    <a:pt x="1170" y="439"/>
                    <a:pt x="1170" y="439"/>
                  </a:cubicBezTo>
                  <a:cubicBezTo>
                    <a:pt x="1400" y="439"/>
                    <a:pt x="1400" y="439"/>
                    <a:pt x="1400" y="439"/>
                  </a:cubicBezTo>
                  <a:lnTo>
                    <a:pt x="1400" y="357"/>
                  </a:lnTo>
                  <a:close/>
                  <a:moveTo>
                    <a:pt x="234" y="252"/>
                  </a:moveTo>
                  <a:cubicBezTo>
                    <a:pt x="203" y="190"/>
                    <a:pt x="105" y="11"/>
                    <a:pt x="100" y="2"/>
                  </a:cubicBezTo>
                  <a:cubicBezTo>
                    <a:pt x="99" y="0"/>
                    <a:pt x="99" y="0"/>
                    <a:pt x="99" y="0"/>
                  </a:cubicBezTo>
                  <a:cubicBezTo>
                    <a:pt x="0" y="0"/>
                    <a:pt x="0" y="0"/>
                    <a:pt x="0" y="0"/>
                  </a:cubicBezTo>
                  <a:cubicBezTo>
                    <a:pt x="0" y="439"/>
                    <a:pt x="0" y="439"/>
                    <a:pt x="0" y="439"/>
                  </a:cubicBezTo>
                  <a:cubicBezTo>
                    <a:pt x="90" y="439"/>
                    <a:pt x="90" y="439"/>
                    <a:pt x="90" y="439"/>
                  </a:cubicBezTo>
                  <a:cubicBezTo>
                    <a:pt x="90" y="180"/>
                    <a:pt x="90" y="180"/>
                    <a:pt x="90" y="180"/>
                  </a:cubicBezTo>
                  <a:cubicBezTo>
                    <a:pt x="122" y="241"/>
                    <a:pt x="227" y="428"/>
                    <a:pt x="233" y="437"/>
                  </a:cubicBezTo>
                  <a:cubicBezTo>
                    <a:pt x="234" y="439"/>
                    <a:pt x="234" y="439"/>
                    <a:pt x="234" y="439"/>
                  </a:cubicBezTo>
                  <a:cubicBezTo>
                    <a:pt x="323" y="439"/>
                    <a:pt x="323" y="439"/>
                    <a:pt x="323" y="439"/>
                  </a:cubicBezTo>
                  <a:cubicBezTo>
                    <a:pt x="323" y="0"/>
                    <a:pt x="323" y="0"/>
                    <a:pt x="323" y="0"/>
                  </a:cubicBezTo>
                  <a:cubicBezTo>
                    <a:pt x="234" y="0"/>
                    <a:pt x="234" y="0"/>
                    <a:pt x="234" y="0"/>
                  </a:cubicBezTo>
                  <a:lnTo>
                    <a:pt x="234" y="252"/>
                  </a:lnTo>
                  <a:close/>
                  <a:moveTo>
                    <a:pt x="1030" y="285"/>
                  </a:moveTo>
                  <a:cubicBezTo>
                    <a:pt x="1030" y="0"/>
                    <a:pt x="1030" y="0"/>
                    <a:pt x="1030" y="0"/>
                  </a:cubicBezTo>
                  <a:cubicBezTo>
                    <a:pt x="936" y="0"/>
                    <a:pt x="936" y="0"/>
                    <a:pt x="936" y="0"/>
                  </a:cubicBezTo>
                  <a:cubicBezTo>
                    <a:pt x="936" y="281"/>
                    <a:pt x="936" y="281"/>
                    <a:pt x="936" y="281"/>
                  </a:cubicBezTo>
                  <a:cubicBezTo>
                    <a:pt x="936" y="339"/>
                    <a:pt x="920" y="362"/>
                    <a:pt x="880" y="362"/>
                  </a:cubicBezTo>
                  <a:cubicBezTo>
                    <a:pt x="840" y="362"/>
                    <a:pt x="824" y="339"/>
                    <a:pt x="824" y="280"/>
                  </a:cubicBezTo>
                  <a:cubicBezTo>
                    <a:pt x="824" y="0"/>
                    <a:pt x="824" y="0"/>
                    <a:pt x="824" y="0"/>
                  </a:cubicBezTo>
                  <a:cubicBezTo>
                    <a:pt x="726" y="0"/>
                    <a:pt x="726" y="0"/>
                    <a:pt x="726" y="0"/>
                  </a:cubicBezTo>
                  <a:cubicBezTo>
                    <a:pt x="726" y="286"/>
                    <a:pt x="726" y="286"/>
                    <a:pt x="726" y="286"/>
                  </a:cubicBezTo>
                  <a:cubicBezTo>
                    <a:pt x="726" y="392"/>
                    <a:pt x="778" y="446"/>
                    <a:pt x="879" y="446"/>
                  </a:cubicBezTo>
                  <a:cubicBezTo>
                    <a:pt x="981" y="446"/>
                    <a:pt x="1030" y="394"/>
                    <a:pt x="1030" y="285"/>
                  </a:cubicBezTo>
                  <a:moveTo>
                    <a:pt x="1520" y="903"/>
                  </a:moveTo>
                  <a:cubicBezTo>
                    <a:pt x="1508" y="921"/>
                    <a:pt x="1486" y="941"/>
                    <a:pt x="1457" y="941"/>
                  </a:cubicBezTo>
                  <a:cubicBezTo>
                    <a:pt x="1427" y="941"/>
                    <a:pt x="1410" y="919"/>
                    <a:pt x="1406" y="874"/>
                  </a:cubicBezTo>
                  <a:cubicBezTo>
                    <a:pt x="1580" y="874"/>
                    <a:pt x="1580" y="874"/>
                    <a:pt x="1580" y="874"/>
                  </a:cubicBezTo>
                  <a:cubicBezTo>
                    <a:pt x="1580" y="854"/>
                    <a:pt x="1580" y="854"/>
                    <a:pt x="1580" y="854"/>
                  </a:cubicBezTo>
                  <a:cubicBezTo>
                    <a:pt x="1580" y="745"/>
                    <a:pt x="1533" y="682"/>
                    <a:pt x="1451" y="682"/>
                  </a:cubicBezTo>
                  <a:cubicBezTo>
                    <a:pt x="1387" y="682"/>
                    <a:pt x="1312" y="726"/>
                    <a:pt x="1312" y="849"/>
                  </a:cubicBezTo>
                  <a:cubicBezTo>
                    <a:pt x="1312" y="952"/>
                    <a:pt x="1365" y="1014"/>
                    <a:pt x="1453" y="1014"/>
                  </a:cubicBezTo>
                  <a:cubicBezTo>
                    <a:pt x="1506" y="1014"/>
                    <a:pt x="1547" y="993"/>
                    <a:pt x="1578" y="948"/>
                  </a:cubicBezTo>
                  <a:cubicBezTo>
                    <a:pt x="1580" y="945"/>
                    <a:pt x="1580" y="945"/>
                    <a:pt x="1580" y="945"/>
                  </a:cubicBezTo>
                  <a:cubicBezTo>
                    <a:pt x="1523" y="898"/>
                    <a:pt x="1523" y="898"/>
                    <a:pt x="1523" y="898"/>
                  </a:cubicBezTo>
                  <a:lnTo>
                    <a:pt x="1520" y="903"/>
                  </a:lnTo>
                  <a:close/>
                  <a:moveTo>
                    <a:pt x="1451" y="758"/>
                  </a:moveTo>
                  <a:cubicBezTo>
                    <a:pt x="1460" y="758"/>
                    <a:pt x="1487" y="758"/>
                    <a:pt x="1492" y="816"/>
                  </a:cubicBezTo>
                  <a:cubicBezTo>
                    <a:pt x="1407" y="816"/>
                    <a:pt x="1407" y="816"/>
                    <a:pt x="1407" y="816"/>
                  </a:cubicBezTo>
                  <a:cubicBezTo>
                    <a:pt x="1412" y="778"/>
                    <a:pt x="1427" y="758"/>
                    <a:pt x="1451" y="758"/>
                  </a:cubicBezTo>
                  <a:moveTo>
                    <a:pt x="2516" y="114"/>
                  </a:moveTo>
                  <a:cubicBezTo>
                    <a:pt x="2476" y="114"/>
                    <a:pt x="2442" y="127"/>
                    <a:pt x="2418" y="152"/>
                  </a:cubicBezTo>
                  <a:cubicBezTo>
                    <a:pt x="2389" y="181"/>
                    <a:pt x="2375" y="224"/>
                    <a:pt x="2375" y="280"/>
                  </a:cubicBezTo>
                  <a:cubicBezTo>
                    <a:pt x="2375" y="402"/>
                    <a:pt x="2448" y="446"/>
                    <a:pt x="2516" y="446"/>
                  </a:cubicBezTo>
                  <a:cubicBezTo>
                    <a:pt x="2584" y="446"/>
                    <a:pt x="2657" y="402"/>
                    <a:pt x="2657" y="280"/>
                  </a:cubicBezTo>
                  <a:cubicBezTo>
                    <a:pt x="2657" y="224"/>
                    <a:pt x="2643" y="181"/>
                    <a:pt x="2614" y="152"/>
                  </a:cubicBezTo>
                  <a:cubicBezTo>
                    <a:pt x="2589" y="127"/>
                    <a:pt x="2555" y="114"/>
                    <a:pt x="2516" y="114"/>
                  </a:cubicBezTo>
                  <a:moveTo>
                    <a:pt x="2516" y="370"/>
                  </a:moveTo>
                  <a:cubicBezTo>
                    <a:pt x="2496" y="370"/>
                    <a:pt x="2470" y="361"/>
                    <a:pt x="2470" y="280"/>
                  </a:cubicBezTo>
                  <a:cubicBezTo>
                    <a:pt x="2470" y="219"/>
                    <a:pt x="2484" y="191"/>
                    <a:pt x="2516" y="191"/>
                  </a:cubicBezTo>
                  <a:cubicBezTo>
                    <a:pt x="2536" y="191"/>
                    <a:pt x="2562" y="200"/>
                    <a:pt x="2562" y="280"/>
                  </a:cubicBezTo>
                  <a:cubicBezTo>
                    <a:pt x="2562" y="342"/>
                    <a:pt x="2548" y="370"/>
                    <a:pt x="2516" y="370"/>
                  </a:cubicBezTo>
                  <a:moveTo>
                    <a:pt x="2494" y="682"/>
                  </a:moveTo>
                  <a:cubicBezTo>
                    <a:pt x="2456" y="682"/>
                    <a:pt x="2425" y="702"/>
                    <a:pt x="2406" y="723"/>
                  </a:cubicBezTo>
                  <a:cubicBezTo>
                    <a:pt x="2406" y="556"/>
                    <a:pt x="2406" y="556"/>
                    <a:pt x="2406" y="556"/>
                  </a:cubicBezTo>
                  <a:cubicBezTo>
                    <a:pt x="2310" y="569"/>
                    <a:pt x="2310" y="569"/>
                    <a:pt x="2310" y="569"/>
                  </a:cubicBezTo>
                  <a:cubicBezTo>
                    <a:pt x="2310" y="1008"/>
                    <a:pt x="2310" y="1008"/>
                    <a:pt x="2310" y="1008"/>
                  </a:cubicBezTo>
                  <a:cubicBezTo>
                    <a:pt x="2406" y="1008"/>
                    <a:pt x="2406" y="1008"/>
                    <a:pt x="2406" y="1008"/>
                  </a:cubicBezTo>
                  <a:cubicBezTo>
                    <a:pt x="2406" y="790"/>
                    <a:pt x="2406" y="790"/>
                    <a:pt x="2406" y="790"/>
                  </a:cubicBezTo>
                  <a:cubicBezTo>
                    <a:pt x="2425" y="773"/>
                    <a:pt x="2441" y="765"/>
                    <a:pt x="2455" y="765"/>
                  </a:cubicBezTo>
                  <a:cubicBezTo>
                    <a:pt x="2467" y="765"/>
                    <a:pt x="2478" y="768"/>
                    <a:pt x="2478" y="796"/>
                  </a:cubicBezTo>
                  <a:cubicBezTo>
                    <a:pt x="2478" y="1008"/>
                    <a:pt x="2478" y="1008"/>
                    <a:pt x="2478" y="1008"/>
                  </a:cubicBezTo>
                  <a:cubicBezTo>
                    <a:pt x="2573" y="1008"/>
                    <a:pt x="2573" y="1008"/>
                    <a:pt x="2573" y="1008"/>
                  </a:cubicBezTo>
                  <a:cubicBezTo>
                    <a:pt x="2573" y="768"/>
                    <a:pt x="2573" y="768"/>
                    <a:pt x="2573" y="768"/>
                  </a:cubicBezTo>
                  <a:cubicBezTo>
                    <a:pt x="2573" y="712"/>
                    <a:pt x="2546" y="682"/>
                    <a:pt x="2494" y="682"/>
                  </a:cubicBezTo>
                  <a:moveTo>
                    <a:pt x="3217" y="330"/>
                  </a:moveTo>
                  <a:cubicBezTo>
                    <a:pt x="3214" y="334"/>
                    <a:pt x="3214" y="334"/>
                    <a:pt x="3214" y="334"/>
                  </a:cubicBezTo>
                  <a:cubicBezTo>
                    <a:pt x="3203" y="353"/>
                    <a:pt x="3180" y="372"/>
                    <a:pt x="3152" y="372"/>
                  </a:cubicBezTo>
                  <a:cubicBezTo>
                    <a:pt x="3121" y="372"/>
                    <a:pt x="3105" y="350"/>
                    <a:pt x="3101" y="306"/>
                  </a:cubicBezTo>
                  <a:cubicBezTo>
                    <a:pt x="3275" y="306"/>
                    <a:pt x="3275" y="306"/>
                    <a:pt x="3275" y="306"/>
                  </a:cubicBezTo>
                  <a:cubicBezTo>
                    <a:pt x="3275" y="285"/>
                    <a:pt x="3275" y="285"/>
                    <a:pt x="3275" y="285"/>
                  </a:cubicBezTo>
                  <a:cubicBezTo>
                    <a:pt x="3275" y="176"/>
                    <a:pt x="3227" y="114"/>
                    <a:pt x="3145" y="114"/>
                  </a:cubicBezTo>
                  <a:cubicBezTo>
                    <a:pt x="3081" y="114"/>
                    <a:pt x="3007" y="157"/>
                    <a:pt x="3007" y="280"/>
                  </a:cubicBezTo>
                  <a:cubicBezTo>
                    <a:pt x="3007" y="384"/>
                    <a:pt x="3060" y="446"/>
                    <a:pt x="3148" y="446"/>
                  </a:cubicBezTo>
                  <a:cubicBezTo>
                    <a:pt x="3201" y="446"/>
                    <a:pt x="3242" y="424"/>
                    <a:pt x="3273" y="380"/>
                  </a:cubicBezTo>
                  <a:cubicBezTo>
                    <a:pt x="3275" y="376"/>
                    <a:pt x="3275" y="376"/>
                    <a:pt x="3275" y="376"/>
                  </a:cubicBezTo>
                  <a:lnTo>
                    <a:pt x="3217" y="330"/>
                  </a:lnTo>
                  <a:close/>
                  <a:moveTo>
                    <a:pt x="3145" y="189"/>
                  </a:moveTo>
                  <a:cubicBezTo>
                    <a:pt x="3154" y="189"/>
                    <a:pt x="3181" y="189"/>
                    <a:pt x="3187" y="247"/>
                  </a:cubicBezTo>
                  <a:cubicBezTo>
                    <a:pt x="3102" y="247"/>
                    <a:pt x="3102" y="247"/>
                    <a:pt x="3102" y="247"/>
                  </a:cubicBezTo>
                  <a:cubicBezTo>
                    <a:pt x="3107" y="210"/>
                    <a:pt x="3122" y="189"/>
                    <a:pt x="3145" y="189"/>
                  </a:cubicBezTo>
                  <a:moveTo>
                    <a:pt x="2886" y="114"/>
                  </a:moveTo>
                  <a:cubicBezTo>
                    <a:pt x="2848" y="114"/>
                    <a:pt x="2817" y="134"/>
                    <a:pt x="2798" y="154"/>
                  </a:cubicBezTo>
                  <a:cubicBezTo>
                    <a:pt x="2798" y="120"/>
                    <a:pt x="2798" y="120"/>
                    <a:pt x="2798" y="120"/>
                  </a:cubicBezTo>
                  <a:cubicBezTo>
                    <a:pt x="2702" y="120"/>
                    <a:pt x="2702" y="120"/>
                    <a:pt x="2702" y="120"/>
                  </a:cubicBezTo>
                  <a:cubicBezTo>
                    <a:pt x="2702" y="439"/>
                    <a:pt x="2702" y="439"/>
                    <a:pt x="2702" y="439"/>
                  </a:cubicBezTo>
                  <a:cubicBezTo>
                    <a:pt x="2798" y="439"/>
                    <a:pt x="2798" y="439"/>
                    <a:pt x="2798" y="439"/>
                  </a:cubicBezTo>
                  <a:cubicBezTo>
                    <a:pt x="2798" y="221"/>
                    <a:pt x="2798" y="221"/>
                    <a:pt x="2798" y="221"/>
                  </a:cubicBezTo>
                  <a:cubicBezTo>
                    <a:pt x="2817" y="204"/>
                    <a:pt x="2833" y="196"/>
                    <a:pt x="2847" y="196"/>
                  </a:cubicBezTo>
                  <a:cubicBezTo>
                    <a:pt x="2859" y="196"/>
                    <a:pt x="2870" y="200"/>
                    <a:pt x="2870" y="227"/>
                  </a:cubicBezTo>
                  <a:cubicBezTo>
                    <a:pt x="2870" y="439"/>
                    <a:pt x="2870" y="439"/>
                    <a:pt x="2870" y="439"/>
                  </a:cubicBezTo>
                  <a:cubicBezTo>
                    <a:pt x="2965" y="439"/>
                    <a:pt x="2965" y="439"/>
                    <a:pt x="2965" y="439"/>
                  </a:cubicBezTo>
                  <a:cubicBezTo>
                    <a:pt x="2965" y="200"/>
                    <a:pt x="2965" y="200"/>
                    <a:pt x="2965" y="200"/>
                  </a:cubicBezTo>
                  <a:cubicBezTo>
                    <a:pt x="2965" y="143"/>
                    <a:pt x="2938" y="114"/>
                    <a:pt x="2886" y="114"/>
                  </a:cubicBezTo>
                  <a:moveTo>
                    <a:pt x="2202" y="583"/>
                  </a:moveTo>
                  <a:cubicBezTo>
                    <a:pt x="2107" y="596"/>
                    <a:pt x="2107" y="596"/>
                    <a:pt x="2107" y="596"/>
                  </a:cubicBezTo>
                  <a:cubicBezTo>
                    <a:pt x="2107" y="689"/>
                    <a:pt x="2107" y="689"/>
                    <a:pt x="2107" y="689"/>
                  </a:cubicBezTo>
                  <a:cubicBezTo>
                    <a:pt x="2063" y="689"/>
                    <a:pt x="2063" y="689"/>
                    <a:pt x="2063" y="689"/>
                  </a:cubicBezTo>
                  <a:cubicBezTo>
                    <a:pt x="2063" y="762"/>
                    <a:pt x="2063" y="762"/>
                    <a:pt x="2063" y="762"/>
                  </a:cubicBezTo>
                  <a:cubicBezTo>
                    <a:pt x="2107" y="762"/>
                    <a:pt x="2107" y="762"/>
                    <a:pt x="2107" y="762"/>
                  </a:cubicBezTo>
                  <a:cubicBezTo>
                    <a:pt x="2107" y="926"/>
                    <a:pt x="2107" y="926"/>
                    <a:pt x="2107" y="926"/>
                  </a:cubicBezTo>
                  <a:cubicBezTo>
                    <a:pt x="2107" y="989"/>
                    <a:pt x="2133" y="1012"/>
                    <a:pt x="2206" y="1012"/>
                  </a:cubicBezTo>
                  <a:cubicBezTo>
                    <a:pt x="2225" y="1012"/>
                    <a:pt x="2254" y="1009"/>
                    <a:pt x="2261" y="1007"/>
                  </a:cubicBezTo>
                  <a:cubicBezTo>
                    <a:pt x="2264" y="1006"/>
                    <a:pt x="2264" y="1006"/>
                    <a:pt x="2264" y="1006"/>
                  </a:cubicBezTo>
                  <a:cubicBezTo>
                    <a:pt x="2264" y="934"/>
                    <a:pt x="2264" y="934"/>
                    <a:pt x="2264" y="934"/>
                  </a:cubicBezTo>
                  <a:cubicBezTo>
                    <a:pt x="2257" y="937"/>
                    <a:pt x="2257" y="937"/>
                    <a:pt x="2257" y="937"/>
                  </a:cubicBezTo>
                  <a:cubicBezTo>
                    <a:pt x="2254" y="938"/>
                    <a:pt x="2242" y="940"/>
                    <a:pt x="2234" y="940"/>
                  </a:cubicBezTo>
                  <a:cubicBezTo>
                    <a:pt x="2207" y="940"/>
                    <a:pt x="2202" y="933"/>
                    <a:pt x="2202" y="904"/>
                  </a:cubicBezTo>
                  <a:cubicBezTo>
                    <a:pt x="2202" y="762"/>
                    <a:pt x="2202" y="762"/>
                    <a:pt x="2202" y="762"/>
                  </a:cubicBezTo>
                  <a:cubicBezTo>
                    <a:pt x="2268" y="762"/>
                    <a:pt x="2268" y="762"/>
                    <a:pt x="2268" y="762"/>
                  </a:cubicBezTo>
                  <a:cubicBezTo>
                    <a:pt x="2268" y="689"/>
                    <a:pt x="2268" y="689"/>
                    <a:pt x="2268" y="689"/>
                  </a:cubicBezTo>
                  <a:cubicBezTo>
                    <a:pt x="2202" y="689"/>
                    <a:pt x="2202" y="689"/>
                    <a:pt x="2202" y="689"/>
                  </a:cubicBezTo>
                  <a:lnTo>
                    <a:pt x="2202" y="583"/>
                  </a:lnTo>
                  <a:close/>
                  <a:moveTo>
                    <a:pt x="1946" y="114"/>
                  </a:moveTo>
                  <a:cubicBezTo>
                    <a:pt x="1908" y="114"/>
                    <a:pt x="1877" y="134"/>
                    <a:pt x="1859" y="154"/>
                  </a:cubicBezTo>
                  <a:cubicBezTo>
                    <a:pt x="1859" y="120"/>
                    <a:pt x="1859" y="120"/>
                    <a:pt x="1859" y="120"/>
                  </a:cubicBezTo>
                  <a:cubicBezTo>
                    <a:pt x="1763" y="120"/>
                    <a:pt x="1763" y="120"/>
                    <a:pt x="1763" y="120"/>
                  </a:cubicBezTo>
                  <a:cubicBezTo>
                    <a:pt x="1763" y="439"/>
                    <a:pt x="1763" y="439"/>
                    <a:pt x="1763" y="439"/>
                  </a:cubicBezTo>
                  <a:cubicBezTo>
                    <a:pt x="1859" y="439"/>
                    <a:pt x="1859" y="439"/>
                    <a:pt x="1859" y="439"/>
                  </a:cubicBezTo>
                  <a:cubicBezTo>
                    <a:pt x="1859" y="221"/>
                    <a:pt x="1859" y="221"/>
                    <a:pt x="1859" y="221"/>
                  </a:cubicBezTo>
                  <a:cubicBezTo>
                    <a:pt x="1877" y="204"/>
                    <a:pt x="1894" y="196"/>
                    <a:pt x="1908" y="196"/>
                  </a:cubicBezTo>
                  <a:cubicBezTo>
                    <a:pt x="1920" y="196"/>
                    <a:pt x="1931" y="200"/>
                    <a:pt x="1931" y="227"/>
                  </a:cubicBezTo>
                  <a:cubicBezTo>
                    <a:pt x="1931" y="439"/>
                    <a:pt x="1931" y="439"/>
                    <a:pt x="1931" y="439"/>
                  </a:cubicBezTo>
                  <a:cubicBezTo>
                    <a:pt x="2026" y="439"/>
                    <a:pt x="2026" y="439"/>
                    <a:pt x="2026" y="439"/>
                  </a:cubicBezTo>
                  <a:cubicBezTo>
                    <a:pt x="2026" y="200"/>
                    <a:pt x="2026" y="200"/>
                    <a:pt x="2026" y="200"/>
                  </a:cubicBezTo>
                  <a:cubicBezTo>
                    <a:pt x="2026" y="143"/>
                    <a:pt x="1998" y="114"/>
                    <a:pt x="1946" y="114"/>
                  </a:cubicBezTo>
                  <a:moveTo>
                    <a:pt x="1615" y="439"/>
                  </a:moveTo>
                  <a:cubicBezTo>
                    <a:pt x="1710" y="439"/>
                    <a:pt x="1710" y="439"/>
                    <a:pt x="1710" y="439"/>
                  </a:cubicBezTo>
                  <a:cubicBezTo>
                    <a:pt x="1708" y="433"/>
                    <a:pt x="1708" y="433"/>
                    <a:pt x="1708" y="433"/>
                  </a:cubicBezTo>
                  <a:cubicBezTo>
                    <a:pt x="1702" y="419"/>
                    <a:pt x="1700" y="398"/>
                    <a:pt x="1700" y="359"/>
                  </a:cubicBezTo>
                  <a:cubicBezTo>
                    <a:pt x="1700" y="221"/>
                    <a:pt x="1700" y="221"/>
                    <a:pt x="1700" y="221"/>
                  </a:cubicBezTo>
                  <a:cubicBezTo>
                    <a:pt x="1700" y="148"/>
                    <a:pt x="1668" y="114"/>
                    <a:pt x="1597" y="114"/>
                  </a:cubicBezTo>
                  <a:cubicBezTo>
                    <a:pt x="1542" y="114"/>
                    <a:pt x="1492" y="131"/>
                    <a:pt x="1454" y="165"/>
                  </a:cubicBezTo>
                  <a:cubicBezTo>
                    <a:pt x="1450" y="168"/>
                    <a:pt x="1450" y="168"/>
                    <a:pt x="1450" y="168"/>
                  </a:cubicBezTo>
                  <a:cubicBezTo>
                    <a:pt x="1495" y="226"/>
                    <a:pt x="1495" y="226"/>
                    <a:pt x="1495" y="226"/>
                  </a:cubicBezTo>
                  <a:cubicBezTo>
                    <a:pt x="1499" y="223"/>
                    <a:pt x="1499" y="223"/>
                    <a:pt x="1499" y="223"/>
                  </a:cubicBezTo>
                  <a:cubicBezTo>
                    <a:pt x="1515" y="211"/>
                    <a:pt x="1548" y="191"/>
                    <a:pt x="1581" y="191"/>
                  </a:cubicBezTo>
                  <a:cubicBezTo>
                    <a:pt x="1600" y="191"/>
                    <a:pt x="1608" y="199"/>
                    <a:pt x="1608" y="221"/>
                  </a:cubicBezTo>
                  <a:cubicBezTo>
                    <a:pt x="1608" y="230"/>
                    <a:pt x="1608" y="230"/>
                    <a:pt x="1608" y="230"/>
                  </a:cubicBezTo>
                  <a:cubicBezTo>
                    <a:pt x="1495" y="251"/>
                    <a:pt x="1441" y="293"/>
                    <a:pt x="1441" y="357"/>
                  </a:cubicBezTo>
                  <a:cubicBezTo>
                    <a:pt x="1441" y="412"/>
                    <a:pt x="1470" y="443"/>
                    <a:pt x="1521" y="443"/>
                  </a:cubicBezTo>
                  <a:cubicBezTo>
                    <a:pt x="1556" y="443"/>
                    <a:pt x="1585" y="431"/>
                    <a:pt x="1608" y="405"/>
                  </a:cubicBezTo>
                  <a:cubicBezTo>
                    <a:pt x="1609" y="419"/>
                    <a:pt x="1611" y="428"/>
                    <a:pt x="1614" y="436"/>
                  </a:cubicBezTo>
                  <a:lnTo>
                    <a:pt x="1615" y="439"/>
                  </a:lnTo>
                  <a:close/>
                  <a:moveTo>
                    <a:pt x="1608" y="346"/>
                  </a:moveTo>
                  <a:cubicBezTo>
                    <a:pt x="1592" y="360"/>
                    <a:pt x="1575" y="367"/>
                    <a:pt x="1558" y="367"/>
                  </a:cubicBezTo>
                  <a:cubicBezTo>
                    <a:pt x="1542" y="367"/>
                    <a:pt x="1534" y="358"/>
                    <a:pt x="1534" y="342"/>
                  </a:cubicBezTo>
                  <a:cubicBezTo>
                    <a:pt x="1534" y="323"/>
                    <a:pt x="1542" y="301"/>
                    <a:pt x="1608" y="285"/>
                  </a:cubicBezTo>
                  <a:lnTo>
                    <a:pt x="1608" y="346"/>
                  </a:lnTo>
                  <a:close/>
                  <a:moveTo>
                    <a:pt x="1871" y="928"/>
                  </a:moveTo>
                  <a:cubicBezTo>
                    <a:pt x="1871" y="790"/>
                    <a:pt x="1871" y="790"/>
                    <a:pt x="1871" y="790"/>
                  </a:cubicBezTo>
                  <a:cubicBezTo>
                    <a:pt x="1871" y="716"/>
                    <a:pt x="1839" y="682"/>
                    <a:pt x="1768" y="682"/>
                  </a:cubicBezTo>
                  <a:cubicBezTo>
                    <a:pt x="1713" y="682"/>
                    <a:pt x="1663" y="700"/>
                    <a:pt x="1625" y="733"/>
                  </a:cubicBezTo>
                  <a:cubicBezTo>
                    <a:pt x="1621" y="736"/>
                    <a:pt x="1621" y="736"/>
                    <a:pt x="1621" y="736"/>
                  </a:cubicBezTo>
                  <a:cubicBezTo>
                    <a:pt x="1666" y="795"/>
                    <a:pt x="1666" y="795"/>
                    <a:pt x="1666" y="795"/>
                  </a:cubicBezTo>
                  <a:cubicBezTo>
                    <a:pt x="1670" y="792"/>
                    <a:pt x="1670" y="792"/>
                    <a:pt x="1670" y="792"/>
                  </a:cubicBezTo>
                  <a:cubicBezTo>
                    <a:pt x="1686" y="780"/>
                    <a:pt x="1719" y="759"/>
                    <a:pt x="1752" y="759"/>
                  </a:cubicBezTo>
                  <a:cubicBezTo>
                    <a:pt x="1771" y="759"/>
                    <a:pt x="1779" y="768"/>
                    <a:pt x="1779" y="790"/>
                  </a:cubicBezTo>
                  <a:cubicBezTo>
                    <a:pt x="1779" y="799"/>
                    <a:pt x="1779" y="799"/>
                    <a:pt x="1779" y="799"/>
                  </a:cubicBezTo>
                  <a:cubicBezTo>
                    <a:pt x="1666" y="820"/>
                    <a:pt x="1612" y="861"/>
                    <a:pt x="1612" y="926"/>
                  </a:cubicBezTo>
                  <a:cubicBezTo>
                    <a:pt x="1612" y="980"/>
                    <a:pt x="1641" y="1012"/>
                    <a:pt x="1692" y="1012"/>
                  </a:cubicBezTo>
                  <a:cubicBezTo>
                    <a:pt x="1727" y="1012"/>
                    <a:pt x="1756" y="999"/>
                    <a:pt x="1779" y="974"/>
                  </a:cubicBezTo>
                  <a:cubicBezTo>
                    <a:pt x="1780" y="987"/>
                    <a:pt x="1782" y="997"/>
                    <a:pt x="1785" y="1005"/>
                  </a:cubicBezTo>
                  <a:cubicBezTo>
                    <a:pt x="1786" y="1008"/>
                    <a:pt x="1786" y="1008"/>
                    <a:pt x="1786" y="1008"/>
                  </a:cubicBezTo>
                  <a:cubicBezTo>
                    <a:pt x="1881" y="1008"/>
                    <a:pt x="1881" y="1008"/>
                    <a:pt x="1881" y="1008"/>
                  </a:cubicBezTo>
                  <a:cubicBezTo>
                    <a:pt x="1879" y="1002"/>
                    <a:pt x="1879" y="1002"/>
                    <a:pt x="1879" y="1002"/>
                  </a:cubicBezTo>
                  <a:cubicBezTo>
                    <a:pt x="1873" y="987"/>
                    <a:pt x="1871" y="967"/>
                    <a:pt x="1871" y="928"/>
                  </a:cubicBezTo>
                  <a:moveTo>
                    <a:pt x="1779" y="915"/>
                  </a:moveTo>
                  <a:cubicBezTo>
                    <a:pt x="1763" y="929"/>
                    <a:pt x="1746" y="936"/>
                    <a:pt x="1729" y="936"/>
                  </a:cubicBezTo>
                  <a:cubicBezTo>
                    <a:pt x="1713" y="936"/>
                    <a:pt x="1705" y="927"/>
                    <a:pt x="1705" y="910"/>
                  </a:cubicBezTo>
                  <a:cubicBezTo>
                    <a:pt x="1705" y="892"/>
                    <a:pt x="1713" y="869"/>
                    <a:pt x="1779" y="854"/>
                  </a:cubicBezTo>
                  <a:lnTo>
                    <a:pt x="1779" y="915"/>
                  </a:lnTo>
                  <a:close/>
                  <a:moveTo>
                    <a:pt x="1930" y="1008"/>
                  </a:moveTo>
                  <a:cubicBezTo>
                    <a:pt x="2026" y="1008"/>
                    <a:pt x="2026" y="1008"/>
                    <a:pt x="2026" y="1008"/>
                  </a:cubicBezTo>
                  <a:cubicBezTo>
                    <a:pt x="2026" y="606"/>
                    <a:pt x="2026" y="606"/>
                    <a:pt x="2026" y="606"/>
                  </a:cubicBezTo>
                  <a:cubicBezTo>
                    <a:pt x="1930" y="619"/>
                    <a:pt x="1930" y="619"/>
                    <a:pt x="1930" y="619"/>
                  </a:cubicBezTo>
                  <a:lnTo>
                    <a:pt x="1930" y="1008"/>
                  </a:lnTo>
                  <a:close/>
                  <a:moveTo>
                    <a:pt x="1169" y="740"/>
                  </a:moveTo>
                  <a:cubicBezTo>
                    <a:pt x="1030" y="740"/>
                    <a:pt x="1030" y="740"/>
                    <a:pt x="1030" y="740"/>
                  </a:cubicBezTo>
                  <a:cubicBezTo>
                    <a:pt x="1030" y="575"/>
                    <a:pt x="1030" y="575"/>
                    <a:pt x="1030" y="575"/>
                  </a:cubicBezTo>
                  <a:cubicBezTo>
                    <a:pt x="932" y="575"/>
                    <a:pt x="932" y="575"/>
                    <a:pt x="932" y="575"/>
                  </a:cubicBezTo>
                  <a:cubicBezTo>
                    <a:pt x="932" y="1008"/>
                    <a:pt x="932" y="1008"/>
                    <a:pt x="932" y="1008"/>
                  </a:cubicBezTo>
                  <a:cubicBezTo>
                    <a:pt x="1030" y="1008"/>
                    <a:pt x="1030" y="1008"/>
                    <a:pt x="1030" y="1008"/>
                  </a:cubicBezTo>
                  <a:cubicBezTo>
                    <a:pt x="1030" y="823"/>
                    <a:pt x="1030" y="823"/>
                    <a:pt x="1030" y="823"/>
                  </a:cubicBezTo>
                  <a:cubicBezTo>
                    <a:pt x="1169" y="823"/>
                    <a:pt x="1169" y="823"/>
                    <a:pt x="1169" y="823"/>
                  </a:cubicBezTo>
                  <a:cubicBezTo>
                    <a:pt x="1169" y="1008"/>
                    <a:pt x="1169" y="1008"/>
                    <a:pt x="1169" y="1008"/>
                  </a:cubicBezTo>
                  <a:cubicBezTo>
                    <a:pt x="1267" y="1008"/>
                    <a:pt x="1267" y="1008"/>
                    <a:pt x="1267" y="1008"/>
                  </a:cubicBezTo>
                  <a:cubicBezTo>
                    <a:pt x="1267" y="575"/>
                    <a:pt x="1267" y="575"/>
                    <a:pt x="1267" y="575"/>
                  </a:cubicBezTo>
                  <a:cubicBezTo>
                    <a:pt x="1169" y="575"/>
                    <a:pt x="1169" y="575"/>
                    <a:pt x="1169" y="575"/>
                  </a:cubicBezTo>
                  <a:lnTo>
                    <a:pt x="1169" y="740"/>
                  </a:lnTo>
                  <a:close/>
                  <a:moveTo>
                    <a:pt x="2058" y="482"/>
                  </a:moveTo>
                  <a:cubicBezTo>
                    <a:pt x="2058" y="533"/>
                    <a:pt x="2100" y="553"/>
                    <a:pt x="2193" y="553"/>
                  </a:cubicBezTo>
                  <a:cubicBezTo>
                    <a:pt x="2291" y="553"/>
                    <a:pt x="2354" y="517"/>
                    <a:pt x="2354" y="457"/>
                  </a:cubicBezTo>
                  <a:cubicBezTo>
                    <a:pt x="2354" y="397"/>
                    <a:pt x="2317" y="373"/>
                    <a:pt x="2223" y="367"/>
                  </a:cubicBezTo>
                  <a:cubicBezTo>
                    <a:pt x="2183" y="365"/>
                    <a:pt x="2183" y="365"/>
                    <a:pt x="2183" y="365"/>
                  </a:cubicBezTo>
                  <a:cubicBezTo>
                    <a:pt x="2160" y="363"/>
                    <a:pt x="2159" y="357"/>
                    <a:pt x="2159" y="352"/>
                  </a:cubicBezTo>
                  <a:cubicBezTo>
                    <a:pt x="2159" y="350"/>
                    <a:pt x="2160" y="347"/>
                    <a:pt x="2164" y="343"/>
                  </a:cubicBezTo>
                  <a:cubicBezTo>
                    <a:pt x="2176" y="345"/>
                    <a:pt x="2189" y="347"/>
                    <a:pt x="2202" y="347"/>
                  </a:cubicBezTo>
                  <a:cubicBezTo>
                    <a:pt x="2279" y="347"/>
                    <a:pt x="2327" y="302"/>
                    <a:pt x="2327" y="231"/>
                  </a:cubicBezTo>
                  <a:cubicBezTo>
                    <a:pt x="2327" y="220"/>
                    <a:pt x="2326" y="208"/>
                    <a:pt x="2322" y="196"/>
                  </a:cubicBezTo>
                  <a:cubicBezTo>
                    <a:pt x="2338" y="194"/>
                    <a:pt x="2352" y="194"/>
                    <a:pt x="2359" y="194"/>
                  </a:cubicBezTo>
                  <a:cubicBezTo>
                    <a:pt x="2363" y="194"/>
                    <a:pt x="2363" y="194"/>
                    <a:pt x="2363" y="194"/>
                  </a:cubicBezTo>
                  <a:cubicBezTo>
                    <a:pt x="2363" y="112"/>
                    <a:pt x="2363" y="112"/>
                    <a:pt x="2363" y="112"/>
                  </a:cubicBezTo>
                  <a:cubicBezTo>
                    <a:pt x="2358" y="113"/>
                    <a:pt x="2358" y="113"/>
                    <a:pt x="2358" y="113"/>
                  </a:cubicBezTo>
                  <a:cubicBezTo>
                    <a:pt x="2336" y="115"/>
                    <a:pt x="2309" y="127"/>
                    <a:pt x="2291" y="143"/>
                  </a:cubicBezTo>
                  <a:cubicBezTo>
                    <a:pt x="2269" y="124"/>
                    <a:pt x="2239" y="114"/>
                    <a:pt x="2202" y="114"/>
                  </a:cubicBezTo>
                  <a:cubicBezTo>
                    <a:pt x="2125" y="114"/>
                    <a:pt x="2075" y="159"/>
                    <a:pt x="2075" y="231"/>
                  </a:cubicBezTo>
                  <a:cubicBezTo>
                    <a:pt x="2075" y="268"/>
                    <a:pt x="2089" y="300"/>
                    <a:pt x="2116" y="321"/>
                  </a:cubicBezTo>
                  <a:cubicBezTo>
                    <a:pt x="2094" y="337"/>
                    <a:pt x="2080" y="360"/>
                    <a:pt x="2080" y="380"/>
                  </a:cubicBezTo>
                  <a:cubicBezTo>
                    <a:pt x="2080" y="396"/>
                    <a:pt x="2087" y="409"/>
                    <a:pt x="2100" y="419"/>
                  </a:cubicBezTo>
                  <a:cubicBezTo>
                    <a:pt x="2072" y="436"/>
                    <a:pt x="2058" y="456"/>
                    <a:pt x="2058" y="482"/>
                  </a:cubicBezTo>
                  <a:moveTo>
                    <a:pt x="2203" y="182"/>
                  </a:moveTo>
                  <a:cubicBezTo>
                    <a:pt x="2233" y="182"/>
                    <a:pt x="2240" y="210"/>
                    <a:pt x="2240" y="233"/>
                  </a:cubicBezTo>
                  <a:cubicBezTo>
                    <a:pt x="2240" y="266"/>
                    <a:pt x="2226" y="284"/>
                    <a:pt x="2203" y="284"/>
                  </a:cubicBezTo>
                  <a:cubicBezTo>
                    <a:pt x="2171" y="284"/>
                    <a:pt x="2166" y="252"/>
                    <a:pt x="2166" y="233"/>
                  </a:cubicBezTo>
                  <a:cubicBezTo>
                    <a:pt x="2166" y="214"/>
                    <a:pt x="2171" y="182"/>
                    <a:pt x="2203" y="182"/>
                  </a:cubicBezTo>
                  <a:moveTo>
                    <a:pt x="2155" y="439"/>
                  </a:moveTo>
                  <a:cubicBezTo>
                    <a:pt x="2157" y="440"/>
                    <a:pt x="2159" y="440"/>
                    <a:pt x="2161" y="440"/>
                  </a:cubicBezTo>
                  <a:cubicBezTo>
                    <a:pt x="2208" y="444"/>
                    <a:pt x="2208" y="444"/>
                    <a:pt x="2208" y="444"/>
                  </a:cubicBezTo>
                  <a:cubicBezTo>
                    <a:pt x="2266" y="448"/>
                    <a:pt x="2268" y="456"/>
                    <a:pt x="2268" y="470"/>
                  </a:cubicBezTo>
                  <a:cubicBezTo>
                    <a:pt x="2268" y="488"/>
                    <a:pt x="2244" y="500"/>
                    <a:pt x="2206" y="500"/>
                  </a:cubicBezTo>
                  <a:cubicBezTo>
                    <a:pt x="2152" y="500"/>
                    <a:pt x="2141" y="487"/>
                    <a:pt x="2141" y="467"/>
                  </a:cubicBezTo>
                  <a:cubicBezTo>
                    <a:pt x="2141" y="457"/>
                    <a:pt x="2146" y="447"/>
                    <a:pt x="2155" y="4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Picture Placeholder 13">
            <a:extLst>
              <a:ext uri="{FF2B5EF4-FFF2-40B4-BE49-F238E27FC236}">
                <a16:creationId xmlns:a16="http://schemas.microsoft.com/office/drawing/2014/main" id="{7ECAB4B7-018A-0EBB-A58F-9FCA59C75D47}"/>
              </a:ext>
            </a:extLst>
          </p:cNvPr>
          <p:cNvSpPr>
            <a:spLocks noGrp="1"/>
          </p:cNvSpPr>
          <p:nvPr>
            <p:ph type="pic" sz="quarter" idx="10"/>
          </p:nvPr>
        </p:nvSpPr>
        <p:spPr>
          <a:xfrm>
            <a:off x="6103938" y="0"/>
            <a:ext cx="3040062" cy="5143500"/>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4" name="Footer Placeholder 3">
            <a:extLst>
              <a:ext uri="{FF2B5EF4-FFF2-40B4-BE49-F238E27FC236}">
                <a16:creationId xmlns:a16="http://schemas.microsoft.com/office/drawing/2014/main" id="{13A6D16C-CEA9-48DE-DB22-D8D95E736356}"/>
              </a:ext>
            </a:extLst>
          </p:cNvPr>
          <p:cNvSpPr>
            <a:spLocks noGrp="1"/>
          </p:cNvSpPr>
          <p:nvPr>
            <p:ph type="ftr" sz="quarter" idx="11"/>
          </p:nvPr>
        </p:nvSpPr>
        <p:spPr>
          <a:xfrm>
            <a:off x="486870" y="4597360"/>
            <a:ext cx="4978319" cy="233720"/>
          </a:xfrm>
        </p:spPr>
        <p:txBody>
          <a:bodyPr/>
          <a:lstStyle>
            <a:lvl1pPr algn="l">
              <a:defRPr sz="1200" b="1">
                <a:solidFill>
                  <a:schemeClr val="bg1"/>
                </a:solidFill>
              </a:defRPr>
            </a:lvl1pPr>
          </a:lstStyle>
          <a:p>
            <a:r>
              <a:rPr lang="en-US"/>
              <a:t>NYU Grossman School of Medicine</a:t>
            </a:r>
          </a:p>
        </p:txBody>
      </p:sp>
      <p:sp>
        <p:nvSpPr>
          <p:cNvPr id="3" name="Subtitle 2"/>
          <p:cNvSpPr>
            <a:spLocks noGrp="1"/>
          </p:cNvSpPr>
          <p:nvPr>
            <p:ph type="subTitle" idx="1"/>
          </p:nvPr>
        </p:nvSpPr>
        <p:spPr>
          <a:xfrm>
            <a:off x="486871" y="3689684"/>
            <a:ext cx="4978319" cy="560867"/>
          </a:xfrm>
        </p:spPr>
        <p:txBody>
          <a:bodyPr anchor="b">
            <a:noAutofit/>
          </a:bodyPr>
          <a:lstStyle>
            <a:lvl1pPr marL="0" indent="0" algn="l">
              <a:lnSpc>
                <a:spcPct val="105000"/>
              </a:lnSpc>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3" name="Thank you">
            <a:extLst>
              <a:ext uri="{FF2B5EF4-FFF2-40B4-BE49-F238E27FC236}">
                <a16:creationId xmlns:a16="http://schemas.microsoft.com/office/drawing/2014/main" id="{719728A9-6C8B-6FDF-9879-F88BA8D3969B}"/>
              </a:ext>
            </a:extLst>
          </p:cNvPr>
          <p:cNvSpPr txBox="1"/>
          <p:nvPr userDrawn="1"/>
        </p:nvSpPr>
        <p:spPr>
          <a:xfrm>
            <a:off x="495300" y="2015373"/>
            <a:ext cx="3444907" cy="692497"/>
          </a:xfrm>
          <a:prstGeom prst="rect">
            <a:avLst/>
          </a:prstGeom>
          <a:noFill/>
        </p:spPr>
        <p:txBody>
          <a:bodyPr wrap="square" lIns="0" tIns="0" rIns="0" bIns="0" rtlCol="0">
            <a:spAutoFit/>
          </a:bodyPr>
          <a:lstStyle/>
          <a:p>
            <a:pPr algn="l"/>
            <a:r>
              <a:rPr lang="en-US" sz="4500">
                <a:solidFill>
                  <a:schemeClr val="bg2"/>
                </a:solidFill>
              </a:rPr>
              <a:t>Thank you</a:t>
            </a:r>
          </a:p>
        </p:txBody>
      </p:sp>
    </p:spTree>
    <p:extLst>
      <p:ext uri="{BB962C8B-B14F-4D97-AF65-F5344CB8AC3E}">
        <p14:creationId xmlns:p14="http://schemas.microsoft.com/office/powerpoint/2010/main" val="2797501156"/>
      </p:ext>
    </p:extLst>
  </p:cSld>
  <p:clrMapOvr>
    <a:masterClrMapping/>
  </p:clrMapOvr>
  <p:extLst>
    <p:ext uri="{DCECCB84-F9BA-43D5-87BE-67443E8EF086}">
      <p15:sldGuideLst xmlns:p15="http://schemas.microsoft.com/office/powerpoint/2012/main">
        <p15:guide id="1" orient="horz" pos="16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spTree>
      <p:nvGrpSpPr>
        <p:cNvPr id="1" name=""/>
        <p:cNvGrpSpPr/>
        <p:nvPr/>
      </p:nvGrpSpPr>
      <p:grpSpPr>
        <a:xfrm>
          <a:off x="0" y="0"/>
          <a:ext cx="0" cy="0"/>
          <a:chOff x="0" y="0"/>
          <a:chExt cx="0" cy="0"/>
        </a:xfrm>
      </p:grpSpPr>
      <p:grpSp>
        <p:nvGrpSpPr>
          <p:cNvPr id="5" name="NYU Langone Health Logo">
            <a:extLst>
              <a:ext uri="{FF2B5EF4-FFF2-40B4-BE49-F238E27FC236}">
                <a16:creationId xmlns:a16="http://schemas.microsoft.com/office/drawing/2014/main" id="{D23DC7BA-05DD-C896-5262-37703314653E}"/>
              </a:ext>
            </a:extLst>
          </p:cNvPr>
          <p:cNvGrpSpPr>
            <a:grpSpLocks noChangeAspect="1"/>
          </p:cNvGrpSpPr>
          <p:nvPr userDrawn="1"/>
        </p:nvGrpSpPr>
        <p:grpSpPr>
          <a:xfrm>
            <a:off x="486872" y="385508"/>
            <a:ext cx="1496034" cy="649224"/>
            <a:chOff x="2138363" y="5326063"/>
            <a:chExt cx="1935162" cy="839788"/>
          </a:xfrm>
          <a:solidFill>
            <a:schemeClr val="bg1"/>
          </a:solidFill>
        </p:grpSpPr>
        <p:sp>
          <p:nvSpPr>
            <p:cNvPr id="6" name="Freeform 5">
              <a:extLst>
                <a:ext uri="{FF2B5EF4-FFF2-40B4-BE49-F238E27FC236}">
                  <a16:creationId xmlns:a16="http://schemas.microsoft.com/office/drawing/2014/main" id="{195BE840-3D72-22A7-AB5F-E97D6775A994}"/>
                </a:ext>
              </a:extLst>
            </p:cNvPr>
            <p:cNvSpPr>
              <a:spLocks/>
            </p:cNvSpPr>
            <p:nvPr userDrawn="1"/>
          </p:nvSpPr>
          <p:spPr bwMode="auto">
            <a:xfrm>
              <a:off x="2176463" y="5326063"/>
              <a:ext cx="674688" cy="252413"/>
            </a:xfrm>
            <a:custGeom>
              <a:avLst/>
              <a:gdLst>
                <a:gd name="T0" fmla="*/ 1236 w 1237"/>
                <a:gd name="T1" fmla="*/ 308 h 462"/>
                <a:gd name="T2" fmla="*/ 1236 w 1237"/>
                <a:gd name="T3" fmla="*/ 306 h 462"/>
                <a:gd name="T4" fmla="*/ 1227 w 1237"/>
                <a:gd name="T5" fmla="*/ 293 h 462"/>
                <a:gd name="T6" fmla="*/ 1129 w 1237"/>
                <a:gd name="T7" fmla="*/ 181 h 462"/>
                <a:gd name="T8" fmla="*/ 668 w 1237"/>
                <a:gd name="T9" fmla="*/ 0 h 462"/>
                <a:gd name="T10" fmla="*/ 137 w 1237"/>
                <a:gd name="T11" fmla="*/ 245 h 462"/>
                <a:gd name="T12" fmla="*/ 2 w 1237"/>
                <a:gd name="T13" fmla="*/ 457 h 462"/>
                <a:gd name="T14" fmla="*/ 2 w 1237"/>
                <a:gd name="T15" fmla="*/ 461 h 462"/>
                <a:gd name="T16" fmla="*/ 5 w 1237"/>
                <a:gd name="T17" fmla="*/ 457 h 462"/>
                <a:gd name="T18" fmla="*/ 155 w 1237"/>
                <a:gd name="T19" fmla="*/ 269 h 462"/>
                <a:gd name="T20" fmla="*/ 670 w 1237"/>
                <a:gd name="T21" fmla="*/ 90 h 462"/>
                <a:gd name="T22" fmla="*/ 1101 w 1237"/>
                <a:gd name="T23" fmla="*/ 206 h 462"/>
                <a:gd name="T24" fmla="*/ 1224 w 1237"/>
                <a:gd name="T25" fmla="*/ 298 h 462"/>
                <a:gd name="T26" fmla="*/ 1234 w 1237"/>
                <a:gd name="T27" fmla="*/ 307 h 462"/>
                <a:gd name="T28" fmla="*/ 1236 w 1237"/>
                <a:gd name="T29" fmla="*/ 30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7" h="462">
                  <a:moveTo>
                    <a:pt x="1236" y="308"/>
                  </a:moveTo>
                  <a:cubicBezTo>
                    <a:pt x="1236" y="307"/>
                    <a:pt x="1237" y="307"/>
                    <a:pt x="1236" y="306"/>
                  </a:cubicBezTo>
                  <a:cubicBezTo>
                    <a:pt x="1235" y="304"/>
                    <a:pt x="1233" y="301"/>
                    <a:pt x="1227" y="293"/>
                  </a:cubicBezTo>
                  <a:cubicBezTo>
                    <a:pt x="1221" y="284"/>
                    <a:pt x="1181" y="228"/>
                    <a:pt x="1129" y="181"/>
                  </a:cubicBezTo>
                  <a:cubicBezTo>
                    <a:pt x="1077" y="134"/>
                    <a:pt x="919" y="0"/>
                    <a:pt x="668" y="0"/>
                  </a:cubicBezTo>
                  <a:cubicBezTo>
                    <a:pt x="406" y="0"/>
                    <a:pt x="229" y="142"/>
                    <a:pt x="137" y="245"/>
                  </a:cubicBezTo>
                  <a:cubicBezTo>
                    <a:pt x="48" y="344"/>
                    <a:pt x="3" y="454"/>
                    <a:pt x="2" y="457"/>
                  </a:cubicBezTo>
                  <a:cubicBezTo>
                    <a:pt x="1" y="460"/>
                    <a:pt x="0" y="461"/>
                    <a:pt x="2" y="461"/>
                  </a:cubicBezTo>
                  <a:cubicBezTo>
                    <a:pt x="3" y="462"/>
                    <a:pt x="4" y="460"/>
                    <a:pt x="5" y="457"/>
                  </a:cubicBezTo>
                  <a:cubicBezTo>
                    <a:pt x="7" y="454"/>
                    <a:pt x="54" y="352"/>
                    <a:pt x="155" y="269"/>
                  </a:cubicBezTo>
                  <a:cubicBezTo>
                    <a:pt x="256" y="186"/>
                    <a:pt x="424" y="90"/>
                    <a:pt x="670" y="90"/>
                  </a:cubicBezTo>
                  <a:cubicBezTo>
                    <a:pt x="880" y="90"/>
                    <a:pt x="1031" y="165"/>
                    <a:pt x="1101" y="206"/>
                  </a:cubicBezTo>
                  <a:cubicBezTo>
                    <a:pt x="1170" y="248"/>
                    <a:pt x="1214" y="289"/>
                    <a:pt x="1224" y="298"/>
                  </a:cubicBezTo>
                  <a:cubicBezTo>
                    <a:pt x="1229" y="303"/>
                    <a:pt x="1232" y="306"/>
                    <a:pt x="1234" y="307"/>
                  </a:cubicBezTo>
                  <a:cubicBezTo>
                    <a:pt x="1235" y="308"/>
                    <a:pt x="1235" y="308"/>
                    <a:pt x="1236" y="30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7E30D5D3-49A4-BB8C-7CF8-79A1E9AB1AB5}"/>
                </a:ext>
              </a:extLst>
            </p:cNvPr>
            <p:cNvSpPr>
              <a:spLocks/>
            </p:cNvSpPr>
            <p:nvPr userDrawn="1"/>
          </p:nvSpPr>
          <p:spPr bwMode="auto">
            <a:xfrm>
              <a:off x="2138363" y="5708651"/>
              <a:ext cx="612775" cy="457200"/>
            </a:xfrm>
            <a:custGeom>
              <a:avLst/>
              <a:gdLst>
                <a:gd name="T0" fmla="*/ 13 w 1127"/>
                <a:gd name="T1" fmla="*/ 0 h 835"/>
                <a:gd name="T2" fmla="*/ 14 w 1127"/>
                <a:gd name="T3" fmla="*/ 0 h 835"/>
                <a:gd name="T4" fmla="*/ 15 w 1127"/>
                <a:gd name="T5" fmla="*/ 10 h 835"/>
                <a:gd name="T6" fmla="*/ 72 w 1127"/>
                <a:gd name="T7" fmla="*/ 265 h 835"/>
                <a:gd name="T8" fmla="*/ 431 w 1127"/>
                <a:gd name="T9" fmla="*/ 627 h 835"/>
                <a:gd name="T10" fmla="*/ 897 w 1127"/>
                <a:gd name="T11" fmla="*/ 712 h 835"/>
                <a:gd name="T12" fmla="*/ 1122 w 1127"/>
                <a:gd name="T13" fmla="*/ 648 h 835"/>
                <a:gd name="T14" fmla="*/ 1127 w 1127"/>
                <a:gd name="T15" fmla="*/ 647 h 835"/>
                <a:gd name="T16" fmla="*/ 1127 w 1127"/>
                <a:gd name="T17" fmla="*/ 647 h 835"/>
                <a:gd name="T18" fmla="*/ 1123 w 1127"/>
                <a:gd name="T19" fmla="*/ 651 h 835"/>
                <a:gd name="T20" fmla="*/ 1107 w 1127"/>
                <a:gd name="T21" fmla="*/ 664 h 835"/>
                <a:gd name="T22" fmla="*/ 969 w 1127"/>
                <a:gd name="T23" fmla="*/ 741 h 835"/>
                <a:gd name="T24" fmla="*/ 375 w 1127"/>
                <a:gd name="T25" fmla="*/ 712 h 835"/>
                <a:gd name="T26" fmla="*/ 25 w 1127"/>
                <a:gd name="T27" fmla="*/ 231 h 835"/>
                <a:gd name="T28" fmla="*/ 11 w 1127"/>
                <a:gd name="T29" fmla="*/ 6 h 835"/>
                <a:gd name="T30" fmla="*/ 12 w 1127"/>
                <a:gd name="T31" fmla="*/ 1 h 835"/>
                <a:gd name="T32" fmla="*/ 13 w 1127"/>
                <a:gd name="T33" fmla="*/ 0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7" h="835">
                  <a:moveTo>
                    <a:pt x="13" y="0"/>
                  </a:moveTo>
                  <a:cubicBezTo>
                    <a:pt x="14" y="0"/>
                    <a:pt x="14" y="0"/>
                    <a:pt x="14" y="0"/>
                  </a:cubicBezTo>
                  <a:cubicBezTo>
                    <a:pt x="15" y="1"/>
                    <a:pt x="15" y="4"/>
                    <a:pt x="15" y="10"/>
                  </a:cubicBezTo>
                  <a:cubicBezTo>
                    <a:pt x="15" y="14"/>
                    <a:pt x="9" y="136"/>
                    <a:pt x="72" y="265"/>
                  </a:cubicBezTo>
                  <a:cubicBezTo>
                    <a:pt x="136" y="397"/>
                    <a:pt x="249" y="536"/>
                    <a:pt x="431" y="627"/>
                  </a:cubicBezTo>
                  <a:cubicBezTo>
                    <a:pt x="603" y="713"/>
                    <a:pt x="771" y="725"/>
                    <a:pt x="897" y="712"/>
                  </a:cubicBezTo>
                  <a:cubicBezTo>
                    <a:pt x="1018" y="698"/>
                    <a:pt x="1111" y="653"/>
                    <a:pt x="1122" y="648"/>
                  </a:cubicBezTo>
                  <a:cubicBezTo>
                    <a:pt x="1126" y="647"/>
                    <a:pt x="1127" y="646"/>
                    <a:pt x="1127" y="647"/>
                  </a:cubicBezTo>
                  <a:cubicBezTo>
                    <a:pt x="1127" y="647"/>
                    <a:pt x="1127" y="647"/>
                    <a:pt x="1127" y="647"/>
                  </a:cubicBezTo>
                  <a:cubicBezTo>
                    <a:pt x="1127" y="648"/>
                    <a:pt x="1125" y="649"/>
                    <a:pt x="1123" y="651"/>
                  </a:cubicBezTo>
                  <a:cubicBezTo>
                    <a:pt x="1119" y="654"/>
                    <a:pt x="1114" y="659"/>
                    <a:pt x="1107" y="664"/>
                  </a:cubicBezTo>
                  <a:cubicBezTo>
                    <a:pt x="1092" y="675"/>
                    <a:pt x="1064" y="701"/>
                    <a:pt x="969" y="741"/>
                  </a:cubicBezTo>
                  <a:cubicBezTo>
                    <a:pt x="832" y="799"/>
                    <a:pt x="604" y="835"/>
                    <a:pt x="375" y="712"/>
                  </a:cubicBezTo>
                  <a:cubicBezTo>
                    <a:pt x="157" y="593"/>
                    <a:pt x="59" y="388"/>
                    <a:pt x="25" y="231"/>
                  </a:cubicBezTo>
                  <a:cubicBezTo>
                    <a:pt x="0" y="113"/>
                    <a:pt x="11" y="14"/>
                    <a:pt x="11" y="6"/>
                  </a:cubicBezTo>
                  <a:cubicBezTo>
                    <a:pt x="12" y="3"/>
                    <a:pt x="12" y="2"/>
                    <a:pt x="12" y="1"/>
                  </a:cubicBezTo>
                  <a:cubicBezTo>
                    <a:pt x="12"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FA969DAB-B68F-73C8-1D5A-A9D246382C28}"/>
                </a:ext>
              </a:extLst>
            </p:cNvPr>
            <p:cNvSpPr>
              <a:spLocks noEditPoints="1"/>
            </p:cNvSpPr>
            <p:nvPr userDrawn="1"/>
          </p:nvSpPr>
          <p:spPr bwMode="auto">
            <a:xfrm>
              <a:off x="2289175" y="5591176"/>
              <a:ext cx="1784350" cy="554038"/>
            </a:xfrm>
            <a:custGeom>
              <a:avLst/>
              <a:gdLst>
                <a:gd name="T0" fmla="*/ 602 w 3275"/>
                <a:gd name="T1" fmla="*/ 0 h 1014"/>
                <a:gd name="T2" fmla="*/ 477 w 3275"/>
                <a:gd name="T3" fmla="*/ 267 h 1014"/>
                <a:gd name="T4" fmla="*/ 1268 w 3275"/>
                <a:gd name="T5" fmla="*/ 357 h 1014"/>
                <a:gd name="T6" fmla="*/ 1400 w 3275"/>
                <a:gd name="T7" fmla="*/ 439 h 1014"/>
                <a:gd name="T8" fmla="*/ 99 w 3275"/>
                <a:gd name="T9" fmla="*/ 0 h 1014"/>
                <a:gd name="T10" fmla="*/ 90 w 3275"/>
                <a:gd name="T11" fmla="*/ 180 h 1014"/>
                <a:gd name="T12" fmla="*/ 323 w 3275"/>
                <a:gd name="T13" fmla="*/ 0 h 1014"/>
                <a:gd name="T14" fmla="*/ 1030 w 3275"/>
                <a:gd name="T15" fmla="*/ 0 h 1014"/>
                <a:gd name="T16" fmla="*/ 824 w 3275"/>
                <a:gd name="T17" fmla="*/ 280 h 1014"/>
                <a:gd name="T18" fmla="*/ 879 w 3275"/>
                <a:gd name="T19" fmla="*/ 446 h 1014"/>
                <a:gd name="T20" fmla="*/ 1406 w 3275"/>
                <a:gd name="T21" fmla="*/ 874 h 1014"/>
                <a:gd name="T22" fmla="*/ 1312 w 3275"/>
                <a:gd name="T23" fmla="*/ 849 h 1014"/>
                <a:gd name="T24" fmla="*/ 1523 w 3275"/>
                <a:gd name="T25" fmla="*/ 898 h 1014"/>
                <a:gd name="T26" fmla="*/ 1407 w 3275"/>
                <a:gd name="T27" fmla="*/ 816 h 1014"/>
                <a:gd name="T28" fmla="*/ 2375 w 3275"/>
                <a:gd name="T29" fmla="*/ 280 h 1014"/>
                <a:gd name="T30" fmla="*/ 2516 w 3275"/>
                <a:gd name="T31" fmla="*/ 114 h 1014"/>
                <a:gd name="T32" fmla="*/ 2562 w 3275"/>
                <a:gd name="T33" fmla="*/ 280 h 1014"/>
                <a:gd name="T34" fmla="*/ 2406 w 3275"/>
                <a:gd name="T35" fmla="*/ 556 h 1014"/>
                <a:gd name="T36" fmla="*/ 2406 w 3275"/>
                <a:gd name="T37" fmla="*/ 790 h 1014"/>
                <a:gd name="T38" fmla="*/ 2573 w 3275"/>
                <a:gd name="T39" fmla="*/ 1008 h 1014"/>
                <a:gd name="T40" fmla="*/ 3214 w 3275"/>
                <a:gd name="T41" fmla="*/ 334 h 1014"/>
                <a:gd name="T42" fmla="*/ 3275 w 3275"/>
                <a:gd name="T43" fmla="*/ 285 h 1014"/>
                <a:gd name="T44" fmla="*/ 3273 w 3275"/>
                <a:gd name="T45" fmla="*/ 380 h 1014"/>
                <a:gd name="T46" fmla="*/ 3187 w 3275"/>
                <a:gd name="T47" fmla="*/ 247 h 1014"/>
                <a:gd name="T48" fmla="*/ 2798 w 3275"/>
                <a:gd name="T49" fmla="*/ 154 h 1014"/>
                <a:gd name="T50" fmla="*/ 2798 w 3275"/>
                <a:gd name="T51" fmla="*/ 439 h 1014"/>
                <a:gd name="T52" fmla="*/ 2870 w 3275"/>
                <a:gd name="T53" fmla="*/ 439 h 1014"/>
                <a:gd name="T54" fmla="*/ 2202 w 3275"/>
                <a:gd name="T55" fmla="*/ 583 h 1014"/>
                <a:gd name="T56" fmla="*/ 2063 w 3275"/>
                <a:gd name="T57" fmla="*/ 762 h 1014"/>
                <a:gd name="T58" fmla="*/ 2261 w 3275"/>
                <a:gd name="T59" fmla="*/ 1007 h 1014"/>
                <a:gd name="T60" fmla="*/ 2234 w 3275"/>
                <a:gd name="T61" fmla="*/ 940 h 1014"/>
                <a:gd name="T62" fmla="*/ 2268 w 3275"/>
                <a:gd name="T63" fmla="*/ 689 h 1014"/>
                <a:gd name="T64" fmla="*/ 1859 w 3275"/>
                <a:gd name="T65" fmla="*/ 154 h 1014"/>
                <a:gd name="T66" fmla="*/ 1859 w 3275"/>
                <a:gd name="T67" fmla="*/ 439 h 1014"/>
                <a:gd name="T68" fmla="*/ 1931 w 3275"/>
                <a:gd name="T69" fmla="*/ 439 h 1014"/>
                <a:gd name="T70" fmla="*/ 1615 w 3275"/>
                <a:gd name="T71" fmla="*/ 439 h 1014"/>
                <a:gd name="T72" fmla="*/ 1700 w 3275"/>
                <a:gd name="T73" fmla="*/ 221 h 1014"/>
                <a:gd name="T74" fmla="*/ 1495 w 3275"/>
                <a:gd name="T75" fmla="*/ 226 h 1014"/>
                <a:gd name="T76" fmla="*/ 1608 w 3275"/>
                <a:gd name="T77" fmla="*/ 230 h 1014"/>
                <a:gd name="T78" fmla="*/ 1614 w 3275"/>
                <a:gd name="T79" fmla="*/ 436 h 1014"/>
                <a:gd name="T80" fmla="*/ 1534 w 3275"/>
                <a:gd name="T81" fmla="*/ 342 h 1014"/>
                <a:gd name="T82" fmla="*/ 1871 w 3275"/>
                <a:gd name="T83" fmla="*/ 790 h 1014"/>
                <a:gd name="T84" fmla="*/ 1666 w 3275"/>
                <a:gd name="T85" fmla="*/ 795 h 1014"/>
                <a:gd name="T86" fmla="*/ 1779 w 3275"/>
                <a:gd name="T87" fmla="*/ 799 h 1014"/>
                <a:gd name="T88" fmla="*/ 1785 w 3275"/>
                <a:gd name="T89" fmla="*/ 1005 h 1014"/>
                <a:gd name="T90" fmla="*/ 1871 w 3275"/>
                <a:gd name="T91" fmla="*/ 928 h 1014"/>
                <a:gd name="T92" fmla="*/ 1779 w 3275"/>
                <a:gd name="T93" fmla="*/ 854 h 1014"/>
                <a:gd name="T94" fmla="*/ 2026 w 3275"/>
                <a:gd name="T95" fmla="*/ 606 h 1014"/>
                <a:gd name="T96" fmla="*/ 1030 w 3275"/>
                <a:gd name="T97" fmla="*/ 740 h 1014"/>
                <a:gd name="T98" fmla="*/ 1030 w 3275"/>
                <a:gd name="T99" fmla="*/ 1008 h 1014"/>
                <a:gd name="T100" fmla="*/ 1267 w 3275"/>
                <a:gd name="T101" fmla="*/ 1008 h 1014"/>
                <a:gd name="T102" fmla="*/ 2058 w 3275"/>
                <a:gd name="T103" fmla="*/ 482 h 1014"/>
                <a:gd name="T104" fmla="*/ 2183 w 3275"/>
                <a:gd name="T105" fmla="*/ 365 h 1014"/>
                <a:gd name="T106" fmla="*/ 2327 w 3275"/>
                <a:gd name="T107" fmla="*/ 231 h 1014"/>
                <a:gd name="T108" fmla="*/ 2363 w 3275"/>
                <a:gd name="T109" fmla="*/ 112 h 1014"/>
                <a:gd name="T110" fmla="*/ 2075 w 3275"/>
                <a:gd name="T111" fmla="*/ 231 h 1014"/>
                <a:gd name="T112" fmla="*/ 2058 w 3275"/>
                <a:gd name="T113" fmla="*/ 482 h 1014"/>
                <a:gd name="T114" fmla="*/ 2166 w 3275"/>
                <a:gd name="T115" fmla="*/ 233 h 1014"/>
                <a:gd name="T116" fmla="*/ 2208 w 3275"/>
                <a:gd name="T117" fmla="*/ 444 h 1014"/>
                <a:gd name="T118" fmla="*/ 2155 w 3275"/>
                <a:gd name="T119" fmla="*/ 439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5" h="1014">
                  <a:moveTo>
                    <a:pt x="575" y="439"/>
                  </a:moveTo>
                  <a:cubicBezTo>
                    <a:pt x="575" y="266"/>
                    <a:pt x="575" y="266"/>
                    <a:pt x="575" y="266"/>
                  </a:cubicBezTo>
                  <a:cubicBezTo>
                    <a:pt x="699" y="0"/>
                    <a:pt x="699" y="0"/>
                    <a:pt x="699" y="0"/>
                  </a:cubicBezTo>
                  <a:cubicBezTo>
                    <a:pt x="602" y="0"/>
                    <a:pt x="602" y="0"/>
                    <a:pt x="602" y="0"/>
                  </a:cubicBezTo>
                  <a:cubicBezTo>
                    <a:pt x="528" y="175"/>
                    <a:pt x="528" y="175"/>
                    <a:pt x="528" y="175"/>
                  </a:cubicBezTo>
                  <a:cubicBezTo>
                    <a:pt x="454" y="0"/>
                    <a:pt x="454" y="0"/>
                    <a:pt x="454" y="0"/>
                  </a:cubicBezTo>
                  <a:cubicBezTo>
                    <a:pt x="354" y="0"/>
                    <a:pt x="354" y="0"/>
                    <a:pt x="354" y="0"/>
                  </a:cubicBezTo>
                  <a:cubicBezTo>
                    <a:pt x="477" y="267"/>
                    <a:pt x="477" y="267"/>
                    <a:pt x="477" y="267"/>
                  </a:cubicBezTo>
                  <a:cubicBezTo>
                    <a:pt x="477" y="439"/>
                    <a:pt x="477" y="439"/>
                    <a:pt x="477" y="439"/>
                  </a:cubicBezTo>
                  <a:lnTo>
                    <a:pt x="575" y="439"/>
                  </a:lnTo>
                  <a:close/>
                  <a:moveTo>
                    <a:pt x="1400" y="357"/>
                  </a:moveTo>
                  <a:cubicBezTo>
                    <a:pt x="1268" y="357"/>
                    <a:pt x="1268" y="357"/>
                    <a:pt x="1268" y="357"/>
                  </a:cubicBezTo>
                  <a:cubicBezTo>
                    <a:pt x="1268" y="0"/>
                    <a:pt x="1268" y="0"/>
                    <a:pt x="1268" y="0"/>
                  </a:cubicBezTo>
                  <a:cubicBezTo>
                    <a:pt x="1170" y="0"/>
                    <a:pt x="1170" y="0"/>
                    <a:pt x="1170" y="0"/>
                  </a:cubicBezTo>
                  <a:cubicBezTo>
                    <a:pt x="1170" y="439"/>
                    <a:pt x="1170" y="439"/>
                    <a:pt x="1170" y="439"/>
                  </a:cubicBezTo>
                  <a:cubicBezTo>
                    <a:pt x="1400" y="439"/>
                    <a:pt x="1400" y="439"/>
                    <a:pt x="1400" y="439"/>
                  </a:cubicBezTo>
                  <a:lnTo>
                    <a:pt x="1400" y="357"/>
                  </a:lnTo>
                  <a:close/>
                  <a:moveTo>
                    <a:pt x="234" y="252"/>
                  </a:moveTo>
                  <a:cubicBezTo>
                    <a:pt x="203" y="190"/>
                    <a:pt x="105" y="11"/>
                    <a:pt x="100" y="2"/>
                  </a:cubicBezTo>
                  <a:cubicBezTo>
                    <a:pt x="99" y="0"/>
                    <a:pt x="99" y="0"/>
                    <a:pt x="99" y="0"/>
                  </a:cubicBezTo>
                  <a:cubicBezTo>
                    <a:pt x="0" y="0"/>
                    <a:pt x="0" y="0"/>
                    <a:pt x="0" y="0"/>
                  </a:cubicBezTo>
                  <a:cubicBezTo>
                    <a:pt x="0" y="439"/>
                    <a:pt x="0" y="439"/>
                    <a:pt x="0" y="439"/>
                  </a:cubicBezTo>
                  <a:cubicBezTo>
                    <a:pt x="90" y="439"/>
                    <a:pt x="90" y="439"/>
                    <a:pt x="90" y="439"/>
                  </a:cubicBezTo>
                  <a:cubicBezTo>
                    <a:pt x="90" y="180"/>
                    <a:pt x="90" y="180"/>
                    <a:pt x="90" y="180"/>
                  </a:cubicBezTo>
                  <a:cubicBezTo>
                    <a:pt x="122" y="241"/>
                    <a:pt x="227" y="428"/>
                    <a:pt x="233" y="437"/>
                  </a:cubicBezTo>
                  <a:cubicBezTo>
                    <a:pt x="234" y="439"/>
                    <a:pt x="234" y="439"/>
                    <a:pt x="234" y="439"/>
                  </a:cubicBezTo>
                  <a:cubicBezTo>
                    <a:pt x="323" y="439"/>
                    <a:pt x="323" y="439"/>
                    <a:pt x="323" y="439"/>
                  </a:cubicBezTo>
                  <a:cubicBezTo>
                    <a:pt x="323" y="0"/>
                    <a:pt x="323" y="0"/>
                    <a:pt x="323" y="0"/>
                  </a:cubicBezTo>
                  <a:cubicBezTo>
                    <a:pt x="234" y="0"/>
                    <a:pt x="234" y="0"/>
                    <a:pt x="234" y="0"/>
                  </a:cubicBezTo>
                  <a:lnTo>
                    <a:pt x="234" y="252"/>
                  </a:lnTo>
                  <a:close/>
                  <a:moveTo>
                    <a:pt x="1030" y="285"/>
                  </a:moveTo>
                  <a:cubicBezTo>
                    <a:pt x="1030" y="0"/>
                    <a:pt x="1030" y="0"/>
                    <a:pt x="1030" y="0"/>
                  </a:cubicBezTo>
                  <a:cubicBezTo>
                    <a:pt x="936" y="0"/>
                    <a:pt x="936" y="0"/>
                    <a:pt x="936" y="0"/>
                  </a:cubicBezTo>
                  <a:cubicBezTo>
                    <a:pt x="936" y="281"/>
                    <a:pt x="936" y="281"/>
                    <a:pt x="936" y="281"/>
                  </a:cubicBezTo>
                  <a:cubicBezTo>
                    <a:pt x="936" y="339"/>
                    <a:pt x="920" y="362"/>
                    <a:pt x="880" y="362"/>
                  </a:cubicBezTo>
                  <a:cubicBezTo>
                    <a:pt x="840" y="362"/>
                    <a:pt x="824" y="339"/>
                    <a:pt x="824" y="280"/>
                  </a:cubicBezTo>
                  <a:cubicBezTo>
                    <a:pt x="824" y="0"/>
                    <a:pt x="824" y="0"/>
                    <a:pt x="824" y="0"/>
                  </a:cubicBezTo>
                  <a:cubicBezTo>
                    <a:pt x="726" y="0"/>
                    <a:pt x="726" y="0"/>
                    <a:pt x="726" y="0"/>
                  </a:cubicBezTo>
                  <a:cubicBezTo>
                    <a:pt x="726" y="286"/>
                    <a:pt x="726" y="286"/>
                    <a:pt x="726" y="286"/>
                  </a:cubicBezTo>
                  <a:cubicBezTo>
                    <a:pt x="726" y="392"/>
                    <a:pt x="778" y="446"/>
                    <a:pt x="879" y="446"/>
                  </a:cubicBezTo>
                  <a:cubicBezTo>
                    <a:pt x="981" y="446"/>
                    <a:pt x="1030" y="394"/>
                    <a:pt x="1030" y="285"/>
                  </a:cubicBezTo>
                  <a:moveTo>
                    <a:pt x="1520" y="903"/>
                  </a:moveTo>
                  <a:cubicBezTo>
                    <a:pt x="1508" y="921"/>
                    <a:pt x="1486" y="941"/>
                    <a:pt x="1457" y="941"/>
                  </a:cubicBezTo>
                  <a:cubicBezTo>
                    <a:pt x="1427" y="941"/>
                    <a:pt x="1410" y="919"/>
                    <a:pt x="1406" y="874"/>
                  </a:cubicBezTo>
                  <a:cubicBezTo>
                    <a:pt x="1580" y="874"/>
                    <a:pt x="1580" y="874"/>
                    <a:pt x="1580" y="874"/>
                  </a:cubicBezTo>
                  <a:cubicBezTo>
                    <a:pt x="1580" y="854"/>
                    <a:pt x="1580" y="854"/>
                    <a:pt x="1580" y="854"/>
                  </a:cubicBezTo>
                  <a:cubicBezTo>
                    <a:pt x="1580" y="745"/>
                    <a:pt x="1533" y="682"/>
                    <a:pt x="1451" y="682"/>
                  </a:cubicBezTo>
                  <a:cubicBezTo>
                    <a:pt x="1387" y="682"/>
                    <a:pt x="1312" y="726"/>
                    <a:pt x="1312" y="849"/>
                  </a:cubicBezTo>
                  <a:cubicBezTo>
                    <a:pt x="1312" y="952"/>
                    <a:pt x="1365" y="1014"/>
                    <a:pt x="1453" y="1014"/>
                  </a:cubicBezTo>
                  <a:cubicBezTo>
                    <a:pt x="1506" y="1014"/>
                    <a:pt x="1547" y="993"/>
                    <a:pt x="1578" y="948"/>
                  </a:cubicBezTo>
                  <a:cubicBezTo>
                    <a:pt x="1580" y="945"/>
                    <a:pt x="1580" y="945"/>
                    <a:pt x="1580" y="945"/>
                  </a:cubicBezTo>
                  <a:cubicBezTo>
                    <a:pt x="1523" y="898"/>
                    <a:pt x="1523" y="898"/>
                    <a:pt x="1523" y="898"/>
                  </a:cubicBezTo>
                  <a:lnTo>
                    <a:pt x="1520" y="903"/>
                  </a:lnTo>
                  <a:close/>
                  <a:moveTo>
                    <a:pt x="1451" y="758"/>
                  </a:moveTo>
                  <a:cubicBezTo>
                    <a:pt x="1460" y="758"/>
                    <a:pt x="1487" y="758"/>
                    <a:pt x="1492" y="816"/>
                  </a:cubicBezTo>
                  <a:cubicBezTo>
                    <a:pt x="1407" y="816"/>
                    <a:pt x="1407" y="816"/>
                    <a:pt x="1407" y="816"/>
                  </a:cubicBezTo>
                  <a:cubicBezTo>
                    <a:pt x="1412" y="778"/>
                    <a:pt x="1427" y="758"/>
                    <a:pt x="1451" y="758"/>
                  </a:cubicBezTo>
                  <a:moveTo>
                    <a:pt x="2516" y="114"/>
                  </a:moveTo>
                  <a:cubicBezTo>
                    <a:pt x="2476" y="114"/>
                    <a:pt x="2442" y="127"/>
                    <a:pt x="2418" y="152"/>
                  </a:cubicBezTo>
                  <a:cubicBezTo>
                    <a:pt x="2389" y="181"/>
                    <a:pt x="2375" y="224"/>
                    <a:pt x="2375" y="280"/>
                  </a:cubicBezTo>
                  <a:cubicBezTo>
                    <a:pt x="2375" y="402"/>
                    <a:pt x="2448" y="446"/>
                    <a:pt x="2516" y="446"/>
                  </a:cubicBezTo>
                  <a:cubicBezTo>
                    <a:pt x="2584" y="446"/>
                    <a:pt x="2657" y="402"/>
                    <a:pt x="2657" y="280"/>
                  </a:cubicBezTo>
                  <a:cubicBezTo>
                    <a:pt x="2657" y="224"/>
                    <a:pt x="2643" y="181"/>
                    <a:pt x="2614" y="152"/>
                  </a:cubicBezTo>
                  <a:cubicBezTo>
                    <a:pt x="2589" y="127"/>
                    <a:pt x="2555" y="114"/>
                    <a:pt x="2516" y="114"/>
                  </a:cubicBezTo>
                  <a:moveTo>
                    <a:pt x="2516" y="370"/>
                  </a:moveTo>
                  <a:cubicBezTo>
                    <a:pt x="2496" y="370"/>
                    <a:pt x="2470" y="361"/>
                    <a:pt x="2470" y="280"/>
                  </a:cubicBezTo>
                  <a:cubicBezTo>
                    <a:pt x="2470" y="219"/>
                    <a:pt x="2484" y="191"/>
                    <a:pt x="2516" y="191"/>
                  </a:cubicBezTo>
                  <a:cubicBezTo>
                    <a:pt x="2536" y="191"/>
                    <a:pt x="2562" y="200"/>
                    <a:pt x="2562" y="280"/>
                  </a:cubicBezTo>
                  <a:cubicBezTo>
                    <a:pt x="2562" y="342"/>
                    <a:pt x="2548" y="370"/>
                    <a:pt x="2516" y="370"/>
                  </a:cubicBezTo>
                  <a:moveTo>
                    <a:pt x="2494" y="682"/>
                  </a:moveTo>
                  <a:cubicBezTo>
                    <a:pt x="2456" y="682"/>
                    <a:pt x="2425" y="702"/>
                    <a:pt x="2406" y="723"/>
                  </a:cubicBezTo>
                  <a:cubicBezTo>
                    <a:pt x="2406" y="556"/>
                    <a:pt x="2406" y="556"/>
                    <a:pt x="2406" y="556"/>
                  </a:cubicBezTo>
                  <a:cubicBezTo>
                    <a:pt x="2310" y="569"/>
                    <a:pt x="2310" y="569"/>
                    <a:pt x="2310" y="569"/>
                  </a:cubicBezTo>
                  <a:cubicBezTo>
                    <a:pt x="2310" y="1008"/>
                    <a:pt x="2310" y="1008"/>
                    <a:pt x="2310" y="1008"/>
                  </a:cubicBezTo>
                  <a:cubicBezTo>
                    <a:pt x="2406" y="1008"/>
                    <a:pt x="2406" y="1008"/>
                    <a:pt x="2406" y="1008"/>
                  </a:cubicBezTo>
                  <a:cubicBezTo>
                    <a:pt x="2406" y="790"/>
                    <a:pt x="2406" y="790"/>
                    <a:pt x="2406" y="790"/>
                  </a:cubicBezTo>
                  <a:cubicBezTo>
                    <a:pt x="2425" y="773"/>
                    <a:pt x="2441" y="765"/>
                    <a:pt x="2455" y="765"/>
                  </a:cubicBezTo>
                  <a:cubicBezTo>
                    <a:pt x="2467" y="765"/>
                    <a:pt x="2478" y="768"/>
                    <a:pt x="2478" y="796"/>
                  </a:cubicBezTo>
                  <a:cubicBezTo>
                    <a:pt x="2478" y="1008"/>
                    <a:pt x="2478" y="1008"/>
                    <a:pt x="2478" y="1008"/>
                  </a:cubicBezTo>
                  <a:cubicBezTo>
                    <a:pt x="2573" y="1008"/>
                    <a:pt x="2573" y="1008"/>
                    <a:pt x="2573" y="1008"/>
                  </a:cubicBezTo>
                  <a:cubicBezTo>
                    <a:pt x="2573" y="768"/>
                    <a:pt x="2573" y="768"/>
                    <a:pt x="2573" y="768"/>
                  </a:cubicBezTo>
                  <a:cubicBezTo>
                    <a:pt x="2573" y="712"/>
                    <a:pt x="2546" y="682"/>
                    <a:pt x="2494" y="682"/>
                  </a:cubicBezTo>
                  <a:moveTo>
                    <a:pt x="3217" y="330"/>
                  </a:moveTo>
                  <a:cubicBezTo>
                    <a:pt x="3214" y="334"/>
                    <a:pt x="3214" y="334"/>
                    <a:pt x="3214" y="334"/>
                  </a:cubicBezTo>
                  <a:cubicBezTo>
                    <a:pt x="3203" y="353"/>
                    <a:pt x="3180" y="372"/>
                    <a:pt x="3152" y="372"/>
                  </a:cubicBezTo>
                  <a:cubicBezTo>
                    <a:pt x="3121" y="372"/>
                    <a:pt x="3105" y="350"/>
                    <a:pt x="3101" y="306"/>
                  </a:cubicBezTo>
                  <a:cubicBezTo>
                    <a:pt x="3275" y="306"/>
                    <a:pt x="3275" y="306"/>
                    <a:pt x="3275" y="306"/>
                  </a:cubicBezTo>
                  <a:cubicBezTo>
                    <a:pt x="3275" y="285"/>
                    <a:pt x="3275" y="285"/>
                    <a:pt x="3275" y="285"/>
                  </a:cubicBezTo>
                  <a:cubicBezTo>
                    <a:pt x="3275" y="176"/>
                    <a:pt x="3227" y="114"/>
                    <a:pt x="3145" y="114"/>
                  </a:cubicBezTo>
                  <a:cubicBezTo>
                    <a:pt x="3081" y="114"/>
                    <a:pt x="3007" y="157"/>
                    <a:pt x="3007" y="280"/>
                  </a:cubicBezTo>
                  <a:cubicBezTo>
                    <a:pt x="3007" y="384"/>
                    <a:pt x="3060" y="446"/>
                    <a:pt x="3148" y="446"/>
                  </a:cubicBezTo>
                  <a:cubicBezTo>
                    <a:pt x="3201" y="446"/>
                    <a:pt x="3242" y="424"/>
                    <a:pt x="3273" y="380"/>
                  </a:cubicBezTo>
                  <a:cubicBezTo>
                    <a:pt x="3275" y="376"/>
                    <a:pt x="3275" y="376"/>
                    <a:pt x="3275" y="376"/>
                  </a:cubicBezTo>
                  <a:lnTo>
                    <a:pt x="3217" y="330"/>
                  </a:lnTo>
                  <a:close/>
                  <a:moveTo>
                    <a:pt x="3145" y="189"/>
                  </a:moveTo>
                  <a:cubicBezTo>
                    <a:pt x="3154" y="189"/>
                    <a:pt x="3181" y="189"/>
                    <a:pt x="3187" y="247"/>
                  </a:cubicBezTo>
                  <a:cubicBezTo>
                    <a:pt x="3102" y="247"/>
                    <a:pt x="3102" y="247"/>
                    <a:pt x="3102" y="247"/>
                  </a:cubicBezTo>
                  <a:cubicBezTo>
                    <a:pt x="3107" y="210"/>
                    <a:pt x="3122" y="189"/>
                    <a:pt x="3145" y="189"/>
                  </a:cubicBezTo>
                  <a:moveTo>
                    <a:pt x="2886" y="114"/>
                  </a:moveTo>
                  <a:cubicBezTo>
                    <a:pt x="2848" y="114"/>
                    <a:pt x="2817" y="134"/>
                    <a:pt x="2798" y="154"/>
                  </a:cubicBezTo>
                  <a:cubicBezTo>
                    <a:pt x="2798" y="120"/>
                    <a:pt x="2798" y="120"/>
                    <a:pt x="2798" y="120"/>
                  </a:cubicBezTo>
                  <a:cubicBezTo>
                    <a:pt x="2702" y="120"/>
                    <a:pt x="2702" y="120"/>
                    <a:pt x="2702" y="120"/>
                  </a:cubicBezTo>
                  <a:cubicBezTo>
                    <a:pt x="2702" y="439"/>
                    <a:pt x="2702" y="439"/>
                    <a:pt x="2702" y="439"/>
                  </a:cubicBezTo>
                  <a:cubicBezTo>
                    <a:pt x="2798" y="439"/>
                    <a:pt x="2798" y="439"/>
                    <a:pt x="2798" y="439"/>
                  </a:cubicBezTo>
                  <a:cubicBezTo>
                    <a:pt x="2798" y="221"/>
                    <a:pt x="2798" y="221"/>
                    <a:pt x="2798" y="221"/>
                  </a:cubicBezTo>
                  <a:cubicBezTo>
                    <a:pt x="2817" y="204"/>
                    <a:pt x="2833" y="196"/>
                    <a:pt x="2847" y="196"/>
                  </a:cubicBezTo>
                  <a:cubicBezTo>
                    <a:pt x="2859" y="196"/>
                    <a:pt x="2870" y="200"/>
                    <a:pt x="2870" y="227"/>
                  </a:cubicBezTo>
                  <a:cubicBezTo>
                    <a:pt x="2870" y="439"/>
                    <a:pt x="2870" y="439"/>
                    <a:pt x="2870" y="439"/>
                  </a:cubicBezTo>
                  <a:cubicBezTo>
                    <a:pt x="2965" y="439"/>
                    <a:pt x="2965" y="439"/>
                    <a:pt x="2965" y="439"/>
                  </a:cubicBezTo>
                  <a:cubicBezTo>
                    <a:pt x="2965" y="200"/>
                    <a:pt x="2965" y="200"/>
                    <a:pt x="2965" y="200"/>
                  </a:cubicBezTo>
                  <a:cubicBezTo>
                    <a:pt x="2965" y="143"/>
                    <a:pt x="2938" y="114"/>
                    <a:pt x="2886" y="114"/>
                  </a:cubicBezTo>
                  <a:moveTo>
                    <a:pt x="2202" y="583"/>
                  </a:moveTo>
                  <a:cubicBezTo>
                    <a:pt x="2107" y="596"/>
                    <a:pt x="2107" y="596"/>
                    <a:pt x="2107" y="596"/>
                  </a:cubicBezTo>
                  <a:cubicBezTo>
                    <a:pt x="2107" y="689"/>
                    <a:pt x="2107" y="689"/>
                    <a:pt x="2107" y="689"/>
                  </a:cubicBezTo>
                  <a:cubicBezTo>
                    <a:pt x="2063" y="689"/>
                    <a:pt x="2063" y="689"/>
                    <a:pt x="2063" y="689"/>
                  </a:cubicBezTo>
                  <a:cubicBezTo>
                    <a:pt x="2063" y="762"/>
                    <a:pt x="2063" y="762"/>
                    <a:pt x="2063" y="762"/>
                  </a:cubicBezTo>
                  <a:cubicBezTo>
                    <a:pt x="2107" y="762"/>
                    <a:pt x="2107" y="762"/>
                    <a:pt x="2107" y="762"/>
                  </a:cubicBezTo>
                  <a:cubicBezTo>
                    <a:pt x="2107" y="926"/>
                    <a:pt x="2107" y="926"/>
                    <a:pt x="2107" y="926"/>
                  </a:cubicBezTo>
                  <a:cubicBezTo>
                    <a:pt x="2107" y="989"/>
                    <a:pt x="2133" y="1012"/>
                    <a:pt x="2206" y="1012"/>
                  </a:cubicBezTo>
                  <a:cubicBezTo>
                    <a:pt x="2225" y="1012"/>
                    <a:pt x="2254" y="1009"/>
                    <a:pt x="2261" y="1007"/>
                  </a:cubicBezTo>
                  <a:cubicBezTo>
                    <a:pt x="2264" y="1006"/>
                    <a:pt x="2264" y="1006"/>
                    <a:pt x="2264" y="1006"/>
                  </a:cubicBezTo>
                  <a:cubicBezTo>
                    <a:pt x="2264" y="934"/>
                    <a:pt x="2264" y="934"/>
                    <a:pt x="2264" y="934"/>
                  </a:cubicBezTo>
                  <a:cubicBezTo>
                    <a:pt x="2257" y="937"/>
                    <a:pt x="2257" y="937"/>
                    <a:pt x="2257" y="937"/>
                  </a:cubicBezTo>
                  <a:cubicBezTo>
                    <a:pt x="2254" y="938"/>
                    <a:pt x="2242" y="940"/>
                    <a:pt x="2234" y="940"/>
                  </a:cubicBezTo>
                  <a:cubicBezTo>
                    <a:pt x="2207" y="940"/>
                    <a:pt x="2202" y="933"/>
                    <a:pt x="2202" y="904"/>
                  </a:cubicBezTo>
                  <a:cubicBezTo>
                    <a:pt x="2202" y="762"/>
                    <a:pt x="2202" y="762"/>
                    <a:pt x="2202" y="762"/>
                  </a:cubicBezTo>
                  <a:cubicBezTo>
                    <a:pt x="2268" y="762"/>
                    <a:pt x="2268" y="762"/>
                    <a:pt x="2268" y="762"/>
                  </a:cubicBezTo>
                  <a:cubicBezTo>
                    <a:pt x="2268" y="689"/>
                    <a:pt x="2268" y="689"/>
                    <a:pt x="2268" y="689"/>
                  </a:cubicBezTo>
                  <a:cubicBezTo>
                    <a:pt x="2202" y="689"/>
                    <a:pt x="2202" y="689"/>
                    <a:pt x="2202" y="689"/>
                  </a:cubicBezTo>
                  <a:lnTo>
                    <a:pt x="2202" y="583"/>
                  </a:lnTo>
                  <a:close/>
                  <a:moveTo>
                    <a:pt x="1946" y="114"/>
                  </a:moveTo>
                  <a:cubicBezTo>
                    <a:pt x="1908" y="114"/>
                    <a:pt x="1877" y="134"/>
                    <a:pt x="1859" y="154"/>
                  </a:cubicBezTo>
                  <a:cubicBezTo>
                    <a:pt x="1859" y="120"/>
                    <a:pt x="1859" y="120"/>
                    <a:pt x="1859" y="120"/>
                  </a:cubicBezTo>
                  <a:cubicBezTo>
                    <a:pt x="1763" y="120"/>
                    <a:pt x="1763" y="120"/>
                    <a:pt x="1763" y="120"/>
                  </a:cubicBezTo>
                  <a:cubicBezTo>
                    <a:pt x="1763" y="439"/>
                    <a:pt x="1763" y="439"/>
                    <a:pt x="1763" y="439"/>
                  </a:cubicBezTo>
                  <a:cubicBezTo>
                    <a:pt x="1859" y="439"/>
                    <a:pt x="1859" y="439"/>
                    <a:pt x="1859" y="439"/>
                  </a:cubicBezTo>
                  <a:cubicBezTo>
                    <a:pt x="1859" y="221"/>
                    <a:pt x="1859" y="221"/>
                    <a:pt x="1859" y="221"/>
                  </a:cubicBezTo>
                  <a:cubicBezTo>
                    <a:pt x="1877" y="204"/>
                    <a:pt x="1894" y="196"/>
                    <a:pt x="1908" y="196"/>
                  </a:cubicBezTo>
                  <a:cubicBezTo>
                    <a:pt x="1920" y="196"/>
                    <a:pt x="1931" y="200"/>
                    <a:pt x="1931" y="227"/>
                  </a:cubicBezTo>
                  <a:cubicBezTo>
                    <a:pt x="1931" y="439"/>
                    <a:pt x="1931" y="439"/>
                    <a:pt x="1931" y="439"/>
                  </a:cubicBezTo>
                  <a:cubicBezTo>
                    <a:pt x="2026" y="439"/>
                    <a:pt x="2026" y="439"/>
                    <a:pt x="2026" y="439"/>
                  </a:cubicBezTo>
                  <a:cubicBezTo>
                    <a:pt x="2026" y="200"/>
                    <a:pt x="2026" y="200"/>
                    <a:pt x="2026" y="200"/>
                  </a:cubicBezTo>
                  <a:cubicBezTo>
                    <a:pt x="2026" y="143"/>
                    <a:pt x="1998" y="114"/>
                    <a:pt x="1946" y="114"/>
                  </a:cubicBezTo>
                  <a:moveTo>
                    <a:pt x="1615" y="439"/>
                  </a:moveTo>
                  <a:cubicBezTo>
                    <a:pt x="1710" y="439"/>
                    <a:pt x="1710" y="439"/>
                    <a:pt x="1710" y="439"/>
                  </a:cubicBezTo>
                  <a:cubicBezTo>
                    <a:pt x="1708" y="433"/>
                    <a:pt x="1708" y="433"/>
                    <a:pt x="1708" y="433"/>
                  </a:cubicBezTo>
                  <a:cubicBezTo>
                    <a:pt x="1702" y="419"/>
                    <a:pt x="1700" y="398"/>
                    <a:pt x="1700" y="359"/>
                  </a:cubicBezTo>
                  <a:cubicBezTo>
                    <a:pt x="1700" y="221"/>
                    <a:pt x="1700" y="221"/>
                    <a:pt x="1700" y="221"/>
                  </a:cubicBezTo>
                  <a:cubicBezTo>
                    <a:pt x="1700" y="148"/>
                    <a:pt x="1668" y="114"/>
                    <a:pt x="1597" y="114"/>
                  </a:cubicBezTo>
                  <a:cubicBezTo>
                    <a:pt x="1542" y="114"/>
                    <a:pt x="1492" y="131"/>
                    <a:pt x="1454" y="165"/>
                  </a:cubicBezTo>
                  <a:cubicBezTo>
                    <a:pt x="1450" y="168"/>
                    <a:pt x="1450" y="168"/>
                    <a:pt x="1450" y="168"/>
                  </a:cubicBezTo>
                  <a:cubicBezTo>
                    <a:pt x="1495" y="226"/>
                    <a:pt x="1495" y="226"/>
                    <a:pt x="1495" y="226"/>
                  </a:cubicBezTo>
                  <a:cubicBezTo>
                    <a:pt x="1499" y="223"/>
                    <a:pt x="1499" y="223"/>
                    <a:pt x="1499" y="223"/>
                  </a:cubicBezTo>
                  <a:cubicBezTo>
                    <a:pt x="1515" y="211"/>
                    <a:pt x="1548" y="191"/>
                    <a:pt x="1581" y="191"/>
                  </a:cubicBezTo>
                  <a:cubicBezTo>
                    <a:pt x="1600" y="191"/>
                    <a:pt x="1608" y="199"/>
                    <a:pt x="1608" y="221"/>
                  </a:cubicBezTo>
                  <a:cubicBezTo>
                    <a:pt x="1608" y="230"/>
                    <a:pt x="1608" y="230"/>
                    <a:pt x="1608" y="230"/>
                  </a:cubicBezTo>
                  <a:cubicBezTo>
                    <a:pt x="1495" y="251"/>
                    <a:pt x="1441" y="293"/>
                    <a:pt x="1441" y="357"/>
                  </a:cubicBezTo>
                  <a:cubicBezTo>
                    <a:pt x="1441" y="412"/>
                    <a:pt x="1470" y="443"/>
                    <a:pt x="1521" y="443"/>
                  </a:cubicBezTo>
                  <a:cubicBezTo>
                    <a:pt x="1556" y="443"/>
                    <a:pt x="1585" y="431"/>
                    <a:pt x="1608" y="405"/>
                  </a:cubicBezTo>
                  <a:cubicBezTo>
                    <a:pt x="1609" y="419"/>
                    <a:pt x="1611" y="428"/>
                    <a:pt x="1614" y="436"/>
                  </a:cubicBezTo>
                  <a:lnTo>
                    <a:pt x="1615" y="439"/>
                  </a:lnTo>
                  <a:close/>
                  <a:moveTo>
                    <a:pt x="1608" y="346"/>
                  </a:moveTo>
                  <a:cubicBezTo>
                    <a:pt x="1592" y="360"/>
                    <a:pt x="1575" y="367"/>
                    <a:pt x="1558" y="367"/>
                  </a:cubicBezTo>
                  <a:cubicBezTo>
                    <a:pt x="1542" y="367"/>
                    <a:pt x="1534" y="358"/>
                    <a:pt x="1534" y="342"/>
                  </a:cubicBezTo>
                  <a:cubicBezTo>
                    <a:pt x="1534" y="323"/>
                    <a:pt x="1542" y="301"/>
                    <a:pt x="1608" y="285"/>
                  </a:cubicBezTo>
                  <a:lnTo>
                    <a:pt x="1608" y="346"/>
                  </a:lnTo>
                  <a:close/>
                  <a:moveTo>
                    <a:pt x="1871" y="928"/>
                  </a:moveTo>
                  <a:cubicBezTo>
                    <a:pt x="1871" y="790"/>
                    <a:pt x="1871" y="790"/>
                    <a:pt x="1871" y="790"/>
                  </a:cubicBezTo>
                  <a:cubicBezTo>
                    <a:pt x="1871" y="716"/>
                    <a:pt x="1839" y="682"/>
                    <a:pt x="1768" y="682"/>
                  </a:cubicBezTo>
                  <a:cubicBezTo>
                    <a:pt x="1713" y="682"/>
                    <a:pt x="1663" y="700"/>
                    <a:pt x="1625" y="733"/>
                  </a:cubicBezTo>
                  <a:cubicBezTo>
                    <a:pt x="1621" y="736"/>
                    <a:pt x="1621" y="736"/>
                    <a:pt x="1621" y="736"/>
                  </a:cubicBezTo>
                  <a:cubicBezTo>
                    <a:pt x="1666" y="795"/>
                    <a:pt x="1666" y="795"/>
                    <a:pt x="1666" y="795"/>
                  </a:cubicBezTo>
                  <a:cubicBezTo>
                    <a:pt x="1670" y="792"/>
                    <a:pt x="1670" y="792"/>
                    <a:pt x="1670" y="792"/>
                  </a:cubicBezTo>
                  <a:cubicBezTo>
                    <a:pt x="1686" y="780"/>
                    <a:pt x="1719" y="759"/>
                    <a:pt x="1752" y="759"/>
                  </a:cubicBezTo>
                  <a:cubicBezTo>
                    <a:pt x="1771" y="759"/>
                    <a:pt x="1779" y="768"/>
                    <a:pt x="1779" y="790"/>
                  </a:cubicBezTo>
                  <a:cubicBezTo>
                    <a:pt x="1779" y="799"/>
                    <a:pt x="1779" y="799"/>
                    <a:pt x="1779" y="799"/>
                  </a:cubicBezTo>
                  <a:cubicBezTo>
                    <a:pt x="1666" y="820"/>
                    <a:pt x="1612" y="861"/>
                    <a:pt x="1612" y="926"/>
                  </a:cubicBezTo>
                  <a:cubicBezTo>
                    <a:pt x="1612" y="980"/>
                    <a:pt x="1641" y="1012"/>
                    <a:pt x="1692" y="1012"/>
                  </a:cubicBezTo>
                  <a:cubicBezTo>
                    <a:pt x="1727" y="1012"/>
                    <a:pt x="1756" y="999"/>
                    <a:pt x="1779" y="974"/>
                  </a:cubicBezTo>
                  <a:cubicBezTo>
                    <a:pt x="1780" y="987"/>
                    <a:pt x="1782" y="997"/>
                    <a:pt x="1785" y="1005"/>
                  </a:cubicBezTo>
                  <a:cubicBezTo>
                    <a:pt x="1786" y="1008"/>
                    <a:pt x="1786" y="1008"/>
                    <a:pt x="1786" y="1008"/>
                  </a:cubicBezTo>
                  <a:cubicBezTo>
                    <a:pt x="1881" y="1008"/>
                    <a:pt x="1881" y="1008"/>
                    <a:pt x="1881" y="1008"/>
                  </a:cubicBezTo>
                  <a:cubicBezTo>
                    <a:pt x="1879" y="1002"/>
                    <a:pt x="1879" y="1002"/>
                    <a:pt x="1879" y="1002"/>
                  </a:cubicBezTo>
                  <a:cubicBezTo>
                    <a:pt x="1873" y="987"/>
                    <a:pt x="1871" y="967"/>
                    <a:pt x="1871" y="928"/>
                  </a:cubicBezTo>
                  <a:moveTo>
                    <a:pt x="1779" y="915"/>
                  </a:moveTo>
                  <a:cubicBezTo>
                    <a:pt x="1763" y="929"/>
                    <a:pt x="1746" y="936"/>
                    <a:pt x="1729" y="936"/>
                  </a:cubicBezTo>
                  <a:cubicBezTo>
                    <a:pt x="1713" y="936"/>
                    <a:pt x="1705" y="927"/>
                    <a:pt x="1705" y="910"/>
                  </a:cubicBezTo>
                  <a:cubicBezTo>
                    <a:pt x="1705" y="892"/>
                    <a:pt x="1713" y="869"/>
                    <a:pt x="1779" y="854"/>
                  </a:cubicBezTo>
                  <a:lnTo>
                    <a:pt x="1779" y="915"/>
                  </a:lnTo>
                  <a:close/>
                  <a:moveTo>
                    <a:pt x="1930" y="1008"/>
                  </a:moveTo>
                  <a:cubicBezTo>
                    <a:pt x="2026" y="1008"/>
                    <a:pt x="2026" y="1008"/>
                    <a:pt x="2026" y="1008"/>
                  </a:cubicBezTo>
                  <a:cubicBezTo>
                    <a:pt x="2026" y="606"/>
                    <a:pt x="2026" y="606"/>
                    <a:pt x="2026" y="606"/>
                  </a:cubicBezTo>
                  <a:cubicBezTo>
                    <a:pt x="1930" y="619"/>
                    <a:pt x="1930" y="619"/>
                    <a:pt x="1930" y="619"/>
                  </a:cubicBezTo>
                  <a:lnTo>
                    <a:pt x="1930" y="1008"/>
                  </a:lnTo>
                  <a:close/>
                  <a:moveTo>
                    <a:pt x="1169" y="740"/>
                  </a:moveTo>
                  <a:cubicBezTo>
                    <a:pt x="1030" y="740"/>
                    <a:pt x="1030" y="740"/>
                    <a:pt x="1030" y="740"/>
                  </a:cubicBezTo>
                  <a:cubicBezTo>
                    <a:pt x="1030" y="575"/>
                    <a:pt x="1030" y="575"/>
                    <a:pt x="1030" y="575"/>
                  </a:cubicBezTo>
                  <a:cubicBezTo>
                    <a:pt x="932" y="575"/>
                    <a:pt x="932" y="575"/>
                    <a:pt x="932" y="575"/>
                  </a:cubicBezTo>
                  <a:cubicBezTo>
                    <a:pt x="932" y="1008"/>
                    <a:pt x="932" y="1008"/>
                    <a:pt x="932" y="1008"/>
                  </a:cubicBezTo>
                  <a:cubicBezTo>
                    <a:pt x="1030" y="1008"/>
                    <a:pt x="1030" y="1008"/>
                    <a:pt x="1030" y="1008"/>
                  </a:cubicBezTo>
                  <a:cubicBezTo>
                    <a:pt x="1030" y="823"/>
                    <a:pt x="1030" y="823"/>
                    <a:pt x="1030" y="823"/>
                  </a:cubicBezTo>
                  <a:cubicBezTo>
                    <a:pt x="1169" y="823"/>
                    <a:pt x="1169" y="823"/>
                    <a:pt x="1169" y="823"/>
                  </a:cubicBezTo>
                  <a:cubicBezTo>
                    <a:pt x="1169" y="1008"/>
                    <a:pt x="1169" y="1008"/>
                    <a:pt x="1169" y="1008"/>
                  </a:cubicBezTo>
                  <a:cubicBezTo>
                    <a:pt x="1267" y="1008"/>
                    <a:pt x="1267" y="1008"/>
                    <a:pt x="1267" y="1008"/>
                  </a:cubicBezTo>
                  <a:cubicBezTo>
                    <a:pt x="1267" y="575"/>
                    <a:pt x="1267" y="575"/>
                    <a:pt x="1267" y="575"/>
                  </a:cubicBezTo>
                  <a:cubicBezTo>
                    <a:pt x="1169" y="575"/>
                    <a:pt x="1169" y="575"/>
                    <a:pt x="1169" y="575"/>
                  </a:cubicBezTo>
                  <a:lnTo>
                    <a:pt x="1169" y="740"/>
                  </a:lnTo>
                  <a:close/>
                  <a:moveTo>
                    <a:pt x="2058" y="482"/>
                  </a:moveTo>
                  <a:cubicBezTo>
                    <a:pt x="2058" y="533"/>
                    <a:pt x="2100" y="553"/>
                    <a:pt x="2193" y="553"/>
                  </a:cubicBezTo>
                  <a:cubicBezTo>
                    <a:pt x="2291" y="553"/>
                    <a:pt x="2354" y="517"/>
                    <a:pt x="2354" y="457"/>
                  </a:cubicBezTo>
                  <a:cubicBezTo>
                    <a:pt x="2354" y="397"/>
                    <a:pt x="2317" y="373"/>
                    <a:pt x="2223" y="367"/>
                  </a:cubicBezTo>
                  <a:cubicBezTo>
                    <a:pt x="2183" y="365"/>
                    <a:pt x="2183" y="365"/>
                    <a:pt x="2183" y="365"/>
                  </a:cubicBezTo>
                  <a:cubicBezTo>
                    <a:pt x="2160" y="363"/>
                    <a:pt x="2159" y="357"/>
                    <a:pt x="2159" y="352"/>
                  </a:cubicBezTo>
                  <a:cubicBezTo>
                    <a:pt x="2159" y="350"/>
                    <a:pt x="2160" y="347"/>
                    <a:pt x="2164" y="343"/>
                  </a:cubicBezTo>
                  <a:cubicBezTo>
                    <a:pt x="2176" y="345"/>
                    <a:pt x="2189" y="347"/>
                    <a:pt x="2202" y="347"/>
                  </a:cubicBezTo>
                  <a:cubicBezTo>
                    <a:pt x="2279" y="347"/>
                    <a:pt x="2327" y="302"/>
                    <a:pt x="2327" y="231"/>
                  </a:cubicBezTo>
                  <a:cubicBezTo>
                    <a:pt x="2327" y="220"/>
                    <a:pt x="2326" y="208"/>
                    <a:pt x="2322" y="196"/>
                  </a:cubicBezTo>
                  <a:cubicBezTo>
                    <a:pt x="2338" y="194"/>
                    <a:pt x="2352" y="194"/>
                    <a:pt x="2359" y="194"/>
                  </a:cubicBezTo>
                  <a:cubicBezTo>
                    <a:pt x="2363" y="194"/>
                    <a:pt x="2363" y="194"/>
                    <a:pt x="2363" y="194"/>
                  </a:cubicBezTo>
                  <a:cubicBezTo>
                    <a:pt x="2363" y="112"/>
                    <a:pt x="2363" y="112"/>
                    <a:pt x="2363" y="112"/>
                  </a:cubicBezTo>
                  <a:cubicBezTo>
                    <a:pt x="2358" y="113"/>
                    <a:pt x="2358" y="113"/>
                    <a:pt x="2358" y="113"/>
                  </a:cubicBezTo>
                  <a:cubicBezTo>
                    <a:pt x="2336" y="115"/>
                    <a:pt x="2309" y="127"/>
                    <a:pt x="2291" y="143"/>
                  </a:cubicBezTo>
                  <a:cubicBezTo>
                    <a:pt x="2269" y="124"/>
                    <a:pt x="2239" y="114"/>
                    <a:pt x="2202" y="114"/>
                  </a:cubicBezTo>
                  <a:cubicBezTo>
                    <a:pt x="2125" y="114"/>
                    <a:pt x="2075" y="159"/>
                    <a:pt x="2075" y="231"/>
                  </a:cubicBezTo>
                  <a:cubicBezTo>
                    <a:pt x="2075" y="268"/>
                    <a:pt x="2089" y="300"/>
                    <a:pt x="2116" y="321"/>
                  </a:cubicBezTo>
                  <a:cubicBezTo>
                    <a:pt x="2094" y="337"/>
                    <a:pt x="2080" y="360"/>
                    <a:pt x="2080" y="380"/>
                  </a:cubicBezTo>
                  <a:cubicBezTo>
                    <a:pt x="2080" y="396"/>
                    <a:pt x="2087" y="409"/>
                    <a:pt x="2100" y="419"/>
                  </a:cubicBezTo>
                  <a:cubicBezTo>
                    <a:pt x="2072" y="436"/>
                    <a:pt x="2058" y="456"/>
                    <a:pt x="2058" y="482"/>
                  </a:cubicBezTo>
                  <a:moveTo>
                    <a:pt x="2203" y="182"/>
                  </a:moveTo>
                  <a:cubicBezTo>
                    <a:pt x="2233" y="182"/>
                    <a:pt x="2240" y="210"/>
                    <a:pt x="2240" y="233"/>
                  </a:cubicBezTo>
                  <a:cubicBezTo>
                    <a:pt x="2240" y="266"/>
                    <a:pt x="2226" y="284"/>
                    <a:pt x="2203" y="284"/>
                  </a:cubicBezTo>
                  <a:cubicBezTo>
                    <a:pt x="2171" y="284"/>
                    <a:pt x="2166" y="252"/>
                    <a:pt x="2166" y="233"/>
                  </a:cubicBezTo>
                  <a:cubicBezTo>
                    <a:pt x="2166" y="214"/>
                    <a:pt x="2171" y="182"/>
                    <a:pt x="2203" y="182"/>
                  </a:cubicBezTo>
                  <a:moveTo>
                    <a:pt x="2155" y="439"/>
                  </a:moveTo>
                  <a:cubicBezTo>
                    <a:pt x="2157" y="440"/>
                    <a:pt x="2159" y="440"/>
                    <a:pt x="2161" y="440"/>
                  </a:cubicBezTo>
                  <a:cubicBezTo>
                    <a:pt x="2208" y="444"/>
                    <a:pt x="2208" y="444"/>
                    <a:pt x="2208" y="444"/>
                  </a:cubicBezTo>
                  <a:cubicBezTo>
                    <a:pt x="2266" y="448"/>
                    <a:pt x="2268" y="456"/>
                    <a:pt x="2268" y="470"/>
                  </a:cubicBezTo>
                  <a:cubicBezTo>
                    <a:pt x="2268" y="488"/>
                    <a:pt x="2244" y="500"/>
                    <a:pt x="2206" y="500"/>
                  </a:cubicBezTo>
                  <a:cubicBezTo>
                    <a:pt x="2152" y="500"/>
                    <a:pt x="2141" y="487"/>
                    <a:pt x="2141" y="467"/>
                  </a:cubicBezTo>
                  <a:cubicBezTo>
                    <a:pt x="2141" y="457"/>
                    <a:pt x="2146" y="447"/>
                    <a:pt x="2155" y="4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Footer Placeholder 8">
            <a:extLst>
              <a:ext uri="{FF2B5EF4-FFF2-40B4-BE49-F238E27FC236}">
                <a16:creationId xmlns:a16="http://schemas.microsoft.com/office/drawing/2014/main" id="{38F23230-3DF8-DE8A-559D-BE0AB2D5FEAA}"/>
              </a:ext>
            </a:extLst>
          </p:cNvPr>
          <p:cNvSpPr>
            <a:spLocks noGrp="1"/>
          </p:cNvSpPr>
          <p:nvPr>
            <p:ph type="ftr" sz="quarter" idx="10"/>
          </p:nvPr>
        </p:nvSpPr>
        <p:spPr>
          <a:xfrm>
            <a:off x="495298" y="4600193"/>
            <a:ext cx="5912993" cy="229715"/>
          </a:xfrm>
        </p:spPr>
        <p:txBody>
          <a:bodyPr/>
          <a:lstStyle>
            <a:lvl1pPr algn="l">
              <a:defRPr sz="1200" b="1">
                <a:solidFill>
                  <a:schemeClr val="bg1"/>
                </a:solidFill>
              </a:defRPr>
            </a:lvl1pPr>
          </a:lstStyle>
          <a:p>
            <a:r>
              <a:rPr lang="en-US"/>
              <a:t>NYU Grossman School of Medicine</a:t>
            </a:r>
          </a:p>
        </p:txBody>
      </p:sp>
      <p:sp>
        <p:nvSpPr>
          <p:cNvPr id="3" name="Subtitle 2"/>
          <p:cNvSpPr>
            <a:spLocks noGrp="1"/>
          </p:cNvSpPr>
          <p:nvPr>
            <p:ph type="subTitle" idx="1"/>
          </p:nvPr>
        </p:nvSpPr>
        <p:spPr>
          <a:xfrm>
            <a:off x="495300" y="3670570"/>
            <a:ext cx="5912994" cy="599777"/>
          </a:xfrm>
        </p:spPr>
        <p:txBody>
          <a:bodyPr anchor="b">
            <a:noAutofit/>
          </a:bodyPr>
          <a:lstStyle>
            <a:lvl1pPr marL="0" indent="0" algn="l">
              <a:lnSpc>
                <a:spcPct val="105000"/>
              </a:lnSpc>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2" name="Title 1"/>
          <p:cNvSpPr>
            <a:spLocks noGrp="1"/>
          </p:cNvSpPr>
          <p:nvPr>
            <p:ph type="ctrTitle"/>
          </p:nvPr>
        </p:nvSpPr>
        <p:spPr>
          <a:xfrm>
            <a:off x="495299" y="1552575"/>
            <a:ext cx="5912995" cy="1751015"/>
          </a:xfrm>
        </p:spPr>
        <p:txBody>
          <a:bodyPr anchor="t" anchorCtr="0"/>
          <a:lstStyle>
            <a:lvl1pPr algn="l">
              <a:lnSpc>
                <a:spcPct val="83000"/>
              </a:lnSpc>
              <a:defRPr sz="3600">
                <a:solidFill>
                  <a:schemeClr val="bg2"/>
                </a:solidFill>
              </a:defRPr>
            </a:lvl1pPr>
          </a:lstStyle>
          <a:p>
            <a:r>
              <a:rPr lang="en-US"/>
              <a:t>Click to edit Master title style</a:t>
            </a:r>
          </a:p>
        </p:txBody>
      </p:sp>
    </p:spTree>
    <p:extLst>
      <p:ext uri="{BB962C8B-B14F-4D97-AF65-F5344CB8AC3E}">
        <p14:creationId xmlns:p14="http://schemas.microsoft.com/office/powerpoint/2010/main" val="949368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UTORIAL">
    <p:spTree>
      <p:nvGrpSpPr>
        <p:cNvPr id="1" name=""/>
        <p:cNvGrpSpPr/>
        <p:nvPr/>
      </p:nvGrpSpPr>
      <p:grpSpPr>
        <a:xfrm>
          <a:off x="0" y="0"/>
          <a:ext cx="0" cy="0"/>
          <a:chOff x="0" y="0"/>
          <a:chExt cx="0" cy="0"/>
        </a:xfrm>
      </p:grpSpPr>
      <p:grpSp>
        <p:nvGrpSpPr>
          <p:cNvPr id="5" name="NYU Langone Health Logo">
            <a:extLst>
              <a:ext uri="{FF2B5EF4-FFF2-40B4-BE49-F238E27FC236}">
                <a16:creationId xmlns:a16="http://schemas.microsoft.com/office/drawing/2014/main" id="{D23DC7BA-05DD-C896-5262-37703314653E}"/>
              </a:ext>
            </a:extLst>
          </p:cNvPr>
          <p:cNvGrpSpPr>
            <a:grpSpLocks noChangeAspect="1"/>
          </p:cNvGrpSpPr>
          <p:nvPr userDrawn="1"/>
        </p:nvGrpSpPr>
        <p:grpSpPr>
          <a:xfrm>
            <a:off x="486872" y="385508"/>
            <a:ext cx="1496034" cy="649224"/>
            <a:chOff x="2138363" y="5326063"/>
            <a:chExt cx="1935162" cy="839788"/>
          </a:xfrm>
          <a:solidFill>
            <a:schemeClr val="bg1"/>
          </a:solidFill>
        </p:grpSpPr>
        <p:sp>
          <p:nvSpPr>
            <p:cNvPr id="6" name="Freeform 5">
              <a:extLst>
                <a:ext uri="{FF2B5EF4-FFF2-40B4-BE49-F238E27FC236}">
                  <a16:creationId xmlns:a16="http://schemas.microsoft.com/office/drawing/2014/main" id="{195BE840-3D72-22A7-AB5F-E97D6775A994}"/>
                </a:ext>
              </a:extLst>
            </p:cNvPr>
            <p:cNvSpPr>
              <a:spLocks/>
            </p:cNvSpPr>
            <p:nvPr userDrawn="1"/>
          </p:nvSpPr>
          <p:spPr bwMode="auto">
            <a:xfrm>
              <a:off x="2176463" y="5326063"/>
              <a:ext cx="674688" cy="252413"/>
            </a:xfrm>
            <a:custGeom>
              <a:avLst/>
              <a:gdLst>
                <a:gd name="T0" fmla="*/ 1236 w 1237"/>
                <a:gd name="T1" fmla="*/ 308 h 462"/>
                <a:gd name="T2" fmla="*/ 1236 w 1237"/>
                <a:gd name="T3" fmla="*/ 306 h 462"/>
                <a:gd name="T4" fmla="*/ 1227 w 1237"/>
                <a:gd name="T5" fmla="*/ 293 h 462"/>
                <a:gd name="T6" fmla="*/ 1129 w 1237"/>
                <a:gd name="T7" fmla="*/ 181 h 462"/>
                <a:gd name="T8" fmla="*/ 668 w 1237"/>
                <a:gd name="T9" fmla="*/ 0 h 462"/>
                <a:gd name="T10" fmla="*/ 137 w 1237"/>
                <a:gd name="T11" fmla="*/ 245 h 462"/>
                <a:gd name="T12" fmla="*/ 2 w 1237"/>
                <a:gd name="T13" fmla="*/ 457 h 462"/>
                <a:gd name="T14" fmla="*/ 2 w 1237"/>
                <a:gd name="T15" fmla="*/ 461 h 462"/>
                <a:gd name="T16" fmla="*/ 5 w 1237"/>
                <a:gd name="T17" fmla="*/ 457 h 462"/>
                <a:gd name="T18" fmla="*/ 155 w 1237"/>
                <a:gd name="T19" fmla="*/ 269 h 462"/>
                <a:gd name="T20" fmla="*/ 670 w 1237"/>
                <a:gd name="T21" fmla="*/ 90 h 462"/>
                <a:gd name="T22" fmla="*/ 1101 w 1237"/>
                <a:gd name="T23" fmla="*/ 206 h 462"/>
                <a:gd name="T24" fmla="*/ 1224 w 1237"/>
                <a:gd name="T25" fmla="*/ 298 h 462"/>
                <a:gd name="T26" fmla="*/ 1234 w 1237"/>
                <a:gd name="T27" fmla="*/ 307 h 462"/>
                <a:gd name="T28" fmla="*/ 1236 w 1237"/>
                <a:gd name="T29" fmla="*/ 30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7" h="462">
                  <a:moveTo>
                    <a:pt x="1236" y="308"/>
                  </a:moveTo>
                  <a:cubicBezTo>
                    <a:pt x="1236" y="307"/>
                    <a:pt x="1237" y="307"/>
                    <a:pt x="1236" y="306"/>
                  </a:cubicBezTo>
                  <a:cubicBezTo>
                    <a:pt x="1235" y="304"/>
                    <a:pt x="1233" y="301"/>
                    <a:pt x="1227" y="293"/>
                  </a:cubicBezTo>
                  <a:cubicBezTo>
                    <a:pt x="1221" y="284"/>
                    <a:pt x="1181" y="228"/>
                    <a:pt x="1129" y="181"/>
                  </a:cubicBezTo>
                  <a:cubicBezTo>
                    <a:pt x="1077" y="134"/>
                    <a:pt x="919" y="0"/>
                    <a:pt x="668" y="0"/>
                  </a:cubicBezTo>
                  <a:cubicBezTo>
                    <a:pt x="406" y="0"/>
                    <a:pt x="229" y="142"/>
                    <a:pt x="137" y="245"/>
                  </a:cubicBezTo>
                  <a:cubicBezTo>
                    <a:pt x="48" y="344"/>
                    <a:pt x="3" y="454"/>
                    <a:pt x="2" y="457"/>
                  </a:cubicBezTo>
                  <a:cubicBezTo>
                    <a:pt x="1" y="460"/>
                    <a:pt x="0" y="461"/>
                    <a:pt x="2" y="461"/>
                  </a:cubicBezTo>
                  <a:cubicBezTo>
                    <a:pt x="3" y="462"/>
                    <a:pt x="4" y="460"/>
                    <a:pt x="5" y="457"/>
                  </a:cubicBezTo>
                  <a:cubicBezTo>
                    <a:pt x="7" y="454"/>
                    <a:pt x="54" y="352"/>
                    <a:pt x="155" y="269"/>
                  </a:cubicBezTo>
                  <a:cubicBezTo>
                    <a:pt x="256" y="186"/>
                    <a:pt x="424" y="90"/>
                    <a:pt x="670" y="90"/>
                  </a:cubicBezTo>
                  <a:cubicBezTo>
                    <a:pt x="880" y="90"/>
                    <a:pt x="1031" y="165"/>
                    <a:pt x="1101" y="206"/>
                  </a:cubicBezTo>
                  <a:cubicBezTo>
                    <a:pt x="1170" y="248"/>
                    <a:pt x="1214" y="289"/>
                    <a:pt x="1224" y="298"/>
                  </a:cubicBezTo>
                  <a:cubicBezTo>
                    <a:pt x="1229" y="303"/>
                    <a:pt x="1232" y="306"/>
                    <a:pt x="1234" y="307"/>
                  </a:cubicBezTo>
                  <a:cubicBezTo>
                    <a:pt x="1235" y="308"/>
                    <a:pt x="1235" y="308"/>
                    <a:pt x="1236" y="30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7E30D5D3-49A4-BB8C-7CF8-79A1E9AB1AB5}"/>
                </a:ext>
              </a:extLst>
            </p:cNvPr>
            <p:cNvSpPr>
              <a:spLocks/>
            </p:cNvSpPr>
            <p:nvPr userDrawn="1"/>
          </p:nvSpPr>
          <p:spPr bwMode="auto">
            <a:xfrm>
              <a:off x="2138363" y="5708651"/>
              <a:ext cx="612775" cy="457200"/>
            </a:xfrm>
            <a:custGeom>
              <a:avLst/>
              <a:gdLst>
                <a:gd name="T0" fmla="*/ 13 w 1127"/>
                <a:gd name="T1" fmla="*/ 0 h 835"/>
                <a:gd name="T2" fmla="*/ 14 w 1127"/>
                <a:gd name="T3" fmla="*/ 0 h 835"/>
                <a:gd name="T4" fmla="*/ 15 w 1127"/>
                <a:gd name="T5" fmla="*/ 10 h 835"/>
                <a:gd name="T6" fmla="*/ 72 w 1127"/>
                <a:gd name="T7" fmla="*/ 265 h 835"/>
                <a:gd name="T8" fmla="*/ 431 w 1127"/>
                <a:gd name="T9" fmla="*/ 627 h 835"/>
                <a:gd name="T10" fmla="*/ 897 w 1127"/>
                <a:gd name="T11" fmla="*/ 712 h 835"/>
                <a:gd name="T12" fmla="*/ 1122 w 1127"/>
                <a:gd name="T13" fmla="*/ 648 h 835"/>
                <a:gd name="T14" fmla="*/ 1127 w 1127"/>
                <a:gd name="T15" fmla="*/ 647 h 835"/>
                <a:gd name="T16" fmla="*/ 1127 w 1127"/>
                <a:gd name="T17" fmla="*/ 647 h 835"/>
                <a:gd name="T18" fmla="*/ 1123 w 1127"/>
                <a:gd name="T19" fmla="*/ 651 h 835"/>
                <a:gd name="T20" fmla="*/ 1107 w 1127"/>
                <a:gd name="T21" fmla="*/ 664 h 835"/>
                <a:gd name="T22" fmla="*/ 969 w 1127"/>
                <a:gd name="T23" fmla="*/ 741 h 835"/>
                <a:gd name="T24" fmla="*/ 375 w 1127"/>
                <a:gd name="T25" fmla="*/ 712 h 835"/>
                <a:gd name="T26" fmla="*/ 25 w 1127"/>
                <a:gd name="T27" fmla="*/ 231 h 835"/>
                <a:gd name="T28" fmla="*/ 11 w 1127"/>
                <a:gd name="T29" fmla="*/ 6 h 835"/>
                <a:gd name="T30" fmla="*/ 12 w 1127"/>
                <a:gd name="T31" fmla="*/ 1 h 835"/>
                <a:gd name="T32" fmla="*/ 13 w 1127"/>
                <a:gd name="T33" fmla="*/ 0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7" h="835">
                  <a:moveTo>
                    <a:pt x="13" y="0"/>
                  </a:moveTo>
                  <a:cubicBezTo>
                    <a:pt x="14" y="0"/>
                    <a:pt x="14" y="0"/>
                    <a:pt x="14" y="0"/>
                  </a:cubicBezTo>
                  <a:cubicBezTo>
                    <a:pt x="15" y="1"/>
                    <a:pt x="15" y="4"/>
                    <a:pt x="15" y="10"/>
                  </a:cubicBezTo>
                  <a:cubicBezTo>
                    <a:pt x="15" y="14"/>
                    <a:pt x="9" y="136"/>
                    <a:pt x="72" y="265"/>
                  </a:cubicBezTo>
                  <a:cubicBezTo>
                    <a:pt x="136" y="397"/>
                    <a:pt x="249" y="536"/>
                    <a:pt x="431" y="627"/>
                  </a:cubicBezTo>
                  <a:cubicBezTo>
                    <a:pt x="603" y="713"/>
                    <a:pt x="771" y="725"/>
                    <a:pt x="897" y="712"/>
                  </a:cubicBezTo>
                  <a:cubicBezTo>
                    <a:pt x="1018" y="698"/>
                    <a:pt x="1111" y="653"/>
                    <a:pt x="1122" y="648"/>
                  </a:cubicBezTo>
                  <a:cubicBezTo>
                    <a:pt x="1126" y="647"/>
                    <a:pt x="1127" y="646"/>
                    <a:pt x="1127" y="647"/>
                  </a:cubicBezTo>
                  <a:cubicBezTo>
                    <a:pt x="1127" y="647"/>
                    <a:pt x="1127" y="647"/>
                    <a:pt x="1127" y="647"/>
                  </a:cubicBezTo>
                  <a:cubicBezTo>
                    <a:pt x="1127" y="648"/>
                    <a:pt x="1125" y="649"/>
                    <a:pt x="1123" y="651"/>
                  </a:cubicBezTo>
                  <a:cubicBezTo>
                    <a:pt x="1119" y="654"/>
                    <a:pt x="1114" y="659"/>
                    <a:pt x="1107" y="664"/>
                  </a:cubicBezTo>
                  <a:cubicBezTo>
                    <a:pt x="1092" y="675"/>
                    <a:pt x="1064" y="701"/>
                    <a:pt x="969" y="741"/>
                  </a:cubicBezTo>
                  <a:cubicBezTo>
                    <a:pt x="832" y="799"/>
                    <a:pt x="604" y="835"/>
                    <a:pt x="375" y="712"/>
                  </a:cubicBezTo>
                  <a:cubicBezTo>
                    <a:pt x="157" y="593"/>
                    <a:pt x="59" y="388"/>
                    <a:pt x="25" y="231"/>
                  </a:cubicBezTo>
                  <a:cubicBezTo>
                    <a:pt x="0" y="113"/>
                    <a:pt x="11" y="14"/>
                    <a:pt x="11" y="6"/>
                  </a:cubicBezTo>
                  <a:cubicBezTo>
                    <a:pt x="12" y="3"/>
                    <a:pt x="12" y="2"/>
                    <a:pt x="12" y="1"/>
                  </a:cubicBezTo>
                  <a:cubicBezTo>
                    <a:pt x="12"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FA969DAB-B68F-73C8-1D5A-A9D246382C28}"/>
                </a:ext>
              </a:extLst>
            </p:cNvPr>
            <p:cNvSpPr>
              <a:spLocks noEditPoints="1"/>
            </p:cNvSpPr>
            <p:nvPr userDrawn="1"/>
          </p:nvSpPr>
          <p:spPr bwMode="auto">
            <a:xfrm>
              <a:off x="2289175" y="5591176"/>
              <a:ext cx="1784350" cy="554038"/>
            </a:xfrm>
            <a:custGeom>
              <a:avLst/>
              <a:gdLst>
                <a:gd name="T0" fmla="*/ 602 w 3275"/>
                <a:gd name="T1" fmla="*/ 0 h 1014"/>
                <a:gd name="T2" fmla="*/ 477 w 3275"/>
                <a:gd name="T3" fmla="*/ 267 h 1014"/>
                <a:gd name="T4" fmla="*/ 1268 w 3275"/>
                <a:gd name="T5" fmla="*/ 357 h 1014"/>
                <a:gd name="T6" fmla="*/ 1400 w 3275"/>
                <a:gd name="T7" fmla="*/ 439 h 1014"/>
                <a:gd name="T8" fmla="*/ 99 w 3275"/>
                <a:gd name="T9" fmla="*/ 0 h 1014"/>
                <a:gd name="T10" fmla="*/ 90 w 3275"/>
                <a:gd name="T11" fmla="*/ 180 h 1014"/>
                <a:gd name="T12" fmla="*/ 323 w 3275"/>
                <a:gd name="T13" fmla="*/ 0 h 1014"/>
                <a:gd name="T14" fmla="*/ 1030 w 3275"/>
                <a:gd name="T15" fmla="*/ 0 h 1014"/>
                <a:gd name="T16" fmla="*/ 824 w 3275"/>
                <a:gd name="T17" fmla="*/ 280 h 1014"/>
                <a:gd name="T18" fmla="*/ 879 w 3275"/>
                <a:gd name="T19" fmla="*/ 446 h 1014"/>
                <a:gd name="T20" fmla="*/ 1406 w 3275"/>
                <a:gd name="T21" fmla="*/ 874 h 1014"/>
                <a:gd name="T22" fmla="*/ 1312 w 3275"/>
                <a:gd name="T23" fmla="*/ 849 h 1014"/>
                <a:gd name="T24" fmla="*/ 1523 w 3275"/>
                <a:gd name="T25" fmla="*/ 898 h 1014"/>
                <a:gd name="T26" fmla="*/ 1407 w 3275"/>
                <a:gd name="T27" fmla="*/ 816 h 1014"/>
                <a:gd name="T28" fmla="*/ 2375 w 3275"/>
                <a:gd name="T29" fmla="*/ 280 h 1014"/>
                <a:gd name="T30" fmla="*/ 2516 w 3275"/>
                <a:gd name="T31" fmla="*/ 114 h 1014"/>
                <a:gd name="T32" fmla="*/ 2562 w 3275"/>
                <a:gd name="T33" fmla="*/ 280 h 1014"/>
                <a:gd name="T34" fmla="*/ 2406 w 3275"/>
                <a:gd name="T35" fmla="*/ 556 h 1014"/>
                <a:gd name="T36" fmla="*/ 2406 w 3275"/>
                <a:gd name="T37" fmla="*/ 790 h 1014"/>
                <a:gd name="T38" fmla="*/ 2573 w 3275"/>
                <a:gd name="T39" fmla="*/ 1008 h 1014"/>
                <a:gd name="T40" fmla="*/ 3214 w 3275"/>
                <a:gd name="T41" fmla="*/ 334 h 1014"/>
                <a:gd name="T42" fmla="*/ 3275 w 3275"/>
                <a:gd name="T43" fmla="*/ 285 h 1014"/>
                <a:gd name="T44" fmla="*/ 3273 w 3275"/>
                <a:gd name="T45" fmla="*/ 380 h 1014"/>
                <a:gd name="T46" fmla="*/ 3187 w 3275"/>
                <a:gd name="T47" fmla="*/ 247 h 1014"/>
                <a:gd name="T48" fmla="*/ 2798 w 3275"/>
                <a:gd name="T49" fmla="*/ 154 h 1014"/>
                <a:gd name="T50" fmla="*/ 2798 w 3275"/>
                <a:gd name="T51" fmla="*/ 439 h 1014"/>
                <a:gd name="T52" fmla="*/ 2870 w 3275"/>
                <a:gd name="T53" fmla="*/ 439 h 1014"/>
                <a:gd name="T54" fmla="*/ 2202 w 3275"/>
                <a:gd name="T55" fmla="*/ 583 h 1014"/>
                <a:gd name="T56" fmla="*/ 2063 w 3275"/>
                <a:gd name="T57" fmla="*/ 762 h 1014"/>
                <a:gd name="T58" fmla="*/ 2261 w 3275"/>
                <a:gd name="T59" fmla="*/ 1007 h 1014"/>
                <a:gd name="T60" fmla="*/ 2234 w 3275"/>
                <a:gd name="T61" fmla="*/ 940 h 1014"/>
                <a:gd name="T62" fmla="*/ 2268 w 3275"/>
                <a:gd name="T63" fmla="*/ 689 h 1014"/>
                <a:gd name="T64" fmla="*/ 1859 w 3275"/>
                <a:gd name="T65" fmla="*/ 154 h 1014"/>
                <a:gd name="T66" fmla="*/ 1859 w 3275"/>
                <a:gd name="T67" fmla="*/ 439 h 1014"/>
                <a:gd name="T68" fmla="*/ 1931 w 3275"/>
                <a:gd name="T69" fmla="*/ 439 h 1014"/>
                <a:gd name="T70" fmla="*/ 1615 w 3275"/>
                <a:gd name="T71" fmla="*/ 439 h 1014"/>
                <a:gd name="T72" fmla="*/ 1700 w 3275"/>
                <a:gd name="T73" fmla="*/ 221 h 1014"/>
                <a:gd name="T74" fmla="*/ 1495 w 3275"/>
                <a:gd name="T75" fmla="*/ 226 h 1014"/>
                <a:gd name="T76" fmla="*/ 1608 w 3275"/>
                <a:gd name="T77" fmla="*/ 230 h 1014"/>
                <a:gd name="T78" fmla="*/ 1614 w 3275"/>
                <a:gd name="T79" fmla="*/ 436 h 1014"/>
                <a:gd name="T80" fmla="*/ 1534 w 3275"/>
                <a:gd name="T81" fmla="*/ 342 h 1014"/>
                <a:gd name="T82" fmla="*/ 1871 w 3275"/>
                <a:gd name="T83" fmla="*/ 790 h 1014"/>
                <a:gd name="T84" fmla="*/ 1666 w 3275"/>
                <a:gd name="T85" fmla="*/ 795 h 1014"/>
                <a:gd name="T86" fmla="*/ 1779 w 3275"/>
                <a:gd name="T87" fmla="*/ 799 h 1014"/>
                <a:gd name="T88" fmla="*/ 1785 w 3275"/>
                <a:gd name="T89" fmla="*/ 1005 h 1014"/>
                <a:gd name="T90" fmla="*/ 1871 w 3275"/>
                <a:gd name="T91" fmla="*/ 928 h 1014"/>
                <a:gd name="T92" fmla="*/ 1779 w 3275"/>
                <a:gd name="T93" fmla="*/ 854 h 1014"/>
                <a:gd name="T94" fmla="*/ 2026 w 3275"/>
                <a:gd name="T95" fmla="*/ 606 h 1014"/>
                <a:gd name="T96" fmla="*/ 1030 w 3275"/>
                <a:gd name="T97" fmla="*/ 740 h 1014"/>
                <a:gd name="T98" fmla="*/ 1030 w 3275"/>
                <a:gd name="T99" fmla="*/ 1008 h 1014"/>
                <a:gd name="T100" fmla="*/ 1267 w 3275"/>
                <a:gd name="T101" fmla="*/ 1008 h 1014"/>
                <a:gd name="T102" fmla="*/ 2058 w 3275"/>
                <a:gd name="T103" fmla="*/ 482 h 1014"/>
                <a:gd name="T104" fmla="*/ 2183 w 3275"/>
                <a:gd name="T105" fmla="*/ 365 h 1014"/>
                <a:gd name="T106" fmla="*/ 2327 w 3275"/>
                <a:gd name="T107" fmla="*/ 231 h 1014"/>
                <a:gd name="T108" fmla="*/ 2363 w 3275"/>
                <a:gd name="T109" fmla="*/ 112 h 1014"/>
                <a:gd name="T110" fmla="*/ 2075 w 3275"/>
                <a:gd name="T111" fmla="*/ 231 h 1014"/>
                <a:gd name="T112" fmla="*/ 2058 w 3275"/>
                <a:gd name="T113" fmla="*/ 482 h 1014"/>
                <a:gd name="T114" fmla="*/ 2166 w 3275"/>
                <a:gd name="T115" fmla="*/ 233 h 1014"/>
                <a:gd name="T116" fmla="*/ 2208 w 3275"/>
                <a:gd name="T117" fmla="*/ 444 h 1014"/>
                <a:gd name="T118" fmla="*/ 2155 w 3275"/>
                <a:gd name="T119" fmla="*/ 439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5" h="1014">
                  <a:moveTo>
                    <a:pt x="575" y="439"/>
                  </a:moveTo>
                  <a:cubicBezTo>
                    <a:pt x="575" y="266"/>
                    <a:pt x="575" y="266"/>
                    <a:pt x="575" y="266"/>
                  </a:cubicBezTo>
                  <a:cubicBezTo>
                    <a:pt x="699" y="0"/>
                    <a:pt x="699" y="0"/>
                    <a:pt x="699" y="0"/>
                  </a:cubicBezTo>
                  <a:cubicBezTo>
                    <a:pt x="602" y="0"/>
                    <a:pt x="602" y="0"/>
                    <a:pt x="602" y="0"/>
                  </a:cubicBezTo>
                  <a:cubicBezTo>
                    <a:pt x="528" y="175"/>
                    <a:pt x="528" y="175"/>
                    <a:pt x="528" y="175"/>
                  </a:cubicBezTo>
                  <a:cubicBezTo>
                    <a:pt x="454" y="0"/>
                    <a:pt x="454" y="0"/>
                    <a:pt x="454" y="0"/>
                  </a:cubicBezTo>
                  <a:cubicBezTo>
                    <a:pt x="354" y="0"/>
                    <a:pt x="354" y="0"/>
                    <a:pt x="354" y="0"/>
                  </a:cubicBezTo>
                  <a:cubicBezTo>
                    <a:pt x="477" y="267"/>
                    <a:pt x="477" y="267"/>
                    <a:pt x="477" y="267"/>
                  </a:cubicBezTo>
                  <a:cubicBezTo>
                    <a:pt x="477" y="439"/>
                    <a:pt x="477" y="439"/>
                    <a:pt x="477" y="439"/>
                  </a:cubicBezTo>
                  <a:lnTo>
                    <a:pt x="575" y="439"/>
                  </a:lnTo>
                  <a:close/>
                  <a:moveTo>
                    <a:pt x="1400" y="357"/>
                  </a:moveTo>
                  <a:cubicBezTo>
                    <a:pt x="1268" y="357"/>
                    <a:pt x="1268" y="357"/>
                    <a:pt x="1268" y="357"/>
                  </a:cubicBezTo>
                  <a:cubicBezTo>
                    <a:pt x="1268" y="0"/>
                    <a:pt x="1268" y="0"/>
                    <a:pt x="1268" y="0"/>
                  </a:cubicBezTo>
                  <a:cubicBezTo>
                    <a:pt x="1170" y="0"/>
                    <a:pt x="1170" y="0"/>
                    <a:pt x="1170" y="0"/>
                  </a:cubicBezTo>
                  <a:cubicBezTo>
                    <a:pt x="1170" y="439"/>
                    <a:pt x="1170" y="439"/>
                    <a:pt x="1170" y="439"/>
                  </a:cubicBezTo>
                  <a:cubicBezTo>
                    <a:pt x="1400" y="439"/>
                    <a:pt x="1400" y="439"/>
                    <a:pt x="1400" y="439"/>
                  </a:cubicBezTo>
                  <a:lnTo>
                    <a:pt x="1400" y="357"/>
                  </a:lnTo>
                  <a:close/>
                  <a:moveTo>
                    <a:pt x="234" y="252"/>
                  </a:moveTo>
                  <a:cubicBezTo>
                    <a:pt x="203" y="190"/>
                    <a:pt x="105" y="11"/>
                    <a:pt x="100" y="2"/>
                  </a:cubicBezTo>
                  <a:cubicBezTo>
                    <a:pt x="99" y="0"/>
                    <a:pt x="99" y="0"/>
                    <a:pt x="99" y="0"/>
                  </a:cubicBezTo>
                  <a:cubicBezTo>
                    <a:pt x="0" y="0"/>
                    <a:pt x="0" y="0"/>
                    <a:pt x="0" y="0"/>
                  </a:cubicBezTo>
                  <a:cubicBezTo>
                    <a:pt x="0" y="439"/>
                    <a:pt x="0" y="439"/>
                    <a:pt x="0" y="439"/>
                  </a:cubicBezTo>
                  <a:cubicBezTo>
                    <a:pt x="90" y="439"/>
                    <a:pt x="90" y="439"/>
                    <a:pt x="90" y="439"/>
                  </a:cubicBezTo>
                  <a:cubicBezTo>
                    <a:pt x="90" y="180"/>
                    <a:pt x="90" y="180"/>
                    <a:pt x="90" y="180"/>
                  </a:cubicBezTo>
                  <a:cubicBezTo>
                    <a:pt x="122" y="241"/>
                    <a:pt x="227" y="428"/>
                    <a:pt x="233" y="437"/>
                  </a:cubicBezTo>
                  <a:cubicBezTo>
                    <a:pt x="234" y="439"/>
                    <a:pt x="234" y="439"/>
                    <a:pt x="234" y="439"/>
                  </a:cubicBezTo>
                  <a:cubicBezTo>
                    <a:pt x="323" y="439"/>
                    <a:pt x="323" y="439"/>
                    <a:pt x="323" y="439"/>
                  </a:cubicBezTo>
                  <a:cubicBezTo>
                    <a:pt x="323" y="0"/>
                    <a:pt x="323" y="0"/>
                    <a:pt x="323" y="0"/>
                  </a:cubicBezTo>
                  <a:cubicBezTo>
                    <a:pt x="234" y="0"/>
                    <a:pt x="234" y="0"/>
                    <a:pt x="234" y="0"/>
                  </a:cubicBezTo>
                  <a:lnTo>
                    <a:pt x="234" y="252"/>
                  </a:lnTo>
                  <a:close/>
                  <a:moveTo>
                    <a:pt x="1030" y="285"/>
                  </a:moveTo>
                  <a:cubicBezTo>
                    <a:pt x="1030" y="0"/>
                    <a:pt x="1030" y="0"/>
                    <a:pt x="1030" y="0"/>
                  </a:cubicBezTo>
                  <a:cubicBezTo>
                    <a:pt x="936" y="0"/>
                    <a:pt x="936" y="0"/>
                    <a:pt x="936" y="0"/>
                  </a:cubicBezTo>
                  <a:cubicBezTo>
                    <a:pt x="936" y="281"/>
                    <a:pt x="936" y="281"/>
                    <a:pt x="936" y="281"/>
                  </a:cubicBezTo>
                  <a:cubicBezTo>
                    <a:pt x="936" y="339"/>
                    <a:pt x="920" y="362"/>
                    <a:pt x="880" y="362"/>
                  </a:cubicBezTo>
                  <a:cubicBezTo>
                    <a:pt x="840" y="362"/>
                    <a:pt x="824" y="339"/>
                    <a:pt x="824" y="280"/>
                  </a:cubicBezTo>
                  <a:cubicBezTo>
                    <a:pt x="824" y="0"/>
                    <a:pt x="824" y="0"/>
                    <a:pt x="824" y="0"/>
                  </a:cubicBezTo>
                  <a:cubicBezTo>
                    <a:pt x="726" y="0"/>
                    <a:pt x="726" y="0"/>
                    <a:pt x="726" y="0"/>
                  </a:cubicBezTo>
                  <a:cubicBezTo>
                    <a:pt x="726" y="286"/>
                    <a:pt x="726" y="286"/>
                    <a:pt x="726" y="286"/>
                  </a:cubicBezTo>
                  <a:cubicBezTo>
                    <a:pt x="726" y="392"/>
                    <a:pt x="778" y="446"/>
                    <a:pt x="879" y="446"/>
                  </a:cubicBezTo>
                  <a:cubicBezTo>
                    <a:pt x="981" y="446"/>
                    <a:pt x="1030" y="394"/>
                    <a:pt x="1030" y="285"/>
                  </a:cubicBezTo>
                  <a:moveTo>
                    <a:pt x="1520" y="903"/>
                  </a:moveTo>
                  <a:cubicBezTo>
                    <a:pt x="1508" y="921"/>
                    <a:pt x="1486" y="941"/>
                    <a:pt x="1457" y="941"/>
                  </a:cubicBezTo>
                  <a:cubicBezTo>
                    <a:pt x="1427" y="941"/>
                    <a:pt x="1410" y="919"/>
                    <a:pt x="1406" y="874"/>
                  </a:cubicBezTo>
                  <a:cubicBezTo>
                    <a:pt x="1580" y="874"/>
                    <a:pt x="1580" y="874"/>
                    <a:pt x="1580" y="874"/>
                  </a:cubicBezTo>
                  <a:cubicBezTo>
                    <a:pt x="1580" y="854"/>
                    <a:pt x="1580" y="854"/>
                    <a:pt x="1580" y="854"/>
                  </a:cubicBezTo>
                  <a:cubicBezTo>
                    <a:pt x="1580" y="745"/>
                    <a:pt x="1533" y="682"/>
                    <a:pt x="1451" y="682"/>
                  </a:cubicBezTo>
                  <a:cubicBezTo>
                    <a:pt x="1387" y="682"/>
                    <a:pt x="1312" y="726"/>
                    <a:pt x="1312" y="849"/>
                  </a:cubicBezTo>
                  <a:cubicBezTo>
                    <a:pt x="1312" y="952"/>
                    <a:pt x="1365" y="1014"/>
                    <a:pt x="1453" y="1014"/>
                  </a:cubicBezTo>
                  <a:cubicBezTo>
                    <a:pt x="1506" y="1014"/>
                    <a:pt x="1547" y="993"/>
                    <a:pt x="1578" y="948"/>
                  </a:cubicBezTo>
                  <a:cubicBezTo>
                    <a:pt x="1580" y="945"/>
                    <a:pt x="1580" y="945"/>
                    <a:pt x="1580" y="945"/>
                  </a:cubicBezTo>
                  <a:cubicBezTo>
                    <a:pt x="1523" y="898"/>
                    <a:pt x="1523" y="898"/>
                    <a:pt x="1523" y="898"/>
                  </a:cubicBezTo>
                  <a:lnTo>
                    <a:pt x="1520" y="903"/>
                  </a:lnTo>
                  <a:close/>
                  <a:moveTo>
                    <a:pt x="1451" y="758"/>
                  </a:moveTo>
                  <a:cubicBezTo>
                    <a:pt x="1460" y="758"/>
                    <a:pt x="1487" y="758"/>
                    <a:pt x="1492" y="816"/>
                  </a:cubicBezTo>
                  <a:cubicBezTo>
                    <a:pt x="1407" y="816"/>
                    <a:pt x="1407" y="816"/>
                    <a:pt x="1407" y="816"/>
                  </a:cubicBezTo>
                  <a:cubicBezTo>
                    <a:pt x="1412" y="778"/>
                    <a:pt x="1427" y="758"/>
                    <a:pt x="1451" y="758"/>
                  </a:cubicBezTo>
                  <a:moveTo>
                    <a:pt x="2516" y="114"/>
                  </a:moveTo>
                  <a:cubicBezTo>
                    <a:pt x="2476" y="114"/>
                    <a:pt x="2442" y="127"/>
                    <a:pt x="2418" y="152"/>
                  </a:cubicBezTo>
                  <a:cubicBezTo>
                    <a:pt x="2389" y="181"/>
                    <a:pt x="2375" y="224"/>
                    <a:pt x="2375" y="280"/>
                  </a:cubicBezTo>
                  <a:cubicBezTo>
                    <a:pt x="2375" y="402"/>
                    <a:pt x="2448" y="446"/>
                    <a:pt x="2516" y="446"/>
                  </a:cubicBezTo>
                  <a:cubicBezTo>
                    <a:pt x="2584" y="446"/>
                    <a:pt x="2657" y="402"/>
                    <a:pt x="2657" y="280"/>
                  </a:cubicBezTo>
                  <a:cubicBezTo>
                    <a:pt x="2657" y="224"/>
                    <a:pt x="2643" y="181"/>
                    <a:pt x="2614" y="152"/>
                  </a:cubicBezTo>
                  <a:cubicBezTo>
                    <a:pt x="2589" y="127"/>
                    <a:pt x="2555" y="114"/>
                    <a:pt x="2516" y="114"/>
                  </a:cubicBezTo>
                  <a:moveTo>
                    <a:pt x="2516" y="370"/>
                  </a:moveTo>
                  <a:cubicBezTo>
                    <a:pt x="2496" y="370"/>
                    <a:pt x="2470" y="361"/>
                    <a:pt x="2470" y="280"/>
                  </a:cubicBezTo>
                  <a:cubicBezTo>
                    <a:pt x="2470" y="219"/>
                    <a:pt x="2484" y="191"/>
                    <a:pt x="2516" y="191"/>
                  </a:cubicBezTo>
                  <a:cubicBezTo>
                    <a:pt x="2536" y="191"/>
                    <a:pt x="2562" y="200"/>
                    <a:pt x="2562" y="280"/>
                  </a:cubicBezTo>
                  <a:cubicBezTo>
                    <a:pt x="2562" y="342"/>
                    <a:pt x="2548" y="370"/>
                    <a:pt x="2516" y="370"/>
                  </a:cubicBezTo>
                  <a:moveTo>
                    <a:pt x="2494" y="682"/>
                  </a:moveTo>
                  <a:cubicBezTo>
                    <a:pt x="2456" y="682"/>
                    <a:pt x="2425" y="702"/>
                    <a:pt x="2406" y="723"/>
                  </a:cubicBezTo>
                  <a:cubicBezTo>
                    <a:pt x="2406" y="556"/>
                    <a:pt x="2406" y="556"/>
                    <a:pt x="2406" y="556"/>
                  </a:cubicBezTo>
                  <a:cubicBezTo>
                    <a:pt x="2310" y="569"/>
                    <a:pt x="2310" y="569"/>
                    <a:pt x="2310" y="569"/>
                  </a:cubicBezTo>
                  <a:cubicBezTo>
                    <a:pt x="2310" y="1008"/>
                    <a:pt x="2310" y="1008"/>
                    <a:pt x="2310" y="1008"/>
                  </a:cubicBezTo>
                  <a:cubicBezTo>
                    <a:pt x="2406" y="1008"/>
                    <a:pt x="2406" y="1008"/>
                    <a:pt x="2406" y="1008"/>
                  </a:cubicBezTo>
                  <a:cubicBezTo>
                    <a:pt x="2406" y="790"/>
                    <a:pt x="2406" y="790"/>
                    <a:pt x="2406" y="790"/>
                  </a:cubicBezTo>
                  <a:cubicBezTo>
                    <a:pt x="2425" y="773"/>
                    <a:pt x="2441" y="765"/>
                    <a:pt x="2455" y="765"/>
                  </a:cubicBezTo>
                  <a:cubicBezTo>
                    <a:pt x="2467" y="765"/>
                    <a:pt x="2478" y="768"/>
                    <a:pt x="2478" y="796"/>
                  </a:cubicBezTo>
                  <a:cubicBezTo>
                    <a:pt x="2478" y="1008"/>
                    <a:pt x="2478" y="1008"/>
                    <a:pt x="2478" y="1008"/>
                  </a:cubicBezTo>
                  <a:cubicBezTo>
                    <a:pt x="2573" y="1008"/>
                    <a:pt x="2573" y="1008"/>
                    <a:pt x="2573" y="1008"/>
                  </a:cubicBezTo>
                  <a:cubicBezTo>
                    <a:pt x="2573" y="768"/>
                    <a:pt x="2573" y="768"/>
                    <a:pt x="2573" y="768"/>
                  </a:cubicBezTo>
                  <a:cubicBezTo>
                    <a:pt x="2573" y="712"/>
                    <a:pt x="2546" y="682"/>
                    <a:pt x="2494" y="682"/>
                  </a:cubicBezTo>
                  <a:moveTo>
                    <a:pt x="3217" y="330"/>
                  </a:moveTo>
                  <a:cubicBezTo>
                    <a:pt x="3214" y="334"/>
                    <a:pt x="3214" y="334"/>
                    <a:pt x="3214" y="334"/>
                  </a:cubicBezTo>
                  <a:cubicBezTo>
                    <a:pt x="3203" y="353"/>
                    <a:pt x="3180" y="372"/>
                    <a:pt x="3152" y="372"/>
                  </a:cubicBezTo>
                  <a:cubicBezTo>
                    <a:pt x="3121" y="372"/>
                    <a:pt x="3105" y="350"/>
                    <a:pt x="3101" y="306"/>
                  </a:cubicBezTo>
                  <a:cubicBezTo>
                    <a:pt x="3275" y="306"/>
                    <a:pt x="3275" y="306"/>
                    <a:pt x="3275" y="306"/>
                  </a:cubicBezTo>
                  <a:cubicBezTo>
                    <a:pt x="3275" y="285"/>
                    <a:pt x="3275" y="285"/>
                    <a:pt x="3275" y="285"/>
                  </a:cubicBezTo>
                  <a:cubicBezTo>
                    <a:pt x="3275" y="176"/>
                    <a:pt x="3227" y="114"/>
                    <a:pt x="3145" y="114"/>
                  </a:cubicBezTo>
                  <a:cubicBezTo>
                    <a:pt x="3081" y="114"/>
                    <a:pt x="3007" y="157"/>
                    <a:pt x="3007" y="280"/>
                  </a:cubicBezTo>
                  <a:cubicBezTo>
                    <a:pt x="3007" y="384"/>
                    <a:pt x="3060" y="446"/>
                    <a:pt x="3148" y="446"/>
                  </a:cubicBezTo>
                  <a:cubicBezTo>
                    <a:pt x="3201" y="446"/>
                    <a:pt x="3242" y="424"/>
                    <a:pt x="3273" y="380"/>
                  </a:cubicBezTo>
                  <a:cubicBezTo>
                    <a:pt x="3275" y="376"/>
                    <a:pt x="3275" y="376"/>
                    <a:pt x="3275" y="376"/>
                  </a:cubicBezTo>
                  <a:lnTo>
                    <a:pt x="3217" y="330"/>
                  </a:lnTo>
                  <a:close/>
                  <a:moveTo>
                    <a:pt x="3145" y="189"/>
                  </a:moveTo>
                  <a:cubicBezTo>
                    <a:pt x="3154" y="189"/>
                    <a:pt x="3181" y="189"/>
                    <a:pt x="3187" y="247"/>
                  </a:cubicBezTo>
                  <a:cubicBezTo>
                    <a:pt x="3102" y="247"/>
                    <a:pt x="3102" y="247"/>
                    <a:pt x="3102" y="247"/>
                  </a:cubicBezTo>
                  <a:cubicBezTo>
                    <a:pt x="3107" y="210"/>
                    <a:pt x="3122" y="189"/>
                    <a:pt x="3145" y="189"/>
                  </a:cubicBezTo>
                  <a:moveTo>
                    <a:pt x="2886" y="114"/>
                  </a:moveTo>
                  <a:cubicBezTo>
                    <a:pt x="2848" y="114"/>
                    <a:pt x="2817" y="134"/>
                    <a:pt x="2798" y="154"/>
                  </a:cubicBezTo>
                  <a:cubicBezTo>
                    <a:pt x="2798" y="120"/>
                    <a:pt x="2798" y="120"/>
                    <a:pt x="2798" y="120"/>
                  </a:cubicBezTo>
                  <a:cubicBezTo>
                    <a:pt x="2702" y="120"/>
                    <a:pt x="2702" y="120"/>
                    <a:pt x="2702" y="120"/>
                  </a:cubicBezTo>
                  <a:cubicBezTo>
                    <a:pt x="2702" y="439"/>
                    <a:pt x="2702" y="439"/>
                    <a:pt x="2702" y="439"/>
                  </a:cubicBezTo>
                  <a:cubicBezTo>
                    <a:pt x="2798" y="439"/>
                    <a:pt x="2798" y="439"/>
                    <a:pt x="2798" y="439"/>
                  </a:cubicBezTo>
                  <a:cubicBezTo>
                    <a:pt x="2798" y="221"/>
                    <a:pt x="2798" y="221"/>
                    <a:pt x="2798" y="221"/>
                  </a:cubicBezTo>
                  <a:cubicBezTo>
                    <a:pt x="2817" y="204"/>
                    <a:pt x="2833" y="196"/>
                    <a:pt x="2847" y="196"/>
                  </a:cubicBezTo>
                  <a:cubicBezTo>
                    <a:pt x="2859" y="196"/>
                    <a:pt x="2870" y="200"/>
                    <a:pt x="2870" y="227"/>
                  </a:cubicBezTo>
                  <a:cubicBezTo>
                    <a:pt x="2870" y="439"/>
                    <a:pt x="2870" y="439"/>
                    <a:pt x="2870" y="439"/>
                  </a:cubicBezTo>
                  <a:cubicBezTo>
                    <a:pt x="2965" y="439"/>
                    <a:pt x="2965" y="439"/>
                    <a:pt x="2965" y="439"/>
                  </a:cubicBezTo>
                  <a:cubicBezTo>
                    <a:pt x="2965" y="200"/>
                    <a:pt x="2965" y="200"/>
                    <a:pt x="2965" y="200"/>
                  </a:cubicBezTo>
                  <a:cubicBezTo>
                    <a:pt x="2965" y="143"/>
                    <a:pt x="2938" y="114"/>
                    <a:pt x="2886" y="114"/>
                  </a:cubicBezTo>
                  <a:moveTo>
                    <a:pt x="2202" y="583"/>
                  </a:moveTo>
                  <a:cubicBezTo>
                    <a:pt x="2107" y="596"/>
                    <a:pt x="2107" y="596"/>
                    <a:pt x="2107" y="596"/>
                  </a:cubicBezTo>
                  <a:cubicBezTo>
                    <a:pt x="2107" y="689"/>
                    <a:pt x="2107" y="689"/>
                    <a:pt x="2107" y="689"/>
                  </a:cubicBezTo>
                  <a:cubicBezTo>
                    <a:pt x="2063" y="689"/>
                    <a:pt x="2063" y="689"/>
                    <a:pt x="2063" y="689"/>
                  </a:cubicBezTo>
                  <a:cubicBezTo>
                    <a:pt x="2063" y="762"/>
                    <a:pt x="2063" y="762"/>
                    <a:pt x="2063" y="762"/>
                  </a:cubicBezTo>
                  <a:cubicBezTo>
                    <a:pt x="2107" y="762"/>
                    <a:pt x="2107" y="762"/>
                    <a:pt x="2107" y="762"/>
                  </a:cubicBezTo>
                  <a:cubicBezTo>
                    <a:pt x="2107" y="926"/>
                    <a:pt x="2107" y="926"/>
                    <a:pt x="2107" y="926"/>
                  </a:cubicBezTo>
                  <a:cubicBezTo>
                    <a:pt x="2107" y="989"/>
                    <a:pt x="2133" y="1012"/>
                    <a:pt x="2206" y="1012"/>
                  </a:cubicBezTo>
                  <a:cubicBezTo>
                    <a:pt x="2225" y="1012"/>
                    <a:pt x="2254" y="1009"/>
                    <a:pt x="2261" y="1007"/>
                  </a:cubicBezTo>
                  <a:cubicBezTo>
                    <a:pt x="2264" y="1006"/>
                    <a:pt x="2264" y="1006"/>
                    <a:pt x="2264" y="1006"/>
                  </a:cubicBezTo>
                  <a:cubicBezTo>
                    <a:pt x="2264" y="934"/>
                    <a:pt x="2264" y="934"/>
                    <a:pt x="2264" y="934"/>
                  </a:cubicBezTo>
                  <a:cubicBezTo>
                    <a:pt x="2257" y="937"/>
                    <a:pt x="2257" y="937"/>
                    <a:pt x="2257" y="937"/>
                  </a:cubicBezTo>
                  <a:cubicBezTo>
                    <a:pt x="2254" y="938"/>
                    <a:pt x="2242" y="940"/>
                    <a:pt x="2234" y="940"/>
                  </a:cubicBezTo>
                  <a:cubicBezTo>
                    <a:pt x="2207" y="940"/>
                    <a:pt x="2202" y="933"/>
                    <a:pt x="2202" y="904"/>
                  </a:cubicBezTo>
                  <a:cubicBezTo>
                    <a:pt x="2202" y="762"/>
                    <a:pt x="2202" y="762"/>
                    <a:pt x="2202" y="762"/>
                  </a:cubicBezTo>
                  <a:cubicBezTo>
                    <a:pt x="2268" y="762"/>
                    <a:pt x="2268" y="762"/>
                    <a:pt x="2268" y="762"/>
                  </a:cubicBezTo>
                  <a:cubicBezTo>
                    <a:pt x="2268" y="689"/>
                    <a:pt x="2268" y="689"/>
                    <a:pt x="2268" y="689"/>
                  </a:cubicBezTo>
                  <a:cubicBezTo>
                    <a:pt x="2202" y="689"/>
                    <a:pt x="2202" y="689"/>
                    <a:pt x="2202" y="689"/>
                  </a:cubicBezTo>
                  <a:lnTo>
                    <a:pt x="2202" y="583"/>
                  </a:lnTo>
                  <a:close/>
                  <a:moveTo>
                    <a:pt x="1946" y="114"/>
                  </a:moveTo>
                  <a:cubicBezTo>
                    <a:pt x="1908" y="114"/>
                    <a:pt x="1877" y="134"/>
                    <a:pt x="1859" y="154"/>
                  </a:cubicBezTo>
                  <a:cubicBezTo>
                    <a:pt x="1859" y="120"/>
                    <a:pt x="1859" y="120"/>
                    <a:pt x="1859" y="120"/>
                  </a:cubicBezTo>
                  <a:cubicBezTo>
                    <a:pt x="1763" y="120"/>
                    <a:pt x="1763" y="120"/>
                    <a:pt x="1763" y="120"/>
                  </a:cubicBezTo>
                  <a:cubicBezTo>
                    <a:pt x="1763" y="439"/>
                    <a:pt x="1763" y="439"/>
                    <a:pt x="1763" y="439"/>
                  </a:cubicBezTo>
                  <a:cubicBezTo>
                    <a:pt x="1859" y="439"/>
                    <a:pt x="1859" y="439"/>
                    <a:pt x="1859" y="439"/>
                  </a:cubicBezTo>
                  <a:cubicBezTo>
                    <a:pt x="1859" y="221"/>
                    <a:pt x="1859" y="221"/>
                    <a:pt x="1859" y="221"/>
                  </a:cubicBezTo>
                  <a:cubicBezTo>
                    <a:pt x="1877" y="204"/>
                    <a:pt x="1894" y="196"/>
                    <a:pt x="1908" y="196"/>
                  </a:cubicBezTo>
                  <a:cubicBezTo>
                    <a:pt x="1920" y="196"/>
                    <a:pt x="1931" y="200"/>
                    <a:pt x="1931" y="227"/>
                  </a:cubicBezTo>
                  <a:cubicBezTo>
                    <a:pt x="1931" y="439"/>
                    <a:pt x="1931" y="439"/>
                    <a:pt x="1931" y="439"/>
                  </a:cubicBezTo>
                  <a:cubicBezTo>
                    <a:pt x="2026" y="439"/>
                    <a:pt x="2026" y="439"/>
                    <a:pt x="2026" y="439"/>
                  </a:cubicBezTo>
                  <a:cubicBezTo>
                    <a:pt x="2026" y="200"/>
                    <a:pt x="2026" y="200"/>
                    <a:pt x="2026" y="200"/>
                  </a:cubicBezTo>
                  <a:cubicBezTo>
                    <a:pt x="2026" y="143"/>
                    <a:pt x="1998" y="114"/>
                    <a:pt x="1946" y="114"/>
                  </a:cubicBezTo>
                  <a:moveTo>
                    <a:pt x="1615" y="439"/>
                  </a:moveTo>
                  <a:cubicBezTo>
                    <a:pt x="1710" y="439"/>
                    <a:pt x="1710" y="439"/>
                    <a:pt x="1710" y="439"/>
                  </a:cubicBezTo>
                  <a:cubicBezTo>
                    <a:pt x="1708" y="433"/>
                    <a:pt x="1708" y="433"/>
                    <a:pt x="1708" y="433"/>
                  </a:cubicBezTo>
                  <a:cubicBezTo>
                    <a:pt x="1702" y="419"/>
                    <a:pt x="1700" y="398"/>
                    <a:pt x="1700" y="359"/>
                  </a:cubicBezTo>
                  <a:cubicBezTo>
                    <a:pt x="1700" y="221"/>
                    <a:pt x="1700" y="221"/>
                    <a:pt x="1700" y="221"/>
                  </a:cubicBezTo>
                  <a:cubicBezTo>
                    <a:pt x="1700" y="148"/>
                    <a:pt x="1668" y="114"/>
                    <a:pt x="1597" y="114"/>
                  </a:cubicBezTo>
                  <a:cubicBezTo>
                    <a:pt x="1542" y="114"/>
                    <a:pt x="1492" y="131"/>
                    <a:pt x="1454" y="165"/>
                  </a:cubicBezTo>
                  <a:cubicBezTo>
                    <a:pt x="1450" y="168"/>
                    <a:pt x="1450" y="168"/>
                    <a:pt x="1450" y="168"/>
                  </a:cubicBezTo>
                  <a:cubicBezTo>
                    <a:pt x="1495" y="226"/>
                    <a:pt x="1495" y="226"/>
                    <a:pt x="1495" y="226"/>
                  </a:cubicBezTo>
                  <a:cubicBezTo>
                    <a:pt x="1499" y="223"/>
                    <a:pt x="1499" y="223"/>
                    <a:pt x="1499" y="223"/>
                  </a:cubicBezTo>
                  <a:cubicBezTo>
                    <a:pt x="1515" y="211"/>
                    <a:pt x="1548" y="191"/>
                    <a:pt x="1581" y="191"/>
                  </a:cubicBezTo>
                  <a:cubicBezTo>
                    <a:pt x="1600" y="191"/>
                    <a:pt x="1608" y="199"/>
                    <a:pt x="1608" y="221"/>
                  </a:cubicBezTo>
                  <a:cubicBezTo>
                    <a:pt x="1608" y="230"/>
                    <a:pt x="1608" y="230"/>
                    <a:pt x="1608" y="230"/>
                  </a:cubicBezTo>
                  <a:cubicBezTo>
                    <a:pt x="1495" y="251"/>
                    <a:pt x="1441" y="293"/>
                    <a:pt x="1441" y="357"/>
                  </a:cubicBezTo>
                  <a:cubicBezTo>
                    <a:pt x="1441" y="412"/>
                    <a:pt x="1470" y="443"/>
                    <a:pt x="1521" y="443"/>
                  </a:cubicBezTo>
                  <a:cubicBezTo>
                    <a:pt x="1556" y="443"/>
                    <a:pt x="1585" y="431"/>
                    <a:pt x="1608" y="405"/>
                  </a:cubicBezTo>
                  <a:cubicBezTo>
                    <a:pt x="1609" y="419"/>
                    <a:pt x="1611" y="428"/>
                    <a:pt x="1614" y="436"/>
                  </a:cubicBezTo>
                  <a:lnTo>
                    <a:pt x="1615" y="439"/>
                  </a:lnTo>
                  <a:close/>
                  <a:moveTo>
                    <a:pt x="1608" y="346"/>
                  </a:moveTo>
                  <a:cubicBezTo>
                    <a:pt x="1592" y="360"/>
                    <a:pt x="1575" y="367"/>
                    <a:pt x="1558" y="367"/>
                  </a:cubicBezTo>
                  <a:cubicBezTo>
                    <a:pt x="1542" y="367"/>
                    <a:pt x="1534" y="358"/>
                    <a:pt x="1534" y="342"/>
                  </a:cubicBezTo>
                  <a:cubicBezTo>
                    <a:pt x="1534" y="323"/>
                    <a:pt x="1542" y="301"/>
                    <a:pt x="1608" y="285"/>
                  </a:cubicBezTo>
                  <a:lnTo>
                    <a:pt x="1608" y="346"/>
                  </a:lnTo>
                  <a:close/>
                  <a:moveTo>
                    <a:pt x="1871" y="928"/>
                  </a:moveTo>
                  <a:cubicBezTo>
                    <a:pt x="1871" y="790"/>
                    <a:pt x="1871" y="790"/>
                    <a:pt x="1871" y="790"/>
                  </a:cubicBezTo>
                  <a:cubicBezTo>
                    <a:pt x="1871" y="716"/>
                    <a:pt x="1839" y="682"/>
                    <a:pt x="1768" y="682"/>
                  </a:cubicBezTo>
                  <a:cubicBezTo>
                    <a:pt x="1713" y="682"/>
                    <a:pt x="1663" y="700"/>
                    <a:pt x="1625" y="733"/>
                  </a:cubicBezTo>
                  <a:cubicBezTo>
                    <a:pt x="1621" y="736"/>
                    <a:pt x="1621" y="736"/>
                    <a:pt x="1621" y="736"/>
                  </a:cubicBezTo>
                  <a:cubicBezTo>
                    <a:pt x="1666" y="795"/>
                    <a:pt x="1666" y="795"/>
                    <a:pt x="1666" y="795"/>
                  </a:cubicBezTo>
                  <a:cubicBezTo>
                    <a:pt x="1670" y="792"/>
                    <a:pt x="1670" y="792"/>
                    <a:pt x="1670" y="792"/>
                  </a:cubicBezTo>
                  <a:cubicBezTo>
                    <a:pt x="1686" y="780"/>
                    <a:pt x="1719" y="759"/>
                    <a:pt x="1752" y="759"/>
                  </a:cubicBezTo>
                  <a:cubicBezTo>
                    <a:pt x="1771" y="759"/>
                    <a:pt x="1779" y="768"/>
                    <a:pt x="1779" y="790"/>
                  </a:cubicBezTo>
                  <a:cubicBezTo>
                    <a:pt x="1779" y="799"/>
                    <a:pt x="1779" y="799"/>
                    <a:pt x="1779" y="799"/>
                  </a:cubicBezTo>
                  <a:cubicBezTo>
                    <a:pt x="1666" y="820"/>
                    <a:pt x="1612" y="861"/>
                    <a:pt x="1612" y="926"/>
                  </a:cubicBezTo>
                  <a:cubicBezTo>
                    <a:pt x="1612" y="980"/>
                    <a:pt x="1641" y="1012"/>
                    <a:pt x="1692" y="1012"/>
                  </a:cubicBezTo>
                  <a:cubicBezTo>
                    <a:pt x="1727" y="1012"/>
                    <a:pt x="1756" y="999"/>
                    <a:pt x="1779" y="974"/>
                  </a:cubicBezTo>
                  <a:cubicBezTo>
                    <a:pt x="1780" y="987"/>
                    <a:pt x="1782" y="997"/>
                    <a:pt x="1785" y="1005"/>
                  </a:cubicBezTo>
                  <a:cubicBezTo>
                    <a:pt x="1786" y="1008"/>
                    <a:pt x="1786" y="1008"/>
                    <a:pt x="1786" y="1008"/>
                  </a:cubicBezTo>
                  <a:cubicBezTo>
                    <a:pt x="1881" y="1008"/>
                    <a:pt x="1881" y="1008"/>
                    <a:pt x="1881" y="1008"/>
                  </a:cubicBezTo>
                  <a:cubicBezTo>
                    <a:pt x="1879" y="1002"/>
                    <a:pt x="1879" y="1002"/>
                    <a:pt x="1879" y="1002"/>
                  </a:cubicBezTo>
                  <a:cubicBezTo>
                    <a:pt x="1873" y="987"/>
                    <a:pt x="1871" y="967"/>
                    <a:pt x="1871" y="928"/>
                  </a:cubicBezTo>
                  <a:moveTo>
                    <a:pt x="1779" y="915"/>
                  </a:moveTo>
                  <a:cubicBezTo>
                    <a:pt x="1763" y="929"/>
                    <a:pt x="1746" y="936"/>
                    <a:pt x="1729" y="936"/>
                  </a:cubicBezTo>
                  <a:cubicBezTo>
                    <a:pt x="1713" y="936"/>
                    <a:pt x="1705" y="927"/>
                    <a:pt x="1705" y="910"/>
                  </a:cubicBezTo>
                  <a:cubicBezTo>
                    <a:pt x="1705" y="892"/>
                    <a:pt x="1713" y="869"/>
                    <a:pt x="1779" y="854"/>
                  </a:cubicBezTo>
                  <a:lnTo>
                    <a:pt x="1779" y="915"/>
                  </a:lnTo>
                  <a:close/>
                  <a:moveTo>
                    <a:pt x="1930" y="1008"/>
                  </a:moveTo>
                  <a:cubicBezTo>
                    <a:pt x="2026" y="1008"/>
                    <a:pt x="2026" y="1008"/>
                    <a:pt x="2026" y="1008"/>
                  </a:cubicBezTo>
                  <a:cubicBezTo>
                    <a:pt x="2026" y="606"/>
                    <a:pt x="2026" y="606"/>
                    <a:pt x="2026" y="606"/>
                  </a:cubicBezTo>
                  <a:cubicBezTo>
                    <a:pt x="1930" y="619"/>
                    <a:pt x="1930" y="619"/>
                    <a:pt x="1930" y="619"/>
                  </a:cubicBezTo>
                  <a:lnTo>
                    <a:pt x="1930" y="1008"/>
                  </a:lnTo>
                  <a:close/>
                  <a:moveTo>
                    <a:pt x="1169" y="740"/>
                  </a:moveTo>
                  <a:cubicBezTo>
                    <a:pt x="1030" y="740"/>
                    <a:pt x="1030" y="740"/>
                    <a:pt x="1030" y="740"/>
                  </a:cubicBezTo>
                  <a:cubicBezTo>
                    <a:pt x="1030" y="575"/>
                    <a:pt x="1030" y="575"/>
                    <a:pt x="1030" y="575"/>
                  </a:cubicBezTo>
                  <a:cubicBezTo>
                    <a:pt x="932" y="575"/>
                    <a:pt x="932" y="575"/>
                    <a:pt x="932" y="575"/>
                  </a:cubicBezTo>
                  <a:cubicBezTo>
                    <a:pt x="932" y="1008"/>
                    <a:pt x="932" y="1008"/>
                    <a:pt x="932" y="1008"/>
                  </a:cubicBezTo>
                  <a:cubicBezTo>
                    <a:pt x="1030" y="1008"/>
                    <a:pt x="1030" y="1008"/>
                    <a:pt x="1030" y="1008"/>
                  </a:cubicBezTo>
                  <a:cubicBezTo>
                    <a:pt x="1030" y="823"/>
                    <a:pt x="1030" y="823"/>
                    <a:pt x="1030" y="823"/>
                  </a:cubicBezTo>
                  <a:cubicBezTo>
                    <a:pt x="1169" y="823"/>
                    <a:pt x="1169" y="823"/>
                    <a:pt x="1169" y="823"/>
                  </a:cubicBezTo>
                  <a:cubicBezTo>
                    <a:pt x="1169" y="1008"/>
                    <a:pt x="1169" y="1008"/>
                    <a:pt x="1169" y="1008"/>
                  </a:cubicBezTo>
                  <a:cubicBezTo>
                    <a:pt x="1267" y="1008"/>
                    <a:pt x="1267" y="1008"/>
                    <a:pt x="1267" y="1008"/>
                  </a:cubicBezTo>
                  <a:cubicBezTo>
                    <a:pt x="1267" y="575"/>
                    <a:pt x="1267" y="575"/>
                    <a:pt x="1267" y="575"/>
                  </a:cubicBezTo>
                  <a:cubicBezTo>
                    <a:pt x="1169" y="575"/>
                    <a:pt x="1169" y="575"/>
                    <a:pt x="1169" y="575"/>
                  </a:cubicBezTo>
                  <a:lnTo>
                    <a:pt x="1169" y="740"/>
                  </a:lnTo>
                  <a:close/>
                  <a:moveTo>
                    <a:pt x="2058" y="482"/>
                  </a:moveTo>
                  <a:cubicBezTo>
                    <a:pt x="2058" y="533"/>
                    <a:pt x="2100" y="553"/>
                    <a:pt x="2193" y="553"/>
                  </a:cubicBezTo>
                  <a:cubicBezTo>
                    <a:pt x="2291" y="553"/>
                    <a:pt x="2354" y="517"/>
                    <a:pt x="2354" y="457"/>
                  </a:cubicBezTo>
                  <a:cubicBezTo>
                    <a:pt x="2354" y="397"/>
                    <a:pt x="2317" y="373"/>
                    <a:pt x="2223" y="367"/>
                  </a:cubicBezTo>
                  <a:cubicBezTo>
                    <a:pt x="2183" y="365"/>
                    <a:pt x="2183" y="365"/>
                    <a:pt x="2183" y="365"/>
                  </a:cubicBezTo>
                  <a:cubicBezTo>
                    <a:pt x="2160" y="363"/>
                    <a:pt x="2159" y="357"/>
                    <a:pt x="2159" y="352"/>
                  </a:cubicBezTo>
                  <a:cubicBezTo>
                    <a:pt x="2159" y="350"/>
                    <a:pt x="2160" y="347"/>
                    <a:pt x="2164" y="343"/>
                  </a:cubicBezTo>
                  <a:cubicBezTo>
                    <a:pt x="2176" y="345"/>
                    <a:pt x="2189" y="347"/>
                    <a:pt x="2202" y="347"/>
                  </a:cubicBezTo>
                  <a:cubicBezTo>
                    <a:pt x="2279" y="347"/>
                    <a:pt x="2327" y="302"/>
                    <a:pt x="2327" y="231"/>
                  </a:cubicBezTo>
                  <a:cubicBezTo>
                    <a:pt x="2327" y="220"/>
                    <a:pt x="2326" y="208"/>
                    <a:pt x="2322" y="196"/>
                  </a:cubicBezTo>
                  <a:cubicBezTo>
                    <a:pt x="2338" y="194"/>
                    <a:pt x="2352" y="194"/>
                    <a:pt x="2359" y="194"/>
                  </a:cubicBezTo>
                  <a:cubicBezTo>
                    <a:pt x="2363" y="194"/>
                    <a:pt x="2363" y="194"/>
                    <a:pt x="2363" y="194"/>
                  </a:cubicBezTo>
                  <a:cubicBezTo>
                    <a:pt x="2363" y="112"/>
                    <a:pt x="2363" y="112"/>
                    <a:pt x="2363" y="112"/>
                  </a:cubicBezTo>
                  <a:cubicBezTo>
                    <a:pt x="2358" y="113"/>
                    <a:pt x="2358" y="113"/>
                    <a:pt x="2358" y="113"/>
                  </a:cubicBezTo>
                  <a:cubicBezTo>
                    <a:pt x="2336" y="115"/>
                    <a:pt x="2309" y="127"/>
                    <a:pt x="2291" y="143"/>
                  </a:cubicBezTo>
                  <a:cubicBezTo>
                    <a:pt x="2269" y="124"/>
                    <a:pt x="2239" y="114"/>
                    <a:pt x="2202" y="114"/>
                  </a:cubicBezTo>
                  <a:cubicBezTo>
                    <a:pt x="2125" y="114"/>
                    <a:pt x="2075" y="159"/>
                    <a:pt x="2075" y="231"/>
                  </a:cubicBezTo>
                  <a:cubicBezTo>
                    <a:pt x="2075" y="268"/>
                    <a:pt x="2089" y="300"/>
                    <a:pt x="2116" y="321"/>
                  </a:cubicBezTo>
                  <a:cubicBezTo>
                    <a:pt x="2094" y="337"/>
                    <a:pt x="2080" y="360"/>
                    <a:pt x="2080" y="380"/>
                  </a:cubicBezTo>
                  <a:cubicBezTo>
                    <a:pt x="2080" y="396"/>
                    <a:pt x="2087" y="409"/>
                    <a:pt x="2100" y="419"/>
                  </a:cubicBezTo>
                  <a:cubicBezTo>
                    <a:pt x="2072" y="436"/>
                    <a:pt x="2058" y="456"/>
                    <a:pt x="2058" y="482"/>
                  </a:cubicBezTo>
                  <a:moveTo>
                    <a:pt x="2203" y="182"/>
                  </a:moveTo>
                  <a:cubicBezTo>
                    <a:pt x="2233" y="182"/>
                    <a:pt x="2240" y="210"/>
                    <a:pt x="2240" y="233"/>
                  </a:cubicBezTo>
                  <a:cubicBezTo>
                    <a:pt x="2240" y="266"/>
                    <a:pt x="2226" y="284"/>
                    <a:pt x="2203" y="284"/>
                  </a:cubicBezTo>
                  <a:cubicBezTo>
                    <a:pt x="2171" y="284"/>
                    <a:pt x="2166" y="252"/>
                    <a:pt x="2166" y="233"/>
                  </a:cubicBezTo>
                  <a:cubicBezTo>
                    <a:pt x="2166" y="214"/>
                    <a:pt x="2171" y="182"/>
                    <a:pt x="2203" y="182"/>
                  </a:cubicBezTo>
                  <a:moveTo>
                    <a:pt x="2155" y="439"/>
                  </a:moveTo>
                  <a:cubicBezTo>
                    <a:pt x="2157" y="440"/>
                    <a:pt x="2159" y="440"/>
                    <a:pt x="2161" y="440"/>
                  </a:cubicBezTo>
                  <a:cubicBezTo>
                    <a:pt x="2208" y="444"/>
                    <a:pt x="2208" y="444"/>
                    <a:pt x="2208" y="444"/>
                  </a:cubicBezTo>
                  <a:cubicBezTo>
                    <a:pt x="2266" y="448"/>
                    <a:pt x="2268" y="456"/>
                    <a:pt x="2268" y="470"/>
                  </a:cubicBezTo>
                  <a:cubicBezTo>
                    <a:pt x="2268" y="488"/>
                    <a:pt x="2244" y="500"/>
                    <a:pt x="2206" y="500"/>
                  </a:cubicBezTo>
                  <a:cubicBezTo>
                    <a:pt x="2152" y="500"/>
                    <a:pt x="2141" y="487"/>
                    <a:pt x="2141" y="467"/>
                  </a:cubicBezTo>
                  <a:cubicBezTo>
                    <a:pt x="2141" y="457"/>
                    <a:pt x="2146" y="447"/>
                    <a:pt x="2155" y="4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 name="Image Example">
            <a:extLst>
              <a:ext uri="{FF2B5EF4-FFF2-40B4-BE49-F238E27FC236}">
                <a16:creationId xmlns:a16="http://schemas.microsoft.com/office/drawing/2014/main" id="{BCCA40AB-832C-6D9B-CC34-6BDA6725AA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r="115"/>
          <a:stretch/>
        </p:blipFill>
        <p:spPr>
          <a:xfrm>
            <a:off x="6103938" y="0"/>
            <a:ext cx="3040062" cy="5143500"/>
          </a:xfrm>
          <a:prstGeom prst="rect">
            <a:avLst/>
          </a:prstGeom>
        </p:spPr>
      </p:pic>
      <p:sp>
        <p:nvSpPr>
          <p:cNvPr id="2" name="Footer Placeholder">
            <a:extLst>
              <a:ext uri="{FF2B5EF4-FFF2-40B4-BE49-F238E27FC236}">
                <a16:creationId xmlns:a16="http://schemas.microsoft.com/office/drawing/2014/main" id="{EAB0A6EE-7D6F-85E1-73E5-80EABD17B8E9}"/>
              </a:ext>
            </a:extLst>
          </p:cNvPr>
          <p:cNvSpPr>
            <a:spLocks noGrp="1"/>
          </p:cNvSpPr>
          <p:nvPr>
            <p:ph type="ftr" sz="quarter" idx="10"/>
          </p:nvPr>
        </p:nvSpPr>
        <p:spPr>
          <a:xfrm>
            <a:off x="495300" y="4597361"/>
            <a:ext cx="4076700" cy="221592"/>
          </a:xfrm>
        </p:spPr>
        <p:txBody>
          <a:bodyPr/>
          <a:lstStyle>
            <a:lvl1pPr algn="l">
              <a:defRPr sz="1200" b="1">
                <a:solidFill>
                  <a:schemeClr val="bg1"/>
                </a:solidFill>
              </a:defRPr>
            </a:lvl1pPr>
          </a:lstStyle>
          <a:p>
            <a:r>
              <a:rPr lang="en-US"/>
              <a:t>NYU Grossman School of Medicine</a:t>
            </a:r>
          </a:p>
        </p:txBody>
      </p:sp>
      <p:sp>
        <p:nvSpPr>
          <p:cNvPr id="17" name="Subtitle Text Placeholder">
            <a:extLst>
              <a:ext uri="{FF2B5EF4-FFF2-40B4-BE49-F238E27FC236}">
                <a16:creationId xmlns:a16="http://schemas.microsoft.com/office/drawing/2014/main" id="{2A2677B2-FF96-96FE-D4CC-FC8EE8BCAE5D}"/>
              </a:ext>
            </a:extLst>
          </p:cNvPr>
          <p:cNvSpPr txBox="1"/>
          <p:nvPr userDrawn="1"/>
        </p:nvSpPr>
        <p:spPr>
          <a:xfrm>
            <a:off x="495301" y="3616514"/>
            <a:ext cx="4174136" cy="653833"/>
          </a:xfrm>
          <a:prstGeom prst="rect">
            <a:avLst/>
          </a:prstGeom>
          <a:noFill/>
        </p:spPr>
        <p:txBody>
          <a:bodyPr wrap="square" lIns="0" tIns="0" rIns="0" bIns="0" rtlCol="0" anchor="b" anchorCtr="0">
            <a:noAutofit/>
          </a:bodyPr>
          <a:lstStyle/>
          <a:p>
            <a:pPr marL="0" marR="0" lvl="0" indent="0" algn="l" defTabSz="685800" rtl="0" eaLnBrk="1" fontAlgn="auto" latinLnBrk="0" hangingPunct="1">
              <a:lnSpc>
                <a:spcPct val="105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FFFFFF"/>
                </a:solidFill>
                <a:effectLst/>
                <a:uLnTx/>
                <a:uFillTx/>
                <a:latin typeface="Arial" panose="020B0604020202020204"/>
                <a:ea typeface="+mn-ea"/>
                <a:cs typeface="+mn-cs"/>
              </a:rPr>
              <a:t>Presentation subtitle information </a:t>
            </a:r>
          </a:p>
          <a:p>
            <a:pPr marL="0" marR="0" lvl="0" indent="0" algn="l" defTabSz="685800" rtl="0" eaLnBrk="1" fontAlgn="auto" latinLnBrk="0" hangingPunct="1">
              <a:lnSpc>
                <a:spcPct val="105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FFFFFF"/>
                </a:solidFill>
                <a:effectLst/>
                <a:uLnTx/>
                <a:uFillTx/>
                <a:latin typeface="Arial" panose="020B0604020202020204"/>
                <a:ea typeface="+mn-ea"/>
                <a:cs typeface="+mn-cs"/>
              </a:rPr>
              <a:t>MM/DD/YYYY</a:t>
            </a:r>
          </a:p>
        </p:txBody>
      </p:sp>
      <p:sp>
        <p:nvSpPr>
          <p:cNvPr id="15" name="Presentation Title Text Placeholder">
            <a:extLst>
              <a:ext uri="{FF2B5EF4-FFF2-40B4-BE49-F238E27FC236}">
                <a16:creationId xmlns:a16="http://schemas.microsoft.com/office/drawing/2014/main" id="{BFC7CFA0-762E-DB7F-EB33-6B78BBE20A8A}"/>
              </a:ext>
            </a:extLst>
          </p:cNvPr>
          <p:cNvSpPr txBox="1"/>
          <p:nvPr userDrawn="1"/>
        </p:nvSpPr>
        <p:spPr>
          <a:xfrm>
            <a:off x="495300" y="1552575"/>
            <a:ext cx="5036496" cy="1845945"/>
          </a:xfrm>
          <a:prstGeom prst="rect">
            <a:avLst/>
          </a:prstGeom>
          <a:noFill/>
        </p:spPr>
        <p:txBody>
          <a:bodyPr wrap="square" lIns="0" tIns="0" rIns="0" bIns="0" rtlCol="0">
            <a:noAutofit/>
          </a:bodyPr>
          <a:lstStyle/>
          <a:p>
            <a:pPr marL="0" marR="0" indent="0" algn="l" defTabSz="457200" rtl="0" eaLnBrk="1" fontAlgn="auto" latinLnBrk="0" hangingPunct="1">
              <a:lnSpc>
                <a:spcPct val="82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bg2"/>
                </a:solidFill>
                <a:effectLst/>
                <a:uLnTx/>
                <a:uFillTx/>
                <a:latin typeface="+mj-lt"/>
                <a:ea typeface="+mj-ea"/>
                <a:cs typeface="+mj-cs"/>
              </a:rPr>
              <a:t>Presentation title goes here. Presentation title goes here</a:t>
            </a:r>
            <a:endParaRPr lang="en-US" sz="1400" err="1">
              <a:solidFill>
                <a:schemeClr val="bg2"/>
              </a:solidFill>
              <a:latin typeface="+mj-lt"/>
            </a:endParaRPr>
          </a:p>
        </p:txBody>
      </p:sp>
      <p:grpSp>
        <p:nvGrpSpPr>
          <p:cNvPr id="18" name="Quick Guide Information">
            <a:extLst>
              <a:ext uri="{FF2B5EF4-FFF2-40B4-BE49-F238E27FC236}">
                <a16:creationId xmlns:a16="http://schemas.microsoft.com/office/drawing/2014/main" id="{99F17713-B178-2A98-F146-B726CBEB2040}"/>
              </a:ext>
            </a:extLst>
          </p:cNvPr>
          <p:cNvGrpSpPr/>
          <p:nvPr userDrawn="1"/>
        </p:nvGrpSpPr>
        <p:grpSpPr>
          <a:xfrm>
            <a:off x="2773363" y="366182"/>
            <a:ext cx="6001802" cy="707886"/>
            <a:chOff x="2773363" y="366182"/>
            <a:chExt cx="6001802" cy="707886"/>
          </a:xfrm>
        </p:grpSpPr>
        <p:sp>
          <p:nvSpPr>
            <p:cNvPr id="21" name="Image Guide">
              <a:extLst>
                <a:ext uri="{FF2B5EF4-FFF2-40B4-BE49-F238E27FC236}">
                  <a16:creationId xmlns:a16="http://schemas.microsoft.com/office/drawing/2014/main" id="{8C7EED96-2326-638D-29CF-890338764C1C}"/>
                </a:ext>
              </a:extLst>
            </p:cNvPr>
            <p:cNvSpPr txBox="1"/>
            <p:nvPr/>
          </p:nvSpPr>
          <p:spPr>
            <a:xfrm>
              <a:off x="6470232" y="366182"/>
              <a:ext cx="2304933" cy="707886"/>
            </a:xfrm>
            <a:prstGeom prst="rect">
              <a:avLst/>
            </a:prstGeom>
            <a:solidFill>
              <a:schemeClr val="tx2">
                <a:alpha val="75000"/>
              </a:schemeClr>
            </a:solidFill>
            <a:ln w="12700">
              <a:solidFill>
                <a:schemeClr val="accent4"/>
              </a:solidFill>
            </a:ln>
          </p:spPr>
          <p:txBody>
            <a:bodyPr wrap="square" rtlCol="0">
              <a:spAutoFit/>
            </a:bodyPr>
            <a:lstStyle/>
            <a:p>
              <a:pPr algn="l"/>
              <a:r>
                <a:rPr lang="en-US" sz="1000">
                  <a:solidFill>
                    <a:schemeClr val="accent4"/>
                  </a:solidFill>
                </a:rPr>
                <a:t>IMAGES: All images used in this template are placeholders. Please replace/insert new images that convey your presentation’s message.</a:t>
              </a:r>
            </a:p>
          </p:txBody>
        </p:sp>
        <p:sp>
          <p:nvSpPr>
            <p:cNvPr id="22" name="More Information">
              <a:extLst>
                <a:ext uri="{FF2B5EF4-FFF2-40B4-BE49-F238E27FC236}">
                  <a16:creationId xmlns:a16="http://schemas.microsoft.com/office/drawing/2014/main" id="{B1DE6E49-A90E-E798-8032-A4C12925221A}"/>
                </a:ext>
              </a:extLst>
            </p:cNvPr>
            <p:cNvSpPr txBox="1"/>
            <p:nvPr/>
          </p:nvSpPr>
          <p:spPr>
            <a:xfrm>
              <a:off x="2773363" y="458997"/>
              <a:ext cx="2262368" cy="553998"/>
            </a:xfrm>
            <a:prstGeom prst="rect">
              <a:avLst/>
            </a:prstGeom>
            <a:solidFill>
              <a:schemeClr val="tx2">
                <a:alpha val="75000"/>
              </a:schemeClr>
            </a:solidFill>
            <a:ln w="12700">
              <a:solidFill>
                <a:schemeClr val="accent4"/>
              </a:solidFill>
            </a:ln>
          </p:spPr>
          <p:txBody>
            <a:bodyPr wrap="square" rtlCol="0">
              <a:spAutoFit/>
            </a:bodyPr>
            <a:lstStyle/>
            <a:p>
              <a:pPr algn="l"/>
              <a:r>
                <a:rPr lang="en-US" sz="1000">
                  <a:solidFill>
                    <a:schemeClr val="accent4"/>
                  </a:solidFill>
                </a:rPr>
                <a:t>FOR MORE INFO: Visit the </a:t>
              </a:r>
              <a:r>
                <a:rPr lang="en-US" sz="1000">
                  <a:solidFill>
                    <a:schemeClr val="accent4"/>
                  </a:solidFill>
                  <a:hlinkClick r:id="rId3">
                    <a:extLst>
                      <a:ext uri="{A12FA001-AC4F-418D-AE19-62706E023703}">
                        <ahyp:hlinkClr xmlns:ahyp="http://schemas.microsoft.com/office/drawing/2018/hyperlinkcolor" val="tx"/>
                      </a:ext>
                    </a:extLst>
                  </a:hlinkClick>
                </a:rPr>
                <a:t>Brand Center</a:t>
              </a:r>
              <a:r>
                <a:rPr lang="en-US" sz="1000">
                  <a:solidFill>
                    <a:schemeClr val="accent4"/>
                  </a:solidFill>
                </a:rPr>
                <a:t> for information and tips about </a:t>
              </a:r>
              <a:r>
                <a:rPr lang="en-US" sz="1000">
                  <a:solidFill>
                    <a:schemeClr val="accent4"/>
                  </a:solidFill>
                  <a:hlinkClick r:id="rId4">
                    <a:extLst>
                      <a:ext uri="{A12FA001-AC4F-418D-AE19-62706E023703}">
                        <ahyp:hlinkClr xmlns:ahyp="http://schemas.microsoft.com/office/drawing/2018/hyperlinkcolor" val="tx"/>
                      </a:ext>
                    </a:extLst>
                  </a:hlinkClick>
                </a:rPr>
                <a:t>PowerPoint templates</a:t>
              </a:r>
              <a:r>
                <a:rPr lang="en-US" sz="1000">
                  <a:solidFill>
                    <a:schemeClr val="accent4"/>
                  </a:solidFill>
                </a:rPr>
                <a:t>.</a:t>
              </a:r>
            </a:p>
          </p:txBody>
        </p:sp>
      </p:grpSp>
    </p:spTree>
    <p:extLst>
      <p:ext uri="{BB962C8B-B14F-4D97-AF65-F5344CB8AC3E}">
        <p14:creationId xmlns:p14="http://schemas.microsoft.com/office/powerpoint/2010/main" val="91719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2F7D3B8-F8F0-7738-693B-1FDED3B190DC}"/>
              </a:ext>
            </a:extLst>
          </p:cNvPr>
          <p:cNvSpPr>
            <a:spLocks noGrp="1"/>
          </p:cNvSpPr>
          <p:nvPr>
            <p:ph type="sldNum" sz="quarter" idx="4"/>
          </p:nvPr>
        </p:nvSpPr>
        <p:spPr>
          <a:xfrm>
            <a:off x="8326358"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9" name="Footer Placeholder 8">
            <a:extLst>
              <a:ext uri="{FF2B5EF4-FFF2-40B4-BE49-F238E27FC236}">
                <a16:creationId xmlns:a16="http://schemas.microsoft.com/office/drawing/2014/main" id="{4DB310CF-4BF3-06B1-7E0F-BD060268850B}"/>
              </a:ext>
            </a:extLst>
          </p:cNvPr>
          <p:cNvSpPr>
            <a:spLocks noGrp="1"/>
          </p:cNvSpPr>
          <p:nvPr>
            <p:ph type="ftr" sz="quarter" idx="10"/>
          </p:nvPr>
        </p:nvSpPr>
        <p:spPr/>
        <p:txBody>
          <a:bodyPr/>
          <a:lstStyle>
            <a:lvl1pPr>
              <a:defRPr>
                <a:solidFill>
                  <a:schemeClr val="bg1"/>
                </a:solidFill>
              </a:defRPr>
            </a:lvl1pPr>
          </a:lstStyle>
          <a:p>
            <a:r>
              <a:rPr lang="en-US"/>
              <a:t>NYU Grossman School of Medicine</a:t>
            </a:r>
          </a:p>
        </p:txBody>
      </p:sp>
      <p:sp>
        <p:nvSpPr>
          <p:cNvPr id="2" name="Title 1"/>
          <p:cNvSpPr>
            <a:spLocks noGrp="1"/>
          </p:cNvSpPr>
          <p:nvPr>
            <p:ph type="title"/>
          </p:nvPr>
        </p:nvSpPr>
        <p:spPr>
          <a:xfrm>
            <a:off x="495300" y="438149"/>
            <a:ext cx="5007312" cy="2174569"/>
          </a:xfrm>
        </p:spPr>
        <p:txBody>
          <a:bodyPr anchor="t" anchorCtr="0"/>
          <a:lstStyle>
            <a:lvl1pPr>
              <a:lnSpc>
                <a:spcPct val="85000"/>
              </a:lnSpc>
              <a:defRPr sz="4500">
                <a:solidFill>
                  <a:schemeClr val="bg2"/>
                </a:solidFill>
              </a:defRPr>
            </a:lvl1pPr>
          </a:lstStyle>
          <a:p>
            <a:r>
              <a:rPr lang="en-US"/>
              <a:t>Click to edit Master title style</a:t>
            </a:r>
          </a:p>
        </p:txBody>
      </p:sp>
    </p:spTree>
    <p:extLst>
      <p:ext uri="{BB962C8B-B14F-4D97-AF65-F5344CB8AC3E}">
        <p14:creationId xmlns:p14="http://schemas.microsoft.com/office/powerpoint/2010/main" val="410904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8F5C714-8EA7-9E55-9977-F1AF1237AAFC}"/>
              </a:ext>
            </a:extLst>
          </p:cNvPr>
          <p:cNvSpPr>
            <a:spLocks noGrp="1"/>
          </p:cNvSpPr>
          <p:nvPr>
            <p:ph type="sldNum" sz="quarter" idx="4"/>
          </p:nvPr>
        </p:nvSpPr>
        <p:spPr>
          <a:xfrm>
            <a:off x="8345303" y="4512952"/>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5" name="Footer Placeholder 4">
            <a:extLst>
              <a:ext uri="{FF2B5EF4-FFF2-40B4-BE49-F238E27FC236}">
                <a16:creationId xmlns:a16="http://schemas.microsoft.com/office/drawing/2014/main" id="{CA2931FF-A3A8-84A4-6165-E18E40997951}"/>
              </a:ext>
            </a:extLst>
          </p:cNvPr>
          <p:cNvSpPr>
            <a:spLocks noGrp="1"/>
          </p:cNvSpPr>
          <p:nvPr>
            <p:ph type="ftr" sz="quarter" idx="11"/>
          </p:nvPr>
        </p:nvSpPr>
        <p:spPr/>
        <p:txBody>
          <a:bodyPr/>
          <a:lstStyle>
            <a:lvl1pPr>
              <a:defRPr>
                <a:solidFill>
                  <a:schemeClr val="bg1"/>
                </a:solidFill>
              </a:defRPr>
            </a:lvl1pPr>
          </a:lstStyle>
          <a:p>
            <a:r>
              <a:rPr lang="en-US"/>
              <a:t>NYU Grossman School of Medicine</a:t>
            </a:r>
          </a:p>
        </p:txBody>
      </p:sp>
      <p:sp>
        <p:nvSpPr>
          <p:cNvPr id="7" name="Content Placeholder 6">
            <a:extLst>
              <a:ext uri="{FF2B5EF4-FFF2-40B4-BE49-F238E27FC236}">
                <a16:creationId xmlns:a16="http://schemas.microsoft.com/office/drawing/2014/main" id="{FB858942-9006-7DB7-7324-97FBE0354485}"/>
              </a:ext>
            </a:extLst>
          </p:cNvPr>
          <p:cNvSpPr>
            <a:spLocks noGrp="1"/>
          </p:cNvSpPr>
          <p:nvPr>
            <p:ph sz="quarter" idx="10"/>
          </p:nvPr>
        </p:nvSpPr>
        <p:spPr>
          <a:xfrm>
            <a:off x="495300" y="1554480"/>
            <a:ext cx="7277100" cy="2651760"/>
          </a:xfrm>
        </p:spPr>
        <p:txBody>
          <a:bodyPr/>
          <a:lstStyle>
            <a:lvl1pPr>
              <a:defRPr>
                <a:solidFill>
                  <a:schemeClr val="bg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5382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3FC6688-E25F-29B9-8DD2-7C7C3C4414E4}"/>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5" name="Footer Placeholder 4">
            <a:extLst>
              <a:ext uri="{FF2B5EF4-FFF2-40B4-BE49-F238E27FC236}">
                <a16:creationId xmlns:a16="http://schemas.microsoft.com/office/drawing/2014/main" id="{051AEF04-DE35-ACB4-664A-24D76B505A41}"/>
              </a:ext>
            </a:extLst>
          </p:cNvPr>
          <p:cNvSpPr>
            <a:spLocks noGrp="1"/>
          </p:cNvSpPr>
          <p:nvPr>
            <p:ph type="ftr" sz="quarter" idx="14"/>
          </p:nvPr>
        </p:nvSpPr>
        <p:spPr/>
        <p:txBody>
          <a:bodyPr/>
          <a:lstStyle>
            <a:lvl1pPr>
              <a:defRPr>
                <a:solidFill>
                  <a:schemeClr val="bg1"/>
                </a:solidFill>
              </a:defRPr>
            </a:lvl1pPr>
          </a:lstStyle>
          <a:p>
            <a:r>
              <a:rPr lang="en-US"/>
              <a:t>NYU Grossman School of Medicine</a:t>
            </a:r>
          </a:p>
        </p:txBody>
      </p:sp>
      <p:sp>
        <p:nvSpPr>
          <p:cNvPr id="9" name="Content Placeholder 2">
            <a:extLst>
              <a:ext uri="{FF2B5EF4-FFF2-40B4-BE49-F238E27FC236}">
                <a16:creationId xmlns:a16="http://schemas.microsoft.com/office/drawing/2014/main" id="{07F52610-DBFC-9EDF-6011-28AA66529BA0}"/>
              </a:ext>
            </a:extLst>
          </p:cNvPr>
          <p:cNvSpPr>
            <a:spLocks noGrp="1"/>
          </p:cNvSpPr>
          <p:nvPr>
            <p:ph idx="13"/>
          </p:nvPr>
        </p:nvSpPr>
        <p:spPr>
          <a:xfrm>
            <a:off x="4838699" y="1540309"/>
            <a:ext cx="3771901" cy="2671244"/>
          </a:xfrm>
        </p:spPr>
        <p:txBody>
          <a:bodyPr/>
          <a:lstStyle>
            <a:lvl1pPr>
              <a:lnSpc>
                <a:spcPct val="112000"/>
              </a:lnSpc>
              <a:defRPr sz="1600"/>
            </a:lvl1pPr>
            <a:lvl2pPr>
              <a:lnSpc>
                <a:spcPct val="112000"/>
              </a:lnSpc>
              <a:defRPr sz="1600"/>
            </a:lvl2pPr>
            <a:lvl3pPr>
              <a:lnSpc>
                <a:spcPct val="112000"/>
              </a:lnSpc>
              <a:defRPr sz="1600"/>
            </a:lvl3pPr>
            <a:lvl4pPr>
              <a:lnSpc>
                <a:spcPct val="112000"/>
              </a:lnSpc>
              <a:defRPr sz="1600"/>
            </a:lvl4pPr>
            <a:lvl5pPr>
              <a:lnSpc>
                <a:spcPct val="11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p:nvPr>
        </p:nvSpPr>
        <p:spPr>
          <a:xfrm>
            <a:off x="495300" y="1540307"/>
            <a:ext cx="3810001" cy="2671245"/>
          </a:xfrm>
        </p:spPr>
        <p:txBody>
          <a:bodyPr/>
          <a:lstStyle>
            <a:lvl1pPr>
              <a:lnSpc>
                <a:spcPct val="112000"/>
              </a:lnSpc>
              <a:defRPr sz="1600"/>
            </a:lvl1pPr>
            <a:lvl2pPr>
              <a:lnSpc>
                <a:spcPct val="112000"/>
              </a:lnSpc>
              <a:defRPr sz="1600"/>
            </a:lvl2pPr>
            <a:lvl3pPr>
              <a:lnSpc>
                <a:spcPct val="112000"/>
              </a:lnSpc>
              <a:defRPr sz="1600"/>
            </a:lvl3pPr>
            <a:lvl4pPr>
              <a:lnSpc>
                <a:spcPct val="112000"/>
              </a:lnSpc>
              <a:defRPr sz="1600"/>
            </a:lvl4pPr>
            <a:lvl5pPr>
              <a:lnSpc>
                <a:spcPct val="11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56802864"/>
      </p:ext>
    </p:extLst>
  </p:cSld>
  <p:clrMapOvr>
    <a:masterClrMapping/>
  </p:clrMapOvr>
  <p:extLst>
    <p:ext uri="{DCECCB84-F9BA-43D5-87BE-67443E8EF086}">
      <p15:sldGuideLst xmlns:p15="http://schemas.microsoft.com/office/powerpoint/2012/main">
        <p15:guide id="2" pos="2712" userDrawn="1">
          <p15:clr>
            <a:srgbClr val="FBAE40"/>
          </p15:clr>
        </p15:guide>
        <p15:guide id="3" pos="30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Quot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E45C75C-DC9C-1D59-2DE3-017E4E9C0BDE}"/>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5" name="Footer Placeholder 4">
            <a:extLst>
              <a:ext uri="{FF2B5EF4-FFF2-40B4-BE49-F238E27FC236}">
                <a16:creationId xmlns:a16="http://schemas.microsoft.com/office/drawing/2014/main" id="{4D126E19-C5C6-60E1-8D49-FE78D32B2E55}"/>
              </a:ext>
            </a:extLst>
          </p:cNvPr>
          <p:cNvSpPr>
            <a:spLocks noGrp="1"/>
          </p:cNvSpPr>
          <p:nvPr>
            <p:ph type="ftr" sz="quarter" idx="14"/>
          </p:nvPr>
        </p:nvSpPr>
        <p:spPr/>
        <p:txBody>
          <a:bodyPr/>
          <a:lstStyle>
            <a:lvl1pPr>
              <a:defRPr>
                <a:solidFill>
                  <a:schemeClr val="bg1"/>
                </a:solidFill>
              </a:defRPr>
            </a:lvl1pPr>
          </a:lstStyle>
          <a:p>
            <a:r>
              <a:rPr lang="en-US"/>
              <a:t>NYU Grossman School of Medicine</a:t>
            </a:r>
          </a:p>
        </p:txBody>
      </p:sp>
      <p:sp>
        <p:nvSpPr>
          <p:cNvPr id="8" name="Content Placeholder 2">
            <a:extLst>
              <a:ext uri="{FF2B5EF4-FFF2-40B4-BE49-F238E27FC236}">
                <a16:creationId xmlns:a16="http://schemas.microsoft.com/office/drawing/2014/main" id="{B576F7DD-4DB1-0669-5356-62659CD9B9F3}"/>
              </a:ext>
            </a:extLst>
          </p:cNvPr>
          <p:cNvSpPr>
            <a:spLocks noGrp="1"/>
          </p:cNvSpPr>
          <p:nvPr>
            <p:ph idx="13"/>
          </p:nvPr>
        </p:nvSpPr>
        <p:spPr>
          <a:xfrm>
            <a:off x="4838701" y="1542656"/>
            <a:ext cx="3771900" cy="2667394"/>
          </a:xfrm>
        </p:spPr>
        <p:txBody>
          <a:bodyPr/>
          <a:lstStyle>
            <a:lvl1pPr>
              <a:lnSpc>
                <a:spcPct val="82000"/>
              </a:lnSpc>
              <a:defRPr sz="4500" b="0">
                <a:solidFill>
                  <a:schemeClr val="bg2"/>
                </a:solidFill>
              </a:defRPr>
            </a:lvl1pPr>
            <a:lvl2pPr>
              <a:lnSpc>
                <a:spcPct val="115000"/>
              </a:lnSpc>
              <a:defRPr/>
            </a:lvl2pPr>
            <a:lvl3pPr>
              <a:lnSpc>
                <a:spcPct val="115000"/>
              </a:lnSpc>
              <a:defRPr/>
            </a:lvl3pPr>
            <a:lvl4pPr>
              <a:lnSpc>
                <a:spcPct val="115000"/>
              </a:lnSpc>
              <a:defRPr/>
            </a:lvl4pPr>
            <a:lvl5pPr>
              <a:lnSpc>
                <a:spcPct val="115000"/>
              </a:lnSpc>
              <a:defRPr/>
            </a:lvl5pPr>
          </a:lstStyle>
          <a:p>
            <a:pPr lvl="0"/>
            <a:r>
              <a:rPr lang="en-US"/>
              <a:t>Click to edit Master text styles</a:t>
            </a:r>
          </a:p>
        </p:txBody>
      </p:sp>
      <p:sp>
        <p:nvSpPr>
          <p:cNvPr id="3" name="Content Placeholder 2"/>
          <p:cNvSpPr>
            <a:spLocks noGrp="1"/>
          </p:cNvSpPr>
          <p:nvPr>
            <p:ph idx="1"/>
          </p:nvPr>
        </p:nvSpPr>
        <p:spPr>
          <a:xfrm>
            <a:off x="495300" y="1540308"/>
            <a:ext cx="3810000" cy="2676918"/>
          </a:xfrm>
        </p:spPr>
        <p:txBody>
          <a:bodyPr/>
          <a:lstStyle>
            <a:lvl1pPr>
              <a:lnSpc>
                <a:spcPct val="112000"/>
              </a:lnSpc>
              <a:defRPr sz="1600">
                <a:solidFill>
                  <a:schemeClr val="bg2"/>
                </a:solidFill>
              </a:defRPr>
            </a:lvl1pPr>
            <a:lvl2pPr>
              <a:lnSpc>
                <a:spcPct val="112000"/>
              </a:lnSpc>
              <a:defRPr sz="1600">
                <a:solidFill>
                  <a:schemeClr val="bg1"/>
                </a:solidFill>
              </a:defRPr>
            </a:lvl2pPr>
            <a:lvl3pPr>
              <a:lnSpc>
                <a:spcPct val="112000"/>
              </a:lnSpc>
              <a:defRPr sz="1600">
                <a:solidFill>
                  <a:schemeClr val="bg1"/>
                </a:solidFill>
              </a:defRPr>
            </a:lvl3pPr>
            <a:lvl4pPr>
              <a:lnSpc>
                <a:spcPct val="112000"/>
              </a:lnSpc>
              <a:defRPr sz="1600">
                <a:solidFill>
                  <a:schemeClr val="bg1"/>
                </a:solidFill>
              </a:defRPr>
            </a:lvl4pPr>
            <a:lvl5pPr>
              <a:lnSpc>
                <a:spcPct val="112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590424832"/>
      </p:ext>
    </p:extLst>
  </p:cSld>
  <p:clrMapOvr>
    <a:masterClrMapping/>
  </p:clrMapOvr>
  <p:extLst>
    <p:ext uri="{DCECCB84-F9BA-43D5-87BE-67443E8EF086}">
      <p15:sldGuideLst xmlns:p15="http://schemas.microsoft.com/office/powerpoint/2012/main">
        <p15:guide id="3" pos="2712" userDrawn="1">
          <p15:clr>
            <a:srgbClr val="FBAE40"/>
          </p15:clr>
        </p15:guide>
        <p15:guide id="4" pos="30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838700" y="1"/>
            <a:ext cx="4305299" cy="5143499"/>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3" name="Slide Number Placeholder 5">
            <a:extLst>
              <a:ext uri="{FF2B5EF4-FFF2-40B4-BE49-F238E27FC236}">
                <a16:creationId xmlns:a16="http://schemas.microsoft.com/office/drawing/2014/main" id="{4B7418D1-2207-3DA2-D401-BA061B484A23}"/>
              </a:ext>
            </a:extLst>
          </p:cNvPr>
          <p:cNvSpPr>
            <a:spLocks noGrp="1"/>
          </p:cNvSpPr>
          <p:nvPr>
            <p:ph type="sldNum" sz="quarter" idx="4"/>
          </p:nvPr>
        </p:nvSpPr>
        <p:spPr>
          <a:xfrm>
            <a:off x="8350421" y="4506295"/>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4" name="Footer Placeholder 3">
            <a:extLst>
              <a:ext uri="{FF2B5EF4-FFF2-40B4-BE49-F238E27FC236}">
                <a16:creationId xmlns:a16="http://schemas.microsoft.com/office/drawing/2014/main" id="{D37BE962-DC9D-579A-0FFD-7708AC8D74E9}"/>
              </a:ext>
            </a:extLst>
          </p:cNvPr>
          <p:cNvSpPr>
            <a:spLocks noGrp="1"/>
          </p:cNvSpPr>
          <p:nvPr>
            <p:ph type="ftr" sz="quarter" idx="11"/>
          </p:nvPr>
        </p:nvSpPr>
        <p:spPr/>
        <p:txBody>
          <a:bodyPr/>
          <a:lstStyle>
            <a:lvl1pPr>
              <a:defRPr>
                <a:solidFill>
                  <a:schemeClr val="bg1"/>
                </a:solidFill>
              </a:defRPr>
            </a:lvl1pPr>
          </a:lstStyle>
          <a:p>
            <a:r>
              <a:rPr lang="en-US"/>
              <a:t>NYU Grossman School of Medicine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9" y="1540308"/>
            <a:ext cx="3810002" cy="2669742"/>
          </a:xfrm>
        </p:spPr>
        <p:txBody>
          <a:bodyPr/>
          <a:lstStyle>
            <a:lvl1pPr>
              <a:lnSpc>
                <a:spcPct val="112000"/>
              </a:lnSpc>
              <a:defRPr sz="1600">
                <a:solidFill>
                  <a:schemeClr val="bg2"/>
                </a:solidFill>
              </a:defRPr>
            </a:lvl1pPr>
            <a:lvl2pPr>
              <a:lnSpc>
                <a:spcPct val="112000"/>
              </a:lnSpc>
              <a:defRPr sz="1600"/>
            </a:lvl2pPr>
            <a:lvl3pPr>
              <a:lnSpc>
                <a:spcPct val="112000"/>
              </a:lnSpc>
              <a:defRPr sz="1600"/>
            </a:lvl3pPr>
            <a:lvl4pPr>
              <a:lnSpc>
                <a:spcPct val="112000"/>
              </a:lnSpc>
              <a:defRPr sz="1600"/>
            </a:lvl4pPr>
            <a:lvl5pPr>
              <a:lnSpc>
                <a:spcPct val="11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03321" y="408071"/>
            <a:ext cx="3810002" cy="616644"/>
          </a:xfrm>
        </p:spPr>
        <p:txBody>
          <a:bodyPr/>
          <a:lstStyle/>
          <a:p>
            <a:r>
              <a:rPr lang="en-US"/>
              <a:t>Click to edit Master title style</a:t>
            </a:r>
          </a:p>
        </p:txBody>
      </p:sp>
    </p:spTree>
    <p:extLst>
      <p:ext uri="{BB962C8B-B14F-4D97-AF65-F5344CB8AC3E}">
        <p14:creationId xmlns:p14="http://schemas.microsoft.com/office/powerpoint/2010/main" val="523460971"/>
      </p:ext>
    </p:extLst>
  </p:cSld>
  <p:clrMapOvr>
    <a:masterClrMapping/>
  </p:clrMapOvr>
  <p:extLst>
    <p:ext uri="{DCECCB84-F9BA-43D5-87BE-67443E8EF086}">
      <p15:sldGuideLst xmlns:p15="http://schemas.microsoft.com/office/powerpoint/2012/main">
        <p15:guide id="1" pos="2712" userDrawn="1">
          <p15:clr>
            <a:srgbClr val="FBAE40"/>
          </p15:clr>
        </p15:guide>
        <p15:guide id="2" pos="30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Narrow">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6096000" y="1"/>
            <a:ext cx="3047999" cy="5143499"/>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3" name="Slide Number Placeholder 5">
            <a:extLst>
              <a:ext uri="{FF2B5EF4-FFF2-40B4-BE49-F238E27FC236}">
                <a16:creationId xmlns:a16="http://schemas.microsoft.com/office/drawing/2014/main" id="{4B7418D1-2207-3DA2-D401-BA061B484A23}"/>
              </a:ext>
            </a:extLst>
          </p:cNvPr>
          <p:cNvSpPr>
            <a:spLocks noGrp="1"/>
          </p:cNvSpPr>
          <p:nvPr>
            <p:ph type="sldNum" sz="quarter" idx="4"/>
          </p:nvPr>
        </p:nvSpPr>
        <p:spPr>
          <a:xfrm>
            <a:off x="8350421" y="4506295"/>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4" name="Footer Placeholder 3">
            <a:extLst>
              <a:ext uri="{FF2B5EF4-FFF2-40B4-BE49-F238E27FC236}">
                <a16:creationId xmlns:a16="http://schemas.microsoft.com/office/drawing/2014/main" id="{1CAE2451-7F0A-9DB6-7819-117904A8DB9A}"/>
              </a:ext>
            </a:extLst>
          </p:cNvPr>
          <p:cNvSpPr>
            <a:spLocks noGrp="1"/>
          </p:cNvSpPr>
          <p:nvPr>
            <p:ph type="ftr" sz="quarter" idx="11"/>
          </p:nvPr>
        </p:nvSpPr>
        <p:spPr>
          <a:xfrm>
            <a:off x="6257284" y="4536400"/>
            <a:ext cx="1934216" cy="138499"/>
          </a:xfrm>
        </p:spPr>
        <p:txBody>
          <a:bodyPr/>
          <a:lstStyle>
            <a:lvl1pPr>
              <a:defRPr>
                <a:solidFill>
                  <a:schemeClr val="bg1"/>
                </a:solidFill>
              </a:defRPr>
            </a:lvl1pPr>
          </a:lstStyle>
          <a:p>
            <a:r>
              <a:rPr lang="en-US"/>
              <a:t>NYU Grossman School of Medicine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8" y="1540308"/>
            <a:ext cx="5067301" cy="2669742"/>
          </a:xfrm>
        </p:spPr>
        <p:txBody>
          <a:bodyPr/>
          <a:lstStyle>
            <a:lvl1pPr>
              <a:lnSpc>
                <a:spcPct val="112000"/>
              </a:lnSpc>
              <a:defRPr sz="1600">
                <a:solidFill>
                  <a:schemeClr val="bg2"/>
                </a:solidFill>
              </a:defRPr>
            </a:lvl1pPr>
            <a:lvl2pPr>
              <a:lnSpc>
                <a:spcPct val="112000"/>
              </a:lnSpc>
              <a:defRPr sz="1600"/>
            </a:lvl2pPr>
            <a:lvl3pPr>
              <a:lnSpc>
                <a:spcPct val="112000"/>
              </a:lnSpc>
              <a:defRPr sz="1600"/>
            </a:lvl3pPr>
            <a:lvl4pPr>
              <a:lnSpc>
                <a:spcPct val="112000"/>
              </a:lnSpc>
              <a:defRPr sz="1600"/>
            </a:lvl4pPr>
            <a:lvl5pPr>
              <a:lnSpc>
                <a:spcPct val="11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03320" y="408071"/>
            <a:ext cx="5067301" cy="616644"/>
          </a:xfrm>
        </p:spPr>
        <p:txBody>
          <a:bodyPr/>
          <a:lstStyle/>
          <a:p>
            <a:r>
              <a:rPr lang="en-US"/>
              <a:t>Click to edit Master title style</a:t>
            </a:r>
          </a:p>
        </p:txBody>
      </p:sp>
    </p:spTree>
    <p:extLst>
      <p:ext uri="{BB962C8B-B14F-4D97-AF65-F5344CB8AC3E}">
        <p14:creationId xmlns:p14="http://schemas.microsoft.com/office/powerpoint/2010/main" val="2965380140"/>
      </p:ext>
    </p:extLst>
  </p:cSld>
  <p:clrMapOvr>
    <a:masterClrMapping/>
  </p:clrMapOvr>
  <p:extLst>
    <p:ext uri="{DCECCB84-F9BA-43D5-87BE-67443E8EF086}">
      <p15:sldGuideLst xmlns:p15="http://schemas.microsoft.com/office/powerpoint/2012/main">
        <p15:guide id="1" pos="3504" userDrawn="1">
          <p15:clr>
            <a:srgbClr val="FBAE40"/>
          </p15:clr>
        </p15:guide>
        <p15:guide id="3"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xt and Image Wid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1" y="3771900"/>
            <a:ext cx="9144000" cy="1371600"/>
          </a:xfrm>
          <a:solidFill>
            <a:schemeClr val="bg1">
              <a:lumMod val="85000"/>
            </a:schemeClr>
          </a:solidFill>
        </p:spPr>
        <p:txBody>
          <a:bodyPr tIns="182880"/>
          <a:lstStyle>
            <a:lvl1pPr algn="ctr">
              <a:defRPr>
                <a:solidFill>
                  <a:schemeClr val="tx2"/>
                </a:solidFill>
              </a:defRPr>
            </a:lvl1pPr>
          </a:lstStyle>
          <a:p>
            <a:r>
              <a:rPr lang="en-US"/>
              <a:t>Click icon to add picture</a:t>
            </a:r>
          </a:p>
        </p:txBody>
      </p:sp>
      <p:sp>
        <p:nvSpPr>
          <p:cNvPr id="7" name="NYU Langone Health Logo">
            <a:extLst>
              <a:ext uri="{FF2B5EF4-FFF2-40B4-BE49-F238E27FC236}">
                <a16:creationId xmlns:a16="http://schemas.microsoft.com/office/drawing/2014/main" id="{F611A463-0BD7-3ECD-268F-EE754B7914F1}"/>
              </a:ext>
            </a:extLst>
          </p:cNvPr>
          <p:cNvSpPr>
            <a:spLocks noGrp="1"/>
          </p:cNvSpPr>
          <p:nvPr>
            <p:ph type="body" sz="quarter" idx="14" hasCustomPrompt="1"/>
          </p:nvPr>
        </p:nvSpPr>
        <p:spPr>
          <a:xfrm>
            <a:off x="499309" y="4410243"/>
            <a:ext cx="838200" cy="352425"/>
          </a:xfrm>
          <a:blipFill>
            <a:blip r:embed="rId2">
              <a:extLst>
                <a:ext uri="{96DAC541-7B7A-43D3-8B79-37D633B846F1}">
                  <asvg:svgBlip xmlns:asvg="http://schemas.microsoft.com/office/drawing/2016/SVG/main" r:embed="rId3"/>
                </a:ext>
              </a:extLst>
            </a:blip>
            <a:stretch>
              <a:fillRect/>
            </a:stretch>
          </a:blipFill>
        </p:spPr>
        <p:txBody>
          <a:bodyPr/>
          <a:lstStyle/>
          <a:p>
            <a:pPr lvl="0"/>
            <a:r>
              <a:rPr lang="en-US"/>
              <a:t> </a:t>
            </a:r>
          </a:p>
        </p:txBody>
      </p:sp>
      <p:sp>
        <p:nvSpPr>
          <p:cNvPr id="3" name="Slide Number Placeholder 5">
            <a:extLst>
              <a:ext uri="{FF2B5EF4-FFF2-40B4-BE49-F238E27FC236}">
                <a16:creationId xmlns:a16="http://schemas.microsoft.com/office/drawing/2014/main" id="{4B7418D1-2207-3DA2-D401-BA061B484A23}"/>
              </a:ext>
            </a:extLst>
          </p:cNvPr>
          <p:cNvSpPr>
            <a:spLocks noGrp="1"/>
          </p:cNvSpPr>
          <p:nvPr>
            <p:ph type="sldNum" sz="quarter" idx="4"/>
          </p:nvPr>
        </p:nvSpPr>
        <p:spPr>
          <a:xfrm>
            <a:off x="8350421" y="4506295"/>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6" name="Footer Placeholder 5">
            <a:extLst>
              <a:ext uri="{FF2B5EF4-FFF2-40B4-BE49-F238E27FC236}">
                <a16:creationId xmlns:a16="http://schemas.microsoft.com/office/drawing/2014/main" id="{57E7DC31-F4C4-365C-3C4C-774909AA928E}"/>
              </a:ext>
            </a:extLst>
          </p:cNvPr>
          <p:cNvSpPr>
            <a:spLocks noGrp="1"/>
          </p:cNvSpPr>
          <p:nvPr>
            <p:ph type="ftr" sz="quarter" idx="15"/>
          </p:nvPr>
        </p:nvSpPr>
        <p:spPr/>
        <p:txBody>
          <a:bodyPr/>
          <a:lstStyle>
            <a:lvl1pPr>
              <a:defRPr>
                <a:solidFill>
                  <a:schemeClr val="bg1"/>
                </a:solidFill>
              </a:defRPr>
            </a:lvl1pPr>
          </a:lstStyle>
          <a:p>
            <a:r>
              <a:rPr lang="en-US"/>
              <a:t>NYU Grossman School of Medicine</a:t>
            </a:r>
          </a:p>
        </p:txBody>
      </p:sp>
      <p:sp>
        <p:nvSpPr>
          <p:cNvPr id="4" name="Content Placeholder 6">
            <a:extLst>
              <a:ext uri="{FF2B5EF4-FFF2-40B4-BE49-F238E27FC236}">
                <a16:creationId xmlns:a16="http://schemas.microsoft.com/office/drawing/2014/main" id="{16DF9D62-DA62-3653-DD38-9C9FB11C7698}"/>
              </a:ext>
            </a:extLst>
          </p:cNvPr>
          <p:cNvSpPr>
            <a:spLocks noGrp="1"/>
          </p:cNvSpPr>
          <p:nvPr>
            <p:ph sz="quarter" idx="11"/>
          </p:nvPr>
        </p:nvSpPr>
        <p:spPr>
          <a:xfrm>
            <a:off x="495300" y="1554481"/>
            <a:ext cx="7277100" cy="2057778"/>
          </a:xfrm>
        </p:spPr>
        <p:txBody>
          <a:bodyPr/>
          <a:lstStyle>
            <a:lvl1pPr>
              <a:defRPr>
                <a:solidFill>
                  <a:schemeClr val="bg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293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FA2F86A-516B-811A-B0EA-2DF70E274987}"/>
              </a:ext>
            </a:extLst>
          </p:cNvPr>
          <p:cNvGraphicFramePr>
            <a:graphicFrameLocks noChangeAspect="1"/>
          </p:cNvGraphicFramePr>
          <p:nvPr userDrawn="1">
            <p:custDataLst>
              <p:tags r:id="rId22"/>
            </p:custDataLst>
            <p:extLst>
              <p:ext uri="{D42A27DB-BD31-4B8C-83A1-F6EECF244321}">
                <p14:modId xmlns:p14="http://schemas.microsoft.com/office/powerpoint/2010/main" val="242333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23" imgW="7772400" imgH="10058400" progId="TCLayout.ActiveDocument.1">
                  <p:embed/>
                </p:oleObj>
              </mc:Choice>
              <mc:Fallback>
                <p:oleObj name="think-cell Slide" r:id="rId23" imgW="7772400" imgH="10058400" progId="TCLayout.ActiveDocument.1">
                  <p:embed/>
                  <p:pic>
                    <p:nvPicPr>
                      <p:cNvPr id="0" name=""/>
                      <p:cNvPicPr/>
                      <p:nvPr/>
                    </p:nvPicPr>
                    <p:blipFill>
                      <a:blip r:embed="rId24"/>
                      <a:stretch>
                        <a:fillRect/>
                      </a:stretch>
                    </p:blipFill>
                    <p:spPr>
                      <a:xfrm>
                        <a:off x="1588" y="1588"/>
                        <a:ext cx="1227" cy="1588"/>
                      </a:xfrm>
                      <a:prstGeom prst="rect">
                        <a:avLst/>
                      </a:prstGeom>
                    </p:spPr>
                  </p:pic>
                </p:oleObj>
              </mc:Fallback>
            </mc:AlternateContent>
          </a:graphicData>
        </a:graphic>
      </p:graphicFrame>
      <p:grpSp>
        <p:nvGrpSpPr>
          <p:cNvPr id="16" name="NYU Langone Health Logo">
            <a:extLst>
              <a:ext uri="{FF2B5EF4-FFF2-40B4-BE49-F238E27FC236}">
                <a16:creationId xmlns:a16="http://schemas.microsoft.com/office/drawing/2014/main" id="{8B40E320-9252-35DD-A461-1244805E5666}"/>
              </a:ext>
            </a:extLst>
          </p:cNvPr>
          <p:cNvGrpSpPr>
            <a:grpSpLocks noChangeAspect="1"/>
          </p:cNvGrpSpPr>
          <p:nvPr userDrawn="1"/>
        </p:nvGrpSpPr>
        <p:grpSpPr>
          <a:xfrm>
            <a:off x="488401" y="4416764"/>
            <a:ext cx="823087" cy="357189"/>
            <a:chOff x="2138363" y="5326063"/>
            <a:chExt cx="1935162" cy="839788"/>
          </a:xfrm>
          <a:solidFill>
            <a:schemeClr val="bg1"/>
          </a:solidFill>
        </p:grpSpPr>
        <p:sp>
          <p:nvSpPr>
            <p:cNvPr id="13" name="Freeform 5">
              <a:extLst>
                <a:ext uri="{FF2B5EF4-FFF2-40B4-BE49-F238E27FC236}">
                  <a16:creationId xmlns:a16="http://schemas.microsoft.com/office/drawing/2014/main" id="{16A38F64-4CFF-1EA9-997B-4B019AD6F192}"/>
                </a:ext>
              </a:extLst>
            </p:cNvPr>
            <p:cNvSpPr>
              <a:spLocks/>
            </p:cNvSpPr>
            <p:nvPr userDrawn="1"/>
          </p:nvSpPr>
          <p:spPr bwMode="auto">
            <a:xfrm>
              <a:off x="2176463" y="5326063"/>
              <a:ext cx="674688" cy="252413"/>
            </a:xfrm>
            <a:custGeom>
              <a:avLst/>
              <a:gdLst>
                <a:gd name="T0" fmla="*/ 1236 w 1237"/>
                <a:gd name="T1" fmla="*/ 308 h 462"/>
                <a:gd name="T2" fmla="*/ 1236 w 1237"/>
                <a:gd name="T3" fmla="*/ 306 h 462"/>
                <a:gd name="T4" fmla="*/ 1227 w 1237"/>
                <a:gd name="T5" fmla="*/ 293 h 462"/>
                <a:gd name="T6" fmla="*/ 1129 w 1237"/>
                <a:gd name="T7" fmla="*/ 181 h 462"/>
                <a:gd name="T8" fmla="*/ 668 w 1237"/>
                <a:gd name="T9" fmla="*/ 0 h 462"/>
                <a:gd name="T10" fmla="*/ 137 w 1237"/>
                <a:gd name="T11" fmla="*/ 245 h 462"/>
                <a:gd name="T12" fmla="*/ 2 w 1237"/>
                <a:gd name="T13" fmla="*/ 457 h 462"/>
                <a:gd name="T14" fmla="*/ 2 w 1237"/>
                <a:gd name="T15" fmla="*/ 461 h 462"/>
                <a:gd name="T16" fmla="*/ 5 w 1237"/>
                <a:gd name="T17" fmla="*/ 457 h 462"/>
                <a:gd name="T18" fmla="*/ 155 w 1237"/>
                <a:gd name="T19" fmla="*/ 269 h 462"/>
                <a:gd name="T20" fmla="*/ 670 w 1237"/>
                <a:gd name="T21" fmla="*/ 90 h 462"/>
                <a:gd name="T22" fmla="*/ 1101 w 1237"/>
                <a:gd name="T23" fmla="*/ 206 h 462"/>
                <a:gd name="T24" fmla="*/ 1224 w 1237"/>
                <a:gd name="T25" fmla="*/ 298 h 462"/>
                <a:gd name="T26" fmla="*/ 1234 w 1237"/>
                <a:gd name="T27" fmla="*/ 307 h 462"/>
                <a:gd name="T28" fmla="*/ 1236 w 1237"/>
                <a:gd name="T29" fmla="*/ 30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7" h="462">
                  <a:moveTo>
                    <a:pt x="1236" y="308"/>
                  </a:moveTo>
                  <a:cubicBezTo>
                    <a:pt x="1236" y="307"/>
                    <a:pt x="1237" y="307"/>
                    <a:pt x="1236" y="306"/>
                  </a:cubicBezTo>
                  <a:cubicBezTo>
                    <a:pt x="1235" y="304"/>
                    <a:pt x="1233" y="301"/>
                    <a:pt x="1227" y="293"/>
                  </a:cubicBezTo>
                  <a:cubicBezTo>
                    <a:pt x="1221" y="284"/>
                    <a:pt x="1181" y="228"/>
                    <a:pt x="1129" y="181"/>
                  </a:cubicBezTo>
                  <a:cubicBezTo>
                    <a:pt x="1077" y="134"/>
                    <a:pt x="919" y="0"/>
                    <a:pt x="668" y="0"/>
                  </a:cubicBezTo>
                  <a:cubicBezTo>
                    <a:pt x="406" y="0"/>
                    <a:pt x="229" y="142"/>
                    <a:pt x="137" y="245"/>
                  </a:cubicBezTo>
                  <a:cubicBezTo>
                    <a:pt x="48" y="344"/>
                    <a:pt x="3" y="454"/>
                    <a:pt x="2" y="457"/>
                  </a:cubicBezTo>
                  <a:cubicBezTo>
                    <a:pt x="1" y="460"/>
                    <a:pt x="0" y="461"/>
                    <a:pt x="2" y="461"/>
                  </a:cubicBezTo>
                  <a:cubicBezTo>
                    <a:pt x="3" y="462"/>
                    <a:pt x="4" y="460"/>
                    <a:pt x="5" y="457"/>
                  </a:cubicBezTo>
                  <a:cubicBezTo>
                    <a:pt x="7" y="454"/>
                    <a:pt x="54" y="352"/>
                    <a:pt x="155" y="269"/>
                  </a:cubicBezTo>
                  <a:cubicBezTo>
                    <a:pt x="256" y="186"/>
                    <a:pt x="424" y="90"/>
                    <a:pt x="670" y="90"/>
                  </a:cubicBezTo>
                  <a:cubicBezTo>
                    <a:pt x="880" y="90"/>
                    <a:pt x="1031" y="165"/>
                    <a:pt x="1101" y="206"/>
                  </a:cubicBezTo>
                  <a:cubicBezTo>
                    <a:pt x="1170" y="248"/>
                    <a:pt x="1214" y="289"/>
                    <a:pt x="1224" y="298"/>
                  </a:cubicBezTo>
                  <a:cubicBezTo>
                    <a:pt x="1229" y="303"/>
                    <a:pt x="1232" y="306"/>
                    <a:pt x="1234" y="307"/>
                  </a:cubicBezTo>
                  <a:cubicBezTo>
                    <a:pt x="1235" y="308"/>
                    <a:pt x="1235" y="308"/>
                    <a:pt x="1236" y="30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6">
              <a:extLst>
                <a:ext uri="{FF2B5EF4-FFF2-40B4-BE49-F238E27FC236}">
                  <a16:creationId xmlns:a16="http://schemas.microsoft.com/office/drawing/2014/main" id="{24F74CC9-405A-ABF5-330C-68277AB71636}"/>
                </a:ext>
              </a:extLst>
            </p:cNvPr>
            <p:cNvSpPr>
              <a:spLocks/>
            </p:cNvSpPr>
            <p:nvPr userDrawn="1"/>
          </p:nvSpPr>
          <p:spPr bwMode="auto">
            <a:xfrm>
              <a:off x="2138363" y="5708651"/>
              <a:ext cx="612775" cy="457200"/>
            </a:xfrm>
            <a:custGeom>
              <a:avLst/>
              <a:gdLst>
                <a:gd name="T0" fmla="*/ 13 w 1127"/>
                <a:gd name="T1" fmla="*/ 0 h 835"/>
                <a:gd name="T2" fmla="*/ 14 w 1127"/>
                <a:gd name="T3" fmla="*/ 0 h 835"/>
                <a:gd name="T4" fmla="*/ 15 w 1127"/>
                <a:gd name="T5" fmla="*/ 10 h 835"/>
                <a:gd name="T6" fmla="*/ 72 w 1127"/>
                <a:gd name="T7" fmla="*/ 265 h 835"/>
                <a:gd name="T8" fmla="*/ 431 w 1127"/>
                <a:gd name="T9" fmla="*/ 627 h 835"/>
                <a:gd name="T10" fmla="*/ 897 w 1127"/>
                <a:gd name="T11" fmla="*/ 712 h 835"/>
                <a:gd name="T12" fmla="*/ 1122 w 1127"/>
                <a:gd name="T13" fmla="*/ 648 h 835"/>
                <a:gd name="T14" fmla="*/ 1127 w 1127"/>
                <a:gd name="T15" fmla="*/ 647 h 835"/>
                <a:gd name="T16" fmla="*/ 1127 w 1127"/>
                <a:gd name="T17" fmla="*/ 647 h 835"/>
                <a:gd name="T18" fmla="*/ 1123 w 1127"/>
                <a:gd name="T19" fmla="*/ 651 h 835"/>
                <a:gd name="T20" fmla="*/ 1107 w 1127"/>
                <a:gd name="T21" fmla="*/ 664 h 835"/>
                <a:gd name="T22" fmla="*/ 969 w 1127"/>
                <a:gd name="T23" fmla="*/ 741 h 835"/>
                <a:gd name="T24" fmla="*/ 375 w 1127"/>
                <a:gd name="T25" fmla="*/ 712 h 835"/>
                <a:gd name="T26" fmla="*/ 25 w 1127"/>
                <a:gd name="T27" fmla="*/ 231 h 835"/>
                <a:gd name="T28" fmla="*/ 11 w 1127"/>
                <a:gd name="T29" fmla="*/ 6 h 835"/>
                <a:gd name="T30" fmla="*/ 12 w 1127"/>
                <a:gd name="T31" fmla="*/ 1 h 835"/>
                <a:gd name="T32" fmla="*/ 13 w 1127"/>
                <a:gd name="T33" fmla="*/ 0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7" h="835">
                  <a:moveTo>
                    <a:pt x="13" y="0"/>
                  </a:moveTo>
                  <a:cubicBezTo>
                    <a:pt x="14" y="0"/>
                    <a:pt x="14" y="0"/>
                    <a:pt x="14" y="0"/>
                  </a:cubicBezTo>
                  <a:cubicBezTo>
                    <a:pt x="15" y="1"/>
                    <a:pt x="15" y="4"/>
                    <a:pt x="15" y="10"/>
                  </a:cubicBezTo>
                  <a:cubicBezTo>
                    <a:pt x="15" y="14"/>
                    <a:pt x="9" y="136"/>
                    <a:pt x="72" y="265"/>
                  </a:cubicBezTo>
                  <a:cubicBezTo>
                    <a:pt x="136" y="397"/>
                    <a:pt x="249" y="536"/>
                    <a:pt x="431" y="627"/>
                  </a:cubicBezTo>
                  <a:cubicBezTo>
                    <a:pt x="603" y="713"/>
                    <a:pt x="771" y="725"/>
                    <a:pt x="897" y="712"/>
                  </a:cubicBezTo>
                  <a:cubicBezTo>
                    <a:pt x="1018" y="698"/>
                    <a:pt x="1111" y="653"/>
                    <a:pt x="1122" y="648"/>
                  </a:cubicBezTo>
                  <a:cubicBezTo>
                    <a:pt x="1126" y="647"/>
                    <a:pt x="1127" y="646"/>
                    <a:pt x="1127" y="647"/>
                  </a:cubicBezTo>
                  <a:cubicBezTo>
                    <a:pt x="1127" y="647"/>
                    <a:pt x="1127" y="647"/>
                    <a:pt x="1127" y="647"/>
                  </a:cubicBezTo>
                  <a:cubicBezTo>
                    <a:pt x="1127" y="648"/>
                    <a:pt x="1125" y="649"/>
                    <a:pt x="1123" y="651"/>
                  </a:cubicBezTo>
                  <a:cubicBezTo>
                    <a:pt x="1119" y="654"/>
                    <a:pt x="1114" y="659"/>
                    <a:pt x="1107" y="664"/>
                  </a:cubicBezTo>
                  <a:cubicBezTo>
                    <a:pt x="1092" y="675"/>
                    <a:pt x="1064" y="701"/>
                    <a:pt x="969" y="741"/>
                  </a:cubicBezTo>
                  <a:cubicBezTo>
                    <a:pt x="832" y="799"/>
                    <a:pt x="604" y="835"/>
                    <a:pt x="375" y="712"/>
                  </a:cubicBezTo>
                  <a:cubicBezTo>
                    <a:pt x="157" y="593"/>
                    <a:pt x="59" y="388"/>
                    <a:pt x="25" y="231"/>
                  </a:cubicBezTo>
                  <a:cubicBezTo>
                    <a:pt x="0" y="113"/>
                    <a:pt x="11" y="14"/>
                    <a:pt x="11" y="6"/>
                  </a:cubicBezTo>
                  <a:cubicBezTo>
                    <a:pt x="12" y="3"/>
                    <a:pt x="12" y="2"/>
                    <a:pt x="12" y="1"/>
                  </a:cubicBezTo>
                  <a:cubicBezTo>
                    <a:pt x="12"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7">
              <a:extLst>
                <a:ext uri="{FF2B5EF4-FFF2-40B4-BE49-F238E27FC236}">
                  <a16:creationId xmlns:a16="http://schemas.microsoft.com/office/drawing/2014/main" id="{8C75903D-D1AD-9900-DAE0-61E7FC246A49}"/>
                </a:ext>
              </a:extLst>
            </p:cNvPr>
            <p:cNvSpPr>
              <a:spLocks noEditPoints="1"/>
            </p:cNvSpPr>
            <p:nvPr userDrawn="1"/>
          </p:nvSpPr>
          <p:spPr bwMode="auto">
            <a:xfrm>
              <a:off x="2289175" y="5591176"/>
              <a:ext cx="1784350" cy="554038"/>
            </a:xfrm>
            <a:custGeom>
              <a:avLst/>
              <a:gdLst>
                <a:gd name="T0" fmla="*/ 602 w 3275"/>
                <a:gd name="T1" fmla="*/ 0 h 1014"/>
                <a:gd name="T2" fmla="*/ 477 w 3275"/>
                <a:gd name="T3" fmla="*/ 267 h 1014"/>
                <a:gd name="T4" fmla="*/ 1268 w 3275"/>
                <a:gd name="T5" fmla="*/ 357 h 1014"/>
                <a:gd name="T6" fmla="*/ 1400 w 3275"/>
                <a:gd name="T7" fmla="*/ 439 h 1014"/>
                <a:gd name="T8" fmla="*/ 99 w 3275"/>
                <a:gd name="T9" fmla="*/ 0 h 1014"/>
                <a:gd name="T10" fmla="*/ 90 w 3275"/>
                <a:gd name="T11" fmla="*/ 180 h 1014"/>
                <a:gd name="T12" fmla="*/ 323 w 3275"/>
                <a:gd name="T13" fmla="*/ 0 h 1014"/>
                <a:gd name="T14" fmla="*/ 1030 w 3275"/>
                <a:gd name="T15" fmla="*/ 0 h 1014"/>
                <a:gd name="T16" fmla="*/ 824 w 3275"/>
                <a:gd name="T17" fmla="*/ 280 h 1014"/>
                <a:gd name="T18" fmla="*/ 879 w 3275"/>
                <a:gd name="T19" fmla="*/ 446 h 1014"/>
                <a:gd name="T20" fmla="*/ 1406 w 3275"/>
                <a:gd name="T21" fmla="*/ 874 h 1014"/>
                <a:gd name="T22" fmla="*/ 1312 w 3275"/>
                <a:gd name="T23" fmla="*/ 849 h 1014"/>
                <a:gd name="T24" fmla="*/ 1523 w 3275"/>
                <a:gd name="T25" fmla="*/ 898 h 1014"/>
                <a:gd name="T26" fmla="*/ 1407 w 3275"/>
                <a:gd name="T27" fmla="*/ 816 h 1014"/>
                <a:gd name="T28" fmla="*/ 2375 w 3275"/>
                <a:gd name="T29" fmla="*/ 280 h 1014"/>
                <a:gd name="T30" fmla="*/ 2516 w 3275"/>
                <a:gd name="T31" fmla="*/ 114 h 1014"/>
                <a:gd name="T32" fmla="*/ 2562 w 3275"/>
                <a:gd name="T33" fmla="*/ 280 h 1014"/>
                <a:gd name="T34" fmla="*/ 2406 w 3275"/>
                <a:gd name="T35" fmla="*/ 556 h 1014"/>
                <a:gd name="T36" fmla="*/ 2406 w 3275"/>
                <a:gd name="T37" fmla="*/ 790 h 1014"/>
                <a:gd name="T38" fmla="*/ 2573 w 3275"/>
                <a:gd name="T39" fmla="*/ 1008 h 1014"/>
                <a:gd name="T40" fmla="*/ 3214 w 3275"/>
                <a:gd name="T41" fmla="*/ 334 h 1014"/>
                <a:gd name="T42" fmla="*/ 3275 w 3275"/>
                <a:gd name="T43" fmla="*/ 285 h 1014"/>
                <a:gd name="T44" fmla="*/ 3273 w 3275"/>
                <a:gd name="T45" fmla="*/ 380 h 1014"/>
                <a:gd name="T46" fmla="*/ 3187 w 3275"/>
                <a:gd name="T47" fmla="*/ 247 h 1014"/>
                <a:gd name="T48" fmla="*/ 2798 w 3275"/>
                <a:gd name="T49" fmla="*/ 154 h 1014"/>
                <a:gd name="T50" fmla="*/ 2798 w 3275"/>
                <a:gd name="T51" fmla="*/ 439 h 1014"/>
                <a:gd name="T52" fmla="*/ 2870 w 3275"/>
                <a:gd name="T53" fmla="*/ 439 h 1014"/>
                <a:gd name="T54" fmla="*/ 2202 w 3275"/>
                <a:gd name="T55" fmla="*/ 583 h 1014"/>
                <a:gd name="T56" fmla="*/ 2063 w 3275"/>
                <a:gd name="T57" fmla="*/ 762 h 1014"/>
                <a:gd name="T58" fmla="*/ 2261 w 3275"/>
                <a:gd name="T59" fmla="*/ 1007 h 1014"/>
                <a:gd name="T60" fmla="*/ 2234 w 3275"/>
                <a:gd name="T61" fmla="*/ 940 h 1014"/>
                <a:gd name="T62" fmla="*/ 2268 w 3275"/>
                <a:gd name="T63" fmla="*/ 689 h 1014"/>
                <a:gd name="T64" fmla="*/ 1859 w 3275"/>
                <a:gd name="T65" fmla="*/ 154 h 1014"/>
                <a:gd name="T66" fmla="*/ 1859 w 3275"/>
                <a:gd name="T67" fmla="*/ 439 h 1014"/>
                <a:gd name="T68" fmla="*/ 1931 w 3275"/>
                <a:gd name="T69" fmla="*/ 439 h 1014"/>
                <a:gd name="T70" fmla="*/ 1615 w 3275"/>
                <a:gd name="T71" fmla="*/ 439 h 1014"/>
                <a:gd name="T72" fmla="*/ 1700 w 3275"/>
                <a:gd name="T73" fmla="*/ 221 h 1014"/>
                <a:gd name="T74" fmla="*/ 1495 w 3275"/>
                <a:gd name="T75" fmla="*/ 226 h 1014"/>
                <a:gd name="T76" fmla="*/ 1608 w 3275"/>
                <a:gd name="T77" fmla="*/ 230 h 1014"/>
                <a:gd name="T78" fmla="*/ 1614 w 3275"/>
                <a:gd name="T79" fmla="*/ 436 h 1014"/>
                <a:gd name="T80" fmla="*/ 1534 w 3275"/>
                <a:gd name="T81" fmla="*/ 342 h 1014"/>
                <a:gd name="T82" fmla="*/ 1871 w 3275"/>
                <a:gd name="T83" fmla="*/ 790 h 1014"/>
                <a:gd name="T84" fmla="*/ 1666 w 3275"/>
                <a:gd name="T85" fmla="*/ 795 h 1014"/>
                <a:gd name="T86" fmla="*/ 1779 w 3275"/>
                <a:gd name="T87" fmla="*/ 799 h 1014"/>
                <a:gd name="T88" fmla="*/ 1785 w 3275"/>
                <a:gd name="T89" fmla="*/ 1005 h 1014"/>
                <a:gd name="T90" fmla="*/ 1871 w 3275"/>
                <a:gd name="T91" fmla="*/ 928 h 1014"/>
                <a:gd name="T92" fmla="*/ 1779 w 3275"/>
                <a:gd name="T93" fmla="*/ 854 h 1014"/>
                <a:gd name="T94" fmla="*/ 2026 w 3275"/>
                <a:gd name="T95" fmla="*/ 606 h 1014"/>
                <a:gd name="T96" fmla="*/ 1030 w 3275"/>
                <a:gd name="T97" fmla="*/ 740 h 1014"/>
                <a:gd name="T98" fmla="*/ 1030 w 3275"/>
                <a:gd name="T99" fmla="*/ 1008 h 1014"/>
                <a:gd name="T100" fmla="*/ 1267 w 3275"/>
                <a:gd name="T101" fmla="*/ 1008 h 1014"/>
                <a:gd name="T102" fmla="*/ 2058 w 3275"/>
                <a:gd name="T103" fmla="*/ 482 h 1014"/>
                <a:gd name="T104" fmla="*/ 2183 w 3275"/>
                <a:gd name="T105" fmla="*/ 365 h 1014"/>
                <a:gd name="T106" fmla="*/ 2327 w 3275"/>
                <a:gd name="T107" fmla="*/ 231 h 1014"/>
                <a:gd name="T108" fmla="*/ 2363 w 3275"/>
                <a:gd name="T109" fmla="*/ 112 h 1014"/>
                <a:gd name="T110" fmla="*/ 2075 w 3275"/>
                <a:gd name="T111" fmla="*/ 231 h 1014"/>
                <a:gd name="T112" fmla="*/ 2058 w 3275"/>
                <a:gd name="T113" fmla="*/ 482 h 1014"/>
                <a:gd name="T114" fmla="*/ 2166 w 3275"/>
                <a:gd name="T115" fmla="*/ 233 h 1014"/>
                <a:gd name="T116" fmla="*/ 2208 w 3275"/>
                <a:gd name="T117" fmla="*/ 444 h 1014"/>
                <a:gd name="T118" fmla="*/ 2155 w 3275"/>
                <a:gd name="T119" fmla="*/ 439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5" h="1014">
                  <a:moveTo>
                    <a:pt x="575" y="439"/>
                  </a:moveTo>
                  <a:cubicBezTo>
                    <a:pt x="575" y="266"/>
                    <a:pt x="575" y="266"/>
                    <a:pt x="575" y="266"/>
                  </a:cubicBezTo>
                  <a:cubicBezTo>
                    <a:pt x="699" y="0"/>
                    <a:pt x="699" y="0"/>
                    <a:pt x="699" y="0"/>
                  </a:cubicBezTo>
                  <a:cubicBezTo>
                    <a:pt x="602" y="0"/>
                    <a:pt x="602" y="0"/>
                    <a:pt x="602" y="0"/>
                  </a:cubicBezTo>
                  <a:cubicBezTo>
                    <a:pt x="528" y="175"/>
                    <a:pt x="528" y="175"/>
                    <a:pt x="528" y="175"/>
                  </a:cubicBezTo>
                  <a:cubicBezTo>
                    <a:pt x="454" y="0"/>
                    <a:pt x="454" y="0"/>
                    <a:pt x="454" y="0"/>
                  </a:cubicBezTo>
                  <a:cubicBezTo>
                    <a:pt x="354" y="0"/>
                    <a:pt x="354" y="0"/>
                    <a:pt x="354" y="0"/>
                  </a:cubicBezTo>
                  <a:cubicBezTo>
                    <a:pt x="477" y="267"/>
                    <a:pt x="477" y="267"/>
                    <a:pt x="477" y="267"/>
                  </a:cubicBezTo>
                  <a:cubicBezTo>
                    <a:pt x="477" y="439"/>
                    <a:pt x="477" y="439"/>
                    <a:pt x="477" y="439"/>
                  </a:cubicBezTo>
                  <a:lnTo>
                    <a:pt x="575" y="439"/>
                  </a:lnTo>
                  <a:close/>
                  <a:moveTo>
                    <a:pt x="1400" y="357"/>
                  </a:moveTo>
                  <a:cubicBezTo>
                    <a:pt x="1268" y="357"/>
                    <a:pt x="1268" y="357"/>
                    <a:pt x="1268" y="357"/>
                  </a:cubicBezTo>
                  <a:cubicBezTo>
                    <a:pt x="1268" y="0"/>
                    <a:pt x="1268" y="0"/>
                    <a:pt x="1268" y="0"/>
                  </a:cubicBezTo>
                  <a:cubicBezTo>
                    <a:pt x="1170" y="0"/>
                    <a:pt x="1170" y="0"/>
                    <a:pt x="1170" y="0"/>
                  </a:cubicBezTo>
                  <a:cubicBezTo>
                    <a:pt x="1170" y="439"/>
                    <a:pt x="1170" y="439"/>
                    <a:pt x="1170" y="439"/>
                  </a:cubicBezTo>
                  <a:cubicBezTo>
                    <a:pt x="1400" y="439"/>
                    <a:pt x="1400" y="439"/>
                    <a:pt x="1400" y="439"/>
                  </a:cubicBezTo>
                  <a:lnTo>
                    <a:pt x="1400" y="357"/>
                  </a:lnTo>
                  <a:close/>
                  <a:moveTo>
                    <a:pt x="234" y="252"/>
                  </a:moveTo>
                  <a:cubicBezTo>
                    <a:pt x="203" y="190"/>
                    <a:pt x="105" y="11"/>
                    <a:pt x="100" y="2"/>
                  </a:cubicBezTo>
                  <a:cubicBezTo>
                    <a:pt x="99" y="0"/>
                    <a:pt x="99" y="0"/>
                    <a:pt x="99" y="0"/>
                  </a:cubicBezTo>
                  <a:cubicBezTo>
                    <a:pt x="0" y="0"/>
                    <a:pt x="0" y="0"/>
                    <a:pt x="0" y="0"/>
                  </a:cubicBezTo>
                  <a:cubicBezTo>
                    <a:pt x="0" y="439"/>
                    <a:pt x="0" y="439"/>
                    <a:pt x="0" y="439"/>
                  </a:cubicBezTo>
                  <a:cubicBezTo>
                    <a:pt x="90" y="439"/>
                    <a:pt x="90" y="439"/>
                    <a:pt x="90" y="439"/>
                  </a:cubicBezTo>
                  <a:cubicBezTo>
                    <a:pt x="90" y="180"/>
                    <a:pt x="90" y="180"/>
                    <a:pt x="90" y="180"/>
                  </a:cubicBezTo>
                  <a:cubicBezTo>
                    <a:pt x="122" y="241"/>
                    <a:pt x="227" y="428"/>
                    <a:pt x="233" y="437"/>
                  </a:cubicBezTo>
                  <a:cubicBezTo>
                    <a:pt x="234" y="439"/>
                    <a:pt x="234" y="439"/>
                    <a:pt x="234" y="439"/>
                  </a:cubicBezTo>
                  <a:cubicBezTo>
                    <a:pt x="323" y="439"/>
                    <a:pt x="323" y="439"/>
                    <a:pt x="323" y="439"/>
                  </a:cubicBezTo>
                  <a:cubicBezTo>
                    <a:pt x="323" y="0"/>
                    <a:pt x="323" y="0"/>
                    <a:pt x="323" y="0"/>
                  </a:cubicBezTo>
                  <a:cubicBezTo>
                    <a:pt x="234" y="0"/>
                    <a:pt x="234" y="0"/>
                    <a:pt x="234" y="0"/>
                  </a:cubicBezTo>
                  <a:lnTo>
                    <a:pt x="234" y="252"/>
                  </a:lnTo>
                  <a:close/>
                  <a:moveTo>
                    <a:pt x="1030" y="285"/>
                  </a:moveTo>
                  <a:cubicBezTo>
                    <a:pt x="1030" y="0"/>
                    <a:pt x="1030" y="0"/>
                    <a:pt x="1030" y="0"/>
                  </a:cubicBezTo>
                  <a:cubicBezTo>
                    <a:pt x="936" y="0"/>
                    <a:pt x="936" y="0"/>
                    <a:pt x="936" y="0"/>
                  </a:cubicBezTo>
                  <a:cubicBezTo>
                    <a:pt x="936" y="281"/>
                    <a:pt x="936" y="281"/>
                    <a:pt x="936" y="281"/>
                  </a:cubicBezTo>
                  <a:cubicBezTo>
                    <a:pt x="936" y="339"/>
                    <a:pt x="920" y="362"/>
                    <a:pt x="880" y="362"/>
                  </a:cubicBezTo>
                  <a:cubicBezTo>
                    <a:pt x="840" y="362"/>
                    <a:pt x="824" y="339"/>
                    <a:pt x="824" y="280"/>
                  </a:cubicBezTo>
                  <a:cubicBezTo>
                    <a:pt x="824" y="0"/>
                    <a:pt x="824" y="0"/>
                    <a:pt x="824" y="0"/>
                  </a:cubicBezTo>
                  <a:cubicBezTo>
                    <a:pt x="726" y="0"/>
                    <a:pt x="726" y="0"/>
                    <a:pt x="726" y="0"/>
                  </a:cubicBezTo>
                  <a:cubicBezTo>
                    <a:pt x="726" y="286"/>
                    <a:pt x="726" y="286"/>
                    <a:pt x="726" y="286"/>
                  </a:cubicBezTo>
                  <a:cubicBezTo>
                    <a:pt x="726" y="392"/>
                    <a:pt x="778" y="446"/>
                    <a:pt x="879" y="446"/>
                  </a:cubicBezTo>
                  <a:cubicBezTo>
                    <a:pt x="981" y="446"/>
                    <a:pt x="1030" y="394"/>
                    <a:pt x="1030" y="285"/>
                  </a:cubicBezTo>
                  <a:moveTo>
                    <a:pt x="1520" y="903"/>
                  </a:moveTo>
                  <a:cubicBezTo>
                    <a:pt x="1508" y="921"/>
                    <a:pt x="1486" y="941"/>
                    <a:pt x="1457" y="941"/>
                  </a:cubicBezTo>
                  <a:cubicBezTo>
                    <a:pt x="1427" y="941"/>
                    <a:pt x="1410" y="919"/>
                    <a:pt x="1406" y="874"/>
                  </a:cubicBezTo>
                  <a:cubicBezTo>
                    <a:pt x="1580" y="874"/>
                    <a:pt x="1580" y="874"/>
                    <a:pt x="1580" y="874"/>
                  </a:cubicBezTo>
                  <a:cubicBezTo>
                    <a:pt x="1580" y="854"/>
                    <a:pt x="1580" y="854"/>
                    <a:pt x="1580" y="854"/>
                  </a:cubicBezTo>
                  <a:cubicBezTo>
                    <a:pt x="1580" y="745"/>
                    <a:pt x="1533" y="682"/>
                    <a:pt x="1451" y="682"/>
                  </a:cubicBezTo>
                  <a:cubicBezTo>
                    <a:pt x="1387" y="682"/>
                    <a:pt x="1312" y="726"/>
                    <a:pt x="1312" y="849"/>
                  </a:cubicBezTo>
                  <a:cubicBezTo>
                    <a:pt x="1312" y="952"/>
                    <a:pt x="1365" y="1014"/>
                    <a:pt x="1453" y="1014"/>
                  </a:cubicBezTo>
                  <a:cubicBezTo>
                    <a:pt x="1506" y="1014"/>
                    <a:pt x="1547" y="993"/>
                    <a:pt x="1578" y="948"/>
                  </a:cubicBezTo>
                  <a:cubicBezTo>
                    <a:pt x="1580" y="945"/>
                    <a:pt x="1580" y="945"/>
                    <a:pt x="1580" y="945"/>
                  </a:cubicBezTo>
                  <a:cubicBezTo>
                    <a:pt x="1523" y="898"/>
                    <a:pt x="1523" y="898"/>
                    <a:pt x="1523" y="898"/>
                  </a:cubicBezTo>
                  <a:lnTo>
                    <a:pt x="1520" y="903"/>
                  </a:lnTo>
                  <a:close/>
                  <a:moveTo>
                    <a:pt x="1451" y="758"/>
                  </a:moveTo>
                  <a:cubicBezTo>
                    <a:pt x="1460" y="758"/>
                    <a:pt x="1487" y="758"/>
                    <a:pt x="1492" y="816"/>
                  </a:cubicBezTo>
                  <a:cubicBezTo>
                    <a:pt x="1407" y="816"/>
                    <a:pt x="1407" y="816"/>
                    <a:pt x="1407" y="816"/>
                  </a:cubicBezTo>
                  <a:cubicBezTo>
                    <a:pt x="1412" y="778"/>
                    <a:pt x="1427" y="758"/>
                    <a:pt x="1451" y="758"/>
                  </a:cubicBezTo>
                  <a:moveTo>
                    <a:pt x="2516" y="114"/>
                  </a:moveTo>
                  <a:cubicBezTo>
                    <a:pt x="2476" y="114"/>
                    <a:pt x="2442" y="127"/>
                    <a:pt x="2418" y="152"/>
                  </a:cubicBezTo>
                  <a:cubicBezTo>
                    <a:pt x="2389" y="181"/>
                    <a:pt x="2375" y="224"/>
                    <a:pt x="2375" y="280"/>
                  </a:cubicBezTo>
                  <a:cubicBezTo>
                    <a:pt x="2375" y="402"/>
                    <a:pt x="2448" y="446"/>
                    <a:pt x="2516" y="446"/>
                  </a:cubicBezTo>
                  <a:cubicBezTo>
                    <a:pt x="2584" y="446"/>
                    <a:pt x="2657" y="402"/>
                    <a:pt x="2657" y="280"/>
                  </a:cubicBezTo>
                  <a:cubicBezTo>
                    <a:pt x="2657" y="224"/>
                    <a:pt x="2643" y="181"/>
                    <a:pt x="2614" y="152"/>
                  </a:cubicBezTo>
                  <a:cubicBezTo>
                    <a:pt x="2589" y="127"/>
                    <a:pt x="2555" y="114"/>
                    <a:pt x="2516" y="114"/>
                  </a:cubicBezTo>
                  <a:moveTo>
                    <a:pt x="2516" y="370"/>
                  </a:moveTo>
                  <a:cubicBezTo>
                    <a:pt x="2496" y="370"/>
                    <a:pt x="2470" y="361"/>
                    <a:pt x="2470" y="280"/>
                  </a:cubicBezTo>
                  <a:cubicBezTo>
                    <a:pt x="2470" y="219"/>
                    <a:pt x="2484" y="191"/>
                    <a:pt x="2516" y="191"/>
                  </a:cubicBezTo>
                  <a:cubicBezTo>
                    <a:pt x="2536" y="191"/>
                    <a:pt x="2562" y="200"/>
                    <a:pt x="2562" y="280"/>
                  </a:cubicBezTo>
                  <a:cubicBezTo>
                    <a:pt x="2562" y="342"/>
                    <a:pt x="2548" y="370"/>
                    <a:pt x="2516" y="370"/>
                  </a:cubicBezTo>
                  <a:moveTo>
                    <a:pt x="2494" y="682"/>
                  </a:moveTo>
                  <a:cubicBezTo>
                    <a:pt x="2456" y="682"/>
                    <a:pt x="2425" y="702"/>
                    <a:pt x="2406" y="723"/>
                  </a:cubicBezTo>
                  <a:cubicBezTo>
                    <a:pt x="2406" y="556"/>
                    <a:pt x="2406" y="556"/>
                    <a:pt x="2406" y="556"/>
                  </a:cubicBezTo>
                  <a:cubicBezTo>
                    <a:pt x="2310" y="569"/>
                    <a:pt x="2310" y="569"/>
                    <a:pt x="2310" y="569"/>
                  </a:cubicBezTo>
                  <a:cubicBezTo>
                    <a:pt x="2310" y="1008"/>
                    <a:pt x="2310" y="1008"/>
                    <a:pt x="2310" y="1008"/>
                  </a:cubicBezTo>
                  <a:cubicBezTo>
                    <a:pt x="2406" y="1008"/>
                    <a:pt x="2406" y="1008"/>
                    <a:pt x="2406" y="1008"/>
                  </a:cubicBezTo>
                  <a:cubicBezTo>
                    <a:pt x="2406" y="790"/>
                    <a:pt x="2406" y="790"/>
                    <a:pt x="2406" y="790"/>
                  </a:cubicBezTo>
                  <a:cubicBezTo>
                    <a:pt x="2425" y="773"/>
                    <a:pt x="2441" y="765"/>
                    <a:pt x="2455" y="765"/>
                  </a:cubicBezTo>
                  <a:cubicBezTo>
                    <a:pt x="2467" y="765"/>
                    <a:pt x="2478" y="768"/>
                    <a:pt x="2478" y="796"/>
                  </a:cubicBezTo>
                  <a:cubicBezTo>
                    <a:pt x="2478" y="1008"/>
                    <a:pt x="2478" y="1008"/>
                    <a:pt x="2478" y="1008"/>
                  </a:cubicBezTo>
                  <a:cubicBezTo>
                    <a:pt x="2573" y="1008"/>
                    <a:pt x="2573" y="1008"/>
                    <a:pt x="2573" y="1008"/>
                  </a:cubicBezTo>
                  <a:cubicBezTo>
                    <a:pt x="2573" y="768"/>
                    <a:pt x="2573" y="768"/>
                    <a:pt x="2573" y="768"/>
                  </a:cubicBezTo>
                  <a:cubicBezTo>
                    <a:pt x="2573" y="712"/>
                    <a:pt x="2546" y="682"/>
                    <a:pt x="2494" y="682"/>
                  </a:cubicBezTo>
                  <a:moveTo>
                    <a:pt x="3217" y="330"/>
                  </a:moveTo>
                  <a:cubicBezTo>
                    <a:pt x="3214" y="334"/>
                    <a:pt x="3214" y="334"/>
                    <a:pt x="3214" y="334"/>
                  </a:cubicBezTo>
                  <a:cubicBezTo>
                    <a:pt x="3203" y="353"/>
                    <a:pt x="3180" y="372"/>
                    <a:pt x="3152" y="372"/>
                  </a:cubicBezTo>
                  <a:cubicBezTo>
                    <a:pt x="3121" y="372"/>
                    <a:pt x="3105" y="350"/>
                    <a:pt x="3101" y="306"/>
                  </a:cubicBezTo>
                  <a:cubicBezTo>
                    <a:pt x="3275" y="306"/>
                    <a:pt x="3275" y="306"/>
                    <a:pt x="3275" y="306"/>
                  </a:cubicBezTo>
                  <a:cubicBezTo>
                    <a:pt x="3275" y="285"/>
                    <a:pt x="3275" y="285"/>
                    <a:pt x="3275" y="285"/>
                  </a:cubicBezTo>
                  <a:cubicBezTo>
                    <a:pt x="3275" y="176"/>
                    <a:pt x="3227" y="114"/>
                    <a:pt x="3145" y="114"/>
                  </a:cubicBezTo>
                  <a:cubicBezTo>
                    <a:pt x="3081" y="114"/>
                    <a:pt x="3007" y="157"/>
                    <a:pt x="3007" y="280"/>
                  </a:cubicBezTo>
                  <a:cubicBezTo>
                    <a:pt x="3007" y="384"/>
                    <a:pt x="3060" y="446"/>
                    <a:pt x="3148" y="446"/>
                  </a:cubicBezTo>
                  <a:cubicBezTo>
                    <a:pt x="3201" y="446"/>
                    <a:pt x="3242" y="424"/>
                    <a:pt x="3273" y="380"/>
                  </a:cubicBezTo>
                  <a:cubicBezTo>
                    <a:pt x="3275" y="376"/>
                    <a:pt x="3275" y="376"/>
                    <a:pt x="3275" y="376"/>
                  </a:cubicBezTo>
                  <a:lnTo>
                    <a:pt x="3217" y="330"/>
                  </a:lnTo>
                  <a:close/>
                  <a:moveTo>
                    <a:pt x="3145" y="189"/>
                  </a:moveTo>
                  <a:cubicBezTo>
                    <a:pt x="3154" y="189"/>
                    <a:pt x="3181" y="189"/>
                    <a:pt x="3187" y="247"/>
                  </a:cubicBezTo>
                  <a:cubicBezTo>
                    <a:pt x="3102" y="247"/>
                    <a:pt x="3102" y="247"/>
                    <a:pt x="3102" y="247"/>
                  </a:cubicBezTo>
                  <a:cubicBezTo>
                    <a:pt x="3107" y="210"/>
                    <a:pt x="3122" y="189"/>
                    <a:pt x="3145" y="189"/>
                  </a:cubicBezTo>
                  <a:moveTo>
                    <a:pt x="2886" y="114"/>
                  </a:moveTo>
                  <a:cubicBezTo>
                    <a:pt x="2848" y="114"/>
                    <a:pt x="2817" y="134"/>
                    <a:pt x="2798" y="154"/>
                  </a:cubicBezTo>
                  <a:cubicBezTo>
                    <a:pt x="2798" y="120"/>
                    <a:pt x="2798" y="120"/>
                    <a:pt x="2798" y="120"/>
                  </a:cubicBezTo>
                  <a:cubicBezTo>
                    <a:pt x="2702" y="120"/>
                    <a:pt x="2702" y="120"/>
                    <a:pt x="2702" y="120"/>
                  </a:cubicBezTo>
                  <a:cubicBezTo>
                    <a:pt x="2702" y="439"/>
                    <a:pt x="2702" y="439"/>
                    <a:pt x="2702" y="439"/>
                  </a:cubicBezTo>
                  <a:cubicBezTo>
                    <a:pt x="2798" y="439"/>
                    <a:pt x="2798" y="439"/>
                    <a:pt x="2798" y="439"/>
                  </a:cubicBezTo>
                  <a:cubicBezTo>
                    <a:pt x="2798" y="221"/>
                    <a:pt x="2798" y="221"/>
                    <a:pt x="2798" y="221"/>
                  </a:cubicBezTo>
                  <a:cubicBezTo>
                    <a:pt x="2817" y="204"/>
                    <a:pt x="2833" y="196"/>
                    <a:pt x="2847" y="196"/>
                  </a:cubicBezTo>
                  <a:cubicBezTo>
                    <a:pt x="2859" y="196"/>
                    <a:pt x="2870" y="200"/>
                    <a:pt x="2870" y="227"/>
                  </a:cubicBezTo>
                  <a:cubicBezTo>
                    <a:pt x="2870" y="439"/>
                    <a:pt x="2870" y="439"/>
                    <a:pt x="2870" y="439"/>
                  </a:cubicBezTo>
                  <a:cubicBezTo>
                    <a:pt x="2965" y="439"/>
                    <a:pt x="2965" y="439"/>
                    <a:pt x="2965" y="439"/>
                  </a:cubicBezTo>
                  <a:cubicBezTo>
                    <a:pt x="2965" y="200"/>
                    <a:pt x="2965" y="200"/>
                    <a:pt x="2965" y="200"/>
                  </a:cubicBezTo>
                  <a:cubicBezTo>
                    <a:pt x="2965" y="143"/>
                    <a:pt x="2938" y="114"/>
                    <a:pt x="2886" y="114"/>
                  </a:cubicBezTo>
                  <a:moveTo>
                    <a:pt x="2202" y="583"/>
                  </a:moveTo>
                  <a:cubicBezTo>
                    <a:pt x="2107" y="596"/>
                    <a:pt x="2107" y="596"/>
                    <a:pt x="2107" y="596"/>
                  </a:cubicBezTo>
                  <a:cubicBezTo>
                    <a:pt x="2107" y="689"/>
                    <a:pt x="2107" y="689"/>
                    <a:pt x="2107" y="689"/>
                  </a:cubicBezTo>
                  <a:cubicBezTo>
                    <a:pt x="2063" y="689"/>
                    <a:pt x="2063" y="689"/>
                    <a:pt x="2063" y="689"/>
                  </a:cubicBezTo>
                  <a:cubicBezTo>
                    <a:pt x="2063" y="762"/>
                    <a:pt x="2063" y="762"/>
                    <a:pt x="2063" y="762"/>
                  </a:cubicBezTo>
                  <a:cubicBezTo>
                    <a:pt x="2107" y="762"/>
                    <a:pt x="2107" y="762"/>
                    <a:pt x="2107" y="762"/>
                  </a:cubicBezTo>
                  <a:cubicBezTo>
                    <a:pt x="2107" y="926"/>
                    <a:pt x="2107" y="926"/>
                    <a:pt x="2107" y="926"/>
                  </a:cubicBezTo>
                  <a:cubicBezTo>
                    <a:pt x="2107" y="989"/>
                    <a:pt x="2133" y="1012"/>
                    <a:pt x="2206" y="1012"/>
                  </a:cubicBezTo>
                  <a:cubicBezTo>
                    <a:pt x="2225" y="1012"/>
                    <a:pt x="2254" y="1009"/>
                    <a:pt x="2261" y="1007"/>
                  </a:cubicBezTo>
                  <a:cubicBezTo>
                    <a:pt x="2264" y="1006"/>
                    <a:pt x="2264" y="1006"/>
                    <a:pt x="2264" y="1006"/>
                  </a:cubicBezTo>
                  <a:cubicBezTo>
                    <a:pt x="2264" y="934"/>
                    <a:pt x="2264" y="934"/>
                    <a:pt x="2264" y="934"/>
                  </a:cubicBezTo>
                  <a:cubicBezTo>
                    <a:pt x="2257" y="937"/>
                    <a:pt x="2257" y="937"/>
                    <a:pt x="2257" y="937"/>
                  </a:cubicBezTo>
                  <a:cubicBezTo>
                    <a:pt x="2254" y="938"/>
                    <a:pt x="2242" y="940"/>
                    <a:pt x="2234" y="940"/>
                  </a:cubicBezTo>
                  <a:cubicBezTo>
                    <a:pt x="2207" y="940"/>
                    <a:pt x="2202" y="933"/>
                    <a:pt x="2202" y="904"/>
                  </a:cubicBezTo>
                  <a:cubicBezTo>
                    <a:pt x="2202" y="762"/>
                    <a:pt x="2202" y="762"/>
                    <a:pt x="2202" y="762"/>
                  </a:cubicBezTo>
                  <a:cubicBezTo>
                    <a:pt x="2268" y="762"/>
                    <a:pt x="2268" y="762"/>
                    <a:pt x="2268" y="762"/>
                  </a:cubicBezTo>
                  <a:cubicBezTo>
                    <a:pt x="2268" y="689"/>
                    <a:pt x="2268" y="689"/>
                    <a:pt x="2268" y="689"/>
                  </a:cubicBezTo>
                  <a:cubicBezTo>
                    <a:pt x="2202" y="689"/>
                    <a:pt x="2202" y="689"/>
                    <a:pt x="2202" y="689"/>
                  </a:cubicBezTo>
                  <a:lnTo>
                    <a:pt x="2202" y="583"/>
                  </a:lnTo>
                  <a:close/>
                  <a:moveTo>
                    <a:pt x="1946" y="114"/>
                  </a:moveTo>
                  <a:cubicBezTo>
                    <a:pt x="1908" y="114"/>
                    <a:pt x="1877" y="134"/>
                    <a:pt x="1859" y="154"/>
                  </a:cubicBezTo>
                  <a:cubicBezTo>
                    <a:pt x="1859" y="120"/>
                    <a:pt x="1859" y="120"/>
                    <a:pt x="1859" y="120"/>
                  </a:cubicBezTo>
                  <a:cubicBezTo>
                    <a:pt x="1763" y="120"/>
                    <a:pt x="1763" y="120"/>
                    <a:pt x="1763" y="120"/>
                  </a:cubicBezTo>
                  <a:cubicBezTo>
                    <a:pt x="1763" y="439"/>
                    <a:pt x="1763" y="439"/>
                    <a:pt x="1763" y="439"/>
                  </a:cubicBezTo>
                  <a:cubicBezTo>
                    <a:pt x="1859" y="439"/>
                    <a:pt x="1859" y="439"/>
                    <a:pt x="1859" y="439"/>
                  </a:cubicBezTo>
                  <a:cubicBezTo>
                    <a:pt x="1859" y="221"/>
                    <a:pt x="1859" y="221"/>
                    <a:pt x="1859" y="221"/>
                  </a:cubicBezTo>
                  <a:cubicBezTo>
                    <a:pt x="1877" y="204"/>
                    <a:pt x="1894" y="196"/>
                    <a:pt x="1908" y="196"/>
                  </a:cubicBezTo>
                  <a:cubicBezTo>
                    <a:pt x="1920" y="196"/>
                    <a:pt x="1931" y="200"/>
                    <a:pt x="1931" y="227"/>
                  </a:cubicBezTo>
                  <a:cubicBezTo>
                    <a:pt x="1931" y="439"/>
                    <a:pt x="1931" y="439"/>
                    <a:pt x="1931" y="439"/>
                  </a:cubicBezTo>
                  <a:cubicBezTo>
                    <a:pt x="2026" y="439"/>
                    <a:pt x="2026" y="439"/>
                    <a:pt x="2026" y="439"/>
                  </a:cubicBezTo>
                  <a:cubicBezTo>
                    <a:pt x="2026" y="200"/>
                    <a:pt x="2026" y="200"/>
                    <a:pt x="2026" y="200"/>
                  </a:cubicBezTo>
                  <a:cubicBezTo>
                    <a:pt x="2026" y="143"/>
                    <a:pt x="1998" y="114"/>
                    <a:pt x="1946" y="114"/>
                  </a:cubicBezTo>
                  <a:moveTo>
                    <a:pt x="1615" y="439"/>
                  </a:moveTo>
                  <a:cubicBezTo>
                    <a:pt x="1710" y="439"/>
                    <a:pt x="1710" y="439"/>
                    <a:pt x="1710" y="439"/>
                  </a:cubicBezTo>
                  <a:cubicBezTo>
                    <a:pt x="1708" y="433"/>
                    <a:pt x="1708" y="433"/>
                    <a:pt x="1708" y="433"/>
                  </a:cubicBezTo>
                  <a:cubicBezTo>
                    <a:pt x="1702" y="419"/>
                    <a:pt x="1700" y="398"/>
                    <a:pt x="1700" y="359"/>
                  </a:cubicBezTo>
                  <a:cubicBezTo>
                    <a:pt x="1700" y="221"/>
                    <a:pt x="1700" y="221"/>
                    <a:pt x="1700" y="221"/>
                  </a:cubicBezTo>
                  <a:cubicBezTo>
                    <a:pt x="1700" y="148"/>
                    <a:pt x="1668" y="114"/>
                    <a:pt x="1597" y="114"/>
                  </a:cubicBezTo>
                  <a:cubicBezTo>
                    <a:pt x="1542" y="114"/>
                    <a:pt x="1492" y="131"/>
                    <a:pt x="1454" y="165"/>
                  </a:cubicBezTo>
                  <a:cubicBezTo>
                    <a:pt x="1450" y="168"/>
                    <a:pt x="1450" y="168"/>
                    <a:pt x="1450" y="168"/>
                  </a:cubicBezTo>
                  <a:cubicBezTo>
                    <a:pt x="1495" y="226"/>
                    <a:pt x="1495" y="226"/>
                    <a:pt x="1495" y="226"/>
                  </a:cubicBezTo>
                  <a:cubicBezTo>
                    <a:pt x="1499" y="223"/>
                    <a:pt x="1499" y="223"/>
                    <a:pt x="1499" y="223"/>
                  </a:cubicBezTo>
                  <a:cubicBezTo>
                    <a:pt x="1515" y="211"/>
                    <a:pt x="1548" y="191"/>
                    <a:pt x="1581" y="191"/>
                  </a:cubicBezTo>
                  <a:cubicBezTo>
                    <a:pt x="1600" y="191"/>
                    <a:pt x="1608" y="199"/>
                    <a:pt x="1608" y="221"/>
                  </a:cubicBezTo>
                  <a:cubicBezTo>
                    <a:pt x="1608" y="230"/>
                    <a:pt x="1608" y="230"/>
                    <a:pt x="1608" y="230"/>
                  </a:cubicBezTo>
                  <a:cubicBezTo>
                    <a:pt x="1495" y="251"/>
                    <a:pt x="1441" y="293"/>
                    <a:pt x="1441" y="357"/>
                  </a:cubicBezTo>
                  <a:cubicBezTo>
                    <a:pt x="1441" y="412"/>
                    <a:pt x="1470" y="443"/>
                    <a:pt x="1521" y="443"/>
                  </a:cubicBezTo>
                  <a:cubicBezTo>
                    <a:pt x="1556" y="443"/>
                    <a:pt x="1585" y="431"/>
                    <a:pt x="1608" y="405"/>
                  </a:cubicBezTo>
                  <a:cubicBezTo>
                    <a:pt x="1609" y="419"/>
                    <a:pt x="1611" y="428"/>
                    <a:pt x="1614" y="436"/>
                  </a:cubicBezTo>
                  <a:lnTo>
                    <a:pt x="1615" y="439"/>
                  </a:lnTo>
                  <a:close/>
                  <a:moveTo>
                    <a:pt x="1608" y="346"/>
                  </a:moveTo>
                  <a:cubicBezTo>
                    <a:pt x="1592" y="360"/>
                    <a:pt x="1575" y="367"/>
                    <a:pt x="1558" y="367"/>
                  </a:cubicBezTo>
                  <a:cubicBezTo>
                    <a:pt x="1542" y="367"/>
                    <a:pt x="1534" y="358"/>
                    <a:pt x="1534" y="342"/>
                  </a:cubicBezTo>
                  <a:cubicBezTo>
                    <a:pt x="1534" y="323"/>
                    <a:pt x="1542" y="301"/>
                    <a:pt x="1608" y="285"/>
                  </a:cubicBezTo>
                  <a:lnTo>
                    <a:pt x="1608" y="346"/>
                  </a:lnTo>
                  <a:close/>
                  <a:moveTo>
                    <a:pt x="1871" y="928"/>
                  </a:moveTo>
                  <a:cubicBezTo>
                    <a:pt x="1871" y="790"/>
                    <a:pt x="1871" y="790"/>
                    <a:pt x="1871" y="790"/>
                  </a:cubicBezTo>
                  <a:cubicBezTo>
                    <a:pt x="1871" y="716"/>
                    <a:pt x="1839" y="682"/>
                    <a:pt x="1768" y="682"/>
                  </a:cubicBezTo>
                  <a:cubicBezTo>
                    <a:pt x="1713" y="682"/>
                    <a:pt x="1663" y="700"/>
                    <a:pt x="1625" y="733"/>
                  </a:cubicBezTo>
                  <a:cubicBezTo>
                    <a:pt x="1621" y="736"/>
                    <a:pt x="1621" y="736"/>
                    <a:pt x="1621" y="736"/>
                  </a:cubicBezTo>
                  <a:cubicBezTo>
                    <a:pt x="1666" y="795"/>
                    <a:pt x="1666" y="795"/>
                    <a:pt x="1666" y="795"/>
                  </a:cubicBezTo>
                  <a:cubicBezTo>
                    <a:pt x="1670" y="792"/>
                    <a:pt x="1670" y="792"/>
                    <a:pt x="1670" y="792"/>
                  </a:cubicBezTo>
                  <a:cubicBezTo>
                    <a:pt x="1686" y="780"/>
                    <a:pt x="1719" y="759"/>
                    <a:pt x="1752" y="759"/>
                  </a:cubicBezTo>
                  <a:cubicBezTo>
                    <a:pt x="1771" y="759"/>
                    <a:pt x="1779" y="768"/>
                    <a:pt x="1779" y="790"/>
                  </a:cubicBezTo>
                  <a:cubicBezTo>
                    <a:pt x="1779" y="799"/>
                    <a:pt x="1779" y="799"/>
                    <a:pt x="1779" y="799"/>
                  </a:cubicBezTo>
                  <a:cubicBezTo>
                    <a:pt x="1666" y="820"/>
                    <a:pt x="1612" y="861"/>
                    <a:pt x="1612" y="926"/>
                  </a:cubicBezTo>
                  <a:cubicBezTo>
                    <a:pt x="1612" y="980"/>
                    <a:pt x="1641" y="1012"/>
                    <a:pt x="1692" y="1012"/>
                  </a:cubicBezTo>
                  <a:cubicBezTo>
                    <a:pt x="1727" y="1012"/>
                    <a:pt x="1756" y="999"/>
                    <a:pt x="1779" y="974"/>
                  </a:cubicBezTo>
                  <a:cubicBezTo>
                    <a:pt x="1780" y="987"/>
                    <a:pt x="1782" y="997"/>
                    <a:pt x="1785" y="1005"/>
                  </a:cubicBezTo>
                  <a:cubicBezTo>
                    <a:pt x="1786" y="1008"/>
                    <a:pt x="1786" y="1008"/>
                    <a:pt x="1786" y="1008"/>
                  </a:cubicBezTo>
                  <a:cubicBezTo>
                    <a:pt x="1881" y="1008"/>
                    <a:pt x="1881" y="1008"/>
                    <a:pt x="1881" y="1008"/>
                  </a:cubicBezTo>
                  <a:cubicBezTo>
                    <a:pt x="1879" y="1002"/>
                    <a:pt x="1879" y="1002"/>
                    <a:pt x="1879" y="1002"/>
                  </a:cubicBezTo>
                  <a:cubicBezTo>
                    <a:pt x="1873" y="987"/>
                    <a:pt x="1871" y="967"/>
                    <a:pt x="1871" y="928"/>
                  </a:cubicBezTo>
                  <a:moveTo>
                    <a:pt x="1779" y="915"/>
                  </a:moveTo>
                  <a:cubicBezTo>
                    <a:pt x="1763" y="929"/>
                    <a:pt x="1746" y="936"/>
                    <a:pt x="1729" y="936"/>
                  </a:cubicBezTo>
                  <a:cubicBezTo>
                    <a:pt x="1713" y="936"/>
                    <a:pt x="1705" y="927"/>
                    <a:pt x="1705" y="910"/>
                  </a:cubicBezTo>
                  <a:cubicBezTo>
                    <a:pt x="1705" y="892"/>
                    <a:pt x="1713" y="869"/>
                    <a:pt x="1779" y="854"/>
                  </a:cubicBezTo>
                  <a:lnTo>
                    <a:pt x="1779" y="915"/>
                  </a:lnTo>
                  <a:close/>
                  <a:moveTo>
                    <a:pt x="1930" y="1008"/>
                  </a:moveTo>
                  <a:cubicBezTo>
                    <a:pt x="2026" y="1008"/>
                    <a:pt x="2026" y="1008"/>
                    <a:pt x="2026" y="1008"/>
                  </a:cubicBezTo>
                  <a:cubicBezTo>
                    <a:pt x="2026" y="606"/>
                    <a:pt x="2026" y="606"/>
                    <a:pt x="2026" y="606"/>
                  </a:cubicBezTo>
                  <a:cubicBezTo>
                    <a:pt x="1930" y="619"/>
                    <a:pt x="1930" y="619"/>
                    <a:pt x="1930" y="619"/>
                  </a:cubicBezTo>
                  <a:lnTo>
                    <a:pt x="1930" y="1008"/>
                  </a:lnTo>
                  <a:close/>
                  <a:moveTo>
                    <a:pt x="1169" y="740"/>
                  </a:moveTo>
                  <a:cubicBezTo>
                    <a:pt x="1030" y="740"/>
                    <a:pt x="1030" y="740"/>
                    <a:pt x="1030" y="740"/>
                  </a:cubicBezTo>
                  <a:cubicBezTo>
                    <a:pt x="1030" y="575"/>
                    <a:pt x="1030" y="575"/>
                    <a:pt x="1030" y="575"/>
                  </a:cubicBezTo>
                  <a:cubicBezTo>
                    <a:pt x="932" y="575"/>
                    <a:pt x="932" y="575"/>
                    <a:pt x="932" y="575"/>
                  </a:cubicBezTo>
                  <a:cubicBezTo>
                    <a:pt x="932" y="1008"/>
                    <a:pt x="932" y="1008"/>
                    <a:pt x="932" y="1008"/>
                  </a:cubicBezTo>
                  <a:cubicBezTo>
                    <a:pt x="1030" y="1008"/>
                    <a:pt x="1030" y="1008"/>
                    <a:pt x="1030" y="1008"/>
                  </a:cubicBezTo>
                  <a:cubicBezTo>
                    <a:pt x="1030" y="823"/>
                    <a:pt x="1030" y="823"/>
                    <a:pt x="1030" y="823"/>
                  </a:cubicBezTo>
                  <a:cubicBezTo>
                    <a:pt x="1169" y="823"/>
                    <a:pt x="1169" y="823"/>
                    <a:pt x="1169" y="823"/>
                  </a:cubicBezTo>
                  <a:cubicBezTo>
                    <a:pt x="1169" y="1008"/>
                    <a:pt x="1169" y="1008"/>
                    <a:pt x="1169" y="1008"/>
                  </a:cubicBezTo>
                  <a:cubicBezTo>
                    <a:pt x="1267" y="1008"/>
                    <a:pt x="1267" y="1008"/>
                    <a:pt x="1267" y="1008"/>
                  </a:cubicBezTo>
                  <a:cubicBezTo>
                    <a:pt x="1267" y="575"/>
                    <a:pt x="1267" y="575"/>
                    <a:pt x="1267" y="575"/>
                  </a:cubicBezTo>
                  <a:cubicBezTo>
                    <a:pt x="1169" y="575"/>
                    <a:pt x="1169" y="575"/>
                    <a:pt x="1169" y="575"/>
                  </a:cubicBezTo>
                  <a:lnTo>
                    <a:pt x="1169" y="740"/>
                  </a:lnTo>
                  <a:close/>
                  <a:moveTo>
                    <a:pt x="2058" y="482"/>
                  </a:moveTo>
                  <a:cubicBezTo>
                    <a:pt x="2058" y="533"/>
                    <a:pt x="2100" y="553"/>
                    <a:pt x="2193" y="553"/>
                  </a:cubicBezTo>
                  <a:cubicBezTo>
                    <a:pt x="2291" y="553"/>
                    <a:pt x="2354" y="517"/>
                    <a:pt x="2354" y="457"/>
                  </a:cubicBezTo>
                  <a:cubicBezTo>
                    <a:pt x="2354" y="397"/>
                    <a:pt x="2317" y="373"/>
                    <a:pt x="2223" y="367"/>
                  </a:cubicBezTo>
                  <a:cubicBezTo>
                    <a:pt x="2183" y="365"/>
                    <a:pt x="2183" y="365"/>
                    <a:pt x="2183" y="365"/>
                  </a:cubicBezTo>
                  <a:cubicBezTo>
                    <a:pt x="2160" y="363"/>
                    <a:pt x="2159" y="357"/>
                    <a:pt x="2159" y="352"/>
                  </a:cubicBezTo>
                  <a:cubicBezTo>
                    <a:pt x="2159" y="350"/>
                    <a:pt x="2160" y="347"/>
                    <a:pt x="2164" y="343"/>
                  </a:cubicBezTo>
                  <a:cubicBezTo>
                    <a:pt x="2176" y="345"/>
                    <a:pt x="2189" y="347"/>
                    <a:pt x="2202" y="347"/>
                  </a:cubicBezTo>
                  <a:cubicBezTo>
                    <a:pt x="2279" y="347"/>
                    <a:pt x="2327" y="302"/>
                    <a:pt x="2327" y="231"/>
                  </a:cubicBezTo>
                  <a:cubicBezTo>
                    <a:pt x="2327" y="220"/>
                    <a:pt x="2326" y="208"/>
                    <a:pt x="2322" y="196"/>
                  </a:cubicBezTo>
                  <a:cubicBezTo>
                    <a:pt x="2338" y="194"/>
                    <a:pt x="2352" y="194"/>
                    <a:pt x="2359" y="194"/>
                  </a:cubicBezTo>
                  <a:cubicBezTo>
                    <a:pt x="2363" y="194"/>
                    <a:pt x="2363" y="194"/>
                    <a:pt x="2363" y="194"/>
                  </a:cubicBezTo>
                  <a:cubicBezTo>
                    <a:pt x="2363" y="112"/>
                    <a:pt x="2363" y="112"/>
                    <a:pt x="2363" y="112"/>
                  </a:cubicBezTo>
                  <a:cubicBezTo>
                    <a:pt x="2358" y="113"/>
                    <a:pt x="2358" y="113"/>
                    <a:pt x="2358" y="113"/>
                  </a:cubicBezTo>
                  <a:cubicBezTo>
                    <a:pt x="2336" y="115"/>
                    <a:pt x="2309" y="127"/>
                    <a:pt x="2291" y="143"/>
                  </a:cubicBezTo>
                  <a:cubicBezTo>
                    <a:pt x="2269" y="124"/>
                    <a:pt x="2239" y="114"/>
                    <a:pt x="2202" y="114"/>
                  </a:cubicBezTo>
                  <a:cubicBezTo>
                    <a:pt x="2125" y="114"/>
                    <a:pt x="2075" y="159"/>
                    <a:pt x="2075" y="231"/>
                  </a:cubicBezTo>
                  <a:cubicBezTo>
                    <a:pt x="2075" y="268"/>
                    <a:pt x="2089" y="300"/>
                    <a:pt x="2116" y="321"/>
                  </a:cubicBezTo>
                  <a:cubicBezTo>
                    <a:pt x="2094" y="337"/>
                    <a:pt x="2080" y="360"/>
                    <a:pt x="2080" y="380"/>
                  </a:cubicBezTo>
                  <a:cubicBezTo>
                    <a:pt x="2080" y="396"/>
                    <a:pt x="2087" y="409"/>
                    <a:pt x="2100" y="419"/>
                  </a:cubicBezTo>
                  <a:cubicBezTo>
                    <a:pt x="2072" y="436"/>
                    <a:pt x="2058" y="456"/>
                    <a:pt x="2058" y="482"/>
                  </a:cubicBezTo>
                  <a:moveTo>
                    <a:pt x="2203" y="182"/>
                  </a:moveTo>
                  <a:cubicBezTo>
                    <a:pt x="2233" y="182"/>
                    <a:pt x="2240" y="210"/>
                    <a:pt x="2240" y="233"/>
                  </a:cubicBezTo>
                  <a:cubicBezTo>
                    <a:pt x="2240" y="266"/>
                    <a:pt x="2226" y="284"/>
                    <a:pt x="2203" y="284"/>
                  </a:cubicBezTo>
                  <a:cubicBezTo>
                    <a:pt x="2171" y="284"/>
                    <a:pt x="2166" y="252"/>
                    <a:pt x="2166" y="233"/>
                  </a:cubicBezTo>
                  <a:cubicBezTo>
                    <a:pt x="2166" y="214"/>
                    <a:pt x="2171" y="182"/>
                    <a:pt x="2203" y="182"/>
                  </a:cubicBezTo>
                  <a:moveTo>
                    <a:pt x="2155" y="439"/>
                  </a:moveTo>
                  <a:cubicBezTo>
                    <a:pt x="2157" y="440"/>
                    <a:pt x="2159" y="440"/>
                    <a:pt x="2161" y="440"/>
                  </a:cubicBezTo>
                  <a:cubicBezTo>
                    <a:pt x="2208" y="444"/>
                    <a:pt x="2208" y="444"/>
                    <a:pt x="2208" y="444"/>
                  </a:cubicBezTo>
                  <a:cubicBezTo>
                    <a:pt x="2266" y="448"/>
                    <a:pt x="2268" y="456"/>
                    <a:pt x="2268" y="470"/>
                  </a:cubicBezTo>
                  <a:cubicBezTo>
                    <a:pt x="2268" y="488"/>
                    <a:pt x="2244" y="500"/>
                    <a:pt x="2206" y="500"/>
                  </a:cubicBezTo>
                  <a:cubicBezTo>
                    <a:pt x="2152" y="500"/>
                    <a:pt x="2141" y="487"/>
                    <a:pt x="2141" y="467"/>
                  </a:cubicBezTo>
                  <a:cubicBezTo>
                    <a:pt x="2141" y="457"/>
                    <a:pt x="2146" y="447"/>
                    <a:pt x="2155" y="4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6" name="Slide Number Placeholder 5"/>
          <p:cNvSpPr>
            <a:spLocks noGrp="1"/>
          </p:cNvSpPr>
          <p:nvPr>
            <p:ph type="sldNum" sz="quarter" idx="4"/>
          </p:nvPr>
        </p:nvSpPr>
        <p:spPr>
          <a:xfrm>
            <a:off x="8337282" y="4512952"/>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a:p>
        </p:txBody>
      </p:sp>
      <p:sp>
        <p:nvSpPr>
          <p:cNvPr id="7" name="Footer Placeholder 6">
            <a:extLst>
              <a:ext uri="{FF2B5EF4-FFF2-40B4-BE49-F238E27FC236}">
                <a16:creationId xmlns:a16="http://schemas.microsoft.com/office/drawing/2014/main" id="{7A160E09-2C6D-4BD1-F8A3-7E27D87E96D2}"/>
              </a:ext>
            </a:extLst>
          </p:cNvPr>
          <p:cNvSpPr>
            <a:spLocks noGrp="1"/>
          </p:cNvSpPr>
          <p:nvPr>
            <p:ph type="ftr" sz="quarter" idx="3"/>
          </p:nvPr>
        </p:nvSpPr>
        <p:spPr>
          <a:xfrm>
            <a:off x="5486400" y="4536400"/>
            <a:ext cx="2705100" cy="138499"/>
          </a:xfrm>
          <a:prstGeom prst="rect">
            <a:avLst/>
          </a:prstGeom>
        </p:spPr>
        <p:txBody>
          <a:bodyPr vert="horz" lIns="0" tIns="0" rIns="0" bIns="0" rtlCol="0" anchor="t" anchorCtr="0"/>
          <a:lstStyle>
            <a:lvl1pPr marL="0" marR="0" indent="0" algn="r" defTabSz="457200" rtl="0" eaLnBrk="1" fontAlgn="auto" latinLnBrk="0" hangingPunct="1">
              <a:lnSpc>
                <a:spcPct val="100000"/>
              </a:lnSpc>
              <a:spcBef>
                <a:spcPts val="0"/>
              </a:spcBef>
              <a:spcAft>
                <a:spcPts val="0"/>
              </a:spcAft>
              <a:buClrTx/>
              <a:buSzTx/>
              <a:buFontTx/>
              <a:buNone/>
              <a:tabLst/>
              <a:defRPr sz="800">
                <a:solidFill>
                  <a:schemeClr val="bg1"/>
                </a:solidFill>
              </a:defRPr>
            </a:lvl1pPr>
          </a:lstStyle>
          <a:p>
            <a:r>
              <a:rPr lang="en-US"/>
              <a:t>NYU Grossman School of Medicine</a:t>
            </a:r>
          </a:p>
        </p:txBody>
      </p:sp>
      <p:sp>
        <p:nvSpPr>
          <p:cNvPr id="3" name="Text Placeholder 2"/>
          <p:cNvSpPr>
            <a:spLocks noGrp="1"/>
          </p:cNvSpPr>
          <p:nvPr>
            <p:ph type="body" idx="1"/>
          </p:nvPr>
        </p:nvSpPr>
        <p:spPr>
          <a:xfrm>
            <a:off x="495299" y="1553204"/>
            <a:ext cx="7274033" cy="264718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504606" y="414087"/>
            <a:ext cx="7274033" cy="773799"/>
          </a:xfrm>
          <a:prstGeom prst="rect">
            <a:avLst/>
          </a:prstGeom>
        </p:spPr>
        <p:txBody>
          <a:bodyPr vert="horz" lIns="0" tIns="0" rIns="0" bIns="0" rtlCol="0" anchor="t" anchorCtr="0">
            <a:noAutofit/>
          </a:bodyPr>
          <a:lstStyle/>
          <a:p>
            <a:r>
              <a:rPr lang="en-US"/>
              <a:t>Click to edit Master title style</a:t>
            </a:r>
          </a:p>
        </p:txBody>
      </p:sp>
    </p:spTree>
    <p:extLst>
      <p:ext uri="{BB962C8B-B14F-4D97-AF65-F5344CB8AC3E}">
        <p14:creationId xmlns:p14="http://schemas.microsoft.com/office/powerpoint/2010/main" val="3642805410"/>
      </p:ext>
    </p:extLst>
  </p:cSld>
  <p:clrMap bg1="lt1" tx1="dk1" bg2="lt2" tx2="dk2" accent1="accent1" accent2="accent2" accent3="accent3" accent4="accent4" accent5="accent5" accent6="accent6" hlink="hlink" folHlink="folHlink"/>
  <p:sldLayoutIdLst>
    <p:sldLayoutId id="2147483661" r:id="rId1"/>
    <p:sldLayoutId id="2147483704" r:id="rId2"/>
    <p:sldLayoutId id="2147483663" r:id="rId3"/>
    <p:sldLayoutId id="2147483662" r:id="rId4"/>
    <p:sldLayoutId id="2147483681" r:id="rId5"/>
    <p:sldLayoutId id="2147483670" r:id="rId6"/>
    <p:sldLayoutId id="2147483671" r:id="rId7"/>
    <p:sldLayoutId id="2147483686" r:id="rId8"/>
    <p:sldLayoutId id="2147483684" r:id="rId9"/>
    <p:sldLayoutId id="2147483672" r:id="rId10"/>
    <p:sldLayoutId id="2147483673" r:id="rId11"/>
    <p:sldLayoutId id="2147483674" r:id="rId12"/>
    <p:sldLayoutId id="2147483685" r:id="rId13"/>
    <p:sldLayoutId id="2147483675" r:id="rId14"/>
    <p:sldLayoutId id="2147483668" r:id="rId15"/>
    <p:sldLayoutId id="2147483676" r:id="rId16"/>
    <p:sldLayoutId id="2147483666" r:id="rId17"/>
    <p:sldLayoutId id="2147483667" r:id="rId18"/>
    <p:sldLayoutId id="2147483678" r:id="rId19"/>
    <p:sldLayoutId id="2147483702" r:id="rId20"/>
  </p:sldLayoutIdLst>
  <p:hf hdr="0" dt="0"/>
  <p:txStyles>
    <p:titleStyle>
      <a:lvl1pPr algn="l" defTabSz="685800" rtl="0" eaLnBrk="1" latinLnBrk="0" hangingPunct="1">
        <a:lnSpc>
          <a:spcPct val="100000"/>
        </a:lnSpc>
        <a:spcBef>
          <a:spcPct val="0"/>
        </a:spcBef>
        <a:buNone/>
        <a:defRPr sz="2400" b="0" kern="1200">
          <a:solidFill>
            <a:schemeClr val="bg1"/>
          </a:solidFill>
          <a:latin typeface="+mj-lt"/>
          <a:ea typeface="+mj-ea"/>
          <a:cs typeface="+mj-cs"/>
        </a:defRPr>
      </a:lvl1pPr>
    </p:titleStyle>
    <p:body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52" userDrawn="1">
          <p15:clr>
            <a:srgbClr val="F26B43"/>
          </p15:clr>
        </p15:guide>
        <p15:guide id="2" pos="2880" userDrawn="1">
          <p15:clr>
            <a:srgbClr val="F26B43"/>
          </p15:clr>
        </p15:guide>
        <p15:guide id="7" pos="5424" userDrawn="1">
          <p15:clr>
            <a:srgbClr val="F26B43"/>
          </p15:clr>
        </p15:guide>
        <p15:guide id="8" orient="horz" pos="300" userDrawn="1">
          <p15:clr>
            <a:srgbClr val="F26B43"/>
          </p15:clr>
        </p15:guide>
        <p15:guide id="9" orient="horz" pos="978" userDrawn="1">
          <p15:clr>
            <a:srgbClr val="F26B43"/>
          </p15:clr>
        </p15:guide>
        <p15:guide id="10" pos="312" userDrawn="1">
          <p15:clr>
            <a:srgbClr val="F26B43"/>
          </p15:clr>
        </p15:guide>
        <p15:guide id="11" orient="horz" pos="2916" userDrawn="1">
          <p15:clr>
            <a:srgbClr val="F26B43"/>
          </p15:clr>
        </p15:guide>
        <p15:guide id="12" pos="5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notesSlide" Target="../notesSlides/notesSlide4.xml"/><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33.png"/><Relationship Id="rId11" Type="http://schemas.openxmlformats.org/officeDocument/2006/relationships/image" Target="../media/image42.png"/><Relationship Id="rId5" Type="http://schemas.openxmlformats.org/officeDocument/2006/relationships/image" Target="../media/image32.emf"/><Relationship Id="rId10" Type="http://schemas.openxmlformats.org/officeDocument/2006/relationships/image" Target="../media/image41.svg"/><Relationship Id="rId4" Type="http://schemas.openxmlformats.org/officeDocument/2006/relationships/oleObject" Target="../embeddings/oleObject10.bin"/><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0.xml"/><Relationship Id="rId7" Type="http://schemas.openxmlformats.org/officeDocument/2006/relationships/diagramLayout" Target="../diagrams/layout1.xml"/><Relationship Id="rId2" Type="http://schemas.openxmlformats.org/officeDocument/2006/relationships/slideLayout" Target="../slideLayouts/slideLayout15.xml"/><Relationship Id="rId1" Type="http://schemas.openxmlformats.org/officeDocument/2006/relationships/tags" Target="../tags/tag12.xml"/><Relationship Id="rId6" Type="http://schemas.openxmlformats.org/officeDocument/2006/relationships/diagramData" Target="../diagrams/data1.xml"/><Relationship Id="rId11" Type="http://schemas.openxmlformats.org/officeDocument/2006/relationships/image" Target="../media/image52.png"/><Relationship Id="rId5" Type="http://schemas.openxmlformats.org/officeDocument/2006/relationships/image" Target="../media/image45.emf"/><Relationship Id="rId10" Type="http://schemas.microsoft.com/office/2007/relationships/diagramDrawing" Target="../diagrams/drawing1.xml"/><Relationship Id="rId4" Type="http://schemas.openxmlformats.org/officeDocument/2006/relationships/oleObject" Target="../embeddings/oleObject11.bin"/><Relationship Id="rId9" Type="http://schemas.openxmlformats.org/officeDocument/2006/relationships/diagramColors" Target="../diagrams/colors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7.xml"/><Relationship Id="rId1" Type="http://schemas.openxmlformats.org/officeDocument/2006/relationships/tags" Target="../tags/tag13.xml"/><Relationship Id="rId5" Type="http://schemas.openxmlformats.org/officeDocument/2006/relationships/image" Target="../media/image58.jpeg"/><Relationship Id="rId4" Type="http://schemas.openxmlformats.org/officeDocument/2006/relationships/image" Target="../media/image57.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0.sv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14.xml"/><Relationship Id="rId5" Type="http://schemas.openxmlformats.org/officeDocument/2006/relationships/image" Target="../media/image59.emf"/><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slides/_rels/slide22.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oleObject" Target="../embeddings/oleObject5.bin"/><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emf"/><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notesSlide" Target="../notesSlides/notesSlide1.xml"/><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emf"/><Relationship Id="rId10" Type="http://schemas.openxmlformats.org/officeDocument/2006/relationships/image" Target="../media/image24.svg"/><Relationship Id="rId4" Type="http://schemas.openxmlformats.org/officeDocument/2006/relationships/oleObject" Target="../embeddings/oleObject6.bin"/><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2.xml"/><Relationship Id="rId7" Type="http://schemas.openxmlformats.org/officeDocument/2006/relationships/image" Target="../media/image29.svg"/><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oleObject" Target="../embeddings/oleObject7.bin"/><Relationship Id="rId9" Type="http://schemas.openxmlformats.org/officeDocument/2006/relationships/image" Target="../media/image31.sv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3.xml"/><Relationship Id="rId7" Type="http://schemas.openxmlformats.org/officeDocument/2006/relationships/image" Target="../media/image29.sv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oleObject" Target="../embeddings/oleObject8.bin"/><Relationship Id="rId9" Type="http://schemas.openxmlformats.org/officeDocument/2006/relationships/image" Target="../media/image31.sv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9.bin"/><Relationship Id="rId7" Type="http://schemas.openxmlformats.org/officeDocument/2006/relationships/image" Target="../media/image35.sv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emf"/><Relationship Id="rId9" Type="http://schemas.openxmlformats.org/officeDocument/2006/relationships/image" Target="../media/image3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1CA7ACBC-0678-ACDF-D0EB-CFE3A8F84D8A}"/>
              </a:ext>
            </a:extLst>
          </p:cNvPr>
          <p:cNvGraphicFramePr>
            <a:graphicFrameLocks noChangeAspect="1"/>
          </p:cNvGraphicFramePr>
          <p:nvPr>
            <p:custDataLst>
              <p:tags r:id="rId1"/>
            </p:custDataLst>
            <p:extLst>
              <p:ext uri="{D42A27DB-BD31-4B8C-83A1-F6EECF244321}">
                <p14:modId xmlns:p14="http://schemas.microsoft.com/office/powerpoint/2010/main" val="5813735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AB0DFCB3-DD3B-F3CC-69DA-B799E630A6AA}"/>
              </a:ext>
            </a:extLst>
          </p:cNvPr>
          <p:cNvSpPr>
            <a:spLocks noGrp="1"/>
          </p:cNvSpPr>
          <p:nvPr>
            <p:ph type="ftr" sz="quarter" idx="11"/>
          </p:nvPr>
        </p:nvSpPr>
        <p:spPr>
          <a:xfrm>
            <a:off x="495300" y="4593800"/>
            <a:ext cx="4084922" cy="232428"/>
          </a:xfrm>
        </p:spPr>
        <p:txBody>
          <a:bodyPr/>
          <a:lstStyle/>
          <a:p>
            <a:r>
              <a:rPr lang="en-US"/>
              <a:t>NYU Grossman School of Medicine</a:t>
            </a:r>
          </a:p>
        </p:txBody>
      </p:sp>
      <p:sp>
        <p:nvSpPr>
          <p:cNvPr id="3" name="Subtitle 2">
            <a:extLst>
              <a:ext uri="{FF2B5EF4-FFF2-40B4-BE49-F238E27FC236}">
                <a16:creationId xmlns:a16="http://schemas.microsoft.com/office/drawing/2014/main" id="{D0DC6F9E-9F91-CDA3-84EA-26531BE2C538}"/>
              </a:ext>
            </a:extLst>
          </p:cNvPr>
          <p:cNvSpPr>
            <a:spLocks noGrp="1"/>
          </p:cNvSpPr>
          <p:nvPr>
            <p:ph type="subTitle" idx="1"/>
          </p:nvPr>
        </p:nvSpPr>
        <p:spPr>
          <a:xfrm>
            <a:off x="495300" y="3842848"/>
            <a:ext cx="4084922" cy="599777"/>
          </a:xfrm>
        </p:spPr>
        <p:txBody>
          <a:bodyPr/>
          <a:lstStyle/>
          <a:p>
            <a:r>
              <a:rPr lang="en-US"/>
              <a:t>Isaac </a:t>
            </a:r>
            <a:r>
              <a:rPr lang="en-US" err="1"/>
              <a:t>Oyediran</a:t>
            </a:r>
            <a:r>
              <a:rPr lang="en-US"/>
              <a:t> </a:t>
            </a:r>
          </a:p>
          <a:p>
            <a:r>
              <a:rPr lang="en-US"/>
              <a:t>Jeremy Haoqing Zhu</a:t>
            </a:r>
          </a:p>
          <a:p>
            <a:r>
              <a:rPr lang="en-US"/>
              <a:t>Safa Fazili</a:t>
            </a:r>
          </a:p>
        </p:txBody>
      </p:sp>
      <p:sp>
        <p:nvSpPr>
          <p:cNvPr id="2" name="Title 1">
            <a:extLst>
              <a:ext uri="{FF2B5EF4-FFF2-40B4-BE49-F238E27FC236}">
                <a16:creationId xmlns:a16="http://schemas.microsoft.com/office/drawing/2014/main" id="{415DE5B1-0F52-C8C2-E3C2-18C586096A7D}"/>
              </a:ext>
            </a:extLst>
          </p:cNvPr>
          <p:cNvSpPr>
            <a:spLocks noGrp="1"/>
          </p:cNvSpPr>
          <p:nvPr>
            <p:ph type="ctrTitle"/>
          </p:nvPr>
        </p:nvSpPr>
        <p:spPr>
          <a:xfrm>
            <a:off x="495300" y="1552575"/>
            <a:ext cx="5390345" cy="1876033"/>
          </a:xfrm>
        </p:spPr>
        <p:txBody>
          <a:bodyPr vert="horz"/>
          <a:lstStyle/>
          <a:p>
            <a:r>
              <a:rPr lang="en-US"/>
              <a:t>Clinical Decision Support: Early Identification of High Risk Pneumonia Patients </a:t>
            </a:r>
          </a:p>
        </p:txBody>
      </p:sp>
      <p:pic>
        <p:nvPicPr>
          <p:cNvPr id="12293" name="Picture 5" descr="ICU doctors from across Japan helped Tokyo ride out 5th wave | The Asahi  Shimbun: Breaking News, Japan News and Analysis">
            <a:extLst>
              <a:ext uri="{FF2B5EF4-FFF2-40B4-BE49-F238E27FC236}">
                <a16:creationId xmlns:a16="http://schemas.microsoft.com/office/drawing/2014/main" id="{96EA6759-7F95-3554-523F-A6B39A6297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014" y="1378040"/>
            <a:ext cx="2891681" cy="2050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90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DFE87-3F57-6A52-9A1C-27A58D6C9166}"/>
            </a:ext>
          </a:extLst>
        </p:cNvPr>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F0ACB034-AAF0-CEC0-B468-5B252745D04B}"/>
              </a:ext>
            </a:extLst>
          </p:cNvPr>
          <p:cNvGraphicFramePr>
            <a:graphicFrameLocks noChangeAspect="1"/>
          </p:cNvGraphicFramePr>
          <p:nvPr>
            <p:custDataLst>
              <p:tags r:id="rId1"/>
            </p:custDataLst>
            <p:extLst>
              <p:ext uri="{D42A27DB-BD31-4B8C-83A1-F6EECF244321}">
                <p14:modId xmlns:p14="http://schemas.microsoft.com/office/powerpoint/2010/main" val="320844691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4" name="think-cell data - do not delete" hidden="1">
                        <a:extLst>
                          <a:ext uri="{FF2B5EF4-FFF2-40B4-BE49-F238E27FC236}">
                            <a16:creationId xmlns:a16="http://schemas.microsoft.com/office/drawing/2014/main" id="{3FAB030E-CE33-3DF1-C46D-DDF7F546F7F0}"/>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38767A94-4096-D33A-EC07-B103D1826C13}"/>
              </a:ext>
            </a:extLst>
          </p:cNvPr>
          <p:cNvSpPr>
            <a:spLocks noGrp="1"/>
          </p:cNvSpPr>
          <p:nvPr>
            <p:ph type="sldNum" sz="quarter" idx="4"/>
          </p:nvPr>
        </p:nvSpPr>
        <p:spPr>
          <a:xfrm>
            <a:off x="8345303" y="4512952"/>
            <a:ext cx="286597" cy="138499"/>
          </a:xfrm>
        </p:spPr>
        <p:txBody>
          <a:bodyPr/>
          <a:lstStyle/>
          <a:p>
            <a:fld id="{2441C0E6-2A71-4EB3-9E92-A3D15D26B6CA}" type="slidenum">
              <a:rPr lang="en-US" smtClean="0"/>
              <a:pPr/>
              <a:t>10</a:t>
            </a:fld>
            <a:endParaRPr lang="en-US"/>
          </a:p>
        </p:txBody>
      </p:sp>
      <p:sp>
        <p:nvSpPr>
          <p:cNvPr id="5" name="Footer Placeholder 4">
            <a:extLst>
              <a:ext uri="{FF2B5EF4-FFF2-40B4-BE49-F238E27FC236}">
                <a16:creationId xmlns:a16="http://schemas.microsoft.com/office/drawing/2014/main" id="{1BF2673C-0585-8C3F-D7B4-DAF4B63D6E74}"/>
              </a:ext>
            </a:extLst>
          </p:cNvPr>
          <p:cNvSpPr>
            <a:spLocks noGrp="1"/>
          </p:cNvSpPr>
          <p:nvPr>
            <p:ph type="ftr" sz="quarter" idx="11"/>
          </p:nvPr>
        </p:nvSpPr>
        <p:spPr>
          <a:xfrm>
            <a:off x="5486400" y="4536400"/>
            <a:ext cx="2705100" cy="138499"/>
          </a:xfrm>
        </p:spPr>
        <p:txBody>
          <a:bodyPr/>
          <a:lstStyle/>
          <a:p>
            <a:r>
              <a:rPr lang="en-US"/>
              <a:t>NYU Grossman School of Medicine</a:t>
            </a:r>
          </a:p>
        </p:txBody>
      </p:sp>
      <p:sp>
        <p:nvSpPr>
          <p:cNvPr id="4" name="Title 3">
            <a:extLst>
              <a:ext uri="{FF2B5EF4-FFF2-40B4-BE49-F238E27FC236}">
                <a16:creationId xmlns:a16="http://schemas.microsoft.com/office/drawing/2014/main" id="{D8FC5B5B-4CA5-27AC-85DC-3E1B506F86AE}"/>
              </a:ext>
            </a:extLst>
          </p:cNvPr>
          <p:cNvSpPr>
            <a:spLocks noGrp="1"/>
          </p:cNvSpPr>
          <p:nvPr>
            <p:ph type="title"/>
          </p:nvPr>
        </p:nvSpPr>
        <p:spPr>
          <a:xfrm>
            <a:off x="504606" y="414088"/>
            <a:ext cx="7274033" cy="440678"/>
          </a:xfrm>
        </p:spPr>
        <p:txBody>
          <a:bodyPr vert="horz"/>
          <a:lstStyle/>
          <a:p>
            <a:r>
              <a:rPr lang="en-US"/>
              <a:t>Proposed Workflow</a:t>
            </a:r>
          </a:p>
        </p:txBody>
      </p:sp>
      <p:sp>
        <p:nvSpPr>
          <p:cNvPr id="22" name="Rectangle 21">
            <a:extLst>
              <a:ext uri="{FF2B5EF4-FFF2-40B4-BE49-F238E27FC236}">
                <a16:creationId xmlns:a16="http://schemas.microsoft.com/office/drawing/2014/main" id="{57B07FEC-0900-58AC-13C5-A2A343974D16}"/>
              </a:ext>
            </a:extLst>
          </p:cNvPr>
          <p:cNvSpPr/>
          <p:nvPr/>
        </p:nvSpPr>
        <p:spPr>
          <a:xfrm>
            <a:off x="2146851" y="884763"/>
            <a:ext cx="6124161" cy="35373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DB2D4C7-8A8F-EE0F-B8C8-D34DFA7C2AD2}"/>
              </a:ext>
            </a:extLst>
          </p:cNvPr>
          <p:cNvSpPr txBox="1"/>
          <p:nvPr/>
        </p:nvSpPr>
        <p:spPr>
          <a:xfrm>
            <a:off x="5408361" y="1064480"/>
            <a:ext cx="2370278" cy="461665"/>
          </a:xfrm>
          <a:prstGeom prst="rect">
            <a:avLst/>
          </a:prstGeom>
          <a:noFill/>
        </p:spPr>
        <p:txBody>
          <a:bodyPr wrap="square" rtlCol="0">
            <a:spAutoFit/>
          </a:bodyPr>
          <a:lstStyle/>
          <a:p>
            <a:pPr algn="ctr"/>
            <a:r>
              <a:rPr lang="en-US" sz="1200" b="0" i="0">
                <a:effectLst/>
                <a:latin typeface="Arial" panose="020B0604020202020204" pitchFamily="34" charset="0"/>
                <a:cs typeface="Arial" panose="020B0604020202020204" pitchFamily="34" charset="0"/>
              </a:rPr>
              <a:t>Risk Calculation and </a:t>
            </a:r>
          </a:p>
          <a:p>
            <a:pPr algn="ctr"/>
            <a:r>
              <a:rPr lang="en-US" sz="1200" b="0" i="0">
                <a:effectLst/>
                <a:latin typeface="Arial" panose="020B0604020202020204" pitchFamily="34" charset="0"/>
                <a:cs typeface="Arial" panose="020B0604020202020204" pitchFamily="34" charset="0"/>
              </a:rPr>
              <a:t>Alert Presentation Phase</a:t>
            </a:r>
            <a:endParaRPr lang="en-US" sz="12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C26AF06-67A7-2BF3-1DB1-5060E5B7B071}"/>
              </a:ext>
            </a:extLst>
          </p:cNvPr>
          <p:cNvSpPr txBox="1"/>
          <p:nvPr/>
        </p:nvSpPr>
        <p:spPr>
          <a:xfrm>
            <a:off x="5208931" y="1585701"/>
            <a:ext cx="3349487" cy="830997"/>
          </a:xfrm>
          <a:prstGeom prst="rect">
            <a:avLst/>
          </a:prstGeom>
          <a:noFill/>
        </p:spPr>
        <p:txBody>
          <a:bodyPr wrap="square" rtlCol="0">
            <a:spAutoFit/>
          </a:bodyPr>
          <a:lstStyle/>
          <a:p>
            <a:pPr marL="171450" indent="-171450">
              <a:buFont typeface="Arial" panose="020B0604020202020204" pitchFamily="34" charset="0"/>
              <a:buChar char="•"/>
            </a:pPr>
            <a:r>
              <a:rPr lang="en-US" sz="1200" b="0" i="0">
                <a:effectLst/>
              </a:rPr>
              <a:t>Risk-Appropriate Alert Presentation </a:t>
            </a:r>
          </a:p>
          <a:p>
            <a:pPr marL="171450" indent="-171450">
              <a:buFont typeface="Arial" panose="020B0604020202020204" pitchFamily="34" charset="0"/>
              <a:buChar char="•"/>
            </a:pPr>
            <a:r>
              <a:rPr lang="en-US" sz="1200" b="0" i="0">
                <a:effectLst/>
              </a:rPr>
              <a:t>Structured Override Documentation</a:t>
            </a:r>
          </a:p>
          <a:p>
            <a:pPr marL="171450" indent="-171450">
              <a:buFont typeface="Arial" panose="020B0604020202020204" pitchFamily="34" charset="0"/>
              <a:buChar char="•"/>
            </a:pPr>
            <a:r>
              <a:rPr lang="en-US" sz="1200" b="0" i="0">
                <a:effectLst/>
              </a:rPr>
              <a:t>Actionable Clinical Recommendations</a:t>
            </a:r>
          </a:p>
          <a:p>
            <a:pPr marL="171450" indent="-171450">
              <a:buFont typeface="Arial" panose="020B0604020202020204" pitchFamily="34" charset="0"/>
              <a:buChar char="•"/>
            </a:pPr>
            <a:r>
              <a:rPr lang="en-US" sz="1200" b="0" i="0">
                <a:effectLst/>
              </a:rPr>
              <a:t>Auto-Documentation in Clinical Notes </a:t>
            </a:r>
            <a:endParaRPr lang="en-US" sz="1200">
              <a:cs typeface="Arial" panose="020B0604020202020204" pitchFamily="34" charset="0"/>
            </a:endParaRPr>
          </a:p>
        </p:txBody>
      </p:sp>
      <p:pic>
        <p:nvPicPr>
          <p:cNvPr id="8" name="Picture 7" descr="A diagram of a computer&#10;&#10;AI-generated content may be incorrect.">
            <a:extLst>
              <a:ext uri="{FF2B5EF4-FFF2-40B4-BE49-F238E27FC236}">
                <a16:creationId xmlns:a16="http://schemas.microsoft.com/office/drawing/2014/main" id="{A1B271BF-6F59-4049-58AC-B8F6E10645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422" y="1033968"/>
            <a:ext cx="7772400" cy="3224769"/>
          </a:xfrm>
          <a:prstGeom prst="rect">
            <a:avLst/>
          </a:prstGeom>
        </p:spPr>
      </p:pic>
      <p:pic>
        <p:nvPicPr>
          <p:cNvPr id="10" name="Graphic 9" descr="Inpatient with solid fill">
            <a:extLst>
              <a:ext uri="{FF2B5EF4-FFF2-40B4-BE49-F238E27FC236}">
                <a16:creationId xmlns:a16="http://schemas.microsoft.com/office/drawing/2014/main" id="{B73C58D7-90A1-CC0F-527D-61F49F1ECC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81611" y="1064480"/>
            <a:ext cx="461666" cy="461666"/>
          </a:xfrm>
          <a:prstGeom prst="rect">
            <a:avLst/>
          </a:prstGeom>
        </p:spPr>
      </p:pic>
      <p:pic>
        <p:nvPicPr>
          <p:cNvPr id="11" name="Graphic 10" descr="Ambulance with solid fill">
            <a:extLst>
              <a:ext uri="{FF2B5EF4-FFF2-40B4-BE49-F238E27FC236}">
                <a16:creationId xmlns:a16="http://schemas.microsoft.com/office/drawing/2014/main" id="{467B4CEE-A3FC-19A9-E437-F053BB9D2B9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4398" y="3640683"/>
            <a:ext cx="618054" cy="618054"/>
          </a:xfrm>
          <a:prstGeom prst="rect">
            <a:avLst/>
          </a:prstGeom>
        </p:spPr>
      </p:pic>
      <p:pic>
        <p:nvPicPr>
          <p:cNvPr id="12" name="Graphic 11" descr="Stethoscope with solid fill">
            <a:extLst>
              <a:ext uri="{FF2B5EF4-FFF2-40B4-BE49-F238E27FC236}">
                <a16:creationId xmlns:a16="http://schemas.microsoft.com/office/drawing/2014/main" id="{B48C0B9B-C433-A0C2-2920-AAE0B46B3EB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565495" y="3693412"/>
            <a:ext cx="512595" cy="512595"/>
          </a:xfrm>
          <a:prstGeom prst="rect">
            <a:avLst/>
          </a:prstGeom>
        </p:spPr>
      </p:pic>
    </p:spTree>
    <p:extLst>
      <p:ext uri="{BB962C8B-B14F-4D97-AF65-F5344CB8AC3E}">
        <p14:creationId xmlns:p14="http://schemas.microsoft.com/office/powerpoint/2010/main" val="206640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356e5eec352_0_90"/>
          <p:cNvSpPr txBox="1">
            <a:spLocks noGrp="1"/>
          </p:cNvSpPr>
          <p:nvPr>
            <p:ph type="sldNum" idx="12"/>
          </p:nvPr>
        </p:nvSpPr>
        <p:spPr>
          <a:xfrm>
            <a:off x="8350421" y="4514316"/>
            <a:ext cx="286597" cy="1384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Clr>
                <a:srgbClr val="000000"/>
              </a:buClr>
              <a:buSzPts val="1200"/>
              <a:buFont typeface="Arial"/>
              <a:buNone/>
            </a:pPr>
            <a:fld id="{00000000-1234-1234-1234-123412341234}" type="slidenum">
              <a:rPr lang="en-US" smtClean="0"/>
              <a:pPr marL="0" lvl="0" indent="0" algn="r" rtl="0">
                <a:spcBef>
                  <a:spcPts val="0"/>
                </a:spcBef>
                <a:spcAft>
                  <a:spcPts val="0"/>
                </a:spcAft>
                <a:buClr>
                  <a:srgbClr val="000000"/>
                </a:buClr>
                <a:buSzPts val="1200"/>
                <a:buFont typeface="Arial"/>
                <a:buNone/>
              </a:pPr>
              <a:t>11</a:t>
            </a:fld>
            <a:endParaRPr/>
          </a:p>
        </p:txBody>
      </p:sp>
      <p:sp>
        <p:nvSpPr>
          <p:cNvPr id="372" name="Google Shape;372;g356e5eec352_0_90"/>
          <p:cNvSpPr txBox="1">
            <a:spLocks noGrp="1"/>
          </p:cNvSpPr>
          <p:nvPr>
            <p:ph type="title"/>
          </p:nvPr>
        </p:nvSpPr>
        <p:spPr>
          <a:xfrm>
            <a:off x="504606" y="414087"/>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ED Pneumonia Risk Stratification: CDS Decision Tree</a:t>
            </a:r>
            <a:endParaRPr/>
          </a:p>
        </p:txBody>
      </p:sp>
      <p:sp>
        <p:nvSpPr>
          <p:cNvPr id="374" name="Google Shape;374;g356e5eec352_0_90"/>
          <p:cNvSpPr txBox="1"/>
          <p:nvPr/>
        </p:nvSpPr>
        <p:spPr>
          <a:xfrm>
            <a:off x="351800" y="884700"/>
            <a:ext cx="3527100" cy="3559406"/>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lt1"/>
              </a:buClr>
              <a:buSzPts val="1100"/>
              <a:buChar char="●"/>
            </a:pPr>
            <a:r>
              <a:rPr lang="en-US" sz="1400">
                <a:solidFill>
                  <a:schemeClr val="lt1"/>
                </a:solidFill>
              </a:rPr>
              <a:t>CDS is triggered once intake form is completed with sufficient data</a:t>
            </a:r>
            <a:br>
              <a:rPr lang="en-US" sz="1400">
                <a:solidFill>
                  <a:schemeClr val="lt1"/>
                </a:solidFill>
              </a:rPr>
            </a:br>
            <a:endParaRPr sz="1400">
              <a:solidFill>
                <a:schemeClr val="lt1"/>
              </a:solidFill>
            </a:endParaRPr>
          </a:p>
          <a:p>
            <a:pPr marL="457200" lvl="0" indent="-298450" algn="l" rtl="0">
              <a:lnSpc>
                <a:spcPct val="115000"/>
              </a:lnSpc>
              <a:spcBef>
                <a:spcPts val="0"/>
              </a:spcBef>
              <a:spcAft>
                <a:spcPts val="0"/>
              </a:spcAft>
              <a:buClr>
                <a:schemeClr val="lt1"/>
              </a:buClr>
              <a:buSzPts val="1100"/>
              <a:buChar char="●"/>
            </a:pPr>
            <a:r>
              <a:rPr lang="en-US" sz="1400">
                <a:solidFill>
                  <a:schemeClr val="lt1"/>
                </a:solidFill>
              </a:rPr>
              <a:t>Patients stratified by point-based risk scoring</a:t>
            </a:r>
            <a:br>
              <a:rPr lang="en-US" sz="1400">
                <a:solidFill>
                  <a:schemeClr val="lt1"/>
                </a:solidFill>
              </a:rPr>
            </a:br>
            <a:endParaRPr sz="1400">
              <a:solidFill>
                <a:schemeClr val="lt1"/>
              </a:solidFill>
            </a:endParaRPr>
          </a:p>
          <a:p>
            <a:pPr marL="457200" lvl="0" indent="-298450" algn="l" rtl="0">
              <a:lnSpc>
                <a:spcPct val="115000"/>
              </a:lnSpc>
              <a:spcBef>
                <a:spcPts val="0"/>
              </a:spcBef>
              <a:spcAft>
                <a:spcPts val="0"/>
              </a:spcAft>
              <a:buClr>
                <a:schemeClr val="lt1"/>
              </a:buClr>
              <a:buSzPts val="1100"/>
              <a:buChar char="●"/>
            </a:pPr>
            <a:r>
              <a:rPr lang="en-US" sz="1400">
                <a:solidFill>
                  <a:schemeClr val="lt1"/>
                </a:solidFill>
              </a:rPr>
              <a:t>Risk categories guide level of intervention and alert type</a:t>
            </a:r>
            <a:br>
              <a:rPr lang="en-US" sz="1400">
                <a:solidFill>
                  <a:schemeClr val="lt1"/>
                </a:solidFill>
              </a:rPr>
            </a:br>
            <a:endParaRPr sz="1400">
              <a:solidFill>
                <a:schemeClr val="lt1"/>
              </a:solidFill>
            </a:endParaRPr>
          </a:p>
          <a:p>
            <a:pPr marL="457200" lvl="0" indent="-298450" algn="l" rtl="0">
              <a:lnSpc>
                <a:spcPct val="115000"/>
              </a:lnSpc>
              <a:spcBef>
                <a:spcPts val="0"/>
              </a:spcBef>
              <a:spcAft>
                <a:spcPts val="0"/>
              </a:spcAft>
              <a:buClr>
                <a:schemeClr val="lt1"/>
              </a:buClr>
              <a:buSzPts val="1100"/>
              <a:buChar char="●"/>
            </a:pPr>
            <a:r>
              <a:rPr lang="en-US" sz="1400">
                <a:solidFill>
                  <a:schemeClr val="lt1"/>
                </a:solidFill>
              </a:rPr>
              <a:t>Scoring criteria based on evidence-aligned clinical flags (vitals, comorbidities, AMS)</a:t>
            </a:r>
            <a:br>
              <a:rPr lang="en-US" sz="1400">
                <a:solidFill>
                  <a:schemeClr val="lt1"/>
                </a:solidFill>
              </a:rPr>
            </a:br>
            <a:endParaRPr sz="1400">
              <a:solidFill>
                <a:schemeClr val="lt1"/>
              </a:solidFill>
            </a:endParaRPr>
          </a:p>
        </p:txBody>
      </p:sp>
      <p:sp>
        <p:nvSpPr>
          <p:cNvPr id="375" name="Google Shape;375;g356e5eec352_0_90"/>
          <p:cNvSpPr txBox="1"/>
          <p:nvPr/>
        </p:nvSpPr>
        <p:spPr>
          <a:xfrm>
            <a:off x="4099874" y="4375774"/>
            <a:ext cx="4392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a:solidFill>
                  <a:schemeClr val="lt1"/>
                </a:solidFill>
              </a:rPr>
              <a:t>Scoring Criteria (Assign 1 point for each of the following risk factors):</a:t>
            </a:r>
            <a:endParaRPr sz="800" b="1">
              <a:solidFill>
                <a:schemeClr val="lt1"/>
              </a:solidFill>
            </a:endParaRPr>
          </a:p>
          <a:p>
            <a:r>
              <a:rPr lang="en-US" sz="800">
                <a:solidFill>
                  <a:schemeClr val="lt1"/>
                </a:solidFill>
              </a:rPr>
              <a:t>Age &gt; 65, Any comorbidity (CHF, COPD, CKD, etc.), RR ≥ 30, SpO₂ &lt; 92%,Temp &lt; 95°F or ≥ 104°F, HR ≥ 125, SBP &lt; 90 or DBP ≤ 60, Altered Mental Status, Nursing Home Resident</a:t>
            </a:r>
            <a:endParaRPr sz="800">
              <a:solidFill>
                <a:schemeClr val="lt1"/>
              </a:solidFill>
            </a:endParaRPr>
          </a:p>
        </p:txBody>
      </p:sp>
      <p:pic>
        <p:nvPicPr>
          <p:cNvPr id="5" name="Picture 2" descr="A flowchart of a patient&#10;&#10;AI-generated content may be incorrect.">
            <a:extLst>
              <a:ext uri="{FF2B5EF4-FFF2-40B4-BE49-F238E27FC236}">
                <a16:creationId xmlns:a16="http://schemas.microsoft.com/office/drawing/2014/main" id="{6F9FB2BB-7E4A-FE74-26FD-1C143B156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776" y="674586"/>
            <a:ext cx="5125965" cy="36822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399DA620-EDB0-6EFC-D68C-5A08507DBD06}"/>
            </a:ext>
          </a:extLst>
        </p:cNvPr>
        <p:cNvGrpSpPr/>
        <p:nvPr/>
      </p:nvGrpSpPr>
      <p:grpSpPr>
        <a:xfrm>
          <a:off x="0" y="0"/>
          <a:ext cx="0" cy="0"/>
          <a:chOff x="0" y="0"/>
          <a:chExt cx="0" cy="0"/>
        </a:xfrm>
      </p:grpSpPr>
      <p:sp>
        <p:nvSpPr>
          <p:cNvPr id="382" name="Google Shape;382;g356e5eec352_0_100">
            <a:extLst>
              <a:ext uri="{FF2B5EF4-FFF2-40B4-BE49-F238E27FC236}">
                <a16:creationId xmlns:a16="http://schemas.microsoft.com/office/drawing/2014/main" id="{DF6EDB72-2542-50B3-DA86-AB31BCCE8E46}"/>
              </a:ext>
            </a:extLst>
          </p:cNvPr>
          <p:cNvSpPr txBox="1">
            <a:spLocks noGrp="1"/>
          </p:cNvSpPr>
          <p:nvPr>
            <p:ph type="title"/>
          </p:nvPr>
        </p:nvSpPr>
        <p:spPr>
          <a:xfrm>
            <a:off x="504606" y="414087"/>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Pseudocode: ED Pneumonia Risk Stratification </a:t>
            </a:r>
            <a:endParaRPr/>
          </a:p>
        </p:txBody>
      </p:sp>
      <p:sp>
        <p:nvSpPr>
          <p:cNvPr id="10" name="object 6">
            <a:extLst>
              <a:ext uri="{FF2B5EF4-FFF2-40B4-BE49-F238E27FC236}">
                <a16:creationId xmlns:a16="http://schemas.microsoft.com/office/drawing/2014/main" id="{678B9CF1-5030-3BA1-DFE1-12B0902EACB7}"/>
              </a:ext>
            </a:extLst>
          </p:cNvPr>
          <p:cNvSpPr txBox="1"/>
          <p:nvPr/>
        </p:nvSpPr>
        <p:spPr>
          <a:xfrm>
            <a:off x="2593072" y="847642"/>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2</a:t>
            </a:r>
          </a:p>
        </p:txBody>
      </p:sp>
      <p:cxnSp>
        <p:nvCxnSpPr>
          <p:cNvPr id="14" name="Straight Arrow Connector 13">
            <a:extLst>
              <a:ext uri="{FF2B5EF4-FFF2-40B4-BE49-F238E27FC236}">
                <a16:creationId xmlns:a16="http://schemas.microsoft.com/office/drawing/2014/main" id="{84E5BC1C-D66E-2D70-D1ED-05B1AF47D0B1}"/>
              </a:ext>
            </a:extLst>
          </p:cNvPr>
          <p:cNvCxnSpPr>
            <a:cxnSpLocks/>
          </p:cNvCxnSpPr>
          <p:nvPr/>
        </p:nvCxnSpPr>
        <p:spPr>
          <a:xfrm>
            <a:off x="535444" y="1371859"/>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16" name="object 6">
            <a:extLst>
              <a:ext uri="{FF2B5EF4-FFF2-40B4-BE49-F238E27FC236}">
                <a16:creationId xmlns:a16="http://schemas.microsoft.com/office/drawing/2014/main" id="{8CEF0FDB-8FC1-FF3F-D473-BB16244D0D13}"/>
              </a:ext>
            </a:extLst>
          </p:cNvPr>
          <p:cNvSpPr txBox="1"/>
          <p:nvPr/>
        </p:nvSpPr>
        <p:spPr>
          <a:xfrm>
            <a:off x="535444" y="827081"/>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1</a:t>
            </a:r>
          </a:p>
        </p:txBody>
      </p:sp>
      <p:cxnSp>
        <p:nvCxnSpPr>
          <p:cNvPr id="23" name="Straight Arrow Connector 22">
            <a:extLst>
              <a:ext uri="{FF2B5EF4-FFF2-40B4-BE49-F238E27FC236}">
                <a16:creationId xmlns:a16="http://schemas.microsoft.com/office/drawing/2014/main" id="{719D4887-56AB-4D74-E2C9-EF16D30B428D}"/>
              </a:ext>
            </a:extLst>
          </p:cNvPr>
          <p:cNvCxnSpPr>
            <a:cxnSpLocks/>
          </p:cNvCxnSpPr>
          <p:nvPr/>
        </p:nvCxnSpPr>
        <p:spPr>
          <a:xfrm>
            <a:off x="2593072" y="1390899"/>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4" name="object 6">
            <a:extLst>
              <a:ext uri="{FF2B5EF4-FFF2-40B4-BE49-F238E27FC236}">
                <a16:creationId xmlns:a16="http://schemas.microsoft.com/office/drawing/2014/main" id="{5916C5EA-DFE9-A0B4-A5ED-1AEF5B27460B}"/>
              </a:ext>
            </a:extLst>
          </p:cNvPr>
          <p:cNvSpPr txBox="1"/>
          <p:nvPr/>
        </p:nvSpPr>
        <p:spPr>
          <a:xfrm>
            <a:off x="4650700" y="847642"/>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a:t>
            </a:r>
            <a:r>
              <a:rPr lang="en-US" altLang="zh-CN" b="1" spc="24">
                <a:solidFill>
                  <a:schemeClr val="bg1"/>
                </a:solidFill>
                <a:latin typeface="Arial" panose="020B0604020202020204" pitchFamily="34" charset="0"/>
                <a:cs typeface="Arial" panose="020B0604020202020204" pitchFamily="34" charset="0"/>
              </a:rPr>
              <a:t>3</a:t>
            </a:r>
            <a:endPar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5C75653D-590F-CF9D-D26C-FBAC308CE600}"/>
              </a:ext>
            </a:extLst>
          </p:cNvPr>
          <p:cNvCxnSpPr>
            <a:cxnSpLocks/>
          </p:cNvCxnSpPr>
          <p:nvPr/>
        </p:nvCxnSpPr>
        <p:spPr>
          <a:xfrm>
            <a:off x="4650700" y="1394810"/>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6" name="object 6">
            <a:extLst>
              <a:ext uri="{FF2B5EF4-FFF2-40B4-BE49-F238E27FC236}">
                <a16:creationId xmlns:a16="http://schemas.microsoft.com/office/drawing/2014/main" id="{590D0E69-E5DE-B335-0032-25F949DCBDD5}"/>
              </a:ext>
            </a:extLst>
          </p:cNvPr>
          <p:cNvSpPr txBox="1"/>
          <p:nvPr/>
        </p:nvSpPr>
        <p:spPr>
          <a:xfrm>
            <a:off x="6708328" y="827081"/>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lang="en-US" b="1" spc="24">
                <a:solidFill>
                  <a:schemeClr val="bg1"/>
                </a:solidFill>
                <a:latin typeface="Arial" panose="020B0604020202020204" pitchFamily="34" charset="0"/>
                <a:cs typeface="Arial" panose="020B0604020202020204" pitchFamily="34" charset="0"/>
              </a:rPr>
              <a:t>Step</a:t>
            </a: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 </a:t>
            </a:r>
            <a:r>
              <a:rPr lang="en-US" altLang="zh-CN" b="1" spc="24">
                <a:solidFill>
                  <a:schemeClr val="bg1"/>
                </a:solidFill>
                <a:latin typeface="Arial" panose="020B0604020202020204" pitchFamily="34" charset="0"/>
                <a:cs typeface="Arial" panose="020B0604020202020204" pitchFamily="34" charset="0"/>
              </a:rPr>
              <a:t>4</a:t>
            </a:r>
            <a:endPar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7246D075-4CDF-A6BF-B3A3-ACB9EE6C82EC}"/>
              </a:ext>
            </a:extLst>
          </p:cNvPr>
          <p:cNvCxnSpPr>
            <a:cxnSpLocks/>
          </p:cNvCxnSpPr>
          <p:nvPr/>
        </p:nvCxnSpPr>
        <p:spPr>
          <a:xfrm>
            <a:off x="6708328" y="1402632"/>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C3DC4BE-0929-CC66-97DF-FD1CEBA265B6}"/>
              </a:ext>
            </a:extLst>
          </p:cNvPr>
          <p:cNvSpPr txBox="1"/>
          <p:nvPr/>
        </p:nvSpPr>
        <p:spPr>
          <a:xfrm>
            <a:off x="426000" y="1482840"/>
            <a:ext cx="1880941" cy="1938992"/>
          </a:xfrm>
          <a:prstGeom prst="rect">
            <a:avLst/>
          </a:prstGeom>
          <a:noFill/>
        </p:spPr>
        <p:txBody>
          <a:bodyPr wrap="square">
            <a:spAutoFit/>
          </a:bodyPr>
          <a:lstStyle/>
          <a:p>
            <a:pPr rtl="0">
              <a:buNone/>
            </a:pPr>
            <a:r>
              <a:rPr lang="en-US" sz="800" b="1" i="0" u="none" strike="noStrike">
                <a:solidFill>
                  <a:srgbClr val="FFFFFF"/>
                </a:solidFill>
                <a:effectLst/>
                <a:latin typeface="Arial" panose="020B0604020202020204" pitchFamily="34" charset="0"/>
              </a:rPr>
              <a:t>Gather Intake Data (from ED form or EHR) ---</a:t>
            </a:r>
            <a:endParaRPr lang="en-US" sz="800" b="1">
              <a:effectLst/>
            </a:endParaRPr>
          </a:p>
          <a:p>
            <a:pPr rtl="0">
              <a:buNone/>
            </a:pPr>
            <a:r>
              <a:rPr lang="en-US" sz="800" b="1" i="0" u="none" strike="noStrike" err="1">
                <a:solidFill>
                  <a:srgbClr val="FFFFFF"/>
                </a:solidFill>
                <a:effectLst/>
                <a:latin typeface="Arial" panose="020B0604020202020204" pitchFamily="34" charset="0"/>
              </a:rPr>
              <a:t>sample_patient</a:t>
            </a:r>
            <a:r>
              <a:rPr lang="en-US" sz="800" b="1" i="0" u="none" strike="noStrike">
                <a:solidFill>
                  <a:srgbClr val="FFFFFF"/>
                </a:solidFill>
                <a:effectLst/>
                <a:latin typeface="Arial" panose="020B0604020202020204" pitchFamily="34" charset="0"/>
              </a:rPr>
              <a:t> = {</a:t>
            </a:r>
            <a:endParaRPr lang="en-US" sz="800" b="1">
              <a:effectLst/>
            </a:endParaRPr>
          </a:p>
          <a:p>
            <a:pPr rtl="0">
              <a:buNone/>
            </a:pPr>
            <a:r>
              <a:rPr lang="en-US" sz="800" b="1" i="0" u="none" strike="noStrike">
                <a:solidFill>
                  <a:srgbClr val="FFFFFF"/>
                </a:solidFill>
                <a:effectLst/>
                <a:latin typeface="Arial" panose="020B0604020202020204" pitchFamily="34" charset="0"/>
              </a:rPr>
              <a:t>    "age": 72,</a:t>
            </a:r>
            <a:endParaRPr lang="en-US" sz="800" b="1">
              <a:effectLst/>
            </a:endParaRPr>
          </a:p>
          <a:p>
            <a:pPr rtl="0">
              <a:buNone/>
            </a:pPr>
            <a:r>
              <a:rPr lang="en-US" sz="800" b="1" i="0" u="none" strike="noStrike">
                <a:solidFill>
                  <a:srgbClr val="FFFFFF"/>
                </a:solidFill>
                <a:effectLst/>
                <a:latin typeface="Arial" panose="020B0604020202020204" pitchFamily="34" charset="0"/>
              </a:rPr>
              <a:t>    "residence": "Nursing Home",</a:t>
            </a:r>
            <a:endParaRPr lang="en-US" sz="800" b="1">
              <a:effectLst/>
            </a:endParaRPr>
          </a:p>
          <a:p>
            <a:pPr rtl="0">
              <a:buNone/>
            </a:pPr>
            <a:r>
              <a:rPr lang="en-US" sz="800" b="1" i="0" u="none" strike="noStrike">
                <a:solidFill>
                  <a:srgbClr val="FFFFFF"/>
                </a:solidFill>
                <a:effectLst/>
                <a:latin typeface="Arial" panose="020B0604020202020204" pitchFamily="34" charset="0"/>
              </a:rPr>
              <a:t>    "comorbidities": ["CHF", "CKD"],</a:t>
            </a:r>
            <a:endParaRPr lang="en-US" sz="800" b="1">
              <a:effectLst/>
            </a:endParaRPr>
          </a:p>
          <a:p>
            <a:pPr rtl="0">
              <a:buNone/>
            </a:pPr>
            <a:r>
              <a:rPr lang="en-US" sz="800" b="1" i="0" u="none" strike="noStrike">
                <a:solidFill>
                  <a:srgbClr val="FFFFFF"/>
                </a:solidFill>
                <a:effectLst/>
                <a:latin typeface="Arial" panose="020B0604020202020204" pitchFamily="34" charset="0"/>
              </a:rPr>
              <a:t>    "RR": 32,</a:t>
            </a:r>
            <a:endParaRPr lang="en-US" sz="800" b="1">
              <a:effectLst/>
            </a:endParaRPr>
          </a:p>
          <a:p>
            <a:pPr rtl="0">
              <a:buNone/>
            </a:pPr>
            <a:r>
              <a:rPr lang="en-US" sz="800" b="1" i="0" u="none" strike="noStrike">
                <a:solidFill>
                  <a:srgbClr val="FFFFFF"/>
                </a:solidFill>
                <a:effectLst/>
                <a:latin typeface="Arial" panose="020B0604020202020204" pitchFamily="34" charset="0"/>
              </a:rPr>
              <a:t>    "SpO2": 90,</a:t>
            </a:r>
            <a:endParaRPr lang="en-US" sz="800" b="1">
              <a:effectLst/>
            </a:endParaRPr>
          </a:p>
          <a:p>
            <a:pPr rtl="0">
              <a:buNone/>
            </a:pPr>
            <a:r>
              <a:rPr lang="en-US" sz="800" b="1" i="0" u="none" strike="noStrike">
                <a:solidFill>
                  <a:srgbClr val="FFFFFF"/>
                </a:solidFill>
                <a:effectLst/>
                <a:latin typeface="Arial" panose="020B0604020202020204" pitchFamily="34" charset="0"/>
              </a:rPr>
              <a:t>    "</a:t>
            </a:r>
            <a:r>
              <a:rPr lang="en-US" sz="800" b="1" i="0" u="none" strike="noStrike" err="1">
                <a:solidFill>
                  <a:srgbClr val="FFFFFF"/>
                </a:solidFill>
                <a:effectLst/>
                <a:latin typeface="Arial" panose="020B0604020202020204" pitchFamily="34" charset="0"/>
              </a:rPr>
              <a:t>temp_f</a:t>
            </a:r>
            <a:r>
              <a:rPr lang="en-US" sz="800" b="1" i="0" u="none" strike="noStrike">
                <a:solidFill>
                  <a:srgbClr val="FFFFFF"/>
                </a:solidFill>
                <a:effectLst/>
                <a:latin typeface="Arial" panose="020B0604020202020204" pitchFamily="34" charset="0"/>
              </a:rPr>
              <a:t>": 101,</a:t>
            </a:r>
            <a:endParaRPr lang="en-US" sz="800" b="1">
              <a:effectLst/>
            </a:endParaRPr>
          </a:p>
          <a:p>
            <a:pPr rtl="0">
              <a:buNone/>
            </a:pPr>
            <a:r>
              <a:rPr lang="en-US" sz="800" b="1" i="0" u="none" strike="noStrike">
                <a:solidFill>
                  <a:srgbClr val="FFFFFF"/>
                </a:solidFill>
                <a:effectLst/>
                <a:latin typeface="Arial" panose="020B0604020202020204" pitchFamily="34" charset="0"/>
              </a:rPr>
              <a:t>    "HR": 130,</a:t>
            </a:r>
            <a:endParaRPr lang="en-US" sz="800" b="1">
              <a:effectLst/>
            </a:endParaRPr>
          </a:p>
          <a:p>
            <a:pPr rtl="0">
              <a:buNone/>
            </a:pPr>
            <a:r>
              <a:rPr lang="en-US" sz="800" b="1" i="0" u="none" strike="noStrike">
                <a:solidFill>
                  <a:srgbClr val="FFFFFF"/>
                </a:solidFill>
                <a:effectLst/>
                <a:latin typeface="Arial" panose="020B0604020202020204" pitchFamily="34" charset="0"/>
              </a:rPr>
              <a:t>    "SBP": 88,</a:t>
            </a:r>
            <a:endParaRPr lang="en-US" sz="800" b="1">
              <a:effectLst/>
            </a:endParaRPr>
          </a:p>
          <a:p>
            <a:pPr rtl="0">
              <a:buNone/>
            </a:pPr>
            <a:r>
              <a:rPr lang="en-US" sz="800" b="1" i="0" u="none" strike="noStrike">
                <a:solidFill>
                  <a:srgbClr val="FFFFFF"/>
                </a:solidFill>
                <a:effectLst/>
                <a:latin typeface="Arial" panose="020B0604020202020204" pitchFamily="34" charset="0"/>
              </a:rPr>
              <a:t>    "DBP": 55,</a:t>
            </a:r>
            <a:endParaRPr lang="en-US" sz="800" b="1">
              <a:effectLst/>
            </a:endParaRPr>
          </a:p>
          <a:p>
            <a:pPr rtl="0">
              <a:buNone/>
            </a:pPr>
            <a:r>
              <a:rPr lang="en-US" sz="800" b="1" i="0" u="none" strike="noStrike">
                <a:solidFill>
                  <a:srgbClr val="FFFFFF"/>
                </a:solidFill>
                <a:effectLst/>
                <a:latin typeface="Arial" panose="020B0604020202020204" pitchFamily="34" charset="0"/>
              </a:rPr>
              <a:t>    "AMS": True</a:t>
            </a:r>
            <a:endParaRPr lang="en-US" sz="800" b="1">
              <a:effectLst/>
            </a:endParaRPr>
          </a:p>
          <a:p>
            <a:pPr rtl="0">
              <a:buNone/>
            </a:pPr>
            <a:r>
              <a:rPr lang="en-US" sz="800" b="1" i="0" u="none" strike="noStrike">
                <a:solidFill>
                  <a:srgbClr val="FFFFFF"/>
                </a:solidFill>
                <a:effectLst/>
                <a:latin typeface="Arial" panose="020B0604020202020204" pitchFamily="34" charset="0"/>
              </a:rPr>
              <a:t>}</a:t>
            </a:r>
            <a:endParaRPr lang="en-US" sz="800" b="1">
              <a:effectLst/>
            </a:endParaRPr>
          </a:p>
        </p:txBody>
      </p:sp>
      <p:sp>
        <p:nvSpPr>
          <p:cNvPr id="5" name="TextBox 4">
            <a:extLst>
              <a:ext uri="{FF2B5EF4-FFF2-40B4-BE49-F238E27FC236}">
                <a16:creationId xmlns:a16="http://schemas.microsoft.com/office/drawing/2014/main" id="{D908E858-F4C0-1F68-355B-16B904618D6E}"/>
              </a:ext>
            </a:extLst>
          </p:cNvPr>
          <p:cNvSpPr txBox="1"/>
          <p:nvPr/>
        </p:nvSpPr>
        <p:spPr>
          <a:xfrm>
            <a:off x="2483395" y="1648193"/>
            <a:ext cx="3305604" cy="246221"/>
          </a:xfrm>
          <a:prstGeom prst="rect">
            <a:avLst/>
          </a:prstGeom>
          <a:noFill/>
        </p:spPr>
        <p:txBody>
          <a:bodyPr wrap="square">
            <a:spAutoFit/>
          </a:bodyPr>
          <a:lstStyle/>
          <a:p>
            <a:endParaRPr lang="en-US" sz="1000">
              <a:solidFill>
                <a:schemeClr val="bg1"/>
              </a:solidFill>
            </a:endParaRPr>
          </a:p>
        </p:txBody>
      </p:sp>
    </p:spTree>
    <p:extLst>
      <p:ext uri="{BB962C8B-B14F-4D97-AF65-F5344CB8AC3E}">
        <p14:creationId xmlns:p14="http://schemas.microsoft.com/office/powerpoint/2010/main" val="316522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FDF7449B-2E79-40D0-4F66-7619AAEEA3EC}"/>
            </a:ext>
          </a:extLst>
        </p:cNvPr>
        <p:cNvGrpSpPr/>
        <p:nvPr/>
      </p:nvGrpSpPr>
      <p:grpSpPr>
        <a:xfrm>
          <a:off x="0" y="0"/>
          <a:ext cx="0" cy="0"/>
          <a:chOff x="0" y="0"/>
          <a:chExt cx="0" cy="0"/>
        </a:xfrm>
      </p:grpSpPr>
      <p:sp>
        <p:nvSpPr>
          <p:cNvPr id="382" name="Google Shape;382;g356e5eec352_0_100">
            <a:extLst>
              <a:ext uri="{FF2B5EF4-FFF2-40B4-BE49-F238E27FC236}">
                <a16:creationId xmlns:a16="http://schemas.microsoft.com/office/drawing/2014/main" id="{302C05B8-620D-2BBB-189A-E703FAC5D1A5}"/>
              </a:ext>
            </a:extLst>
          </p:cNvPr>
          <p:cNvSpPr txBox="1">
            <a:spLocks noGrp="1"/>
          </p:cNvSpPr>
          <p:nvPr>
            <p:ph type="title"/>
          </p:nvPr>
        </p:nvSpPr>
        <p:spPr>
          <a:xfrm>
            <a:off x="504606" y="414087"/>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Pseudocode: ED Pneumonia Risk Stratification </a:t>
            </a:r>
            <a:endParaRPr/>
          </a:p>
        </p:txBody>
      </p:sp>
      <p:sp>
        <p:nvSpPr>
          <p:cNvPr id="10" name="object 6">
            <a:extLst>
              <a:ext uri="{FF2B5EF4-FFF2-40B4-BE49-F238E27FC236}">
                <a16:creationId xmlns:a16="http://schemas.microsoft.com/office/drawing/2014/main" id="{22E87656-0320-951A-A699-F26DA2F96D3F}"/>
              </a:ext>
            </a:extLst>
          </p:cNvPr>
          <p:cNvSpPr txBox="1"/>
          <p:nvPr/>
        </p:nvSpPr>
        <p:spPr>
          <a:xfrm>
            <a:off x="2593072" y="847642"/>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2</a:t>
            </a:r>
          </a:p>
        </p:txBody>
      </p:sp>
      <p:cxnSp>
        <p:nvCxnSpPr>
          <p:cNvPr id="14" name="Straight Arrow Connector 13">
            <a:extLst>
              <a:ext uri="{FF2B5EF4-FFF2-40B4-BE49-F238E27FC236}">
                <a16:creationId xmlns:a16="http://schemas.microsoft.com/office/drawing/2014/main" id="{CF54F366-5ED3-2D38-E06C-6DDFC8D1A4AE}"/>
              </a:ext>
            </a:extLst>
          </p:cNvPr>
          <p:cNvCxnSpPr>
            <a:cxnSpLocks/>
          </p:cNvCxnSpPr>
          <p:nvPr/>
        </p:nvCxnSpPr>
        <p:spPr>
          <a:xfrm>
            <a:off x="535444" y="1371859"/>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16" name="object 6">
            <a:extLst>
              <a:ext uri="{FF2B5EF4-FFF2-40B4-BE49-F238E27FC236}">
                <a16:creationId xmlns:a16="http://schemas.microsoft.com/office/drawing/2014/main" id="{5D554564-886D-2AF8-AB77-BA8410B13113}"/>
              </a:ext>
            </a:extLst>
          </p:cNvPr>
          <p:cNvSpPr txBox="1"/>
          <p:nvPr/>
        </p:nvSpPr>
        <p:spPr>
          <a:xfrm>
            <a:off x="535444" y="827081"/>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1</a:t>
            </a:r>
          </a:p>
        </p:txBody>
      </p:sp>
      <p:cxnSp>
        <p:nvCxnSpPr>
          <p:cNvPr id="23" name="Straight Arrow Connector 22">
            <a:extLst>
              <a:ext uri="{FF2B5EF4-FFF2-40B4-BE49-F238E27FC236}">
                <a16:creationId xmlns:a16="http://schemas.microsoft.com/office/drawing/2014/main" id="{6F3755A4-9516-5707-BA47-AE5D95299F74}"/>
              </a:ext>
            </a:extLst>
          </p:cNvPr>
          <p:cNvCxnSpPr>
            <a:cxnSpLocks/>
          </p:cNvCxnSpPr>
          <p:nvPr/>
        </p:nvCxnSpPr>
        <p:spPr>
          <a:xfrm>
            <a:off x="2593072" y="1390899"/>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4" name="object 6">
            <a:extLst>
              <a:ext uri="{FF2B5EF4-FFF2-40B4-BE49-F238E27FC236}">
                <a16:creationId xmlns:a16="http://schemas.microsoft.com/office/drawing/2014/main" id="{C44B5526-3142-C5CA-6438-A77B345FEA5C}"/>
              </a:ext>
            </a:extLst>
          </p:cNvPr>
          <p:cNvSpPr txBox="1"/>
          <p:nvPr/>
        </p:nvSpPr>
        <p:spPr>
          <a:xfrm>
            <a:off x="4650700" y="847642"/>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a:t>
            </a:r>
            <a:r>
              <a:rPr lang="en-US" altLang="zh-CN" b="1" spc="24">
                <a:solidFill>
                  <a:schemeClr val="bg1"/>
                </a:solidFill>
                <a:latin typeface="Arial" panose="020B0604020202020204" pitchFamily="34" charset="0"/>
                <a:cs typeface="Arial" panose="020B0604020202020204" pitchFamily="34" charset="0"/>
              </a:rPr>
              <a:t>3</a:t>
            </a:r>
            <a:endPar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40A9D97F-F080-EFE3-B6D8-F3DDBE23CA0F}"/>
              </a:ext>
            </a:extLst>
          </p:cNvPr>
          <p:cNvCxnSpPr>
            <a:cxnSpLocks/>
          </p:cNvCxnSpPr>
          <p:nvPr/>
        </p:nvCxnSpPr>
        <p:spPr>
          <a:xfrm>
            <a:off x="4650700" y="1394810"/>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6" name="object 6">
            <a:extLst>
              <a:ext uri="{FF2B5EF4-FFF2-40B4-BE49-F238E27FC236}">
                <a16:creationId xmlns:a16="http://schemas.microsoft.com/office/drawing/2014/main" id="{BC8C23B3-2542-44DD-8B3B-4B3AC0E6D049}"/>
              </a:ext>
            </a:extLst>
          </p:cNvPr>
          <p:cNvSpPr txBox="1"/>
          <p:nvPr/>
        </p:nvSpPr>
        <p:spPr>
          <a:xfrm>
            <a:off x="6708328" y="827081"/>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lang="en-US" b="1" spc="24">
                <a:solidFill>
                  <a:schemeClr val="bg1"/>
                </a:solidFill>
                <a:latin typeface="Arial" panose="020B0604020202020204" pitchFamily="34" charset="0"/>
                <a:cs typeface="Arial" panose="020B0604020202020204" pitchFamily="34" charset="0"/>
              </a:rPr>
              <a:t>Step</a:t>
            </a: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 </a:t>
            </a:r>
            <a:r>
              <a:rPr lang="en-US" altLang="zh-CN" b="1" spc="24">
                <a:solidFill>
                  <a:schemeClr val="bg1"/>
                </a:solidFill>
                <a:latin typeface="Arial" panose="020B0604020202020204" pitchFamily="34" charset="0"/>
                <a:cs typeface="Arial" panose="020B0604020202020204" pitchFamily="34" charset="0"/>
              </a:rPr>
              <a:t>4</a:t>
            </a:r>
            <a:endPar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88D9FE0E-C5E2-2254-8CD5-145DC540BC22}"/>
              </a:ext>
            </a:extLst>
          </p:cNvPr>
          <p:cNvCxnSpPr>
            <a:cxnSpLocks/>
          </p:cNvCxnSpPr>
          <p:nvPr/>
        </p:nvCxnSpPr>
        <p:spPr>
          <a:xfrm>
            <a:off x="6708328" y="1402632"/>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524176B-9EAD-D5B9-0E82-01C3F24F13AF}"/>
              </a:ext>
            </a:extLst>
          </p:cNvPr>
          <p:cNvSpPr txBox="1"/>
          <p:nvPr/>
        </p:nvSpPr>
        <p:spPr>
          <a:xfrm>
            <a:off x="426000" y="1482840"/>
            <a:ext cx="1880941" cy="1938992"/>
          </a:xfrm>
          <a:prstGeom prst="rect">
            <a:avLst/>
          </a:prstGeom>
          <a:noFill/>
        </p:spPr>
        <p:txBody>
          <a:bodyPr wrap="square">
            <a:spAutoFit/>
          </a:bodyPr>
          <a:lstStyle/>
          <a:p>
            <a:pPr rtl="0">
              <a:buNone/>
            </a:pPr>
            <a:r>
              <a:rPr lang="en-US" sz="800" b="1" i="0" u="none" strike="noStrike">
                <a:solidFill>
                  <a:srgbClr val="FFFFFF"/>
                </a:solidFill>
                <a:effectLst/>
                <a:latin typeface="Arial" panose="020B0604020202020204" pitchFamily="34" charset="0"/>
              </a:rPr>
              <a:t>Gather Intake Data (from ED form or EHR) ---</a:t>
            </a:r>
            <a:endParaRPr lang="en-US" sz="800" b="1">
              <a:effectLst/>
            </a:endParaRPr>
          </a:p>
          <a:p>
            <a:pPr rtl="0">
              <a:buNone/>
            </a:pPr>
            <a:r>
              <a:rPr lang="en-US" sz="800" b="1" i="0" u="none" strike="noStrike" err="1">
                <a:solidFill>
                  <a:srgbClr val="FFFFFF"/>
                </a:solidFill>
                <a:effectLst/>
                <a:latin typeface="Arial" panose="020B0604020202020204" pitchFamily="34" charset="0"/>
              </a:rPr>
              <a:t>sample_patient</a:t>
            </a:r>
            <a:r>
              <a:rPr lang="en-US" sz="800" b="1" i="0" u="none" strike="noStrike">
                <a:solidFill>
                  <a:srgbClr val="FFFFFF"/>
                </a:solidFill>
                <a:effectLst/>
                <a:latin typeface="Arial" panose="020B0604020202020204" pitchFamily="34" charset="0"/>
              </a:rPr>
              <a:t> = {</a:t>
            </a:r>
            <a:endParaRPr lang="en-US" sz="800" b="1">
              <a:effectLst/>
            </a:endParaRPr>
          </a:p>
          <a:p>
            <a:pPr rtl="0">
              <a:buNone/>
            </a:pPr>
            <a:r>
              <a:rPr lang="en-US" sz="800" b="1" i="0" u="none" strike="noStrike">
                <a:solidFill>
                  <a:srgbClr val="FFFFFF"/>
                </a:solidFill>
                <a:effectLst/>
                <a:latin typeface="Arial" panose="020B0604020202020204" pitchFamily="34" charset="0"/>
              </a:rPr>
              <a:t>    "age": 72,</a:t>
            </a:r>
            <a:endParaRPr lang="en-US" sz="800" b="1">
              <a:effectLst/>
            </a:endParaRPr>
          </a:p>
          <a:p>
            <a:pPr rtl="0">
              <a:buNone/>
            </a:pPr>
            <a:r>
              <a:rPr lang="en-US" sz="800" b="1" i="0" u="none" strike="noStrike">
                <a:solidFill>
                  <a:srgbClr val="FFFFFF"/>
                </a:solidFill>
                <a:effectLst/>
                <a:latin typeface="Arial" panose="020B0604020202020204" pitchFamily="34" charset="0"/>
              </a:rPr>
              <a:t>    "residence": "Nursing Home",</a:t>
            </a:r>
            <a:endParaRPr lang="en-US" sz="800" b="1">
              <a:effectLst/>
            </a:endParaRPr>
          </a:p>
          <a:p>
            <a:pPr rtl="0">
              <a:buNone/>
            </a:pPr>
            <a:r>
              <a:rPr lang="en-US" sz="800" b="1" i="0" u="none" strike="noStrike">
                <a:solidFill>
                  <a:srgbClr val="FFFFFF"/>
                </a:solidFill>
                <a:effectLst/>
                <a:latin typeface="Arial" panose="020B0604020202020204" pitchFamily="34" charset="0"/>
              </a:rPr>
              <a:t>    "comorbidities": ["CHF", "CKD"],</a:t>
            </a:r>
            <a:endParaRPr lang="en-US" sz="800" b="1">
              <a:effectLst/>
            </a:endParaRPr>
          </a:p>
          <a:p>
            <a:pPr rtl="0">
              <a:buNone/>
            </a:pPr>
            <a:r>
              <a:rPr lang="en-US" sz="800" b="1" i="0" u="none" strike="noStrike">
                <a:solidFill>
                  <a:srgbClr val="FFFFFF"/>
                </a:solidFill>
                <a:effectLst/>
                <a:latin typeface="Arial" panose="020B0604020202020204" pitchFamily="34" charset="0"/>
              </a:rPr>
              <a:t>    "RR": 32,</a:t>
            </a:r>
            <a:endParaRPr lang="en-US" sz="800" b="1">
              <a:effectLst/>
            </a:endParaRPr>
          </a:p>
          <a:p>
            <a:pPr rtl="0">
              <a:buNone/>
            </a:pPr>
            <a:r>
              <a:rPr lang="en-US" sz="800" b="1" i="0" u="none" strike="noStrike">
                <a:solidFill>
                  <a:srgbClr val="FFFFFF"/>
                </a:solidFill>
                <a:effectLst/>
                <a:latin typeface="Arial" panose="020B0604020202020204" pitchFamily="34" charset="0"/>
              </a:rPr>
              <a:t>    "SpO2": 90,</a:t>
            </a:r>
            <a:endParaRPr lang="en-US" sz="800" b="1">
              <a:effectLst/>
            </a:endParaRPr>
          </a:p>
          <a:p>
            <a:pPr rtl="0">
              <a:buNone/>
            </a:pPr>
            <a:r>
              <a:rPr lang="en-US" sz="800" b="1" i="0" u="none" strike="noStrike">
                <a:solidFill>
                  <a:srgbClr val="FFFFFF"/>
                </a:solidFill>
                <a:effectLst/>
                <a:latin typeface="Arial" panose="020B0604020202020204" pitchFamily="34" charset="0"/>
              </a:rPr>
              <a:t>    "</a:t>
            </a:r>
            <a:r>
              <a:rPr lang="en-US" sz="800" b="1" i="0" u="none" strike="noStrike" err="1">
                <a:solidFill>
                  <a:srgbClr val="FFFFFF"/>
                </a:solidFill>
                <a:effectLst/>
                <a:latin typeface="Arial" panose="020B0604020202020204" pitchFamily="34" charset="0"/>
              </a:rPr>
              <a:t>temp_f</a:t>
            </a:r>
            <a:r>
              <a:rPr lang="en-US" sz="800" b="1" i="0" u="none" strike="noStrike">
                <a:solidFill>
                  <a:srgbClr val="FFFFFF"/>
                </a:solidFill>
                <a:effectLst/>
                <a:latin typeface="Arial" panose="020B0604020202020204" pitchFamily="34" charset="0"/>
              </a:rPr>
              <a:t>": 101,</a:t>
            </a:r>
            <a:endParaRPr lang="en-US" sz="800" b="1">
              <a:effectLst/>
            </a:endParaRPr>
          </a:p>
          <a:p>
            <a:pPr rtl="0">
              <a:buNone/>
            </a:pPr>
            <a:r>
              <a:rPr lang="en-US" sz="800" b="1" i="0" u="none" strike="noStrike">
                <a:solidFill>
                  <a:srgbClr val="FFFFFF"/>
                </a:solidFill>
                <a:effectLst/>
                <a:latin typeface="Arial" panose="020B0604020202020204" pitchFamily="34" charset="0"/>
              </a:rPr>
              <a:t>    "HR": 130,</a:t>
            </a:r>
            <a:endParaRPr lang="en-US" sz="800" b="1">
              <a:effectLst/>
            </a:endParaRPr>
          </a:p>
          <a:p>
            <a:pPr rtl="0">
              <a:buNone/>
            </a:pPr>
            <a:r>
              <a:rPr lang="en-US" sz="800" b="1" i="0" u="none" strike="noStrike">
                <a:solidFill>
                  <a:srgbClr val="FFFFFF"/>
                </a:solidFill>
                <a:effectLst/>
                <a:latin typeface="Arial" panose="020B0604020202020204" pitchFamily="34" charset="0"/>
              </a:rPr>
              <a:t>    "SBP": 88,</a:t>
            </a:r>
            <a:endParaRPr lang="en-US" sz="800" b="1">
              <a:effectLst/>
            </a:endParaRPr>
          </a:p>
          <a:p>
            <a:pPr rtl="0">
              <a:buNone/>
            </a:pPr>
            <a:r>
              <a:rPr lang="en-US" sz="800" b="1" i="0" u="none" strike="noStrike">
                <a:solidFill>
                  <a:srgbClr val="FFFFFF"/>
                </a:solidFill>
                <a:effectLst/>
                <a:latin typeface="Arial" panose="020B0604020202020204" pitchFamily="34" charset="0"/>
              </a:rPr>
              <a:t>    "DBP": 55,</a:t>
            </a:r>
            <a:endParaRPr lang="en-US" sz="800" b="1">
              <a:effectLst/>
            </a:endParaRPr>
          </a:p>
          <a:p>
            <a:pPr rtl="0">
              <a:buNone/>
            </a:pPr>
            <a:r>
              <a:rPr lang="en-US" sz="800" b="1" i="0" u="none" strike="noStrike">
                <a:solidFill>
                  <a:srgbClr val="FFFFFF"/>
                </a:solidFill>
                <a:effectLst/>
                <a:latin typeface="Arial" panose="020B0604020202020204" pitchFamily="34" charset="0"/>
              </a:rPr>
              <a:t>    "AMS": True</a:t>
            </a:r>
            <a:endParaRPr lang="en-US" sz="800" b="1">
              <a:effectLst/>
            </a:endParaRPr>
          </a:p>
          <a:p>
            <a:pPr rtl="0">
              <a:buNone/>
            </a:pPr>
            <a:r>
              <a:rPr lang="en-US" sz="800" b="1" i="0" u="none" strike="noStrike">
                <a:solidFill>
                  <a:srgbClr val="FFFFFF"/>
                </a:solidFill>
                <a:effectLst/>
                <a:latin typeface="Arial" panose="020B0604020202020204" pitchFamily="34" charset="0"/>
              </a:rPr>
              <a:t>}</a:t>
            </a:r>
            <a:endParaRPr lang="en-US" sz="800" b="1">
              <a:effectLst/>
            </a:endParaRPr>
          </a:p>
        </p:txBody>
      </p:sp>
      <p:sp>
        <p:nvSpPr>
          <p:cNvPr id="5" name="TextBox 4">
            <a:extLst>
              <a:ext uri="{FF2B5EF4-FFF2-40B4-BE49-F238E27FC236}">
                <a16:creationId xmlns:a16="http://schemas.microsoft.com/office/drawing/2014/main" id="{94E6D59D-8CF0-BDFB-944D-E812F22A5755}"/>
              </a:ext>
            </a:extLst>
          </p:cNvPr>
          <p:cNvSpPr txBox="1"/>
          <p:nvPr/>
        </p:nvSpPr>
        <p:spPr>
          <a:xfrm>
            <a:off x="2483395" y="1648193"/>
            <a:ext cx="3305604" cy="246221"/>
          </a:xfrm>
          <a:prstGeom prst="rect">
            <a:avLst/>
          </a:prstGeom>
          <a:noFill/>
        </p:spPr>
        <p:txBody>
          <a:bodyPr wrap="square">
            <a:spAutoFit/>
          </a:bodyPr>
          <a:lstStyle/>
          <a:p>
            <a:endParaRPr lang="en-US" sz="1000">
              <a:solidFill>
                <a:schemeClr val="bg1"/>
              </a:solidFill>
            </a:endParaRPr>
          </a:p>
        </p:txBody>
      </p:sp>
      <p:sp>
        <p:nvSpPr>
          <p:cNvPr id="7" name="TextBox 6">
            <a:extLst>
              <a:ext uri="{FF2B5EF4-FFF2-40B4-BE49-F238E27FC236}">
                <a16:creationId xmlns:a16="http://schemas.microsoft.com/office/drawing/2014/main" id="{D1CD7B07-C50F-71C1-081C-565549E16DB1}"/>
              </a:ext>
            </a:extLst>
          </p:cNvPr>
          <p:cNvSpPr txBox="1"/>
          <p:nvPr/>
        </p:nvSpPr>
        <p:spPr>
          <a:xfrm>
            <a:off x="2400947" y="1482840"/>
            <a:ext cx="3278567" cy="4154984"/>
          </a:xfrm>
          <a:prstGeom prst="rect">
            <a:avLst/>
          </a:prstGeom>
          <a:noFill/>
        </p:spPr>
        <p:txBody>
          <a:bodyPr wrap="square">
            <a:spAutoFit/>
          </a:bodyPr>
          <a:lstStyle/>
          <a:p>
            <a:pPr rtl="0">
              <a:buNone/>
            </a:pPr>
            <a:r>
              <a:rPr lang="en-US" sz="800" b="1" i="0" u="none" strike="noStrike">
                <a:solidFill>
                  <a:srgbClr val="FFFFFF"/>
                </a:solidFill>
                <a:effectLst/>
                <a:latin typeface="Arial" panose="020B0604020202020204" pitchFamily="34" charset="0"/>
              </a:rPr>
              <a:t>Define CDS Risk Scoring Function </a:t>
            </a:r>
            <a:endParaRPr lang="en-US" sz="800" b="1">
              <a:effectLst/>
            </a:endParaRPr>
          </a:p>
          <a:p>
            <a:pPr rtl="0">
              <a:buNone/>
            </a:pPr>
            <a:r>
              <a:rPr lang="en-US" sz="800" b="1" i="0" u="none" strike="noStrike">
                <a:solidFill>
                  <a:srgbClr val="FFFFFF"/>
                </a:solidFill>
                <a:effectLst/>
                <a:latin typeface="Arial" panose="020B0604020202020204" pitchFamily="34" charset="0"/>
              </a:rPr>
              <a:t>def </a:t>
            </a:r>
            <a:r>
              <a:rPr lang="en-US" sz="800" b="1" i="0" u="none" strike="noStrike" err="1">
                <a:solidFill>
                  <a:srgbClr val="FFFFFF"/>
                </a:solidFill>
                <a:effectLst/>
                <a:latin typeface="Arial" panose="020B0604020202020204" pitchFamily="34" charset="0"/>
              </a:rPr>
              <a:t>pneumonia_risk_score</a:t>
            </a:r>
            <a:r>
              <a:rPr lang="en-US" sz="800" b="1" i="0" u="none" strike="noStrike">
                <a:solidFill>
                  <a:srgbClr val="FFFFFF"/>
                </a:solidFill>
                <a:effectLst/>
                <a:latin typeface="Arial" panose="020B0604020202020204" pitchFamily="34" charset="0"/>
              </a:rPr>
              <a:t>(patient):</a:t>
            </a:r>
            <a:endParaRPr lang="en-US" sz="800" b="1">
              <a:effectLst/>
            </a:endParaRPr>
          </a:p>
          <a:p>
            <a:pPr rtl="0">
              <a:buNone/>
            </a:pPr>
            <a:r>
              <a:rPr lang="en-US" sz="800" b="1" i="0" u="none" strike="noStrike">
                <a:solidFill>
                  <a:srgbClr val="FFFFFF"/>
                </a:solidFill>
                <a:effectLst/>
                <a:latin typeface="Arial" panose="020B0604020202020204" pitchFamily="34" charset="0"/>
              </a:rPr>
              <a:t>    score = 0</a:t>
            </a:r>
            <a:endParaRPr lang="en-US" sz="800" b="1">
              <a:effectLst/>
            </a:endParaRPr>
          </a:p>
          <a:p>
            <a:pPr rtl="0">
              <a:buNone/>
            </a:pPr>
            <a:r>
              <a:rPr lang="en-US" sz="800" b="1" i="0" u="none" strike="noStrike">
                <a:solidFill>
                  <a:srgbClr val="FFFFFF"/>
                </a:solidFill>
                <a:effectLst/>
                <a:latin typeface="Arial" panose="020B0604020202020204" pitchFamily="34" charset="0"/>
              </a:rPr>
              <a:t>Age &amp; Residence Scoring ---</a:t>
            </a:r>
            <a:endParaRPr lang="en-US" sz="800" b="1">
              <a:effectLst/>
            </a:endParaRPr>
          </a:p>
          <a:p>
            <a:pPr rtl="0">
              <a:buNone/>
            </a:pPr>
            <a:r>
              <a:rPr lang="en-US" sz="800" b="1" i="0" u="none" strike="noStrike">
                <a:solidFill>
                  <a:srgbClr val="FFFFFF"/>
                </a:solidFill>
                <a:effectLst/>
                <a:latin typeface="Arial" panose="020B0604020202020204" pitchFamily="34" charset="0"/>
              </a:rPr>
              <a:t>    if patient["age"] &gt; 65:</a:t>
            </a:r>
            <a:endParaRPr lang="en-US" sz="800" b="1">
              <a:effectLst/>
            </a:endParaRPr>
          </a:p>
          <a:p>
            <a:pPr rtl="0">
              <a:buNone/>
            </a:pPr>
            <a:r>
              <a:rPr lang="en-US" sz="800" b="1" i="0" u="none" strike="noStrike">
                <a:solidFill>
                  <a:srgbClr val="FFFFFF"/>
                </a:solidFill>
                <a:effectLst/>
                <a:latin typeface="Arial" panose="020B0604020202020204" pitchFamily="34" charset="0"/>
              </a:rPr>
              <a:t>        score += 1</a:t>
            </a:r>
            <a:endParaRPr lang="en-US" sz="800" b="1">
              <a:effectLst/>
            </a:endParaRPr>
          </a:p>
          <a:p>
            <a:pPr rtl="0">
              <a:buNone/>
            </a:pPr>
            <a:r>
              <a:rPr lang="en-US" sz="800" b="1" i="0" u="none" strike="noStrike">
                <a:solidFill>
                  <a:srgbClr val="FFFFFF"/>
                </a:solidFill>
                <a:effectLst/>
                <a:latin typeface="Arial" panose="020B0604020202020204" pitchFamily="34" charset="0"/>
              </a:rPr>
              <a:t>    if patient["residence"] == "Nursing Home":</a:t>
            </a:r>
            <a:endParaRPr lang="en-US" sz="800" b="1">
              <a:effectLst/>
            </a:endParaRPr>
          </a:p>
          <a:p>
            <a:pPr rtl="0">
              <a:buNone/>
            </a:pPr>
            <a:r>
              <a:rPr lang="en-US" sz="800" b="1" i="0" u="none" strike="noStrike">
                <a:solidFill>
                  <a:srgbClr val="FFFFFF"/>
                </a:solidFill>
                <a:effectLst/>
                <a:latin typeface="Arial" panose="020B0604020202020204" pitchFamily="34" charset="0"/>
              </a:rPr>
              <a:t>        score += 1</a:t>
            </a:r>
            <a:endParaRPr lang="en-US" sz="800" b="1"/>
          </a:p>
          <a:p>
            <a:pPr rtl="0">
              <a:buNone/>
            </a:pPr>
            <a:r>
              <a:rPr lang="en-US" sz="800" b="1" i="0" u="none" strike="noStrike">
                <a:solidFill>
                  <a:schemeClr val="accent4"/>
                </a:solidFill>
                <a:effectLst/>
                <a:latin typeface="Arial" panose="020B0604020202020204" pitchFamily="34" charset="0"/>
              </a:rPr>
              <a:t> Comorbidity Scoring </a:t>
            </a:r>
            <a:endParaRPr lang="en-US" sz="800" b="1">
              <a:solidFill>
                <a:schemeClr val="accent4"/>
              </a:solidFill>
              <a:effectLst/>
            </a:endParaRPr>
          </a:p>
          <a:p>
            <a:pPr rtl="0">
              <a:buNone/>
            </a:pPr>
            <a:r>
              <a:rPr lang="en-US" sz="800" b="1" i="0" u="none" strike="noStrike">
                <a:solidFill>
                  <a:schemeClr val="accent4"/>
                </a:solidFill>
                <a:effectLst/>
                <a:latin typeface="Arial" panose="020B0604020202020204" pitchFamily="34" charset="0"/>
              </a:rPr>
              <a:t>    score += </a:t>
            </a:r>
            <a:r>
              <a:rPr lang="en-US" sz="800" b="1" i="0" u="none" strike="noStrike" err="1">
                <a:solidFill>
                  <a:schemeClr val="accent4"/>
                </a:solidFill>
                <a:effectLst/>
                <a:latin typeface="Arial" panose="020B0604020202020204" pitchFamily="34" charset="0"/>
              </a:rPr>
              <a:t>len</a:t>
            </a:r>
            <a:r>
              <a:rPr lang="en-US" sz="800" b="1" i="0" u="none" strike="noStrike">
                <a:solidFill>
                  <a:schemeClr val="accent4"/>
                </a:solidFill>
                <a:effectLst/>
                <a:latin typeface="Arial" panose="020B0604020202020204" pitchFamily="34" charset="0"/>
              </a:rPr>
              <a:t>(</a:t>
            </a:r>
            <a:r>
              <a:rPr lang="en-US" sz="800" b="1" i="0" u="none" strike="noStrike" err="1">
                <a:solidFill>
                  <a:schemeClr val="accent4"/>
                </a:solidFill>
                <a:effectLst/>
                <a:latin typeface="Arial" panose="020B0604020202020204" pitchFamily="34" charset="0"/>
              </a:rPr>
              <a:t>patient.get</a:t>
            </a:r>
            <a:r>
              <a:rPr lang="en-US" sz="800" b="1" i="0" u="none" strike="noStrike">
                <a:solidFill>
                  <a:schemeClr val="accent4"/>
                </a:solidFill>
                <a:effectLst/>
                <a:latin typeface="Arial" panose="020B0604020202020204" pitchFamily="34" charset="0"/>
              </a:rPr>
              <a:t>("comorbidities", []))  # 1 point per comorbidity</a:t>
            </a:r>
            <a:endParaRPr lang="en-US" sz="800" b="1">
              <a:solidFill>
                <a:schemeClr val="accent4"/>
              </a:solidFill>
              <a:effectLst/>
            </a:endParaRPr>
          </a:p>
          <a:p>
            <a:pPr rtl="0">
              <a:buNone/>
            </a:pPr>
            <a:r>
              <a:rPr lang="en-US" sz="800" b="1" i="0" u="none" strike="noStrike">
                <a:solidFill>
                  <a:schemeClr val="accent3"/>
                </a:solidFill>
                <a:effectLst/>
                <a:latin typeface="Arial" panose="020B0604020202020204" pitchFamily="34" charset="0"/>
              </a:rPr>
              <a:t>Vital Sign Scoring </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patient["RR"] &gt;= 30:</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patient["SpO2"] &lt; 92:</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a:t>
            </a:r>
            <a:r>
              <a:rPr lang="en-US" sz="800" b="1" i="0" u="none" strike="noStrike" err="1">
                <a:solidFill>
                  <a:schemeClr val="accent3"/>
                </a:solidFill>
                <a:effectLst/>
                <a:latin typeface="Arial" panose="020B0604020202020204" pitchFamily="34" charset="0"/>
              </a:rPr>
              <a:t>temp_f</a:t>
            </a:r>
            <a:r>
              <a:rPr lang="en-US" sz="800" b="1" i="0" u="none" strike="noStrike">
                <a:solidFill>
                  <a:schemeClr val="accent3"/>
                </a:solidFill>
                <a:effectLst/>
                <a:latin typeface="Arial" panose="020B0604020202020204" pitchFamily="34" charset="0"/>
              </a:rPr>
              <a:t>"] &lt; 95 or patient["</a:t>
            </a:r>
            <a:r>
              <a:rPr lang="en-US" sz="800" b="1" i="0" u="none" strike="noStrike" err="1">
                <a:solidFill>
                  <a:schemeClr val="accent3"/>
                </a:solidFill>
                <a:effectLst/>
                <a:latin typeface="Arial" panose="020B0604020202020204" pitchFamily="34" charset="0"/>
              </a:rPr>
              <a:t>temp_f</a:t>
            </a:r>
            <a:r>
              <a:rPr lang="en-US" sz="800" b="1" i="0" u="none" strike="noStrike">
                <a:solidFill>
                  <a:schemeClr val="accent3"/>
                </a:solidFill>
                <a:effectLst/>
                <a:latin typeface="Arial" panose="020B0604020202020204" pitchFamily="34" charset="0"/>
              </a:rPr>
              <a:t>"] &gt;= 104:</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patient["SBP"] &lt; 90 or patient["DBP"] &lt;= 60:</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patient["HR"] &gt;= 125:</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bg2"/>
                </a:solidFill>
                <a:effectLst/>
                <a:latin typeface="Arial" panose="020B0604020202020204" pitchFamily="34" charset="0"/>
              </a:rPr>
              <a:t>CURB-65 Scoring  (Confusion)</a:t>
            </a:r>
          </a:p>
          <a:p>
            <a:r>
              <a:rPr lang="en-US" sz="800" b="1" i="0" u="none" strike="noStrike">
                <a:solidFill>
                  <a:schemeClr val="bg2"/>
                </a:solidFill>
                <a:effectLst/>
                <a:latin typeface="Arial" panose="020B0604020202020204" pitchFamily="34" charset="0"/>
              </a:rPr>
              <a:t>    if patient[”AMS"] :</a:t>
            </a:r>
          </a:p>
          <a:p>
            <a:r>
              <a:rPr lang="en-US" sz="800" b="1">
                <a:solidFill>
                  <a:schemeClr val="bg2"/>
                </a:solidFill>
                <a:latin typeface="Arial" panose="020B0604020202020204" pitchFamily="34" charset="0"/>
              </a:rPr>
              <a:t>       c</a:t>
            </a:r>
            <a:r>
              <a:rPr lang="en-US" sz="800" b="1" i="0" u="none" strike="noStrike">
                <a:solidFill>
                  <a:schemeClr val="bg2"/>
                </a:solidFill>
                <a:effectLst/>
                <a:latin typeface="Arial" panose="020B0604020202020204" pitchFamily="34" charset="0"/>
              </a:rPr>
              <a:t>urb65 += 1</a:t>
            </a:r>
          </a:p>
          <a:p>
            <a:r>
              <a:rPr lang="en-US" sz="800" b="1" i="0" u="none" strike="noStrike">
                <a:solidFill>
                  <a:schemeClr val="bg2"/>
                </a:solidFill>
                <a:effectLst/>
                <a:latin typeface="Arial" panose="020B0604020202020204" pitchFamily="34" charset="0"/>
              </a:rPr>
              <a:t>    if </a:t>
            </a:r>
            <a:r>
              <a:rPr lang="en-US" sz="800" b="1" i="0" u="none" strike="noStrike" err="1">
                <a:solidFill>
                  <a:schemeClr val="bg2"/>
                </a:solidFill>
                <a:effectLst/>
                <a:latin typeface="Arial" panose="020B0604020202020204" pitchFamily="34" charset="0"/>
              </a:rPr>
              <a:t>patient.get</a:t>
            </a:r>
            <a:r>
              <a:rPr lang="en-US" sz="800" b="1">
                <a:solidFill>
                  <a:schemeClr val="bg2"/>
                </a:solidFill>
                <a:latin typeface="Arial" panose="020B0604020202020204" pitchFamily="34" charset="0"/>
              </a:rPr>
              <a:t> </a:t>
            </a:r>
            <a:r>
              <a:rPr lang="en-US" sz="800" b="1" i="0" u="none" strike="noStrike">
                <a:solidFill>
                  <a:schemeClr val="bg2"/>
                </a:solidFill>
                <a:effectLst/>
                <a:latin typeface="Arial" panose="020B0604020202020204" pitchFamily="34" charset="0"/>
              </a:rPr>
              <a:t>[”BUN”, 0] &gt;19  (Uremia)</a:t>
            </a:r>
          </a:p>
          <a:p>
            <a:r>
              <a:rPr lang="en-US" sz="800" b="1">
                <a:solidFill>
                  <a:schemeClr val="bg2"/>
                </a:solidFill>
                <a:latin typeface="Arial" panose="020B0604020202020204" pitchFamily="34" charset="0"/>
              </a:rPr>
              <a:t>       c</a:t>
            </a:r>
            <a:r>
              <a:rPr lang="en-US" sz="800" b="1" i="0" u="none" strike="noStrike">
                <a:solidFill>
                  <a:schemeClr val="bg2"/>
                </a:solidFill>
                <a:effectLst/>
                <a:latin typeface="Arial" panose="020B0604020202020204" pitchFamily="34" charset="0"/>
              </a:rPr>
              <a:t>urb65 += 1</a:t>
            </a:r>
          </a:p>
          <a:p>
            <a:r>
              <a:rPr lang="en-US" sz="800" b="1" i="0" u="none" strike="noStrike">
                <a:solidFill>
                  <a:schemeClr val="bg2"/>
                </a:solidFill>
                <a:effectLst/>
                <a:latin typeface="Arial" panose="020B0604020202020204" pitchFamily="34" charset="0"/>
              </a:rPr>
              <a:t>    if </a:t>
            </a:r>
            <a:r>
              <a:rPr lang="en-US" sz="800" b="1" i="0" u="none" strike="noStrike" err="1">
                <a:solidFill>
                  <a:schemeClr val="bg2"/>
                </a:solidFill>
                <a:effectLst/>
                <a:latin typeface="Arial" panose="020B0604020202020204" pitchFamily="34" charset="0"/>
              </a:rPr>
              <a:t>patient.get</a:t>
            </a:r>
            <a:r>
              <a:rPr lang="en-US" sz="800" b="1">
                <a:solidFill>
                  <a:schemeClr val="bg2"/>
                </a:solidFill>
                <a:latin typeface="Arial" panose="020B0604020202020204" pitchFamily="34" charset="0"/>
              </a:rPr>
              <a:t> </a:t>
            </a:r>
            <a:r>
              <a:rPr lang="en-US" sz="800" b="1" i="0" u="none" strike="noStrike">
                <a:solidFill>
                  <a:schemeClr val="bg2"/>
                </a:solidFill>
                <a:effectLst/>
                <a:latin typeface="Arial" panose="020B0604020202020204" pitchFamily="34" charset="0"/>
              </a:rPr>
              <a:t>[”BUN”, 0] &gt;=65 (Age)</a:t>
            </a:r>
          </a:p>
          <a:p>
            <a:r>
              <a:rPr lang="en-US" sz="800" b="1">
                <a:solidFill>
                  <a:schemeClr val="bg2"/>
                </a:solidFill>
                <a:latin typeface="Arial" panose="020B0604020202020204" pitchFamily="34" charset="0"/>
              </a:rPr>
              <a:t>       c</a:t>
            </a:r>
            <a:r>
              <a:rPr lang="en-US" sz="800" b="1" i="0" u="none" strike="noStrike">
                <a:solidFill>
                  <a:schemeClr val="bg2"/>
                </a:solidFill>
                <a:effectLst/>
                <a:latin typeface="Arial" panose="020B0604020202020204" pitchFamily="34" charset="0"/>
              </a:rPr>
              <a:t>urb65 += 1</a:t>
            </a:r>
          </a:p>
          <a:p>
            <a:endParaRPr lang="en-US" sz="800" b="1" i="0" u="none" strike="noStrike">
              <a:solidFill>
                <a:srgbClr val="FFFFFF"/>
              </a:solidFill>
              <a:effectLst/>
              <a:latin typeface="Arial" panose="020B0604020202020204" pitchFamily="34" charset="0"/>
            </a:endParaRPr>
          </a:p>
          <a:p>
            <a:endParaRPr lang="en-US" sz="800" b="1" i="0" u="none" strike="noStrike">
              <a:solidFill>
                <a:srgbClr val="FFFFFF"/>
              </a:solidFill>
              <a:effectLst/>
              <a:latin typeface="Arial" panose="020B0604020202020204" pitchFamily="34" charset="0"/>
            </a:endParaRPr>
          </a:p>
          <a:p>
            <a:endParaRPr lang="en-US" sz="800" b="1">
              <a:effectLst/>
            </a:endParaRPr>
          </a:p>
          <a:p>
            <a:pPr rtl="0">
              <a:buNone/>
            </a:pPr>
            <a:endParaRPr lang="en-US" sz="800" b="1"/>
          </a:p>
        </p:txBody>
      </p:sp>
    </p:spTree>
    <p:extLst>
      <p:ext uri="{BB962C8B-B14F-4D97-AF65-F5344CB8AC3E}">
        <p14:creationId xmlns:p14="http://schemas.microsoft.com/office/powerpoint/2010/main" val="200540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F57CEAD2-5635-8C39-6D2B-46E6892B3B3A}"/>
            </a:ext>
          </a:extLst>
        </p:cNvPr>
        <p:cNvGrpSpPr/>
        <p:nvPr/>
      </p:nvGrpSpPr>
      <p:grpSpPr>
        <a:xfrm>
          <a:off x="0" y="0"/>
          <a:ext cx="0" cy="0"/>
          <a:chOff x="0" y="0"/>
          <a:chExt cx="0" cy="0"/>
        </a:xfrm>
      </p:grpSpPr>
      <p:sp>
        <p:nvSpPr>
          <p:cNvPr id="382" name="Google Shape;382;g356e5eec352_0_100">
            <a:extLst>
              <a:ext uri="{FF2B5EF4-FFF2-40B4-BE49-F238E27FC236}">
                <a16:creationId xmlns:a16="http://schemas.microsoft.com/office/drawing/2014/main" id="{38738196-BC43-5083-BBF7-72D30DB5052E}"/>
              </a:ext>
            </a:extLst>
          </p:cNvPr>
          <p:cNvSpPr txBox="1">
            <a:spLocks noGrp="1"/>
          </p:cNvSpPr>
          <p:nvPr>
            <p:ph type="title"/>
          </p:nvPr>
        </p:nvSpPr>
        <p:spPr>
          <a:xfrm>
            <a:off x="504606" y="414087"/>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Pseudocode: ED Pneumonia Risk Stratification </a:t>
            </a:r>
            <a:endParaRPr/>
          </a:p>
        </p:txBody>
      </p:sp>
      <p:sp>
        <p:nvSpPr>
          <p:cNvPr id="10" name="object 6">
            <a:extLst>
              <a:ext uri="{FF2B5EF4-FFF2-40B4-BE49-F238E27FC236}">
                <a16:creationId xmlns:a16="http://schemas.microsoft.com/office/drawing/2014/main" id="{161E1860-3901-5E51-0AD1-C2CF504A8508}"/>
              </a:ext>
            </a:extLst>
          </p:cNvPr>
          <p:cNvSpPr txBox="1"/>
          <p:nvPr/>
        </p:nvSpPr>
        <p:spPr>
          <a:xfrm>
            <a:off x="2593072" y="847642"/>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2</a:t>
            </a:r>
          </a:p>
        </p:txBody>
      </p:sp>
      <p:cxnSp>
        <p:nvCxnSpPr>
          <p:cNvPr id="14" name="Straight Arrow Connector 13">
            <a:extLst>
              <a:ext uri="{FF2B5EF4-FFF2-40B4-BE49-F238E27FC236}">
                <a16:creationId xmlns:a16="http://schemas.microsoft.com/office/drawing/2014/main" id="{3FDBA917-2A8F-DFD0-ACEB-C6B5C7850015}"/>
              </a:ext>
            </a:extLst>
          </p:cNvPr>
          <p:cNvCxnSpPr>
            <a:cxnSpLocks/>
          </p:cNvCxnSpPr>
          <p:nvPr/>
        </p:nvCxnSpPr>
        <p:spPr>
          <a:xfrm>
            <a:off x="535444" y="1371859"/>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16" name="object 6">
            <a:extLst>
              <a:ext uri="{FF2B5EF4-FFF2-40B4-BE49-F238E27FC236}">
                <a16:creationId xmlns:a16="http://schemas.microsoft.com/office/drawing/2014/main" id="{3379AD2B-0040-F5F8-82C7-94CDA9D707A4}"/>
              </a:ext>
            </a:extLst>
          </p:cNvPr>
          <p:cNvSpPr txBox="1"/>
          <p:nvPr/>
        </p:nvSpPr>
        <p:spPr>
          <a:xfrm>
            <a:off x="535444" y="827081"/>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1</a:t>
            </a:r>
          </a:p>
        </p:txBody>
      </p:sp>
      <p:cxnSp>
        <p:nvCxnSpPr>
          <p:cNvPr id="23" name="Straight Arrow Connector 22">
            <a:extLst>
              <a:ext uri="{FF2B5EF4-FFF2-40B4-BE49-F238E27FC236}">
                <a16:creationId xmlns:a16="http://schemas.microsoft.com/office/drawing/2014/main" id="{9E62601B-2E1E-F616-BA18-C11403C2EAC9}"/>
              </a:ext>
            </a:extLst>
          </p:cNvPr>
          <p:cNvCxnSpPr>
            <a:cxnSpLocks/>
          </p:cNvCxnSpPr>
          <p:nvPr/>
        </p:nvCxnSpPr>
        <p:spPr>
          <a:xfrm>
            <a:off x="2593072" y="1390899"/>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4" name="object 6">
            <a:extLst>
              <a:ext uri="{FF2B5EF4-FFF2-40B4-BE49-F238E27FC236}">
                <a16:creationId xmlns:a16="http://schemas.microsoft.com/office/drawing/2014/main" id="{EA109DDD-EF4E-BAFA-FEB5-68982C022369}"/>
              </a:ext>
            </a:extLst>
          </p:cNvPr>
          <p:cNvSpPr txBox="1"/>
          <p:nvPr/>
        </p:nvSpPr>
        <p:spPr>
          <a:xfrm>
            <a:off x="4650700" y="847642"/>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a:t>
            </a:r>
            <a:r>
              <a:rPr lang="en-US" altLang="zh-CN" b="1" spc="24">
                <a:solidFill>
                  <a:schemeClr val="bg1"/>
                </a:solidFill>
                <a:latin typeface="Arial" panose="020B0604020202020204" pitchFamily="34" charset="0"/>
                <a:cs typeface="Arial" panose="020B0604020202020204" pitchFamily="34" charset="0"/>
              </a:rPr>
              <a:t>3</a:t>
            </a:r>
            <a:endPar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D09D1F5B-DC78-B098-576B-6F1D501BEDB0}"/>
              </a:ext>
            </a:extLst>
          </p:cNvPr>
          <p:cNvCxnSpPr>
            <a:cxnSpLocks/>
          </p:cNvCxnSpPr>
          <p:nvPr/>
        </p:nvCxnSpPr>
        <p:spPr>
          <a:xfrm>
            <a:off x="4650700" y="1394810"/>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6" name="object 6">
            <a:extLst>
              <a:ext uri="{FF2B5EF4-FFF2-40B4-BE49-F238E27FC236}">
                <a16:creationId xmlns:a16="http://schemas.microsoft.com/office/drawing/2014/main" id="{2D6A889E-59CA-4B08-80A4-D09FAE144FDC}"/>
              </a:ext>
            </a:extLst>
          </p:cNvPr>
          <p:cNvSpPr txBox="1"/>
          <p:nvPr/>
        </p:nvSpPr>
        <p:spPr>
          <a:xfrm>
            <a:off x="6708328" y="827081"/>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lang="en-US" b="1" spc="24">
                <a:solidFill>
                  <a:schemeClr val="bg1"/>
                </a:solidFill>
                <a:latin typeface="Arial" panose="020B0604020202020204" pitchFamily="34" charset="0"/>
                <a:cs typeface="Arial" panose="020B0604020202020204" pitchFamily="34" charset="0"/>
              </a:rPr>
              <a:t>Step</a:t>
            </a: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 </a:t>
            </a:r>
            <a:r>
              <a:rPr lang="en-US" altLang="zh-CN" b="1" spc="24">
                <a:solidFill>
                  <a:schemeClr val="bg1"/>
                </a:solidFill>
                <a:latin typeface="Arial" panose="020B0604020202020204" pitchFamily="34" charset="0"/>
                <a:cs typeface="Arial" panose="020B0604020202020204" pitchFamily="34" charset="0"/>
              </a:rPr>
              <a:t>4</a:t>
            </a:r>
            <a:endPar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5842F077-6013-4EF2-E369-DA17A09EA54B}"/>
              </a:ext>
            </a:extLst>
          </p:cNvPr>
          <p:cNvCxnSpPr>
            <a:cxnSpLocks/>
          </p:cNvCxnSpPr>
          <p:nvPr/>
        </p:nvCxnSpPr>
        <p:spPr>
          <a:xfrm>
            <a:off x="6708328" y="1402632"/>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2F84B26-F91E-7CF9-1D81-B3B23AD937C2}"/>
              </a:ext>
            </a:extLst>
          </p:cNvPr>
          <p:cNvSpPr txBox="1"/>
          <p:nvPr/>
        </p:nvSpPr>
        <p:spPr>
          <a:xfrm>
            <a:off x="426000" y="1482840"/>
            <a:ext cx="1880941" cy="1938992"/>
          </a:xfrm>
          <a:prstGeom prst="rect">
            <a:avLst/>
          </a:prstGeom>
          <a:noFill/>
        </p:spPr>
        <p:txBody>
          <a:bodyPr wrap="square">
            <a:spAutoFit/>
          </a:bodyPr>
          <a:lstStyle/>
          <a:p>
            <a:pPr rtl="0">
              <a:buNone/>
            </a:pPr>
            <a:r>
              <a:rPr lang="en-US" sz="800" b="1" i="0" u="sng" strike="noStrike">
                <a:solidFill>
                  <a:srgbClr val="FFFFFF"/>
                </a:solidFill>
                <a:effectLst/>
                <a:latin typeface="Arial" panose="020B0604020202020204" pitchFamily="34" charset="0"/>
              </a:rPr>
              <a:t>Gather Intake Data (from ED form or EHR) </a:t>
            </a:r>
            <a:endParaRPr lang="en-US" sz="800" b="1" u="sng">
              <a:effectLst/>
            </a:endParaRPr>
          </a:p>
          <a:p>
            <a:pPr rtl="0">
              <a:buNone/>
            </a:pPr>
            <a:r>
              <a:rPr lang="en-US" sz="800" b="1" i="0" u="none" strike="noStrike" err="1">
                <a:solidFill>
                  <a:srgbClr val="FFFFFF"/>
                </a:solidFill>
                <a:effectLst/>
                <a:latin typeface="Arial" panose="020B0604020202020204" pitchFamily="34" charset="0"/>
              </a:rPr>
              <a:t>sample_patient</a:t>
            </a:r>
            <a:r>
              <a:rPr lang="en-US" sz="800" b="1" i="0" u="none" strike="noStrike">
                <a:solidFill>
                  <a:srgbClr val="FFFFFF"/>
                </a:solidFill>
                <a:effectLst/>
                <a:latin typeface="Arial" panose="020B0604020202020204" pitchFamily="34" charset="0"/>
              </a:rPr>
              <a:t> = {</a:t>
            </a:r>
            <a:endParaRPr lang="en-US" sz="800" b="1">
              <a:effectLst/>
            </a:endParaRPr>
          </a:p>
          <a:p>
            <a:pPr rtl="0">
              <a:buNone/>
            </a:pPr>
            <a:r>
              <a:rPr lang="en-US" sz="800" b="1" i="0" u="none" strike="noStrike">
                <a:solidFill>
                  <a:srgbClr val="FFFFFF"/>
                </a:solidFill>
                <a:effectLst/>
                <a:latin typeface="Arial" panose="020B0604020202020204" pitchFamily="34" charset="0"/>
              </a:rPr>
              <a:t>    "age": 72,</a:t>
            </a:r>
            <a:endParaRPr lang="en-US" sz="800" b="1">
              <a:effectLst/>
            </a:endParaRPr>
          </a:p>
          <a:p>
            <a:pPr rtl="0">
              <a:buNone/>
            </a:pPr>
            <a:r>
              <a:rPr lang="en-US" sz="800" b="1" i="0" u="none" strike="noStrike">
                <a:solidFill>
                  <a:srgbClr val="FFFFFF"/>
                </a:solidFill>
                <a:effectLst/>
                <a:latin typeface="Arial" panose="020B0604020202020204" pitchFamily="34" charset="0"/>
              </a:rPr>
              <a:t>    "residence": "Nursing Home",</a:t>
            </a:r>
            <a:endParaRPr lang="en-US" sz="800" b="1">
              <a:effectLst/>
            </a:endParaRPr>
          </a:p>
          <a:p>
            <a:pPr rtl="0">
              <a:buNone/>
            </a:pPr>
            <a:r>
              <a:rPr lang="en-US" sz="800" b="1" i="0" u="none" strike="noStrike">
                <a:solidFill>
                  <a:srgbClr val="FFFFFF"/>
                </a:solidFill>
                <a:effectLst/>
                <a:latin typeface="Arial" panose="020B0604020202020204" pitchFamily="34" charset="0"/>
              </a:rPr>
              <a:t>    "comorbidities": ["CHF", "CKD"],</a:t>
            </a:r>
            <a:endParaRPr lang="en-US" sz="800" b="1">
              <a:effectLst/>
            </a:endParaRPr>
          </a:p>
          <a:p>
            <a:pPr rtl="0">
              <a:buNone/>
            </a:pPr>
            <a:r>
              <a:rPr lang="en-US" sz="800" b="1" i="0" u="none" strike="noStrike">
                <a:solidFill>
                  <a:srgbClr val="FFFFFF"/>
                </a:solidFill>
                <a:effectLst/>
                <a:latin typeface="Arial" panose="020B0604020202020204" pitchFamily="34" charset="0"/>
              </a:rPr>
              <a:t>    "RR": 32,</a:t>
            </a:r>
            <a:endParaRPr lang="en-US" sz="800" b="1">
              <a:effectLst/>
            </a:endParaRPr>
          </a:p>
          <a:p>
            <a:pPr rtl="0">
              <a:buNone/>
            </a:pPr>
            <a:r>
              <a:rPr lang="en-US" sz="800" b="1" i="0" u="none" strike="noStrike">
                <a:solidFill>
                  <a:srgbClr val="FFFFFF"/>
                </a:solidFill>
                <a:effectLst/>
                <a:latin typeface="Arial" panose="020B0604020202020204" pitchFamily="34" charset="0"/>
              </a:rPr>
              <a:t>    "SpO2": 90,</a:t>
            </a:r>
            <a:endParaRPr lang="en-US" sz="800" b="1">
              <a:effectLst/>
            </a:endParaRPr>
          </a:p>
          <a:p>
            <a:pPr rtl="0">
              <a:buNone/>
            </a:pPr>
            <a:r>
              <a:rPr lang="en-US" sz="800" b="1" i="0" u="none" strike="noStrike">
                <a:solidFill>
                  <a:srgbClr val="FFFFFF"/>
                </a:solidFill>
                <a:effectLst/>
                <a:latin typeface="Arial" panose="020B0604020202020204" pitchFamily="34" charset="0"/>
              </a:rPr>
              <a:t>    "</a:t>
            </a:r>
            <a:r>
              <a:rPr lang="en-US" sz="800" b="1" i="0" u="none" strike="noStrike" err="1">
                <a:solidFill>
                  <a:srgbClr val="FFFFFF"/>
                </a:solidFill>
                <a:effectLst/>
                <a:latin typeface="Arial" panose="020B0604020202020204" pitchFamily="34" charset="0"/>
              </a:rPr>
              <a:t>temp_f</a:t>
            </a:r>
            <a:r>
              <a:rPr lang="en-US" sz="800" b="1" i="0" u="none" strike="noStrike">
                <a:solidFill>
                  <a:srgbClr val="FFFFFF"/>
                </a:solidFill>
                <a:effectLst/>
                <a:latin typeface="Arial" panose="020B0604020202020204" pitchFamily="34" charset="0"/>
              </a:rPr>
              <a:t>": 101,</a:t>
            </a:r>
            <a:endParaRPr lang="en-US" sz="800" b="1">
              <a:effectLst/>
            </a:endParaRPr>
          </a:p>
          <a:p>
            <a:pPr rtl="0">
              <a:buNone/>
            </a:pPr>
            <a:r>
              <a:rPr lang="en-US" sz="800" b="1" i="0" u="none" strike="noStrike">
                <a:solidFill>
                  <a:srgbClr val="FFFFFF"/>
                </a:solidFill>
                <a:effectLst/>
                <a:latin typeface="Arial" panose="020B0604020202020204" pitchFamily="34" charset="0"/>
              </a:rPr>
              <a:t>    "HR": 130,</a:t>
            </a:r>
            <a:endParaRPr lang="en-US" sz="800" b="1">
              <a:effectLst/>
            </a:endParaRPr>
          </a:p>
          <a:p>
            <a:pPr rtl="0">
              <a:buNone/>
            </a:pPr>
            <a:r>
              <a:rPr lang="en-US" sz="800" b="1" i="0" u="none" strike="noStrike">
                <a:solidFill>
                  <a:srgbClr val="FFFFFF"/>
                </a:solidFill>
                <a:effectLst/>
                <a:latin typeface="Arial" panose="020B0604020202020204" pitchFamily="34" charset="0"/>
              </a:rPr>
              <a:t>    "SBP": 88,</a:t>
            </a:r>
            <a:endParaRPr lang="en-US" sz="800" b="1">
              <a:effectLst/>
            </a:endParaRPr>
          </a:p>
          <a:p>
            <a:pPr rtl="0">
              <a:buNone/>
            </a:pPr>
            <a:r>
              <a:rPr lang="en-US" sz="800" b="1" i="0" u="none" strike="noStrike">
                <a:solidFill>
                  <a:srgbClr val="FFFFFF"/>
                </a:solidFill>
                <a:effectLst/>
                <a:latin typeface="Arial" panose="020B0604020202020204" pitchFamily="34" charset="0"/>
              </a:rPr>
              <a:t>    "DBP": 55,</a:t>
            </a:r>
            <a:endParaRPr lang="en-US" sz="800" b="1">
              <a:effectLst/>
            </a:endParaRPr>
          </a:p>
          <a:p>
            <a:pPr rtl="0">
              <a:buNone/>
            </a:pPr>
            <a:r>
              <a:rPr lang="en-US" sz="800" b="1" i="0" u="none" strike="noStrike">
                <a:solidFill>
                  <a:srgbClr val="FFFFFF"/>
                </a:solidFill>
                <a:effectLst/>
                <a:latin typeface="Arial" panose="020B0604020202020204" pitchFamily="34" charset="0"/>
              </a:rPr>
              <a:t>    "AMS": True</a:t>
            </a:r>
            <a:endParaRPr lang="en-US" sz="800" b="1">
              <a:effectLst/>
            </a:endParaRPr>
          </a:p>
          <a:p>
            <a:pPr rtl="0">
              <a:buNone/>
            </a:pPr>
            <a:r>
              <a:rPr lang="en-US" sz="800" b="1" i="0" u="none" strike="noStrike">
                <a:solidFill>
                  <a:srgbClr val="FFFFFF"/>
                </a:solidFill>
                <a:effectLst/>
                <a:latin typeface="Arial" panose="020B0604020202020204" pitchFamily="34" charset="0"/>
              </a:rPr>
              <a:t>}</a:t>
            </a:r>
            <a:endParaRPr lang="en-US" sz="800" b="1">
              <a:effectLst/>
            </a:endParaRPr>
          </a:p>
        </p:txBody>
      </p:sp>
      <p:sp>
        <p:nvSpPr>
          <p:cNvPr id="5" name="TextBox 4">
            <a:extLst>
              <a:ext uri="{FF2B5EF4-FFF2-40B4-BE49-F238E27FC236}">
                <a16:creationId xmlns:a16="http://schemas.microsoft.com/office/drawing/2014/main" id="{2C0E800B-25FB-831F-EAFF-2E133A9F6942}"/>
              </a:ext>
            </a:extLst>
          </p:cNvPr>
          <p:cNvSpPr txBox="1"/>
          <p:nvPr/>
        </p:nvSpPr>
        <p:spPr>
          <a:xfrm>
            <a:off x="2483395" y="1648193"/>
            <a:ext cx="3305604" cy="246221"/>
          </a:xfrm>
          <a:prstGeom prst="rect">
            <a:avLst/>
          </a:prstGeom>
          <a:noFill/>
        </p:spPr>
        <p:txBody>
          <a:bodyPr wrap="square">
            <a:spAutoFit/>
          </a:bodyPr>
          <a:lstStyle/>
          <a:p>
            <a:endParaRPr lang="en-US" sz="1000">
              <a:solidFill>
                <a:schemeClr val="bg1"/>
              </a:solidFill>
            </a:endParaRPr>
          </a:p>
        </p:txBody>
      </p:sp>
      <p:sp>
        <p:nvSpPr>
          <p:cNvPr id="7" name="TextBox 6">
            <a:extLst>
              <a:ext uri="{FF2B5EF4-FFF2-40B4-BE49-F238E27FC236}">
                <a16:creationId xmlns:a16="http://schemas.microsoft.com/office/drawing/2014/main" id="{A242B4E6-0425-7468-4F02-5E66480C1DE7}"/>
              </a:ext>
            </a:extLst>
          </p:cNvPr>
          <p:cNvSpPr txBox="1"/>
          <p:nvPr/>
        </p:nvSpPr>
        <p:spPr>
          <a:xfrm>
            <a:off x="2400947" y="1482840"/>
            <a:ext cx="3278567" cy="4154984"/>
          </a:xfrm>
          <a:prstGeom prst="rect">
            <a:avLst/>
          </a:prstGeom>
          <a:noFill/>
        </p:spPr>
        <p:txBody>
          <a:bodyPr wrap="square">
            <a:spAutoFit/>
          </a:bodyPr>
          <a:lstStyle/>
          <a:p>
            <a:pPr rtl="0">
              <a:buNone/>
            </a:pPr>
            <a:r>
              <a:rPr lang="en-US" sz="800" b="1" i="0" u="sng" strike="noStrike">
                <a:solidFill>
                  <a:srgbClr val="FFFFFF"/>
                </a:solidFill>
                <a:effectLst/>
                <a:latin typeface="Arial" panose="020B0604020202020204" pitchFamily="34" charset="0"/>
              </a:rPr>
              <a:t>Define CDS Risk Scoring Function </a:t>
            </a:r>
            <a:endParaRPr lang="en-US" sz="800" b="1" u="sng">
              <a:effectLst/>
            </a:endParaRPr>
          </a:p>
          <a:p>
            <a:pPr rtl="0">
              <a:buNone/>
            </a:pPr>
            <a:r>
              <a:rPr lang="en-US" sz="800" b="1" i="0" u="none" strike="noStrike">
                <a:solidFill>
                  <a:srgbClr val="FFFFFF"/>
                </a:solidFill>
                <a:effectLst/>
                <a:latin typeface="Arial" panose="020B0604020202020204" pitchFamily="34" charset="0"/>
              </a:rPr>
              <a:t>def </a:t>
            </a:r>
            <a:r>
              <a:rPr lang="en-US" sz="800" b="1" i="0" u="none" strike="noStrike" err="1">
                <a:solidFill>
                  <a:srgbClr val="FFFFFF"/>
                </a:solidFill>
                <a:effectLst/>
                <a:latin typeface="Arial" panose="020B0604020202020204" pitchFamily="34" charset="0"/>
              </a:rPr>
              <a:t>pneumonia_risk_score</a:t>
            </a:r>
            <a:r>
              <a:rPr lang="en-US" sz="800" b="1" i="0" u="none" strike="noStrike">
                <a:solidFill>
                  <a:srgbClr val="FFFFFF"/>
                </a:solidFill>
                <a:effectLst/>
                <a:latin typeface="Arial" panose="020B0604020202020204" pitchFamily="34" charset="0"/>
              </a:rPr>
              <a:t>(patient):</a:t>
            </a:r>
            <a:endParaRPr lang="en-US" sz="800" b="1">
              <a:effectLst/>
            </a:endParaRPr>
          </a:p>
          <a:p>
            <a:pPr rtl="0">
              <a:buNone/>
            </a:pPr>
            <a:r>
              <a:rPr lang="en-US" sz="800" b="1" i="0" u="none" strike="noStrike">
                <a:solidFill>
                  <a:srgbClr val="FFFFFF"/>
                </a:solidFill>
                <a:effectLst/>
                <a:latin typeface="Arial" panose="020B0604020202020204" pitchFamily="34" charset="0"/>
              </a:rPr>
              <a:t>    score = 0</a:t>
            </a:r>
            <a:endParaRPr lang="en-US" sz="800" b="1">
              <a:effectLst/>
            </a:endParaRPr>
          </a:p>
          <a:p>
            <a:pPr rtl="0">
              <a:buNone/>
            </a:pPr>
            <a:r>
              <a:rPr lang="en-US" sz="800" b="1" i="0" u="none" strike="noStrike">
                <a:solidFill>
                  <a:srgbClr val="FFFFFF"/>
                </a:solidFill>
                <a:effectLst/>
                <a:latin typeface="Arial" panose="020B0604020202020204" pitchFamily="34" charset="0"/>
              </a:rPr>
              <a:t>Age &amp; Residence Scoring ---</a:t>
            </a:r>
            <a:endParaRPr lang="en-US" sz="800" b="1">
              <a:effectLst/>
            </a:endParaRPr>
          </a:p>
          <a:p>
            <a:pPr rtl="0">
              <a:buNone/>
            </a:pPr>
            <a:r>
              <a:rPr lang="en-US" sz="800" b="1" i="0" u="none" strike="noStrike">
                <a:solidFill>
                  <a:srgbClr val="FFFFFF"/>
                </a:solidFill>
                <a:effectLst/>
                <a:latin typeface="Arial" panose="020B0604020202020204" pitchFamily="34" charset="0"/>
              </a:rPr>
              <a:t>    if patient["age"] &gt; 65:</a:t>
            </a:r>
            <a:endParaRPr lang="en-US" sz="800" b="1">
              <a:effectLst/>
            </a:endParaRPr>
          </a:p>
          <a:p>
            <a:pPr rtl="0">
              <a:buNone/>
            </a:pPr>
            <a:r>
              <a:rPr lang="en-US" sz="800" b="1" i="0" u="none" strike="noStrike">
                <a:solidFill>
                  <a:srgbClr val="FFFFFF"/>
                </a:solidFill>
                <a:effectLst/>
                <a:latin typeface="Arial" panose="020B0604020202020204" pitchFamily="34" charset="0"/>
              </a:rPr>
              <a:t>        score += 1</a:t>
            </a:r>
            <a:endParaRPr lang="en-US" sz="800" b="1">
              <a:effectLst/>
            </a:endParaRPr>
          </a:p>
          <a:p>
            <a:pPr rtl="0">
              <a:buNone/>
            </a:pPr>
            <a:r>
              <a:rPr lang="en-US" sz="800" b="1" i="0" u="none" strike="noStrike">
                <a:solidFill>
                  <a:srgbClr val="FFFFFF"/>
                </a:solidFill>
                <a:effectLst/>
                <a:latin typeface="Arial" panose="020B0604020202020204" pitchFamily="34" charset="0"/>
              </a:rPr>
              <a:t>    if patient["residence"] == "Nursing Home":</a:t>
            </a:r>
            <a:endParaRPr lang="en-US" sz="800" b="1">
              <a:effectLst/>
            </a:endParaRPr>
          </a:p>
          <a:p>
            <a:pPr rtl="0">
              <a:buNone/>
            </a:pPr>
            <a:r>
              <a:rPr lang="en-US" sz="800" b="1" i="0" u="none" strike="noStrike">
                <a:solidFill>
                  <a:srgbClr val="FFFFFF"/>
                </a:solidFill>
                <a:effectLst/>
                <a:latin typeface="Arial" panose="020B0604020202020204" pitchFamily="34" charset="0"/>
              </a:rPr>
              <a:t>        score += 1</a:t>
            </a:r>
            <a:endParaRPr lang="en-US" sz="800" b="1"/>
          </a:p>
          <a:p>
            <a:pPr rtl="0">
              <a:buNone/>
            </a:pPr>
            <a:r>
              <a:rPr lang="en-US" sz="800" b="1" i="0" u="none" strike="noStrike">
                <a:solidFill>
                  <a:schemeClr val="accent4"/>
                </a:solidFill>
                <a:effectLst/>
                <a:latin typeface="Arial" panose="020B0604020202020204" pitchFamily="34" charset="0"/>
              </a:rPr>
              <a:t> Comorbidity Scoring </a:t>
            </a:r>
            <a:endParaRPr lang="en-US" sz="800" b="1">
              <a:solidFill>
                <a:schemeClr val="accent4"/>
              </a:solidFill>
              <a:effectLst/>
            </a:endParaRPr>
          </a:p>
          <a:p>
            <a:pPr rtl="0">
              <a:buNone/>
            </a:pPr>
            <a:r>
              <a:rPr lang="en-US" sz="800" b="1" i="0" u="none" strike="noStrike">
                <a:solidFill>
                  <a:schemeClr val="accent4"/>
                </a:solidFill>
                <a:effectLst/>
                <a:latin typeface="Arial" panose="020B0604020202020204" pitchFamily="34" charset="0"/>
              </a:rPr>
              <a:t>    score += </a:t>
            </a:r>
            <a:r>
              <a:rPr lang="en-US" sz="800" b="1" i="0" u="none" strike="noStrike" err="1">
                <a:solidFill>
                  <a:schemeClr val="accent4"/>
                </a:solidFill>
                <a:effectLst/>
                <a:latin typeface="Arial" panose="020B0604020202020204" pitchFamily="34" charset="0"/>
              </a:rPr>
              <a:t>len</a:t>
            </a:r>
            <a:r>
              <a:rPr lang="en-US" sz="800" b="1" i="0" u="none" strike="noStrike">
                <a:solidFill>
                  <a:schemeClr val="accent4"/>
                </a:solidFill>
                <a:effectLst/>
                <a:latin typeface="Arial" panose="020B0604020202020204" pitchFamily="34" charset="0"/>
              </a:rPr>
              <a:t>(</a:t>
            </a:r>
            <a:r>
              <a:rPr lang="en-US" sz="800" b="1" i="0" u="none" strike="noStrike" err="1">
                <a:solidFill>
                  <a:schemeClr val="accent4"/>
                </a:solidFill>
                <a:effectLst/>
                <a:latin typeface="Arial" panose="020B0604020202020204" pitchFamily="34" charset="0"/>
              </a:rPr>
              <a:t>patient.get</a:t>
            </a:r>
            <a:r>
              <a:rPr lang="en-US" sz="800" b="1" i="0" u="none" strike="noStrike">
                <a:solidFill>
                  <a:schemeClr val="accent4"/>
                </a:solidFill>
                <a:effectLst/>
                <a:latin typeface="Arial" panose="020B0604020202020204" pitchFamily="34" charset="0"/>
              </a:rPr>
              <a:t>("comorbidities", [])) </a:t>
            </a:r>
          </a:p>
          <a:p>
            <a:pPr rtl="0">
              <a:buNone/>
            </a:pPr>
            <a:r>
              <a:rPr lang="en-US" sz="800" b="1" i="0" u="none" strike="noStrike">
                <a:solidFill>
                  <a:schemeClr val="accent4"/>
                </a:solidFill>
                <a:effectLst/>
                <a:latin typeface="Arial" panose="020B0604020202020204" pitchFamily="34" charset="0"/>
              </a:rPr>
              <a:t> # 1 point per comorbidity</a:t>
            </a:r>
            <a:endParaRPr lang="en-US" sz="800" b="1">
              <a:solidFill>
                <a:schemeClr val="accent4"/>
              </a:solidFill>
              <a:effectLst/>
            </a:endParaRPr>
          </a:p>
          <a:p>
            <a:pPr rtl="0">
              <a:buNone/>
            </a:pPr>
            <a:r>
              <a:rPr lang="en-US" sz="800" b="1" i="0" u="none" strike="noStrike">
                <a:solidFill>
                  <a:schemeClr val="accent3"/>
                </a:solidFill>
                <a:effectLst/>
                <a:latin typeface="Arial" panose="020B0604020202020204" pitchFamily="34" charset="0"/>
              </a:rPr>
              <a:t>Vital Sign Scoring </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patient["RR"] &gt;= 30:</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patient["SpO2"] &lt; 92:</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a:t>
            </a:r>
            <a:r>
              <a:rPr lang="en-US" sz="800" b="1" i="0" u="none" strike="noStrike" err="1">
                <a:solidFill>
                  <a:schemeClr val="accent3"/>
                </a:solidFill>
                <a:effectLst/>
                <a:latin typeface="Arial" panose="020B0604020202020204" pitchFamily="34" charset="0"/>
              </a:rPr>
              <a:t>temp_f</a:t>
            </a:r>
            <a:r>
              <a:rPr lang="en-US" sz="800" b="1" i="0" u="none" strike="noStrike">
                <a:solidFill>
                  <a:schemeClr val="accent3"/>
                </a:solidFill>
                <a:effectLst/>
                <a:latin typeface="Arial" panose="020B0604020202020204" pitchFamily="34" charset="0"/>
              </a:rPr>
              <a:t>"] &lt; 95 or patient["</a:t>
            </a:r>
            <a:r>
              <a:rPr lang="en-US" sz="800" b="1" i="0" u="none" strike="noStrike" err="1">
                <a:solidFill>
                  <a:schemeClr val="accent3"/>
                </a:solidFill>
                <a:effectLst/>
                <a:latin typeface="Arial" panose="020B0604020202020204" pitchFamily="34" charset="0"/>
              </a:rPr>
              <a:t>temp_f</a:t>
            </a:r>
            <a:r>
              <a:rPr lang="en-US" sz="800" b="1" i="0" u="none" strike="noStrike">
                <a:solidFill>
                  <a:schemeClr val="accent3"/>
                </a:solidFill>
                <a:effectLst/>
                <a:latin typeface="Arial" panose="020B0604020202020204" pitchFamily="34" charset="0"/>
              </a:rPr>
              <a:t>"] &gt;= 104:</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patient["SBP"] &lt; 90 or patient["DBP"] &lt;= 60:</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patient["HR"] &gt;= 125:</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bg2"/>
                </a:solidFill>
                <a:effectLst/>
                <a:latin typeface="Arial" panose="020B0604020202020204" pitchFamily="34" charset="0"/>
              </a:rPr>
              <a:t>CURB-65 Scoring  (Confusion)</a:t>
            </a:r>
          </a:p>
          <a:p>
            <a:r>
              <a:rPr lang="en-US" sz="800" b="1" i="0" u="none" strike="noStrike">
                <a:solidFill>
                  <a:schemeClr val="bg2"/>
                </a:solidFill>
                <a:effectLst/>
                <a:latin typeface="Arial" panose="020B0604020202020204" pitchFamily="34" charset="0"/>
              </a:rPr>
              <a:t>    if patient[”AMS"] :</a:t>
            </a:r>
          </a:p>
          <a:p>
            <a:r>
              <a:rPr lang="en-US" sz="800" b="1">
                <a:solidFill>
                  <a:schemeClr val="bg2"/>
                </a:solidFill>
                <a:latin typeface="Arial" panose="020B0604020202020204" pitchFamily="34" charset="0"/>
              </a:rPr>
              <a:t>       c</a:t>
            </a:r>
            <a:r>
              <a:rPr lang="en-US" sz="800" b="1" i="0" u="none" strike="noStrike">
                <a:solidFill>
                  <a:schemeClr val="bg2"/>
                </a:solidFill>
                <a:effectLst/>
                <a:latin typeface="Arial" panose="020B0604020202020204" pitchFamily="34" charset="0"/>
              </a:rPr>
              <a:t>urb65 += 1</a:t>
            </a:r>
          </a:p>
          <a:p>
            <a:r>
              <a:rPr lang="en-US" sz="800" b="1" i="0" u="none" strike="noStrike">
                <a:solidFill>
                  <a:schemeClr val="bg2"/>
                </a:solidFill>
                <a:effectLst/>
                <a:latin typeface="Arial" panose="020B0604020202020204" pitchFamily="34" charset="0"/>
              </a:rPr>
              <a:t>    if </a:t>
            </a:r>
            <a:r>
              <a:rPr lang="en-US" sz="800" b="1" i="0" u="none" strike="noStrike" err="1">
                <a:solidFill>
                  <a:schemeClr val="bg2"/>
                </a:solidFill>
                <a:effectLst/>
                <a:latin typeface="Arial" panose="020B0604020202020204" pitchFamily="34" charset="0"/>
              </a:rPr>
              <a:t>patient.get</a:t>
            </a:r>
            <a:r>
              <a:rPr lang="en-US" sz="800" b="1">
                <a:solidFill>
                  <a:schemeClr val="bg2"/>
                </a:solidFill>
                <a:latin typeface="Arial" panose="020B0604020202020204" pitchFamily="34" charset="0"/>
              </a:rPr>
              <a:t> </a:t>
            </a:r>
            <a:r>
              <a:rPr lang="en-US" sz="800" b="1" i="0" u="none" strike="noStrike">
                <a:solidFill>
                  <a:schemeClr val="bg2"/>
                </a:solidFill>
                <a:effectLst/>
                <a:latin typeface="Arial" panose="020B0604020202020204" pitchFamily="34" charset="0"/>
              </a:rPr>
              <a:t>[”BUN”, 0] &gt;19  (Uremia)</a:t>
            </a:r>
          </a:p>
          <a:p>
            <a:r>
              <a:rPr lang="en-US" sz="800" b="1">
                <a:solidFill>
                  <a:schemeClr val="bg2"/>
                </a:solidFill>
                <a:latin typeface="Arial" panose="020B0604020202020204" pitchFamily="34" charset="0"/>
              </a:rPr>
              <a:t>       c</a:t>
            </a:r>
            <a:r>
              <a:rPr lang="en-US" sz="800" b="1" i="0" u="none" strike="noStrike">
                <a:solidFill>
                  <a:schemeClr val="bg2"/>
                </a:solidFill>
                <a:effectLst/>
                <a:latin typeface="Arial" panose="020B0604020202020204" pitchFamily="34" charset="0"/>
              </a:rPr>
              <a:t>urb65 += 1</a:t>
            </a:r>
          </a:p>
          <a:p>
            <a:r>
              <a:rPr lang="en-US" sz="800" b="1" i="0" u="none" strike="noStrike">
                <a:solidFill>
                  <a:schemeClr val="bg2"/>
                </a:solidFill>
                <a:effectLst/>
                <a:latin typeface="Arial" panose="020B0604020202020204" pitchFamily="34" charset="0"/>
              </a:rPr>
              <a:t>    if </a:t>
            </a:r>
            <a:r>
              <a:rPr lang="en-US" sz="800" b="1" i="0" u="none" strike="noStrike" err="1">
                <a:solidFill>
                  <a:schemeClr val="bg2"/>
                </a:solidFill>
                <a:effectLst/>
                <a:latin typeface="Arial" panose="020B0604020202020204" pitchFamily="34" charset="0"/>
              </a:rPr>
              <a:t>patient.get</a:t>
            </a:r>
            <a:r>
              <a:rPr lang="en-US" sz="800" b="1">
                <a:solidFill>
                  <a:schemeClr val="bg2"/>
                </a:solidFill>
                <a:latin typeface="Arial" panose="020B0604020202020204" pitchFamily="34" charset="0"/>
              </a:rPr>
              <a:t> </a:t>
            </a:r>
            <a:r>
              <a:rPr lang="en-US" sz="800" b="1" i="0" u="none" strike="noStrike">
                <a:solidFill>
                  <a:schemeClr val="bg2"/>
                </a:solidFill>
                <a:effectLst/>
                <a:latin typeface="Arial" panose="020B0604020202020204" pitchFamily="34" charset="0"/>
              </a:rPr>
              <a:t>[”BUN”, 0] &gt;=65 (Age)</a:t>
            </a:r>
          </a:p>
          <a:p>
            <a:r>
              <a:rPr lang="en-US" sz="800" b="1">
                <a:solidFill>
                  <a:schemeClr val="bg2"/>
                </a:solidFill>
                <a:latin typeface="Arial" panose="020B0604020202020204" pitchFamily="34" charset="0"/>
              </a:rPr>
              <a:t>       c</a:t>
            </a:r>
            <a:r>
              <a:rPr lang="en-US" sz="800" b="1" i="0" u="none" strike="noStrike">
                <a:solidFill>
                  <a:schemeClr val="bg2"/>
                </a:solidFill>
                <a:effectLst/>
                <a:latin typeface="Arial" panose="020B0604020202020204" pitchFamily="34" charset="0"/>
              </a:rPr>
              <a:t>urb65 += 1</a:t>
            </a:r>
          </a:p>
          <a:p>
            <a:endParaRPr lang="en-US" sz="800" b="1" i="0" u="none" strike="noStrike">
              <a:solidFill>
                <a:srgbClr val="FFFFFF"/>
              </a:solidFill>
              <a:effectLst/>
              <a:latin typeface="Arial" panose="020B0604020202020204" pitchFamily="34" charset="0"/>
            </a:endParaRPr>
          </a:p>
          <a:p>
            <a:endParaRPr lang="en-US" sz="800" b="1" i="0" u="none" strike="noStrike">
              <a:solidFill>
                <a:srgbClr val="FFFFFF"/>
              </a:solidFill>
              <a:effectLst/>
              <a:latin typeface="Arial" panose="020B0604020202020204" pitchFamily="34" charset="0"/>
            </a:endParaRPr>
          </a:p>
          <a:p>
            <a:endParaRPr lang="en-US" sz="800" b="1">
              <a:effectLst/>
            </a:endParaRPr>
          </a:p>
          <a:p>
            <a:pPr rtl="0">
              <a:buNone/>
            </a:pPr>
            <a:endParaRPr lang="en-US" sz="800" b="1"/>
          </a:p>
        </p:txBody>
      </p:sp>
      <p:sp>
        <p:nvSpPr>
          <p:cNvPr id="4" name="TextBox 3">
            <a:extLst>
              <a:ext uri="{FF2B5EF4-FFF2-40B4-BE49-F238E27FC236}">
                <a16:creationId xmlns:a16="http://schemas.microsoft.com/office/drawing/2014/main" id="{9589B403-9E8B-746C-5F70-B83A1C0AC359}"/>
              </a:ext>
            </a:extLst>
          </p:cNvPr>
          <p:cNvSpPr txBox="1"/>
          <p:nvPr/>
        </p:nvSpPr>
        <p:spPr>
          <a:xfrm>
            <a:off x="4656390" y="1462279"/>
            <a:ext cx="2265218" cy="1692771"/>
          </a:xfrm>
          <a:prstGeom prst="rect">
            <a:avLst/>
          </a:prstGeom>
          <a:noFill/>
        </p:spPr>
        <p:txBody>
          <a:bodyPr wrap="square">
            <a:spAutoFit/>
          </a:bodyPr>
          <a:lstStyle/>
          <a:p>
            <a:pPr rtl="0">
              <a:buNone/>
            </a:pPr>
            <a:r>
              <a:rPr lang="en-US" sz="800" b="1" u="sng">
                <a:solidFill>
                  <a:srgbClr val="FFFFFF"/>
                </a:solidFill>
              </a:rPr>
              <a:t>R</a:t>
            </a:r>
            <a:r>
              <a:rPr lang="en-US" sz="800" b="1" i="0" u="sng" strike="noStrike">
                <a:solidFill>
                  <a:srgbClr val="FFFFFF"/>
                </a:solidFill>
                <a:effectLst/>
              </a:rPr>
              <a:t>isk Stratification</a:t>
            </a:r>
          </a:p>
          <a:p>
            <a:pPr rtl="0">
              <a:buNone/>
            </a:pPr>
            <a:r>
              <a:rPr lang="en-US" sz="800" b="1" i="0" u="none" strike="noStrike">
                <a:solidFill>
                  <a:srgbClr val="FFFFFF"/>
                </a:solidFill>
                <a:effectLst/>
              </a:rPr>
              <a:t>if score &lt;= 1:</a:t>
            </a:r>
            <a:endParaRPr lang="en-US" sz="800" b="1">
              <a:effectLst/>
            </a:endParaRPr>
          </a:p>
          <a:p>
            <a:pPr rtl="0">
              <a:buNone/>
            </a:pPr>
            <a:r>
              <a:rPr lang="en-US" sz="800" b="1" i="0" u="none" strike="noStrike">
                <a:solidFill>
                  <a:srgbClr val="FFFFFF"/>
                </a:solidFill>
                <a:effectLst/>
              </a:rPr>
              <a:t>        category = "Low Risk"</a:t>
            </a:r>
            <a:endParaRPr lang="en-US" sz="800" b="1">
              <a:effectLst/>
            </a:endParaRPr>
          </a:p>
          <a:p>
            <a:pPr rtl="0">
              <a:buNone/>
            </a:pPr>
            <a:r>
              <a:rPr lang="en-US" sz="800" b="1" i="0" u="none" strike="noStrike">
                <a:solidFill>
                  <a:srgbClr val="FFFFFF"/>
                </a:solidFill>
                <a:effectLst/>
              </a:rPr>
              <a:t>        action = "Outpatient; no alert"</a:t>
            </a:r>
            <a:endParaRPr lang="en-US" sz="800" b="1">
              <a:effectLst/>
            </a:endParaRPr>
          </a:p>
          <a:p>
            <a:pPr rtl="0">
              <a:buNone/>
            </a:pPr>
            <a:r>
              <a:rPr lang="en-US" sz="800" b="1" i="0" u="none" strike="noStrike">
                <a:solidFill>
                  <a:srgbClr val="FFFFFF"/>
                </a:solidFill>
                <a:effectLst/>
              </a:rPr>
              <a:t>    </a:t>
            </a:r>
            <a:r>
              <a:rPr lang="en-US" sz="800" b="1" i="0" u="none" strike="noStrike" err="1">
                <a:solidFill>
                  <a:srgbClr val="FFFFFF"/>
                </a:solidFill>
                <a:effectLst/>
              </a:rPr>
              <a:t>elif</a:t>
            </a:r>
            <a:r>
              <a:rPr lang="en-US" sz="800" b="1" i="0" u="none" strike="noStrike">
                <a:solidFill>
                  <a:srgbClr val="FFFFFF"/>
                </a:solidFill>
                <a:effectLst/>
              </a:rPr>
              <a:t> score &lt;= 3:</a:t>
            </a:r>
          </a:p>
          <a:p>
            <a:pPr rtl="0">
              <a:buNone/>
            </a:pPr>
            <a:r>
              <a:rPr lang="en-US" sz="800" b="1" i="0" u="none" strike="noStrike">
                <a:solidFill>
                  <a:schemeClr val="bg2"/>
                </a:solidFill>
                <a:effectLst/>
              </a:rPr>
              <a:t>      category = "Moderate Risk"</a:t>
            </a:r>
            <a:endParaRPr lang="en-US" sz="800" b="1">
              <a:solidFill>
                <a:schemeClr val="bg2"/>
              </a:solidFill>
              <a:effectLst/>
            </a:endParaRPr>
          </a:p>
          <a:p>
            <a:pPr rtl="0">
              <a:buNone/>
            </a:pPr>
            <a:r>
              <a:rPr lang="en-US" sz="800" b="1" i="0" u="none" strike="noStrike">
                <a:solidFill>
                  <a:schemeClr val="bg2"/>
                </a:solidFill>
                <a:effectLst/>
              </a:rPr>
              <a:t>        action = "Admit; non-interruptive alert"</a:t>
            </a:r>
            <a:endParaRPr lang="en-US" sz="800" b="1">
              <a:solidFill>
                <a:schemeClr val="bg2"/>
              </a:solidFill>
              <a:effectLst/>
            </a:endParaRPr>
          </a:p>
          <a:p>
            <a:pPr rtl="0">
              <a:buNone/>
            </a:pPr>
            <a:r>
              <a:rPr lang="en-US" sz="800" b="1" i="0" u="none" strike="noStrike">
                <a:solidFill>
                  <a:srgbClr val="FFFFFF"/>
                </a:solidFill>
                <a:effectLst/>
              </a:rPr>
              <a:t>    else:</a:t>
            </a:r>
            <a:endParaRPr lang="en-US" sz="800" b="1">
              <a:effectLst/>
            </a:endParaRPr>
          </a:p>
          <a:p>
            <a:pPr rtl="0">
              <a:buNone/>
            </a:pPr>
            <a:r>
              <a:rPr lang="en-US" sz="800" b="1" i="0" u="none" strike="noStrike">
                <a:solidFill>
                  <a:srgbClr val="FFFFFF"/>
                </a:solidFill>
                <a:effectLst/>
              </a:rPr>
              <a:t>        </a:t>
            </a:r>
            <a:r>
              <a:rPr lang="en-US" sz="800" b="1" i="0" u="none" strike="noStrike">
                <a:solidFill>
                  <a:schemeClr val="accent5"/>
                </a:solidFill>
                <a:effectLst/>
              </a:rPr>
              <a:t>category = "High Risk"</a:t>
            </a:r>
            <a:endParaRPr lang="en-US" sz="800" b="1">
              <a:solidFill>
                <a:schemeClr val="accent5"/>
              </a:solidFill>
              <a:effectLst/>
            </a:endParaRPr>
          </a:p>
          <a:p>
            <a:pPr rtl="0">
              <a:buNone/>
            </a:pPr>
            <a:r>
              <a:rPr lang="en-US" sz="800" b="1" i="0" u="none" strike="noStrike">
                <a:solidFill>
                  <a:schemeClr val="accent5"/>
                </a:solidFill>
                <a:effectLst/>
              </a:rPr>
              <a:t>        action = "ICU eval; interruptive BPA"</a:t>
            </a:r>
            <a:endParaRPr lang="en-US" sz="800" b="1">
              <a:solidFill>
                <a:schemeClr val="accent5"/>
              </a:solidFill>
              <a:effectLst/>
            </a:endParaRPr>
          </a:p>
          <a:p>
            <a:pPr>
              <a:buNone/>
            </a:pPr>
            <a:br>
              <a:rPr lang="en-US" sz="800" b="1"/>
            </a:br>
            <a:endParaRPr lang="en-US" sz="800" b="1"/>
          </a:p>
        </p:txBody>
      </p:sp>
    </p:spTree>
    <p:extLst>
      <p:ext uri="{BB962C8B-B14F-4D97-AF65-F5344CB8AC3E}">
        <p14:creationId xmlns:p14="http://schemas.microsoft.com/office/powerpoint/2010/main" val="235027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0E70885F-AFEE-DFC7-17BE-E83F7BCD4D64}"/>
            </a:ext>
          </a:extLst>
        </p:cNvPr>
        <p:cNvGrpSpPr/>
        <p:nvPr/>
      </p:nvGrpSpPr>
      <p:grpSpPr>
        <a:xfrm>
          <a:off x="0" y="0"/>
          <a:ext cx="0" cy="0"/>
          <a:chOff x="0" y="0"/>
          <a:chExt cx="0" cy="0"/>
        </a:xfrm>
      </p:grpSpPr>
      <p:sp>
        <p:nvSpPr>
          <p:cNvPr id="382" name="Google Shape;382;g356e5eec352_0_100">
            <a:extLst>
              <a:ext uri="{FF2B5EF4-FFF2-40B4-BE49-F238E27FC236}">
                <a16:creationId xmlns:a16="http://schemas.microsoft.com/office/drawing/2014/main" id="{7D8EB54D-CA83-2D36-CAD7-A0CB05ABA137}"/>
              </a:ext>
            </a:extLst>
          </p:cNvPr>
          <p:cNvSpPr txBox="1">
            <a:spLocks noGrp="1"/>
          </p:cNvSpPr>
          <p:nvPr>
            <p:ph type="title"/>
          </p:nvPr>
        </p:nvSpPr>
        <p:spPr>
          <a:xfrm>
            <a:off x="504606" y="414087"/>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Pseudocode: ED Pneumonia Risk Stratification </a:t>
            </a:r>
            <a:endParaRPr/>
          </a:p>
        </p:txBody>
      </p:sp>
      <p:sp>
        <p:nvSpPr>
          <p:cNvPr id="10" name="object 6">
            <a:extLst>
              <a:ext uri="{FF2B5EF4-FFF2-40B4-BE49-F238E27FC236}">
                <a16:creationId xmlns:a16="http://schemas.microsoft.com/office/drawing/2014/main" id="{B2CB22EE-0C9D-AADB-9C1A-D9B75F3684D8}"/>
              </a:ext>
            </a:extLst>
          </p:cNvPr>
          <p:cNvSpPr txBox="1"/>
          <p:nvPr/>
        </p:nvSpPr>
        <p:spPr>
          <a:xfrm>
            <a:off x="2593072" y="847642"/>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2</a:t>
            </a:r>
          </a:p>
        </p:txBody>
      </p:sp>
      <p:cxnSp>
        <p:nvCxnSpPr>
          <p:cNvPr id="14" name="Straight Arrow Connector 13">
            <a:extLst>
              <a:ext uri="{FF2B5EF4-FFF2-40B4-BE49-F238E27FC236}">
                <a16:creationId xmlns:a16="http://schemas.microsoft.com/office/drawing/2014/main" id="{F6E853C4-722E-7055-CFCD-E89CD061909C}"/>
              </a:ext>
            </a:extLst>
          </p:cNvPr>
          <p:cNvCxnSpPr>
            <a:cxnSpLocks/>
          </p:cNvCxnSpPr>
          <p:nvPr/>
        </p:nvCxnSpPr>
        <p:spPr>
          <a:xfrm>
            <a:off x="535444" y="1371859"/>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16" name="object 6">
            <a:extLst>
              <a:ext uri="{FF2B5EF4-FFF2-40B4-BE49-F238E27FC236}">
                <a16:creationId xmlns:a16="http://schemas.microsoft.com/office/drawing/2014/main" id="{F38FB307-1FFA-5889-2B4E-7FE03E00F60A}"/>
              </a:ext>
            </a:extLst>
          </p:cNvPr>
          <p:cNvSpPr txBox="1"/>
          <p:nvPr/>
        </p:nvSpPr>
        <p:spPr>
          <a:xfrm>
            <a:off x="535444" y="827081"/>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1</a:t>
            </a:r>
          </a:p>
        </p:txBody>
      </p:sp>
      <p:cxnSp>
        <p:nvCxnSpPr>
          <p:cNvPr id="23" name="Straight Arrow Connector 22">
            <a:extLst>
              <a:ext uri="{FF2B5EF4-FFF2-40B4-BE49-F238E27FC236}">
                <a16:creationId xmlns:a16="http://schemas.microsoft.com/office/drawing/2014/main" id="{14AF57CF-2990-2450-D8BA-01E21E10D5E3}"/>
              </a:ext>
            </a:extLst>
          </p:cNvPr>
          <p:cNvCxnSpPr>
            <a:cxnSpLocks/>
          </p:cNvCxnSpPr>
          <p:nvPr/>
        </p:nvCxnSpPr>
        <p:spPr>
          <a:xfrm>
            <a:off x="2593072" y="1390899"/>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4" name="object 6">
            <a:extLst>
              <a:ext uri="{FF2B5EF4-FFF2-40B4-BE49-F238E27FC236}">
                <a16:creationId xmlns:a16="http://schemas.microsoft.com/office/drawing/2014/main" id="{8C501F1E-6DC4-080D-E7E4-C4BACAF95CB9}"/>
              </a:ext>
            </a:extLst>
          </p:cNvPr>
          <p:cNvSpPr txBox="1"/>
          <p:nvPr/>
        </p:nvSpPr>
        <p:spPr>
          <a:xfrm>
            <a:off x="4650700" y="847642"/>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Step </a:t>
            </a:r>
            <a:r>
              <a:rPr lang="en-US" altLang="zh-CN" b="1" spc="24">
                <a:solidFill>
                  <a:schemeClr val="bg1"/>
                </a:solidFill>
                <a:latin typeface="Arial" panose="020B0604020202020204" pitchFamily="34" charset="0"/>
                <a:cs typeface="Arial" panose="020B0604020202020204" pitchFamily="34" charset="0"/>
              </a:rPr>
              <a:t>3</a:t>
            </a:r>
            <a:endPar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AE24EF65-E560-7EB2-4263-9EA04B3A21CB}"/>
              </a:ext>
            </a:extLst>
          </p:cNvPr>
          <p:cNvCxnSpPr>
            <a:cxnSpLocks/>
          </p:cNvCxnSpPr>
          <p:nvPr/>
        </p:nvCxnSpPr>
        <p:spPr>
          <a:xfrm>
            <a:off x="4650700" y="1394810"/>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6" name="object 6">
            <a:extLst>
              <a:ext uri="{FF2B5EF4-FFF2-40B4-BE49-F238E27FC236}">
                <a16:creationId xmlns:a16="http://schemas.microsoft.com/office/drawing/2014/main" id="{BCBA3550-95E9-FCC8-8EFE-1635A1FA6CEB}"/>
              </a:ext>
            </a:extLst>
          </p:cNvPr>
          <p:cNvSpPr txBox="1"/>
          <p:nvPr/>
        </p:nvSpPr>
        <p:spPr>
          <a:xfrm>
            <a:off x="6708328" y="827081"/>
            <a:ext cx="2057628" cy="340145"/>
          </a:xfrm>
          <a:prstGeom prst="rect">
            <a:avLst/>
          </a:prstGeom>
          <a:ln>
            <a:noFill/>
          </a:ln>
        </p:spPr>
        <p:txBody>
          <a:bodyPr vert="horz" wrap="square" lIns="0" tIns="77013" rIns="0" bIns="0" rtlCol="0">
            <a:spAutoFit/>
          </a:bodyPr>
          <a:lstStyle/>
          <a:p>
            <a:pPr marL="7701" marR="3081" lvl="0" indent="0" algn="l" defTabSz="914400" rtl="0" eaLnBrk="1" fontAlgn="auto" latinLnBrk="0" hangingPunct="1">
              <a:lnSpc>
                <a:spcPct val="101400"/>
              </a:lnSpc>
              <a:spcBef>
                <a:spcPts val="770"/>
              </a:spcBef>
              <a:spcAft>
                <a:spcPts val="0"/>
              </a:spcAft>
              <a:buClrTx/>
              <a:buSzTx/>
              <a:buFontTx/>
              <a:buNone/>
              <a:tabLst/>
              <a:defRPr/>
            </a:pPr>
            <a:r>
              <a:rPr lang="en-US" b="1" spc="24">
                <a:solidFill>
                  <a:schemeClr val="bg1"/>
                </a:solidFill>
                <a:latin typeface="Arial" panose="020B0604020202020204" pitchFamily="34" charset="0"/>
                <a:cs typeface="Arial" panose="020B0604020202020204" pitchFamily="34" charset="0"/>
              </a:rPr>
              <a:t>Step</a:t>
            </a:r>
            <a:r>
              <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rPr>
              <a:t> </a:t>
            </a:r>
            <a:r>
              <a:rPr lang="en-US" altLang="zh-CN" b="1" spc="24">
                <a:solidFill>
                  <a:schemeClr val="bg1"/>
                </a:solidFill>
                <a:latin typeface="Arial" panose="020B0604020202020204" pitchFamily="34" charset="0"/>
                <a:cs typeface="Arial" panose="020B0604020202020204" pitchFamily="34" charset="0"/>
              </a:rPr>
              <a:t>4</a:t>
            </a:r>
            <a:endParaRPr kumimoji="0" lang="en-US" b="1" i="0" u="none" strike="noStrike" kern="1200" cap="none" spc="24"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60B78FB8-0D33-EDBB-8724-5DDDFE2E2C32}"/>
              </a:ext>
            </a:extLst>
          </p:cNvPr>
          <p:cNvCxnSpPr>
            <a:cxnSpLocks/>
          </p:cNvCxnSpPr>
          <p:nvPr/>
        </p:nvCxnSpPr>
        <p:spPr>
          <a:xfrm>
            <a:off x="6708328" y="1402632"/>
            <a:ext cx="1771497" cy="7822"/>
          </a:xfrm>
          <a:prstGeom prst="straightConnector1">
            <a:avLst/>
          </a:prstGeom>
          <a:ln>
            <a:solidFill>
              <a:schemeClr val="bg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DAD6B5C-A171-7C82-DDB0-8C7DDFBDF06F}"/>
              </a:ext>
            </a:extLst>
          </p:cNvPr>
          <p:cNvSpPr txBox="1"/>
          <p:nvPr/>
        </p:nvSpPr>
        <p:spPr>
          <a:xfrm>
            <a:off x="426000" y="1482840"/>
            <a:ext cx="1880941" cy="1938992"/>
          </a:xfrm>
          <a:prstGeom prst="rect">
            <a:avLst/>
          </a:prstGeom>
          <a:noFill/>
        </p:spPr>
        <p:txBody>
          <a:bodyPr wrap="square">
            <a:spAutoFit/>
          </a:bodyPr>
          <a:lstStyle/>
          <a:p>
            <a:pPr rtl="0">
              <a:buNone/>
            </a:pPr>
            <a:r>
              <a:rPr lang="en-US" sz="800" b="1" i="0" u="sng" strike="noStrike">
                <a:solidFill>
                  <a:srgbClr val="FFFFFF"/>
                </a:solidFill>
                <a:effectLst/>
                <a:latin typeface="Arial" panose="020B0604020202020204" pitchFamily="34" charset="0"/>
              </a:rPr>
              <a:t>Gather Intake Data (from ED form or EHR) </a:t>
            </a:r>
            <a:endParaRPr lang="en-US" sz="800" b="1" u="sng">
              <a:effectLst/>
            </a:endParaRPr>
          </a:p>
          <a:p>
            <a:pPr rtl="0">
              <a:buNone/>
            </a:pPr>
            <a:r>
              <a:rPr lang="en-US" sz="800" b="1" i="0" u="none" strike="noStrike" err="1">
                <a:solidFill>
                  <a:srgbClr val="FFFFFF"/>
                </a:solidFill>
                <a:effectLst/>
                <a:latin typeface="Arial" panose="020B0604020202020204" pitchFamily="34" charset="0"/>
              </a:rPr>
              <a:t>sample_patient</a:t>
            </a:r>
            <a:r>
              <a:rPr lang="en-US" sz="800" b="1" i="0" u="none" strike="noStrike">
                <a:solidFill>
                  <a:srgbClr val="FFFFFF"/>
                </a:solidFill>
                <a:effectLst/>
                <a:latin typeface="Arial" panose="020B0604020202020204" pitchFamily="34" charset="0"/>
              </a:rPr>
              <a:t> = {</a:t>
            </a:r>
            <a:endParaRPr lang="en-US" sz="800" b="1">
              <a:effectLst/>
            </a:endParaRPr>
          </a:p>
          <a:p>
            <a:pPr rtl="0">
              <a:buNone/>
            </a:pPr>
            <a:r>
              <a:rPr lang="en-US" sz="800" b="1" i="0" u="none" strike="noStrike">
                <a:solidFill>
                  <a:srgbClr val="FFFFFF"/>
                </a:solidFill>
                <a:effectLst/>
                <a:latin typeface="Arial" panose="020B0604020202020204" pitchFamily="34" charset="0"/>
              </a:rPr>
              <a:t>    "age": 72,</a:t>
            </a:r>
            <a:endParaRPr lang="en-US" sz="800" b="1">
              <a:effectLst/>
            </a:endParaRPr>
          </a:p>
          <a:p>
            <a:pPr rtl="0">
              <a:buNone/>
            </a:pPr>
            <a:r>
              <a:rPr lang="en-US" sz="800" b="1" i="0" u="none" strike="noStrike">
                <a:solidFill>
                  <a:srgbClr val="FFFFFF"/>
                </a:solidFill>
                <a:effectLst/>
                <a:latin typeface="Arial" panose="020B0604020202020204" pitchFamily="34" charset="0"/>
              </a:rPr>
              <a:t>    "residence": "Nursing Home",</a:t>
            </a:r>
            <a:endParaRPr lang="en-US" sz="800" b="1">
              <a:effectLst/>
            </a:endParaRPr>
          </a:p>
          <a:p>
            <a:pPr rtl="0">
              <a:buNone/>
            </a:pPr>
            <a:r>
              <a:rPr lang="en-US" sz="800" b="1" i="0" u="none" strike="noStrike">
                <a:solidFill>
                  <a:srgbClr val="FFFFFF"/>
                </a:solidFill>
                <a:effectLst/>
                <a:latin typeface="Arial" panose="020B0604020202020204" pitchFamily="34" charset="0"/>
              </a:rPr>
              <a:t>    "comorbidities": ["CHF", "CKD"],</a:t>
            </a:r>
            <a:endParaRPr lang="en-US" sz="800" b="1">
              <a:effectLst/>
            </a:endParaRPr>
          </a:p>
          <a:p>
            <a:pPr rtl="0">
              <a:buNone/>
            </a:pPr>
            <a:r>
              <a:rPr lang="en-US" sz="800" b="1" i="0" u="none" strike="noStrike">
                <a:solidFill>
                  <a:srgbClr val="FFFFFF"/>
                </a:solidFill>
                <a:effectLst/>
                <a:latin typeface="Arial" panose="020B0604020202020204" pitchFamily="34" charset="0"/>
              </a:rPr>
              <a:t>    "RR": 32,</a:t>
            </a:r>
            <a:endParaRPr lang="en-US" sz="800" b="1">
              <a:effectLst/>
            </a:endParaRPr>
          </a:p>
          <a:p>
            <a:pPr rtl="0">
              <a:buNone/>
            </a:pPr>
            <a:r>
              <a:rPr lang="en-US" sz="800" b="1" i="0" u="none" strike="noStrike">
                <a:solidFill>
                  <a:srgbClr val="FFFFFF"/>
                </a:solidFill>
                <a:effectLst/>
                <a:latin typeface="Arial" panose="020B0604020202020204" pitchFamily="34" charset="0"/>
              </a:rPr>
              <a:t>    "SpO2": 90,</a:t>
            </a:r>
            <a:endParaRPr lang="en-US" sz="800" b="1">
              <a:effectLst/>
            </a:endParaRPr>
          </a:p>
          <a:p>
            <a:pPr rtl="0">
              <a:buNone/>
            </a:pPr>
            <a:r>
              <a:rPr lang="en-US" sz="800" b="1" i="0" u="none" strike="noStrike">
                <a:solidFill>
                  <a:srgbClr val="FFFFFF"/>
                </a:solidFill>
                <a:effectLst/>
                <a:latin typeface="Arial" panose="020B0604020202020204" pitchFamily="34" charset="0"/>
              </a:rPr>
              <a:t>    "</a:t>
            </a:r>
            <a:r>
              <a:rPr lang="en-US" sz="800" b="1" i="0" u="none" strike="noStrike" err="1">
                <a:solidFill>
                  <a:srgbClr val="FFFFFF"/>
                </a:solidFill>
                <a:effectLst/>
                <a:latin typeface="Arial" panose="020B0604020202020204" pitchFamily="34" charset="0"/>
              </a:rPr>
              <a:t>temp_f</a:t>
            </a:r>
            <a:r>
              <a:rPr lang="en-US" sz="800" b="1" i="0" u="none" strike="noStrike">
                <a:solidFill>
                  <a:srgbClr val="FFFFFF"/>
                </a:solidFill>
                <a:effectLst/>
                <a:latin typeface="Arial" panose="020B0604020202020204" pitchFamily="34" charset="0"/>
              </a:rPr>
              <a:t>": 101,</a:t>
            </a:r>
            <a:endParaRPr lang="en-US" sz="800" b="1">
              <a:effectLst/>
            </a:endParaRPr>
          </a:p>
          <a:p>
            <a:pPr rtl="0">
              <a:buNone/>
            </a:pPr>
            <a:r>
              <a:rPr lang="en-US" sz="800" b="1" i="0" u="none" strike="noStrike">
                <a:solidFill>
                  <a:srgbClr val="FFFFFF"/>
                </a:solidFill>
                <a:effectLst/>
                <a:latin typeface="Arial" panose="020B0604020202020204" pitchFamily="34" charset="0"/>
              </a:rPr>
              <a:t>    "HR": 130,</a:t>
            </a:r>
            <a:endParaRPr lang="en-US" sz="800" b="1">
              <a:effectLst/>
            </a:endParaRPr>
          </a:p>
          <a:p>
            <a:pPr rtl="0">
              <a:buNone/>
            </a:pPr>
            <a:r>
              <a:rPr lang="en-US" sz="800" b="1" i="0" u="none" strike="noStrike">
                <a:solidFill>
                  <a:srgbClr val="FFFFFF"/>
                </a:solidFill>
                <a:effectLst/>
                <a:latin typeface="Arial" panose="020B0604020202020204" pitchFamily="34" charset="0"/>
              </a:rPr>
              <a:t>    "SBP": 88,</a:t>
            </a:r>
            <a:endParaRPr lang="en-US" sz="800" b="1">
              <a:effectLst/>
            </a:endParaRPr>
          </a:p>
          <a:p>
            <a:pPr rtl="0">
              <a:buNone/>
            </a:pPr>
            <a:r>
              <a:rPr lang="en-US" sz="800" b="1" i="0" u="none" strike="noStrike">
                <a:solidFill>
                  <a:srgbClr val="FFFFFF"/>
                </a:solidFill>
                <a:effectLst/>
                <a:latin typeface="Arial" panose="020B0604020202020204" pitchFamily="34" charset="0"/>
              </a:rPr>
              <a:t>    "DBP": 55,</a:t>
            </a:r>
            <a:endParaRPr lang="en-US" sz="800" b="1">
              <a:effectLst/>
            </a:endParaRPr>
          </a:p>
          <a:p>
            <a:pPr rtl="0">
              <a:buNone/>
            </a:pPr>
            <a:r>
              <a:rPr lang="en-US" sz="800" b="1" i="0" u="none" strike="noStrike">
                <a:solidFill>
                  <a:srgbClr val="FFFFFF"/>
                </a:solidFill>
                <a:effectLst/>
                <a:latin typeface="Arial" panose="020B0604020202020204" pitchFamily="34" charset="0"/>
              </a:rPr>
              <a:t>    "AMS": True</a:t>
            </a:r>
            <a:endParaRPr lang="en-US" sz="800" b="1">
              <a:effectLst/>
            </a:endParaRPr>
          </a:p>
          <a:p>
            <a:pPr rtl="0">
              <a:buNone/>
            </a:pPr>
            <a:r>
              <a:rPr lang="en-US" sz="800" b="1" i="0" u="none" strike="noStrike">
                <a:solidFill>
                  <a:srgbClr val="FFFFFF"/>
                </a:solidFill>
                <a:effectLst/>
                <a:latin typeface="Arial" panose="020B0604020202020204" pitchFamily="34" charset="0"/>
              </a:rPr>
              <a:t>}</a:t>
            </a:r>
            <a:endParaRPr lang="en-US" sz="800" b="1">
              <a:effectLst/>
            </a:endParaRPr>
          </a:p>
        </p:txBody>
      </p:sp>
      <p:sp>
        <p:nvSpPr>
          <p:cNvPr id="5" name="TextBox 4">
            <a:extLst>
              <a:ext uri="{FF2B5EF4-FFF2-40B4-BE49-F238E27FC236}">
                <a16:creationId xmlns:a16="http://schemas.microsoft.com/office/drawing/2014/main" id="{3EBE6E81-133D-7C17-E6DF-B895AD0E7C9F}"/>
              </a:ext>
            </a:extLst>
          </p:cNvPr>
          <p:cNvSpPr txBox="1"/>
          <p:nvPr/>
        </p:nvSpPr>
        <p:spPr>
          <a:xfrm>
            <a:off x="2483395" y="1648193"/>
            <a:ext cx="3305604" cy="246221"/>
          </a:xfrm>
          <a:prstGeom prst="rect">
            <a:avLst/>
          </a:prstGeom>
          <a:noFill/>
        </p:spPr>
        <p:txBody>
          <a:bodyPr wrap="square">
            <a:spAutoFit/>
          </a:bodyPr>
          <a:lstStyle/>
          <a:p>
            <a:endParaRPr lang="en-US" sz="1000">
              <a:solidFill>
                <a:schemeClr val="bg1"/>
              </a:solidFill>
            </a:endParaRPr>
          </a:p>
        </p:txBody>
      </p:sp>
      <p:sp>
        <p:nvSpPr>
          <p:cNvPr id="7" name="TextBox 6">
            <a:extLst>
              <a:ext uri="{FF2B5EF4-FFF2-40B4-BE49-F238E27FC236}">
                <a16:creationId xmlns:a16="http://schemas.microsoft.com/office/drawing/2014/main" id="{DBB55488-8CA4-3CCD-1FDD-E7B50A8D3AC7}"/>
              </a:ext>
            </a:extLst>
          </p:cNvPr>
          <p:cNvSpPr txBox="1"/>
          <p:nvPr/>
        </p:nvSpPr>
        <p:spPr>
          <a:xfrm>
            <a:off x="2400947" y="1482840"/>
            <a:ext cx="3278567" cy="4154984"/>
          </a:xfrm>
          <a:prstGeom prst="rect">
            <a:avLst/>
          </a:prstGeom>
          <a:noFill/>
        </p:spPr>
        <p:txBody>
          <a:bodyPr wrap="square">
            <a:spAutoFit/>
          </a:bodyPr>
          <a:lstStyle/>
          <a:p>
            <a:pPr rtl="0">
              <a:buNone/>
            </a:pPr>
            <a:r>
              <a:rPr lang="en-US" sz="800" b="1" i="0" u="sng" strike="noStrike">
                <a:solidFill>
                  <a:srgbClr val="FFFFFF"/>
                </a:solidFill>
                <a:effectLst/>
                <a:latin typeface="Arial" panose="020B0604020202020204" pitchFamily="34" charset="0"/>
              </a:rPr>
              <a:t>Define CDS Risk Scoring Function </a:t>
            </a:r>
            <a:endParaRPr lang="en-US" sz="800" b="1" u="sng">
              <a:effectLst/>
            </a:endParaRPr>
          </a:p>
          <a:p>
            <a:pPr rtl="0">
              <a:buNone/>
            </a:pPr>
            <a:r>
              <a:rPr lang="en-US" sz="800" b="1" i="0" u="none" strike="noStrike">
                <a:solidFill>
                  <a:srgbClr val="FFFFFF"/>
                </a:solidFill>
                <a:effectLst/>
                <a:latin typeface="Arial" panose="020B0604020202020204" pitchFamily="34" charset="0"/>
              </a:rPr>
              <a:t>def </a:t>
            </a:r>
            <a:r>
              <a:rPr lang="en-US" sz="800" b="1" i="0" u="none" strike="noStrike" err="1">
                <a:solidFill>
                  <a:srgbClr val="FFFFFF"/>
                </a:solidFill>
                <a:effectLst/>
                <a:latin typeface="Arial" panose="020B0604020202020204" pitchFamily="34" charset="0"/>
              </a:rPr>
              <a:t>pneumonia_risk_score</a:t>
            </a:r>
            <a:r>
              <a:rPr lang="en-US" sz="800" b="1" i="0" u="none" strike="noStrike">
                <a:solidFill>
                  <a:srgbClr val="FFFFFF"/>
                </a:solidFill>
                <a:effectLst/>
                <a:latin typeface="Arial" panose="020B0604020202020204" pitchFamily="34" charset="0"/>
              </a:rPr>
              <a:t>(patient):</a:t>
            </a:r>
            <a:endParaRPr lang="en-US" sz="800" b="1">
              <a:effectLst/>
            </a:endParaRPr>
          </a:p>
          <a:p>
            <a:pPr rtl="0">
              <a:buNone/>
            </a:pPr>
            <a:r>
              <a:rPr lang="en-US" sz="800" b="1" i="0" u="none" strike="noStrike">
                <a:solidFill>
                  <a:srgbClr val="FFFFFF"/>
                </a:solidFill>
                <a:effectLst/>
                <a:latin typeface="Arial" panose="020B0604020202020204" pitchFamily="34" charset="0"/>
              </a:rPr>
              <a:t>    score = 0</a:t>
            </a:r>
            <a:endParaRPr lang="en-US" sz="800" b="1">
              <a:effectLst/>
            </a:endParaRPr>
          </a:p>
          <a:p>
            <a:pPr rtl="0">
              <a:buNone/>
            </a:pPr>
            <a:r>
              <a:rPr lang="en-US" sz="800" b="1" i="0" u="none" strike="noStrike">
                <a:solidFill>
                  <a:srgbClr val="FFFFFF"/>
                </a:solidFill>
                <a:effectLst/>
                <a:latin typeface="Arial" panose="020B0604020202020204" pitchFamily="34" charset="0"/>
              </a:rPr>
              <a:t>Age &amp; Residence Scoring ---</a:t>
            </a:r>
            <a:endParaRPr lang="en-US" sz="800" b="1">
              <a:effectLst/>
            </a:endParaRPr>
          </a:p>
          <a:p>
            <a:pPr rtl="0">
              <a:buNone/>
            </a:pPr>
            <a:r>
              <a:rPr lang="en-US" sz="800" b="1" i="0" u="none" strike="noStrike">
                <a:solidFill>
                  <a:srgbClr val="FFFFFF"/>
                </a:solidFill>
                <a:effectLst/>
                <a:latin typeface="Arial" panose="020B0604020202020204" pitchFamily="34" charset="0"/>
              </a:rPr>
              <a:t>    if patient["age"] &gt; 65:</a:t>
            </a:r>
            <a:endParaRPr lang="en-US" sz="800" b="1">
              <a:effectLst/>
            </a:endParaRPr>
          </a:p>
          <a:p>
            <a:pPr rtl="0">
              <a:buNone/>
            </a:pPr>
            <a:r>
              <a:rPr lang="en-US" sz="800" b="1" i="0" u="none" strike="noStrike">
                <a:solidFill>
                  <a:srgbClr val="FFFFFF"/>
                </a:solidFill>
                <a:effectLst/>
                <a:latin typeface="Arial" panose="020B0604020202020204" pitchFamily="34" charset="0"/>
              </a:rPr>
              <a:t>        score += 1</a:t>
            </a:r>
            <a:endParaRPr lang="en-US" sz="800" b="1">
              <a:effectLst/>
            </a:endParaRPr>
          </a:p>
          <a:p>
            <a:pPr rtl="0">
              <a:buNone/>
            </a:pPr>
            <a:r>
              <a:rPr lang="en-US" sz="800" b="1" i="0" u="none" strike="noStrike">
                <a:solidFill>
                  <a:srgbClr val="FFFFFF"/>
                </a:solidFill>
                <a:effectLst/>
                <a:latin typeface="Arial" panose="020B0604020202020204" pitchFamily="34" charset="0"/>
              </a:rPr>
              <a:t>    if patient["residence"] == "Nursing Home":</a:t>
            </a:r>
            <a:endParaRPr lang="en-US" sz="800" b="1">
              <a:effectLst/>
            </a:endParaRPr>
          </a:p>
          <a:p>
            <a:pPr rtl="0">
              <a:buNone/>
            </a:pPr>
            <a:r>
              <a:rPr lang="en-US" sz="800" b="1" i="0" u="none" strike="noStrike">
                <a:solidFill>
                  <a:srgbClr val="FFFFFF"/>
                </a:solidFill>
                <a:effectLst/>
                <a:latin typeface="Arial" panose="020B0604020202020204" pitchFamily="34" charset="0"/>
              </a:rPr>
              <a:t>        score += 1</a:t>
            </a:r>
            <a:endParaRPr lang="en-US" sz="800" b="1"/>
          </a:p>
          <a:p>
            <a:pPr rtl="0">
              <a:buNone/>
            </a:pPr>
            <a:r>
              <a:rPr lang="en-US" sz="800" b="1" i="0" u="none" strike="noStrike">
                <a:solidFill>
                  <a:schemeClr val="accent4"/>
                </a:solidFill>
                <a:effectLst/>
                <a:latin typeface="Arial" panose="020B0604020202020204" pitchFamily="34" charset="0"/>
              </a:rPr>
              <a:t> Comorbidity Scoring </a:t>
            </a:r>
            <a:endParaRPr lang="en-US" sz="800" b="1">
              <a:solidFill>
                <a:schemeClr val="accent4"/>
              </a:solidFill>
              <a:effectLst/>
            </a:endParaRPr>
          </a:p>
          <a:p>
            <a:pPr rtl="0">
              <a:buNone/>
            </a:pPr>
            <a:r>
              <a:rPr lang="en-US" sz="800" b="1" i="0" u="none" strike="noStrike">
                <a:solidFill>
                  <a:schemeClr val="accent4"/>
                </a:solidFill>
                <a:effectLst/>
                <a:latin typeface="Arial" panose="020B0604020202020204" pitchFamily="34" charset="0"/>
              </a:rPr>
              <a:t>    score += </a:t>
            </a:r>
            <a:r>
              <a:rPr lang="en-US" sz="800" b="1" i="0" u="none" strike="noStrike" err="1">
                <a:solidFill>
                  <a:schemeClr val="accent4"/>
                </a:solidFill>
                <a:effectLst/>
                <a:latin typeface="Arial" panose="020B0604020202020204" pitchFamily="34" charset="0"/>
              </a:rPr>
              <a:t>len</a:t>
            </a:r>
            <a:r>
              <a:rPr lang="en-US" sz="800" b="1" i="0" u="none" strike="noStrike">
                <a:solidFill>
                  <a:schemeClr val="accent4"/>
                </a:solidFill>
                <a:effectLst/>
                <a:latin typeface="Arial" panose="020B0604020202020204" pitchFamily="34" charset="0"/>
              </a:rPr>
              <a:t>(</a:t>
            </a:r>
            <a:r>
              <a:rPr lang="en-US" sz="800" b="1" i="0" u="none" strike="noStrike" err="1">
                <a:solidFill>
                  <a:schemeClr val="accent4"/>
                </a:solidFill>
                <a:effectLst/>
                <a:latin typeface="Arial" panose="020B0604020202020204" pitchFamily="34" charset="0"/>
              </a:rPr>
              <a:t>patient.get</a:t>
            </a:r>
            <a:r>
              <a:rPr lang="en-US" sz="800" b="1" i="0" u="none" strike="noStrike">
                <a:solidFill>
                  <a:schemeClr val="accent4"/>
                </a:solidFill>
                <a:effectLst/>
                <a:latin typeface="Arial" panose="020B0604020202020204" pitchFamily="34" charset="0"/>
              </a:rPr>
              <a:t>("comorbidities", [])) </a:t>
            </a:r>
          </a:p>
          <a:p>
            <a:pPr rtl="0">
              <a:buNone/>
            </a:pPr>
            <a:r>
              <a:rPr lang="en-US" sz="800" b="1" i="0" u="none" strike="noStrike">
                <a:solidFill>
                  <a:schemeClr val="accent4"/>
                </a:solidFill>
                <a:effectLst/>
                <a:latin typeface="Arial" panose="020B0604020202020204" pitchFamily="34" charset="0"/>
              </a:rPr>
              <a:t> # 1 point per comorbidity</a:t>
            </a:r>
            <a:endParaRPr lang="en-US" sz="800" b="1">
              <a:solidFill>
                <a:schemeClr val="accent4"/>
              </a:solidFill>
              <a:effectLst/>
            </a:endParaRPr>
          </a:p>
          <a:p>
            <a:pPr rtl="0">
              <a:buNone/>
            </a:pPr>
            <a:r>
              <a:rPr lang="en-US" sz="800" b="1" i="0" u="none" strike="noStrike">
                <a:solidFill>
                  <a:schemeClr val="accent3"/>
                </a:solidFill>
                <a:effectLst/>
                <a:latin typeface="Arial" panose="020B0604020202020204" pitchFamily="34" charset="0"/>
              </a:rPr>
              <a:t>Vital Sign Scoring </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patient["RR"] &gt;= 30:</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patient["SpO2"] &lt; 92:</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a:t>
            </a:r>
            <a:r>
              <a:rPr lang="en-US" sz="800" b="1" i="0" u="none" strike="noStrike" err="1">
                <a:solidFill>
                  <a:schemeClr val="accent3"/>
                </a:solidFill>
                <a:effectLst/>
                <a:latin typeface="Arial" panose="020B0604020202020204" pitchFamily="34" charset="0"/>
              </a:rPr>
              <a:t>temp_f</a:t>
            </a:r>
            <a:r>
              <a:rPr lang="en-US" sz="800" b="1" i="0" u="none" strike="noStrike">
                <a:solidFill>
                  <a:schemeClr val="accent3"/>
                </a:solidFill>
                <a:effectLst/>
                <a:latin typeface="Arial" panose="020B0604020202020204" pitchFamily="34" charset="0"/>
              </a:rPr>
              <a:t>"] &lt; 95 or patient["</a:t>
            </a:r>
            <a:r>
              <a:rPr lang="en-US" sz="800" b="1" i="0" u="none" strike="noStrike" err="1">
                <a:solidFill>
                  <a:schemeClr val="accent3"/>
                </a:solidFill>
                <a:effectLst/>
                <a:latin typeface="Arial" panose="020B0604020202020204" pitchFamily="34" charset="0"/>
              </a:rPr>
              <a:t>temp_f</a:t>
            </a:r>
            <a:r>
              <a:rPr lang="en-US" sz="800" b="1" i="0" u="none" strike="noStrike">
                <a:solidFill>
                  <a:schemeClr val="accent3"/>
                </a:solidFill>
                <a:effectLst/>
                <a:latin typeface="Arial" panose="020B0604020202020204" pitchFamily="34" charset="0"/>
              </a:rPr>
              <a:t>"] &gt;= 104:</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patient["SBP"] &lt; 90 or patient["DBP"] &lt;= 60:</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if patient["HR"] &gt;= 125:</a:t>
            </a:r>
            <a:endParaRPr lang="en-US" sz="800" b="1">
              <a:solidFill>
                <a:schemeClr val="accent3"/>
              </a:solidFill>
              <a:effectLst/>
            </a:endParaRPr>
          </a:p>
          <a:p>
            <a:pPr rtl="0">
              <a:buNone/>
            </a:pPr>
            <a:r>
              <a:rPr lang="en-US" sz="800" b="1" i="0" u="none" strike="noStrike">
                <a:solidFill>
                  <a:schemeClr val="accent3"/>
                </a:solidFill>
                <a:effectLst/>
                <a:latin typeface="Arial" panose="020B0604020202020204" pitchFamily="34" charset="0"/>
              </a:rPr>
              <a:t>        score += 1</a:t>
            </a:r>
            <a:endParaRPr lang="en-US" sz="800" b="1">
              <a:solidFill>
                <a:schemeClr val="accent3"/>
              </a:solidFill>
              <a:effectLst/>
            </a:endParaRPr>
          </a:p>
          <a:p>
            <a:pPr rtl="0">
              <a:buNone/>
            </a:pPr>
            <a:r>
              <a:rPr lang="en-US" sz="800" b="1" i="0" u="none" strike="noStrike">
                <a:solidFill>
                  <a:schemeClr val="bg2"/>
                </a:solidFill>
                <a:effectLst/>
                <a:latin typeface="Arial" panose="020B0604020202020204" pitchFamily="34" charset="0"/>
              </a:rPr>
              <a:t>CURB-65 Scoring  (Confusion)</a:t>
            </a:r>
          </a:p>
          <a:p>
            <a:r>
              <a:rPr lang="en-US" sz="800" b="1" i="0" u="none" strike="noStrike">
                <a:solidFill>
                  <a:schemeClr val="bg2"/>
                </a:solidFill>
                <a:effectLst/>
                <a:latin typeface="Arial" panose="020B0604020202020204" pitchFamily="34" charset="0"/>
              </a:rPr>
              <a:t>    if patient[”AMS"] :</a:t>
            </a:r>
          </a:p>
          <a:p>
            <a:r>
              <a:rPr lang="en-US" sz="800" b="1">
                <a:solidFill>
                  <a:schemeClr val="bg2"/>
                </a:solidFill>
                <a:latin typeface="Arial" panose="020B0604020202020204" pitchFamily="34" charset="0"/>
              </a:rPr>
              <a:t>       c</a:t>
            </a:r>
            <a:r>
              <a:rPr lang="en-US" sz="800" b="1" i="0" u="none" strike="noStrike">
                <a:solidFill>
                  <a:schemeClr val="bg2"/>
                </a:solidFill>
                <a:effectLst/>
                <a:latin typeface="Arial" panose="020B0604020202020204" pitchFamily="34" charset="0"/>
              </a:rPr>
              <a:t>urb65 += 1</a:t>
            </a:r>
          </a:p>
          <a:p>
            <a:r>
              <a:rPr lang="en-US" sz="800" b="1" i="0" u="none" strike="noStrike">
                <a:solidFill>
                  <a:schemeClr val="bg2"/>
                </a:solidFill>
                <a:effectLst/>
                <a:latin typeface="Arial" panose="020B0604020202020204" pitchFamily="34" charset="0"/>
              </a:rPr>
              <a:t>    if </a:t>
            </a:r>
            <a:r>
              <a:rPr lang="en-US" sz="800" b="1" i="0" u="none" strike="noStrike" err="1">
                <a:solidFill>
                  <a:schemeClr val="bg2"/>
                </a:solidFill>
                <a:effectLst/>
                <a:latin typeface="Arial" panose="020B0604020202020204" pitchFamily="34" charset="0"/>
              </a:rPr>
              <a:t>patient.get</a:t>
            </a:r>
            <a:r>
              <a:rPr lang="en-US" sz="800" b="1">
                <a:solidFill>
                  <a:schemeClr val="bg2"/>
                </a:solidFill>
                <a:latin typeface="Arial" panose="020B0604020202020204" pitchFamily="34" charset="0"/>
              </a:rPr>
              <a:t> </a:t>
            </a:r>
            <a:r>
              <a:rPr lang="en-US" sz="800" b="1" i="0" u="none" strike="noStrike">
                <a:solidFill>
                  <a:schemeClr val="bg2"/>
                </a:solidFill>
                <a:effectLst/>
                <a:latin typeface="Arial" panose="020B0604020202020204" pitchFamily="34" charset="0"/>
              </a:rPr>
              <a:t>[”BUN”, 0] &gt;19  (Uremia)</a:t>
            </a:r>
          </a:p>
          <a:p>
            <a:r>
              <a:rPr lang="en-US" sz="800" b="1">
                <a:solidFill>
                  <a:schemeClr val="bg2"/>
                </a:solidFill>
                <a:latin typeface="Arial" panose="020B0604020202020204" pitchFamily="34" charset="0"/>
              </a:rPr>
              <a:t>       c</a:t>
            </a:r>
            <a:r>
              <a:rPr lang="en-US" sz="800" b="1" i="0" u="none" strike="noStrike">
                <a:solidFill>
                  <a:schemeClr val="bg2"/>
                </a:solidFill>
                <a:effectLst/>
                <a:latin typeface="Arial" panose="020B0604020202020204" pitchFamily="34" charset="0"/>
              </a:rPr>
              <a:t>urb65 += 1</a:t>
            </a:r>
          </a:p>
          <a:p>
            <a:r>
              <a:rPr lang="en-US" sz="800" b="1" i="0" u="none" strike="noStrike">
                <a:solidFill>
                  <a:schemeClr val="bg2"/>
                </a:solidFill>
                <a:effectLst/>
                <a:latin typeface="Arial" panose="020B0604020202020204" pitchFamily="34" charset="0"/>
              </a:rPr>
              <a:t>    if </a:t>
            </a:r>
            <a:r>
              <a:rPr lang="en-US" sz="800" b="1" i="0" u="none" strike="noStrike" err="1">
                <a:solidFill>
                  <a:schemeClr val="bg2"/>
                </a:solidFill>
                <a:effectLst/>
                <a:latin typeface="Arial" panose="020B0604020202020204" pitchFamily="34" charset="0"/>
              </a:rPr>
              <a:t>patient.get</a:t>
            </a:r>
            <a:r>
              <a:rPr lang="en-US" sz="800" b="1">
                <a:solidFill>
                  <a:schemeClr val="bg2"/>
                </a:solidFill>
                <a:latin typeface="Arial" panose="020B0604020202020204" pitchFamily="34" charset="0"/>
              </a:rPr>
              <a:t> </a:t>
            </a:r>
            <a:r>
              <a:rPr lang="en-US" sz="800" b="1" i="0" u="none" strike="noStrike">
                <a:solidFill>
                  <a:schemeClr val="bg2"/>
                </a:solidFill>
                <a:effectLst/>
                <a:latin typeface="Arial" panose="020B0604020202020204" pitchFamily="34" charset="0"/>
              </a:rPr>
              <a:t>[”BUN”, 0] &gt;=65 (Age)</a:t>
            </a:r>
          </a:p>
          <a:p>
            <a:r>
              <a:rPr lang="en-US" sz="800" b="1">
                <a:solidFill>
                  <a:schemeClr val="bg2"/>
                </a:solidFill>
                <a:latin typeface="Arial" panose="020B0604020202020204" pitchFamily="34" charset="0"/>
              </a:rPr>
              <a:t>       c</a:t>
            </a:r>
            <a:r>
              <a:rPr lang="en-US" sz="800" b="1" i="0" u="none" strike="noStrike">
                <a:solidFill>
                  <a:schemeClr val="bg2"/>
                </a:solidFill>
                <a:effectLst/>
                <a:latin typeface="Arial" panose="020B0604020202020204" pitchFamily="34" charset="0"/>
              </a:rPr>
              <a:t>urb65 += 1</a:t>
            </a:r>
          </a:p>
          <a:p>
            <a:endParaRPr lang="en-US" sz="800" b="1" i="0" u="none" strike="noStrike">
              <a:solidFill>
                <a:srgbClr val="FFFFFF"/>
              </a:solidFill>
              <a:effectLst/>
              <a:latin typeface="Arial" panose="020B0604020202020204" pitchFamily="34" charset="0"/>
            </a:endParaRPr>
          </a:p>
          <a:p>
            <a:endParaRPr lang="en-US" sz="800" b="1" i="0" u="none" strike="noStrike">
              <a:solidFill>
                <a:srgbClr val="FFFFFF"/>
              </a:solidFill>
              <a:effectLst/>
              <a:latin typeface="Arial" panose="020B0604020202020204" pitchFamily="34" charset="0"/>
            </a:endParaRPr>
          </a:p>
          <a:p>
            <a:endParaRPr lang="en-US" sz="800" b="1">
              <a:effectLst/>
            </a:endParaRPr>
          </a:p>
          <a:p>
            <a:pPr rtl="0">
              <a:buNone/>
            </a:pPr>
            <a:endParaRPr lang="en-US" sz="800" b="1"/>
          </a:p>
        </p:txBody>
      </p:sp>
      <p:sp>
        <p:nvSpPr>
          <p:cNvPr id="4" name="TextBox 3">
            <a:extLst>
              <a:ext uri="{FF2B5EF4-FFF2-40B4-BE49-F238E27FC236}">
                <a16:creationId xmlns:a16="http://schemas.microsoft.com/office/drawing/2014/main" id="{5FB9ACE3-D341-D83C-0F80-D2370E0AA547}"/>
              </a:ext>
            </a:extLst>
          </p:cNvPr>
          <p:cNvSpPr txBox="1"/>
          <p:nvPr/>
        </p:nvSpPr>
        <p:spPr>
          <a:xfrm>
            <a:off x="4656390" y="1462279"/>
            <a:ext cx="2265218" cy="1692771"/>
          </a:xfrm>
          <a:prstGeom prst="rect">
            <a:avLst/>
          </a:prstGeom>
          <a:noFill/>
        </p:spPr>
        <p:txBody>
          <a:bodyPr wrap="square">
            <a:spAutoFit/>
          </a:bodyPr>
          <a:lstStyle/>
          <a:p>
            <a:pPr rtl="0">
              <a:buNone/>
            </a:pPr>
            <a:r>
              <a:rPr lang="en-US" sz="800" b="1" u="sng">
                <a:solidFill>
                  <a:srgbClr val="FFFFFF"/>
                </a:solidFill>
              </a:rPr>
              <a:t>R</a:t>
            </a:r>
            <a:r>
              <a:rPr lang="en-US" sz="800" b="1" i="0" u="sng" strike="noStrike">
                <a:solidFill>
                  <a:srgbClr val="FFFFFF"/>
                </a:solidFill>
                <a:effectLst/>
              </a:rPr>
              <a:t>isk Stratification</a:t>
            </a:r>
          </a:p>
          <a:p>
            <a:pPr rtl="0">
              <a:buNone/>
            </a:pPr>
            <a:r>
              <a:rPr lang="en-US" sz="800" b="1" i="0" u="none" strike="noStrike">
                <a:solidFill>
                  <a:srgbClr val="FFFFFF"/>
                </a:solidFill>
                <a:effectLst/>
              </a:rPr>
              <a:t>if score &lt;= 1:</a:t>
            </a:r>
            <a:endParaRPr lang="en-US" sz="800" b="1">
              <a:effectLst/>
            </a:endParaRPr>
          </a:p>
          <a:p>
            <a:pPr rtl="0">
              <a:buNone/>
            </a:pPr>
            <a:r>
              <a:rPr lang="en-US" sz="800" b="1" i="0" u="none" strike="noStrike">
                <a:solidFill>
                  <a:srgbClr val="FFFFFF"/>
                </a:solidFill>
                <a:effectLst/>
              </a:rPr>
              <a:t>        category = "Low Risk"</a:t>
            </a:r>
            <a:endParaRPr lang="en-US" sz="800" b="1">
              <a:effectLst/>
            </a:endParaRPr>
          </a:p>
          <a:p>
            <a:pPr rtl="0">
              <a:buNone/>
            </a:pPr>
            <a:r>
              <a:rPr lang="en-US" sz="800" b="1" i="0" u="none" strike="noStrike">
                <a:solidFill>
                  <a:srgbClr val="FFFFFF"/>
                </a:solidFill>
                <a:effectLst/>
              </a:rPr>
              <a:t>        action = "Outpatient; no alert"</a:t>
            </a:r>
            <a:endParaRPr lang="en-US" sz="800" b="1">
              <a:effectLst/>
            </a:endParaRPr>
          </a:p>
          <a:p>
            <a:pPr rtl="0">
              <a:buNone/>
            </a:pPr>
            <a:r>
              <a:rPr lang="en-US" sz="800" b="1" i="0" u="none" strike="noStrike">
                <a:solidFill>
                  <a:srgbClr val="FFFFFF"/>
                </a:solidFill>
                <a:effectLst/>
              </a:rPr>
              <a:t>    </a:t>
            </a:r>
            <a:r>
              <a:rPr lang="en-US" sz="800" b="1" i="0" u="none" strike="noStrike" err="1">
                <a:solidFill>
                  <a:srgbClr val="FFFFFF"/>
                </a:solidFill>
                <a:effectLst/>
              </a:rPr>
              <a:t>elif</a:t>
            </a:r>
            <a:r>
              <a:rPr lang="en-US" sz="800" b="1" i="0" u="none" strike="noStrike">
                <a:solidFill>
                  <a:srgbClr val="FFFFFF"/>
                </a:solidFill>
                <a:effectLst/>
              </a:rPr>
              <a:t> score &lt;= 3:</a:t>
            </a:r>
          </a:p>
          <a:p>
            <a:pPr rtl="0">
              <a:buNone/>
            </a:pPr>
            <a:r>
              <a:rPr lang="en-US" sz="800" b="1" i="0" u="none" strike="noStrike">
                <a:solidFill>
                  <a:schemeClr val="bg2"/>
                </a:solidFill>
                <a:effectLst/>
              </a:rPr>
              <a:t>      category = "Moderate Risk"</a:t>
            </a:r>
            <a:endParaRPr lang="en-US" sz="800" b="1">
              <a:solidFill>
                <a:schemeClr val="bg2"/>
              </a:solidFill>
              <a:effectLst/>
            </a:endParaRPr>
          </a:p>
          <a:p>
            <a:pPr rtl="0">
              <a:buNone/>
            </a:pPr>
            <a:r>
              <a:rPr lang="en-US" sz="800" b="1" i="0" u="none" strike="noStrike">
                <a:solidFill>
                  <a:schemeClr val="bg2"/>
                </a:solidFill>
                <a:effectLst/>
              </a:rPr>
              <a:t>        action = "Admit; non-interruptive alert"</a:t>
            </a:r>
            <a:endParaRPr lang="en-US" sz="800" b="1">
              <a:solidFill>
                <a:schemeClr val="bg2"/>
              </a:solidFill>
              <a:effectLst/>
            </a:endParaRPr>
          </a:p>
          <a:p>
            <a:pPr rtl="0">
              <a:buNone/>
            </a:pPr>
            <a:r>
              <a:rPr lang="en-US" sz="800" b="1" i="0" u="none" strike="noStrike">
                <a:solidFill>
                  <a:srgbClr val="FFFFFF"/>
                </a:solidFill>
                <a:effectLst/>
              </a:rPr>
              <a:t>    else:</a:t>
            </a:r>
            <a:endParaRPr lang="en-US" sz="800" b="1">
              <a:effectLst/>
            </a:endParaRPr>
          </a:p>
          <a:p>
            <a:pPr rtl="0">
              <a:buNone/>
            </a:pPr>
            <a:r>
              <a:rPr lang="en-US" sz="800" b="1" i="0" u="none" strike="noStrike">
                <a:solidFill>
                  <a:srgbClr val="FFFFFF"/>
                </a:solidFill>
                <a:effectLst/>
              </a:rPr>
              <a:t>        </a:t>
            </a:r>
            <a:r>
              <a:rPr lang="en-US" sz="800" b="1" i="0" u="none" strike="noStrike">
                <a:solidFill>
                  <a:schemeClr val="accent5"/>
                </a:solidFill>
                <a:effectLst/>
              </a:rPr>
              <a:t>category = "High Risk"</a:t>
            </a:r>
            <a:endParaRPr lang="en-US" sz="800" b="1">
              <a:solidFill>
                <a:schemeClr val="accent5"/>
              </a:solidFill>
              <a:effectLst/>
            </a:endParaRPr>
          </a:p>
          <a:p>
            <a:pPr rtl="0">
              <a:buNone/>
            </a:pPr>
            <a:r>
              <a:rPr lang="en-US" sz="800" b="1" i="0" u="none" strike="noStrike">
                <a:solidFill>
                  <a:schemeClr val="accent5"/>
                </a:solidFill>
                <a:effectLst/>
              </a:rPr>
              <a:t>        action = "ICU eval; interruptive BPA"</a:t>
            </a:r>
            <a:endParaRPr lang="en-US" sz="800" b="1">
              <a:solidFill>
                <a:schemeClr val="accent5"/>
              </a:solidFill>
              <a:effectLst/>
            </a:endParaRPr>
          </a:p>
          <a:p>
            <a:pPr>
              <a:buNone/>
            </a:pPr>
            <a:br>
              <a:rPr lang="en-US" sz="800" b="1"/>
            </a:br>
            <a:endParaRPr lang="en-US" sz="800" b="1"/>
          </a:p>
        </p:txBody>
      </p:sp>
      <p:sp>
        <p:nvSpPr>
          <p:cNvPr id="8" name="TextBox 7">
            <a:extLst>
              <a:ext uri="{FF2B5EF4-FFF2-40B4-BE49-F238E27FC236}">
                <a16:creationId xmlns:a16="http://schemas.microsoft.com/office/drawing/2014/main" id="{11AEED87-7D8E-4B8D-DBF9-1E7F8EA1BAC3}"/>
              </a:ext>
            </a:extLst>
          </p:cNvPr>
          <p:cNvSpPr txBox="1"/>
          <p:nvPr/>
        </p:nvSpPr>
        <p:spPr>
          <a:xfrm>
            <a:off x="6630014" y="1462279"/>
            <a:ext cx="4572000" cy="2000548"/>
          </a:xfrm>
          <a:prstGeom prst="rect">
            <a:avLst/>
          </a:prstGeom>
          <a:noFill/>
        </p:spPr>
        <p:txBody>
          <a:bodyPr wrap="square">
            <a:spAutoFit/>
          </a:bodyPr>
          <a:lstStyle/>
          <a:p>
            <a:pPr rtl="0">
              <a:buNone/>
            </a:pPr>
            <a:r>
              <a:rPr lang="en-US" sz="800" b="1" i="0" u="sng" strike="noStrike">
                <a:solidFill>
                  <a:srgbClr val="FFFFFF"/>
                </a:solidFill>
                <a:effectLst/>
              </a:rPr>
              <a:t>Return Output     </a:t>
            </a:r>
          </a:p>
          <a:p>
            <a:pPr rtl="0">
              <a:buNone/>
            </a:pPr>
            <a:r>
              <a:rPr lang="en-US" sz="800" b="1" i="0" u="none" strike="noStrike">
                <a:solidFill>
                  <a:srgbClr val="FFFFFF"/>
                </a:solidFill>
                <a:effectLst/>
              </a:rPr>
              <a:t>return {</a:t>
            </a:r>
            <a:endParaRPr lang="en-US" sz="800" b="1">
              <a:effectLst/>
            </a:endParaRPr>
          </a:p>
          <a:p>
            <a:pPr rtl="0">
              <a:buNone/>
            </a:pPr>
            <a:r>
              <a:rPr lang="en-US" sz="800" b="1" i="0" u="none" strike="noStrike">
                <a:solidFill>
                  <a:srgbClr val="FFFFFF"/>
                </a:solidFill>
                <a:effectLst/>
              </a:rPr>
              <a:t>        "score": score,</a:t>
            </a:r>
            <a:endParaRPr lang="en-US" sz="800" b="1">
              <a:effectLst/>
            </a:endParaRPr>
          </a:p>
          <a:p>
            <a:pPr rtl="0">
              <a:buNone/>
            </a:pPr>
            <a:r>
              <a:rPr lang="en-US" sz="800" b="1" i="0" u="none" strike="noStrike">
                <a:solidFill>
                  <a:srgbClr val="FFFFFF"/>
                </a:solidFill>
                <a:effectLst/>
              </a:rPr>
              <a:t>        "category": category,</a:t>
            </a:r>
            <a:endParaRPr lang="en-US" sz="800" b="1">
              <a:effectLst/>
            </a:endParaRPr>
          </a:p>
          <a:p>
            <a:pPr rtl="0">
              <a:buNone/>
            </a:pPr>
            <a:r>
              <a:rPr lang="en-US" sz="800" b="1" i="0" u="none" strike="noStrike">
                <a:solidFill>
                  <a:srgbClr val="FFFFFF"/>
                </a:solidFill>
                <a:effectLst/>
              </a:rPr>
              <a:t>        "</a:t>
            </a:r>
            <a:r>
              <a:rPr lang="en-US" sz="800" b="1" i="0" u="none" strike="noStrike" err="1">
                <a:solidFill>
                  <a:srgbClr val="FFFFFF"/>
                </a:solidFill>
                <a:effectLst/>
              </a:rPr>
              <a:t>recommended_action</a:t>
            </a:r>
            <a:r>
              <a:rPr lang="en-US" sz="800" b="1" i="0" u="none" strike="noStrike">
                <a:solidFill>
                  <a:srgbClr val="FFFFFF"/>
                </a:solidFill>
                <a:effectLst/>
              </a:rPr>
              <a:t>": action</a:t>
            </a:r>
            <a:endParaRPr lang="en-US" sz="800" b="1">
              <a:effectLst/>
            </a:endParaRPr>
          </a:p>
          <a:p>
            <a:pPr rtl="0">
              <a:buNone/>
            </a:pPr>
            <a:r>
              <a:rPr lang="en-US" sz="800" b="1" i="0" u="none" strike="noStrike">
                <a:solidFill>
                  <a:srgbClr val="FFFFFF"/>
                </a:solidFill>
                <a:effectLst/>
              </a:rPr>
              <a:t>    }</a:t>
            </a:r>
            <a:endParaRPr lang="en-US" sz="800" b="1">
              <a:effectLst/>
            </a:endParaRPr>
          </a:p>
          <a:p>
            <a:pPr rtl="0">
              <a:buNone/>
            </a:pPr>
            <a:br>
              <a:rPr lang="en-US" sz="800" b="1">
                <a:effectLst/>
              </a:rPr>
            </a:br>
            <a:r>
              <a:rPr lang="en-US" sz="800" b="1" i="0" u="sng" strike="noStrike">
                <a:solidFill>
                  <a:srgbClr val="FFFFFF"/>
                </a:solidFill>
                <a:effectLst/>
              </a:rPr>
              <a:t>Run CDS Logic and Print Result </a:t>
            </a:r>
            <a:endParaRPr lang="en-US" sz="800" b="1" u="sng">
              <a:effectLst/>
            </a:endParaRPr>
          </a:p>
          <a:p>
            <a:pPr rtl="0">
              <a:buNone/>
            </a:pPr>
            <a:r>
              <a:rPr lang="en-US" sz="800" b="1" i="0" u="none" strike="noStrike">
                <a:solidFill>
                  <a:srgbClr val="FFFFFF"/>
                </a:solidFill>
                <a:effectLst/>
              </a:rPr>
              <a:t>result = </a:t>
            </a:r>
            <a:r>
              <a:rPr lang="en-US" sz="800" b="1" i="0" u="none" strike="noStrike" err="1">
                <a:solidFill>
                  <a:srgbClr val="FFFFFF"/>
                </a:solidFill>
                <a:effectLst/>
              </a:rPr>
              <a:t>pneumonia_risk_score</a:t>
            </a:r>
            <a:r>
              <a:rPr lang="en-US" sz="800" b="1" i="0" u="none" strike="noStrike">
                <a:solidFill>
                  <a:srgbClr val="FFFFFF"/>
                </a:solidFill>
                <a:effectLst/>
              </a:rPr>
              <a:t>(</a:t>
            </a:r>
            <a:r>
              <a:rPr lang="en-US" sz="800" b="1" i="0" u="none" strike="noStrike" err="1">
                <a:solidFill>
                  <a:srgbClr val="FFFFFF"/>
                </a:solidFill>
                <a:effectLst/>
              </a:rPr>
              <a:t>sample_patient</a:t>
            </a:r>
            <a:r>
              <a:rPr lang="en-US" sz="800" b="1" i="0" u="none" strike="noStrike">
                <a:solidFill>
                  <a:srgbClr val="FFFFFF"/>
                </a:solidFill>
                <a:effectLst/>
              </a:rPr>
              <a:t>)</a:t>
            </a:r>
            <a:endParaRPr lang="en-US" sz="800" b="1">
              <a:effectLst/>
            </a:endParaRPr>
          </a:p>
          <a:p>
            <a:pPr rtl="0">
              <a:buNone/>
            </a:pPr>
            <a:r>
              <a:rPr lang="en-US" sz="800" b="1" i="0" u="none" strike="noStrike">
                <a:solidFill>
                  <a:srgbClr val="FFFFFF"/>
                </a:solidFill>
                <a:effectLst/>
              </a:rPr>
              <a:t>print(result)</a:t>
            </a:r>
            <a:endParaRPr lang="en-US" sz="800" b="1">
              <a:effectLst/>
            </a:endParaRPr>
          </a:p>
          <a:p>
            <a:pPr>
              <a:buNone/>
            </a:pPr>
            <a:br>
              <a:rPr lang="en-US" sz="800" b="0">
                <a:effectLst/>
              </a:rPr>
            </a:br>
            <a:br>
              <a:rPr lang="en-US"/>
            </a:br>
            <a:endParaRPr lang="en-US"/>
          </a:p>
        </p:txBody>
      </p:sp>
    </p:spTree>
    <p:extLst>
      <p:ext uri="{BB962C8B-B14F-4D97-AF65-F5344CB8AC3E}">
        <p14:creationId xmlns:p14="http://schemas.microsoft.com/office/powerpoint/2010/main" val="220485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E774DE6-F75A-0C82-8118-9C231E67AF82}"/>
              </a:ext>
            </a:extLst>
          </p:cNvPr>
          <p:cNvGraphicFramePr>
            <a:graphicFrameLocks noChangeAspect="1"/>
          </p:cNvGraphicFramePr>
          <p:nvPr>
            <p:custDataLst>
              <p:tags r:id="rId1"/>
            </p:custDataLst>
            <p:extLst>
              <p:ext uri="{D42A27DB-BD31-4B8C-83A1-F6EECF244321}">
                <p14:modId xmlns:p14="http://schemas.microsoft.com/office/powerpoint/2010/main" val="75130553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96" name="Google Shape;396;g356e5eec352_0_110"/>
          <p:cNvSpPr txBox="1">
            <a:spLocks noGrp="1"/>
          </p:cNvSpPr>
          <p:nvPr>
            <p:ph type="sldNum" sz="quarter" idx="4"/>
          </p:nvPr>
        </p:nvSpPr>
        <p:spPr>
          <a:xfrm>
            <a:off x="8350421" y="4514316"/>
            <a:ext cx="286597" cy="138499"/>
          </a:xfrm>
        </p:spPr>
        <p:txBody>
          <a:bodyPr spcFirstLastPara="1" vert="horz" lIns="0" tIns="0" rIns="0" bIns="0" rtlCol="0"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lvl="0" indent="0">
              <a:lnSpc>
                <a:spcPct val="90000"/>
              </a:lnSpc>
              <a:spcBef>
                <a:spcPts val="0"/>
              </a:spcBef>
              <a:spcAft>
                <a:spcPts val="600"/>
              </a:spcAft>
              <a:buClr>
                <a:srgbClr val="000000"/>
              </a:buClr>
              <a:buSzPts val="1200"/>
              <a:buFont typeface="Arial"/>
              <a:buNone/>
            </a:pPr>
            <a:fld id="{00000000-1234-1234-1234-123412341234}" type="slidenum">
              <a:rPr lang="en-US" sz="400" smtClean="0">
                <a:solidFill>
                  <a:schemeClr val="bg1"/>
                </a:solidFill>
                <a:latin typeface="+mn-lt"/>
                <a:ea typeface="+mn-ea"/>
                <a:cs typeface="+mn-cs"/>
              </a:rPr>
              <a:pPr lvl="0" indent="0">
                <a:lnSpc>
                  <a:spcPct val="90000"/>
                </a:lnSpc>
                <a:spcBef>
                  <a:spcPts val="0"/>
                </a:spcBef>
                <a:spcAft>
                  <a:spcPts val="600"/>
                </a:spcAft>
                <a:buClr>
                  <a:srgbClr val="000000"/>
                </a:buClr>
                <a:buSzPts val="1200"/>
                <a:buFont typeface="Arial"/>
                <a:buNone/>
              </a:pPr>
              <a:t>16</a:t>
            </a:fld>
            <a:endParaRPr lang="en-US" sz="400">
              <a:solidFill>
                <a:schemeClr val="bg1"/>
              </a:solidFill>
              <a:latin typeface="+mn-lt"/>
              <a:ea typeface="+mn-ea"/>
              <a:cs typeface="+mn-cs"/>
            </a:endParaRPr>
          </a:p>
        </p:txBody>
      </p:sp>
      <p:sp>
        <p:nvSpPr>
          <p:cNvPr id="403" name="Footer Placeholder 2">
            <a:extLst>
              <a:ext uri="{FF2B5EF4-FFF2-40B4-BE49-F238E27FC236}">
                <a16:creationId xmlns:a16="http://schemas.microsoft.com/office/drawing/2014/main" id="{E0ABEA7F-478B-38C3-051A-C24AFEAE87FD}"/>
              </a:ext>
            </a:extLst>
          </p:cNvPr>
          <p:cNvSpPr>
            <a:spLocks noGrp="1"/>
          </p:cNvSpPr>
          <p:nvPr>
            <p:ph type="ftr" sz="quarter" idx="10"/>
          </p:nvPr>
        </p:nvSpPr>
        <p:spPr>
          <a:xfrm>
            <a:off x="5486400" y="4536400"/>
            <a:ext cx="2705100" cy="138499"/>
          </a:xfrm>
        </p:spPr>
        <p:txBody>
          <a:bodyPr/>
          <a:lstStyle/>
          <a:p>
            <a:pPr>
              <a:spcAft>
                <a:spcPts val="600"/>
              </a:spcAft>
            </a:pPr>
            <a:r>
              <a:rPr lang="en-US"/>
              <a:t>NYU Grossman School of Medicine</a:t>
            </a:r>
          </a:p>
        </p:txBody>
      </p:sp>
      <p:sp>
        <p:nvSpPr>
          <p:cNvPr id="397" name="Google Shape;397;g356e5eec352_0_110"/>
          <p:cNvSpPr txBox="1">
            <a:spLocks noGrp="1"/>
          </p:cNvSpPr>
          <p:nvPr>
            <p:ph type="title"/>
          </p:nvPr>
        </p:nvSpPr>
        <p:spPr>
          <a:xfrm>
            <a:off x="411088" y="289397"/>
            <a:ext cx="7274033" cy="773799"/>
          </a:xfrm>
        </p:spPr>
        <p:txBody>
          <a:bodyPr spcFirstLastPara="1" vert="horz" lIns="0" tIns="0" rIns="0" bIns="0" rtlCol="0" anchor="t" anchorCtr="0">
            <a:normAutofit/>
          </a:bodyPr>
          <a:lstStyle/>
          <a:p>
            <a:pPr marL="0" lvl="0" indent="0">
              <a:spcAft>
                <a:spcPts val="0"/>
              </a:spcAft>
            </a:pPr>
            <a:r>
              <a:rPr lang="en-US" b="0" kern="1200">
                <a:latin typeface="+mj-lt"/>
                <a:ea typeface="+mj-ea"/>
                <a:cs typeface="+mj-cs"/>
              </a:rPr>
              <a:t> Build Checklist Highlights</a:t>
            </a:r>
          </a:p>
        </p:txBody>
      </p:sp>
      <p:graphicFrame>
        <p:nvGraphicFramePr>
          <p:cNvPr id="399" name="TextBox 3">
            <a:extLst>
              <a:ext uri="{FF2B5EF4-FFF2-40B4-BE49-F238E27FC236}">
                <a16:creationId xmlns:a16="http://schemas.microsoft.com/office/drawing/2014/main" id="{AE3EB766-531C-E352-A0B8-CA56DBEF6D43}"/>
              </a:ext>
            </a:extLst>
          </p:cNvPr>
          <p:cNvGraphicFramePr/>
          <p:nvPr>
            <p:extLst>
              <p:ext uri="{D42A27DB-BD31-4B8C-83A1-F6EECF244321}">
                <p14:modId xmlns:p14="http://schemas.microsoft.com/office/powerpoint/2010/main" val="3796262690"/>
              </p:ext>
            </p:extLst>
          </p:nvPr>
        </p:nvGraphicFramePr>
        <p:xfrm>
          <a:off x="393653" y="1478629"/>
          <a:ext cx="3716231" cy="19858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5" name="Picture 34" descr="A screenshot of a checklist&#10;&#10;AI-generated content may be incorrect.">
            <a:extLst>
              <a:ext uri="{FF2B5EF4-FFF2-40B4-BE49-F238E27FC236}">
                <a16:creationId xmlns:a16="http://schemas.microsoft.com/office/drawing/2014/main" id="{0F8EE231-F4B1-F1CF-0A6F-0E2A48E6D7BC}"/>
              </a:ext>
            </a:extLst>
          </p:cNvPr>
          <p:cNvPicPr>
            <a:picLocks noChangeAspect="1"/>
          </p:cNvPicPr>
          <p:nvPr/>
        </p:nvPicPr>
        <p:blipFill>
          <a:blip r:embed="rId11"/>
          <a:srcRect l="1292" t="2778" r="3552" b="3299"/>
          <a:stretch/>
        </p:blipFill>
        <p:spPr>
          <a:xfrm>
            <a:off x="4237098" y="1040393"/>
            <a:ext cx="4669198" cy="28330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356e5eec352_0_80"/>
          <p:cNvSpPr txBox="1">
            <a:spLocks noGrp="1"/>
          </p:cNvSpPr>
          <p:nvPr>
            <p:ph type="sldNum" idx="12"/>
          </p:nvPr>
        </p:nvSpPr>
        <p:spPr>
          <a:xfrm>
            <a:off x="8350421" y="4514316"/>
            <a:ext cx="286597" cy="1384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Clr>
                <a:srgbClr val="000000"/>
              </a:buClr>
              <a:buSzPts val="1200"/>
              <a:buFont typeface="Arial"/>
              <a:buNone/>
            </a:pPr>
            <a:fld id="{00000000-1234-1234-1234-123412341234}" type="slidenum">
              <a:rPr lang="en-US" smtClean="0"/>
              <a:pPr marL="0" lvl="0" indent="0" algn="r" rtl="0">
                <a:spcBef>
                  <a:spcPts val="0"/>
                </a:spcBef>
                <a:spcAft>
                  <a:spcPts val="0"/>
                </a:spcAft>
                <a:buClr>
                  <a:srgbClr val="000000"/>
                </a:buClr>
                <a:buSzPts val="1200"/>
                <a:buFont typeface="Arial"/>
                <a:buNone/>
              </a:pPr>
              <a:t>17</a:t>
            </a:fld>
            <a:endParaRPr/>
          </a:p>
        </p:txBody>
      </p:sp>
      <p:sp>
        <p:nvSpPr>
          <p:cNvPr id="405" name="Google Shape;405;g356e5eec352_0_80"/>
          <p:cNvSpPr txBox="1">
            <a:spLocks noGrp="1"/>
          </p:cNvSpPr>
          <p:nvPr>
            <p:ph type="title"/>
          </p:nvPr>
        </p:nvSpPr>
        <p:spPr>
          <a:xfrm>
            <a:off x="504606" y="414087"/>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BPA Alert Mockup</a:t>
            </a:r>
            <a:endParaRPr/>
          </a:p>
        </p:txBody>
      </p:sp>
      <p:sp>
        <p:nvSpPr>
          <p:cNvPr id="406" name="Google Shape;406;g356e5eec352_0_80"/>
          <p:cNvSpPr txBox="1"/>
          <p:nvPr/>
        </p:nvSpPr>
        <p:spPr>
          <a:xfrm>
            <a:off x="500519" y="1187787"/>
            <a:ext cx="79932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lt1"/>
                </a:solidFill>
              </a:rPr>
              <a:t>This patient meets criteria indicating HIGH RISK for severe pneumonia based on current clinical data</a:t>
            </a:r>
            <a:r>
              <a:rPr lang="en-US" sz="1100" b="1">
                <a:solidFill>
                  <a:schemeClr val="lt1"/>
                </a:solidFill>
              </a:rPr>
              <a:t>.</a:t>
            </a:r>
          </a:p>
        </p:txBody>
      </p:sp>
      <p:sp>
        <p:nvSpPr>
          <p:cNvPr id="5" name="object 11">
            <a:extLst>
              <a:ext uri="{FF2B5EF4-FFF2-40B4-BE49-F238E27FC236}">
                <a16:creationId xmlns:a16="http://schemas.microsoft.com/office/drawing/2014/main" id="{E8F9B61C-043F-E7D9-06AC-DD65D6AA483E}"/>
              </a:ext>
            </a:extLst>
          </p:cNvPr>
          <p:cNvSpPr/>
          <p:nvPr/>
        </p:nvSpPr>
        <p:spPr>
          <a:xfrm>
            <a:off x="504606" y="897284"/>
            <a:ext cx="2317251" cy="290503"/>
          </a:xfrm>
          <a:custGeom>
            <a:avLst/>
            <a:gdLst/>
            <a:ahLst/>
            <a:cxnLst/>
            <a:rect l="l" t="t" r="r" b="b"/>
            <a:pathLst>
              <a:path w="3611879" h="289559">
                <a:moveTo>
                  <a:pt x="3611879" y="0"/>
                </a:moveTo>
                <a:lnTo>
                  <a:pt x="0" y="0"/>
                </a:lnTo>
                <a:lnTo>
                  <a:pt x="0" y="289560"/>
                </a:lnTo>
                <a:lnTo>
                  <a:pt x="3611879" y="289560"/>
                </a:lnTo>
                <a:lnTo>
                  <a:pt x="3611879" y="0"/>
                </a:lnTo>
                <a:close/>
              </a:path>
            </a:pathLst>
          </a:custGeom>
          <a:solidFill>
            <a:srgbClr val="FFE600"/>
          </a:solidFill>
        </p:spPr>
        <p:txBody>
          <a:bodyPr wrap="square" lIns="0" tIns="0" rIns="0" bIns="0" rtlCol="0"/>
          <a:lstStyle/>
          <a:p>
            <a:pPr algn="ctr"/>
            <a:r>
              <a:rPr lang="en-US"/>
              <a:t>Alert Summary </a:t>
            </a:r>
          </a:p>
        </p:txBody>
      </p:sp>
      <p:sp>
        <p:nvSpPr>
          <p:cNvPr id="8" name="object 11">
            <a:extLst>
              <a:ext uri="{FF2B5EF4-FFF2-40B4-BE49-F238E27FC236}">
                <a16:creationId xmlns:a16="http://schemas.microsoft.com/office/drawing/2014/main" id="{B0E6AE79-0444-BC8D-BBD9-EB32088B9F50}"/>
              </a:ext>
            </a:extLst>
          </p:cNvPr>
          <p:cNvSpPr/>
          <p:nvPr/>
        </p:nvSpPr>
        <p:spPr>
          <a:xfrm>
            <a:off x="504606" y="1670984"/>
            <a:ext cx="2317251" cy="290503"/>
          </a:xfrm>
          <a:custGeom>
            <a:avLst/>
            <a:gdLst/>
            <a:ahLst/>
            <a:cxnLst/>
            <a:rect l="l" t="t" r="r" b="b"/>
            <a:pathLst>
              <a:path w="3611879" h="289559">
                <a:moveTo>
                  <a:pt x="3611879" y="0"/>
                </a:moveTo>
                <a:lnTo>
                  <a:pt x="0" y="0"/>
                </a:lnTo>
                <a:lnTo>
                  <a:pt x="0" y="289560"/>
                </a:lnTo>
                <a:lnTo>
                  <a:pt x="3611879" y="289560"/>
                </a:lnTo>
                <a:lnTo>
                  <a:pt x="3611879" y="0"/>
                </a:lnTo>
                <a:close/>
              </a:path>
            </a:pathLst>
          </a:custGeom>
          <a:solidFill>
            <a:srgbClr val="FFE600"/>
          </a:solidFill>
        </p:spPr>
        <p:txBody>
          <a:bodyPr wrap="square" lIns="0" tIns="0" rIns="0" bIns="0" rtlCol="0"/>
          <a:lstStyle/>
          <a:p>
            <a:pPr algn="ctr"/>
            <a:r>
              <a:rPr lang="en-US"/>
              <a:t>Clinical Rationale</a:t>
            </a:r>
          </a:p>
        </p:txBody>
      </p:sp>
      <p:sp>
        <p:nvSpPr>
          <p:cNvPr id="9" name="Google Shape;406;g356e5eec352_0_80">
            <a:extLst>
              <a:ext uri="{FF2B5EF4-FFF2-40B4-BE49-F238E27FC236}">
                <a16:creationId xmlns:a16="http://schemas.microsoft.com/office/drawing/2014/main" id="{EE432A00-144A-A35F-D016-1BA3BFA64365}"/>
              </a:ext>
            </a:extLst>
          </p:cNvPr>
          <p:cNvSpPr txBox="1"/>
          <p:nvPr/>
        </p:nvSpPr>
        <p:spPr>
          <a:xfrm>
            <a:off x="500519" y="1961487"/>
            <a:ext cx="7993200" cy="1107965"/>
          </a:xfrm>
          <a:prstGeom prst="rect">
            <a:avLst/>
          </a:prstGeom>
          <a:noFill/>
          <a:ln>
            <a:noFill/>
          </a:ln>
        </p:spPr>
        <p:txBody>
          <a:bodyPr spcFirstLastPara="1" wrap="square" lIns="91425" tIns="91425" rIns="91425" bIns="91425" anchor="t" anchorCtr="0">
            <a:spAutoFit/>
          </a:bodyPr>
          <a:lstStyle/>
          <a:p>
            <a:pPr rtl="0">
              <a:buNone/>
            </a:pPr>
            <a:r>
              <a:rPr lang="en-US" sz="1200" b="0" i="0" u="none" strike="noStrike">
                <a:solidFill>
                  <a:srgbClr val="FFFFFF"/>
                </a:solidFill>
                <a:effectLst/>
                <a:latin typeface="Arial" panose="020B0604020202020204" pitchFamily="34" charset="0"/>
              </a:rPr>
              <a:t>Factors include:</a:t>
            </a:r>
            <a:endParaRPr lang="en-US" sz="1200" b="0">
              <a:effectLst/>
            </a:endParaRP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Advanced age</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Abnormal vital signs (e.g., hypoxia, tachypnea, hypotension)</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Key symptoms (e.g., dyspnea, altered mental status)</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Comorbidities (e.g., COPD, CHF, immunosuppression)</a:t>
            </a:r>
          </a:p>
        </p:txBody>
      </p:sp>
      <p:sp>
        <p:nvSpPr>
          <p:cNvPr id="10" name="object 11">
            <a:extLst>
              <a:ext uri="{FF2B5EF4-FFF2-40B4-BE49-F238E27FC236}">
                <a16:creationId xmlns:a16="http://schemas.microsoft.com/office/drawing/2014/main" id="{13CC207F-1DAA-E75C-768C-70B18F5319FD}"/>
              </a:ext>
            </a:extLst>
          </p:cNvPr>
          <p:cNvSpPr/>
          <p:nvPr/>
        </p:nvSpPr>
        <p:spPr>
          <a:xfrm>
            <a:off x="504606" y="3069452"/>
            <a:ext cx="2317251" cy="290503"/>
          </a:xfrm>
          <a:custGeom>
            <a:avLst/>
            <a:gdLst/>
            <a:ahLst/>
            <a:cxnLst/>
            <a:rect l="l" t="t" r="r" b="b"/>
            <a:pathLst>
              <a:path w="3611879" h="289559">
                <a:moveTo>
                  <a:pt x="3611879" y="0"/>
                </a:moveTo>
                <a:lnTo>
                  <a:pt x="0" y="0"/>
                </a:lnTo>
                <a:lnTo>
                  <a:pt x="0" y="289560"/>
                </a:lnTo>
                <a:lnTo>
                  <a:pt x="3611879" y="289560"/>
                </a:lnTo>
                <a:lnTo>
                  <a:pt x="3611879" y="0"/>
                </a:lnTo>
                <a:close/>
              </a:path>
            </a:pathLst>
          </a:custGeom>
          <a:solidFill>
            <a:srgbClr val="FFE600"/>
          </a:solidFill>
        </p:spPr>
        <p:txBody>
          <a:bodyPr wrap="square" lIns="0" tIns="0" rIns="0" bIns="0" rtlCol="0"/>
          <a:lstStyle/>
          <a:p>
            <a:pPr algn="ctr"/>
            <a:r>
              <a:rPr lang="en-US"/>
              <a:t>Key Patient Data</a:t>
            </a:r>
          </a:p>
        </p:txBody>
      </p:sp>
      <p:sp>
        <p:nvSpPr>
          <p:cNvPr id="11" name="Google Shape;406;g356e5eec352_0_80">
            <a:extLst>
              <a:ext uri="{FF2B5EF4-FFF2-40B4-BE49-F238E27FC236}">
                <a16:creationId xmlns:a16="http://schemas.microsoft.com/office/drawing/2014/main" id="{AD5DACEE-9582-C9AA-7641-98BCA716A934}"/>
              </a:ext>
            </a:extLst>
          </p:cNvPr>
          <p:cNvSpPr txBox="1"/>
          <p:nvPr/>
        </p:nvSpPr>
        <p:spPr>
          <a:xfrm>
            <a:off x="500519" y="3346912"/>
            <a:ext cx="7993200" cy="1107965"/>
          </a:xfrm>
          <a:prstGeom prst="rect">
            <a:avLst/>
          </a:prstGeom>
          <a:noFill/>
          <a:ln>
            <a:noFill/>
          </a:ln>
        </p:spPr>
        <p:txBody>
          <a:bodyPr spcFirstLastPara="1" wrap="square" lIns="91425" tIns="91425" rIns="91425" bIns="91425" anchor="t" anchorCtr="0">
            <a:spAutoFit/>
          </a:bodyPr>
          <a:lstStyle/>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Vitals: Temp 39.2°C, HR 130 bpm, RR 32, BP 88/54 mmHg, O2 Sat 88%</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Risk Score: 5 points (Threshold: ≥4 = High Risk)</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Comorbidities: COPD, CHF</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Symptoms: Dyspnea, AMS</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Residence: Nursing Home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356f02c1657_0_8"/>
          <p:cNvSpPr txBox="1">
            <a:spLocks noGrp="1"/>
          </p:cNvSpPr>
          <p:nvPr>
            <p:ph type="sldNum" idx="12"/>
          </p:nvPr>
        </p:nvSpPr>
        <p:spPr>
          <a:xfrm>
            <a:off x="8350421" y="4514316"/>
            <a:ext cx="286597" cy="1384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Clr>
                <a:srgbClr val="000000"/>
              </a:buClr>
              <a:buSzPts val="1200"/>
              <a:buFont typeface="Arial"/>
              <a:buNone/>
            </a:pPr>
            <a:fld id="{00000000-1234-1234-1234-123412341234}" type="slidenum">
              <a:rPr lang="en-US" smtClean="0"/>
              <a:pPr marL="0" lvl="0" indent="0" algn="r" rtl="0">
                <a:spcBef>
                  <a:spcPts val="0"/>
                </a:spcBef>
                <a:spcAft>
                  <a:spcPts val="0"/>
                </a:spcAft>
                <a:buClr>
                  <a:srgbClr val="000000"/>
                </a:buClr>
                <a:buSzPts val="1200"/>
                <a:buFont typeface="Arial"/>
                <a:buNone/>
              </a:pPr>
              <a:t>18</a:t>
            </a:fld>
            <a:endParaRPr/>
          </a:p>
        </p:txBody>
      </p:sp>
      <p:sp>
        <p:nvSpPr>
          <p:cNvPr id="413" name="Google Shape;413;g356f02c1657_0_8"/>
          <p:cNvSpPr txBox="1">
            <a:spLocks noGrp="1"/>
          </p:cNvSpPr>
          <p:nvPr>
            <p:ph type="title"/>
          </p:nvPr>
        </p:nvSpPr>
        <p:spPr>
          <a:xfrm>
            <a:off x="504606" y="414087"/>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BPA Alert Mockup</a:t>
            </a:r>
            <a:endParaRPr/>
          </a:p>
        </p:txBody>
      </p:sp>
      <p:sp>
        <p:nvSpPr>
          <p:cNvPr id="414" name="Google Shape;414;g356f02c1657_0_8"/>
          <p:cNvSpPr txBox="1"/>
          <p:nvPr/>
        </p:nvSpPr>
        <p:spPr>
          <a:xfrm>
            <a:off x="504600" y="1717547"/>
            <a:ext cx="2366420" cy="230829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200" b="1">
                <a:solidFill>
                  <a:schemeClr val="lt1"/>
                </a:solidFill>
              </a:rPr>
              <a:t>Recommended Actions (Interactive Buttons):</a:t>
            </a:r>
            <a:endParaRPr sz="1200" b="1">
              <a:solidFill>
                <a:schemeClr val="lt1"/>
              </a:solidFill>
            </a:endParaRPr>
          </a:p>
          <a:p>
            <a:pPr marL="457200" lvl="0" indent="-292100" algn="l" rtl="0">
              <a:lnSpc>
                <a:spcPct val="115000"/>
              </a:lnSpc>
              <a:spcBef>
                <a:spcPts val="0"/>
              </a:spcBef>
              <a:spcAft>
                <a:spcPts val="0"/>
              </a:spcAft>
              <a:buClr>
                <a:schemeClr val="lt1"/>
              </a:buClr>
              <a:buSzPts val="1000"/>
              <a:buChar char="●"/>
            </a:pPr>
            <a:r>
              <a:rPr lang="en-US" sz="1200">
                <a:solidFill>
                  <a:schemeClr val="lt1"/>
                </a:solidFill>
              </a:rPr>
              <a:t>[Open Pneumonia Order Set]</a:t>
            </a:r>
            <a:endParaRPr sz="1200">
              <a:solidFill>
                <a:schemeClr val="lt1"/>
              </a:solidFill>
            </a:endParaRPr>
          </a:p>
          <a:p>
            <a:pPr marL="457200" lvl="0" indent="-292100" algn="l" rtl="0">
              <a:lnSpc>
                <a:spcPct val="115000"/>
              </a:lnSpc>
              <a:spcBef>
                <a:spcPts val="0"/>
              </a:spcBef>
              <a:spcAft>
                <a:spcPts val="0"/>
              </a:spcAft>
              <a:buClr>
                <a:schemeClr val="lt1"/>
              </a:buClr>
              <a:buSzPts val="1000"/>
              <a:buChar char="●"/>
            </a:pPr>
            <a:r>
              <a:rPr lang="en-US" sz="1200">
                <a:solidFill>
                  <a:schemeClr val="lt1"/>
                </a:solidFill>
              </a:rPr>
              <a:t>[Initiate Sepsis Protocol]</a:t>
            </a:r>
            <a:endParaRPr sz="1200">
              <a:solidFill>
                <a:schemeClr val="lt1"/>
              </a:solidFill>
            </a:endParaRPr>
          </a:p>
          <a:p>
            <a:pPr marL="457200" lvl="0" indent="-292100" algn="l" rtl="0">
              <a:lnSpc>
                <a:spcPct val="115000"/>
              </a:lnSpc>
              <a:spcBef>
                <a:spcPts val="0"/>
              </a:spcBef>
              <a:spcAft>
                <a:spcPts val="0"/>
              </a:spcAft>
              <a:buClr>
                <a:schemeClr val="lt1"/>
              </a:buClr>
              <a:buSzPts val="1000"/>
              <a:buChar char="●"/>
            </a:pPr>
            <a:r>
              <a:rPr lang="en-US" sz="1200">
                <a:solidFill>
                  <a:schemeClr val="lt1"/>
                </a:solidFill>
              </a:rPr>
              <a:t>[Page Respiratory Therapy]</a:t>
            </a:r>
            <a:endParaRPr sz="1200">
              <a:solidFill>
                <a:schemeClr val="lt1"/>
              </a:solidFill>
            </a:endParaRPr>
          </a:p>
          <a:p>
            <a:pPr marL="457200" lvl="0" indent="-292100" algn="l" rtl="0">
              <a:lnSpc>
                <a:spcPct val="115000"/>
              </a:lnSpc>
              <a:spcBef>
                <a:spcPts val="0"/>
              </a:spcBef>
              <a:spcAft>
                <a:spcPts val="0"/>
              </a:spcAft>
              <a:buClr>
                <a:schemeClr val="lt1"/>
              </a:buClr>
              <a:buSzPts val="1000"/>
              <a:buChar char="●"/>
            </a:pPr>
            <a:r>
              <a:rPr lang="en-US" sz="1200">
                <a:solidFill>
                  <a:schemeClr val="lt1"/>
                </a:solidFill>
              </a:rPr>
              <a:t>[View Full Risk Score Details]</a:t>
            </a:r>
            <a:endParaRPr sz="1200">
              <a:solidFill>
                <a:schemeClr val="lt1"/>
              </a:solidFill>
            </a:endParaRPr>
          </a:p>
          <a:p>
            <a:pPr marL="457200" lvl="0" indent="-292100" algn="l" rtl="0">
              <a:lnSpc>
                <a:spcPct val="115000"/>
              </a:lnSpc>
              <a:spcBef>
                <a:spcPts val="0"/>
              </a:spcBef>
              <a:spcAft>
                <a:spcPts val="0"/>
              </a:spcAft>
              <a:buClr>
                <a:schemeClr val="lt1"/>
              </a:buClr>
              <a:buSzPts val="1000"/>
              <a:buChar char="●"/>
            </a:pPr>
            <a:r>
              <a:rPr lang="en-US" sz="1200">
                <a:solidFill>
                  <a:schemeClr val="lt1"/>
                </a:solidFill>
              </a:rPr>
              <a:t>[Do Not Open Order Set]</a:t>
            </a:r>
            <a:endParaRPr sz="1200">
              <a:solidFill>
                <a:schemeClr val="lt1"/>
              </a:solidFill>
            </a:endParaRPr>
          </a:p>
        </p:txBody>
      </p:sp>
      <p:sp>
        <p:nvSpPr>
          <p:cNvPr id="4" name="TextBox 3">
            <a:extLst>
              <a:ext uri="{FF2B5EF4-FFF2-40B4-BE49-F238E27FC236}">
                <a16:creationId xmlns:a16="http://schemas.microsoft.com/office/drawing/2014/main" id="{A16DBD0B-1AD6-7FCE-93D0-69214A882FCF}"/>
              </a:ext>
            </a:extLst>
          </p:cNvPr>
          <p:cNvSpPr txBox="1"/>
          <p:nvPr/>
        </p:nvSpPr>
        <p:spPr>
          <a:xfrm>
            <a:off x="2871020" y="1794201"/>
            <a:ext cx="3406877" cy="1569660"/>
          </a:xfrm>
          <a:prstGeom prst="rect">
            <a:avLst/>
          </a:prstGeom>
          <a:noFill/>
        </p:spPr>
        <p:txBody>
          <a:bodyPr wrap="square">
            <a:spAutoFit/>
          </a:bodyPr>
          <a:lstStyle/>
          <a:p>
            <a:pPr rtl="0" fontAlgn="base"/>
            <a:r>
              <a:rPr lang="en-US" sz="1200" b="1" i="0" u="none" strike="noStrike">
                <a:solidFill>
                  <a:srgbClr val="FFFFFF"/>
                </a:solidFill>
                <a:effectLst/>
                <a:latin typeface="Arial" panose="020B0604020202020204" pitchFamily="34" charset="0"/>
              </a:rPr>
              <a:t>Acknowledgment Reasons (if dismissed)</a:t>
            </a:r>
          </a:p>
          <a:p>
            <a:pPr rtl="0" fontAlgn="base"/>
            <a:r>
              <a:rPr lang="en-US" sz="1200" b="0" i="0" u="none" strike="noStrike">
                <a:solidFill>
                  <a:srgbClr val="FFFFFF"/>
                </a:solidFill>
                <a:effectLst/>
                <a:latin typeface="Arial" panose="020B0604020202020204" pitchFamily="34" charset="0"/>
              </a:rPr>
              <a:t>Vitals: Temp 39.2°C, HR 130 bpm, RR 32, BP 88/54 mmHg, O2 Sat 88%</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Risk Score: 5 points (Threshold: ≥4 = High Risk)</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Comorbidities: COPD, CHF</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Symptoms: Dyspnea, AMS</a:t>
            </a:r>
          </a:p>
          <a:p>
            <a:pPr marL="171450" indent="-171450" rtl="0" fontAlgn="base">
              <a:buFont typeface="Arial" panose="020B0604020202020204" pitchFamily="34" charset="0"/>
              <a:buChar char="•"/>
            </a:pPr>
            <a:r>
              <a:rPr lang="en-US" sz="1200" b="0" i="0" u="none" strike="noStrike">
                <a:solidFill>
                  <a:srgbClr val="FFFFFF"/>
                </a:solidFill>
                <a:effectLst/>
                <a:latin typeface="Arial" panose="020B0604020202020204" pitchFamily="34" charset="0"/>
              </a:rPr>
              <a:t>Residence: Nursing Home</a:t>
            </a:r>
          </a:p>
        </p:txBody>
      </p:sp>
      <p:sp>
        <p:nvSpPr>
          <p:cNvPr id="6" name="TextBox 5">
            <a:extLst>
              <a:ext uri="{FF2B5EF4-FFF2-40B4-BE49-F238E27FC236}">
                <a16:creationId xmlns:a16="http://schemas.microsoft.com/office/drawing/2014/main" id="{F874C0E1-B1F8-619D-6D78-46AF3AA7F5D1}"/>
              </a:ext>
            </a:extLst>
          </p:cNvPr>
          <p:cNvSpPr txBox="1"/>
          <p:nvPr/>
        </p:nvSpPr>
        <p:spPr>
          <a:xfrm>
            <a:off x="6146550" y="1794201"/>
            <a:ext cx="2820468" cy="1136080"/>
          </a:xfrm>
          <a:prstGeom prst="rect">
            <a:avLst/>
          </a:prstGeom>
          <a:noFill/>
        </p:spPr>
        <p:txBody>
          <a:bodyPr wrap="square">
            <a:spAutoFit/>
          </a:bodyPr>
          <a:lstStyle/>
          <a:p>
            <a:pPr marL="0" lvl="0" indent="0" algn="l" rtl="0">
              <a:lnSpc>
                <a:spcPct val="115000"/>
              </a:lnSpc>
              <a:spcBef>
                <a:spcPts val="0"/>
              </a:spcBef>
              <a:spcAft>
                <a:spcPts val="0"/>
              </a:spcAft>
              <a:buNone/>
            </a:pPr>
            <a:r>
              <a:rPr lang="en-US" sz="1200" b="1">
                <a:solidFill>
                  <a:schemeClr val="lt1"/>
                </a:solidFill>
              </a:rPr>
              <a:t>Lockout Logic:</a:t>
            </a:r>
          </a:p>
          <a:p>
            <a:pPr marL="457200" lvl="0" indent="-292100" algn="l" rtl="0">
              <a:lnSpc>
                <a:spcPct val="115000"/>
              </a:lnSpc>
              <a:spcBef>
                <a:spcPts val="0"/>
              </a:spcBef>
              <a:spcAft>
                <a:spcPts val="0"/>
              </a:spcAft>
              <a:buClr>
                <a:schemeClr val="lt1"/>
              </a:buClr>
              <a:buSzPts val="1000"/>
              <a:buChar char="●"/>
            </a:pPr>
            <a:r>
              <a:rPr lang="en-US" sz="1200">
                <a:solidFill>
                  <a:schemeClr val="lt1"/>
                </a:solidFill>
              </a:rPr>
              <a:t>User Lockout: 4 hours (same user, same alert)</a:t>
            </a:r>
          </a:p>
          <a:p>
            <a:pPr marL="457200" lvl="0" indent="-292100" algn="l" rtl="0">
              <a:lnSpc>
                <a:spcPct val="115000"/>
              </a:lnSpc>
              <a:spcBef>
                <a:spcPts val="0"/>
              </a:spcBef>
              <a:spcAft>
                <a:spcPts val="0"/>
              </a:spcAft>
              <a:buClr>
                <a:schemeClr val="lt1"/>
              </a:buClr>
              <a:buSzPts val="1000"/>
              <a:buChar char="●"/>
            </a:pPr>
            <a:r>
              <a:rPr lang="en-US" sz="1200">
                <a:solidFill>
                  <a:schemeClr val="lt1"/>
                </a:solidFill>
              </a:rPr>
              <a:t>Patient Lockout: 2 hours (any user, same alert)</a:t>
            </a:r>
          </a:p>
        </p:txBody>
      </p:sp>
      <p:sp>
        <p:nvSpPr>
          <p:cNvPr id="7" name="Chevron 6">
            <a:extLst>
              <a:ext uri="{FF2B5EF4-FFF2-40B4-BE49-F238E27FC236}">
                <a16:creationId xmlns:a16="http://schemas.microsoft.com/office/drawing/2014/main" id="{F11003AA-9BDD-C30B-19D5-85FB882392DA}"/>
              </a:ext>
            </a:extLst>
          </p:cNvPr>
          <p:cNvSpPr/>
          <p:nvPr/>
        </p:nvSpPr>
        <p:spPr>
          <a:xfrm>
            <a:off x="504600" y="1522606"/>
            <a:ext cx="8383761" cy="23326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b="1">
                <a:solidFill>
                  <a:schemeClr val="tx1"/>
                </a:solidFill>
                <a:latin typeface="Arial" panose="020B0604020202020204" pitchFamily="34" charset="0"/>
                <a:cs typeface="Arial" panose="020B0604020202020204" pitchFamily="34" charset="0"/>
              </a:rPr>
              <a:t>Delivery</a:t>
            </a:r>
          </a:p>
        </p:txBody>
      </p:sp>
      <p:pic>
        <p:nvPicPr>
          <p:cNvPr id="9" name="Graphic 8" descr="Server with solid fill">
            <a:extLst>
              <a:ext uri="{FF2B5EF4-FFF2-40B4-BE49-F238E27FC236}">
                <a16:creationId xmlns:a16="http://schemas.microsoft.com/office/drawing/2014/main" id="{5CC42C9E-A076-AF6F-9433-318B2CA276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623" y="800937"/>
            <a:ext cx="683342" cy="683342"/>
          </a:xfrm>
          <a:prstGeom prst="rect">
            <a:avLst/>
          </a:prstGeom>
        </p:spPr>
      </p:pic>
      <p:pic>
        <p:nvPicPr>
          <p:cNvPr id="11" name="Graphic 10" descr="Inpatient with solid fill">
            <a:extLst>
              <a:ext uri="{FF2B5EF4-FFF2-40B4-BE49-F238E27FC236}">
                <a16:creationId xmlns:a16="http://schemas.microsoft.com/office/drawing/2014/main" id="{899EDC39-F869-F853-D0A2-6EF54529E3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73442" y="787438"/>
            <a:ext cx="683342" cy="6833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EEBD1C28-1C58-8E99-2DA2-DB1C6A82E1CA}"/>
              </a:ext>
            </a:extLst>
          </p:cNvPr>
          <p:cNvGraphicFramePr>
            <a:graphicFrameLocks noChangeAspect="1"/>
          </p:cNvGraphicFramePr>
          <p:nvPr>
            <p:custDataLst>
              <p:tags r:id="rId1"/>
            </p:custDataLst>
            <p:extLst>
              <p:ext uri="{D42A27DB-BD31-4B8C-83A1-F6EECF244321}">
                <p14:modId xmlns:p14="http://schemas.microsoft.com/office/powerpoint/2010/main" val="102219424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41513B1A-D091-CD50-3928-1FA036450045}"/>
              </a:ext>
            </a:extLst>
          </p:cNvPr>
          <p:cNvSpPr>
            <a:spLocks noGrp="1"/>
          </p:cNvSpPr>
          <p:nvPr>
            <p:ph type="sldNum" sz="quarter" idx="4"/>
          </p:nvPr>
        </p:nvSpPr>
        <p:spPr/>
        <p:txBody>
          <a:bodyPr/>
          <a:lstStyle/>
          <a:p>
            <a:fld id="{2441C0E6-2A71-4EB3-9E92-A3D15D26B6CA}" type="slidenum">
              <a:rPr lang="en-US" smtClean="0"/>
              <a:pPr/>
              <a:t>19</a:t>
            </a:fld>
            <a:endParaRPr lang="en-US"/>
          </a:p>
        </p:txBody>
      </p:sp>
      <p:sp>
        <p:nvSpPr>
          <p:cNvPr id="3" name="Footer Placeholder 2">
            <a:extLst>
              <a:ext uri="{FF2B5EF4-FFF2-40B4-BE49-F238E27FC236}">
                <a16:creationId xmlns:a16="http://schemas.microsoft.com/office/drawing/2014/main" id="{2B66905A-ED70-0069-AE0A-B0477AA9FB05}"/>
              </a:ext>
            </a:extLst>
          </p:cNvPr>
          <p:cNvSpPr>
            <a:spLocks noGrp="1"/>
          </p:cNvSpPr>
          <p:nvPr>
            <p:ph type="ftr" sz="quarter" idx="10"/>
          </p:nvPr>
        </p:nvSpPr>
        <p:spPr/>
        <p:txBody>
          <a:bodyPr/>
          <a:lstStyle/>
          <a:p>
            <a:r>
              <a:rPr lang="en-US"/>
              <a:t>NYU Grossman School of Medicine</a:t>
            </a:r>
          </a:p>
        </p:txBody>
      </p:sp>
      <p:sp>
        <p:nvSpPr>
          <p:cNvPr id="4" name="Title 3">
            <a:extLst>
              <a:ext uri="{FF2B5EF4-FFF2-40B4-BE49-F238E27FC236}">
                <a16:creationId xmlns:a16="http://schemas.microsoft.com/office/drawing/2014/main" id="{72BA6F14-C129-30CF-BB13-B1BFD889A3B2}"/>
              </a:ext>
            </a:extLst>
          </p:cNvPr>
          <p:cNvSpPr>
            <a:spLocks noGrp="1"/>
          </p:cNvSpPr>
          <p:nvPr>
            <p:ph type="title"/>
          </p:nvPr>
        </p:nvSpPr>
        <p:spPr/>
        <p:txBody>
          <a:bodyPr vert="horz"/>
          <a:lstStyle/>
          <a:p>
            <a:r>
              <a:rPr lang="en-US"/>
              <a:t>Force Field Analysis</a:t>
            </a:r>
          </a:p>
        </p:txBody>
      </p:sp>
      <p:pic>
        <p:nvPicPr>
          <p:cNvPr id="9" name="Picture 8" descr="A diagram of a diagram&#10;&#10;AI-generated content may be incorrect.">
            <a:extLst>
              <a:ext uri="{FF2B5EF4-FFF2-40B4-BE49-F238E27FC236}">
                <a16:creationId xmlns:a16="http://schemas.microsoft.com/office/drawing/2014/main" id="{3CF2BEA0-E721-5482-E610-96721F857B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 y="1211161"/>
            <a:ext cx="7772400" cy="2721178"/>
          </a:xfrm>
          <a:prstGeom prst="rect">
            <a:avLst/>
          </a:prstGeom>
        </p:spPr>
      </p:pic>
    </p:spTree>
    <p:extLst>
      <p:ext uri="{BB962C8B-B14F-4D97-AF65-F5344CB8AC3E}">
        <p14:creationId xmlns:p14="http://schemas.microsoft.com/office/powerpoint/2010/main" val="171214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10A47CE-612B-57D4-462C-17876D293CE2}"/>
              </a:ext>
            </a:extLst>
          </p:cNvPr>
          <p:cNvGraphicFramePr>
            <a:graphicFrameLocks noChangeAspect="1"/>
          </p:cNvGraphicFramePr>
          <p:nvPr>
            <p:custDataLst>
              <p:tags r:id="rId1"/>
            </p:custDataLst>
            <p:extLst>
              <p:ext uri="{D42A27DB-BD31-4B8C-83A1-F6EECF244321}">
                <p14:modId xmlns:p14="http://schemas.microsoft.com/office/powerpoint/2010/main" val="17954851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901CB9D0-433B-C2C6-3B8F-026823804A16}"/>
              </a:ext>
            </a:extLst>
          </p:cNvPr>
          <p:cNvSpPr>
            <a:spLocks noGrp="1"/>
          </p:cNvSpPr>
          <p:nvPr>
            <p:ph type="sldNum" sz="quarter" idx="4"/>
          </p:nvPr>
        </p:nvSpPr>
        <p:spPr/>
        <p:txBody>
          <a:bodyPr/>
          <a:lstStyle/>
          <a:p>
            <a:fld id="{2441C0E6-2A71-4EB3-9E92-A3D15D26B6CA}" type="slidenum">
              <a:rPr lang="en-US" smtClean="0"/>
              <a:pPr/>
              <a:t>2</a:t>
            </a:fld>
            <a:endParaRPr lang="en-US"/>
          </a:p>
        </p:txBody>
      </p:sp>
      <p:sp>
        <p:nvSpPr>
          <p:cNvPr id="6" name="Title 5">
            <a:extLst>
              <a:ext uri="{FF2B5EF4-FFF2-40B4-BE49-F238E27FC236}">
                <a16:creationId xmlns:a16="http://schemas.microsoft.com/office/drawing/2014/main" id="{FFE003FB-E1E7-966C-AE01-C2890C5BA688}"/>
              </a:ext>
            </a:extLst>
          </p:cNvPr>
          <p:cNvSpPr>
            <a:spLocks noGrp="1"/>
          </p:cNvSpPr>
          <p:nvPr>
            <p:ph type="title"/>
          </p:nvPr>
        </p:nvSpPr>
        <p:spPr/>
        <p:txBody>
          <a:bodyPr vert="horz"/>
          <a:lstStyle/>
          <a:p>
            <a:r>
              <a:rPr lang="en-US"/>
              <a:t>Problem Overview </a:t>
            </a:r>
          </a:p>
        </p:txBody>
      </p:sp>
      <p:pic>
        <p:nvPicPr>
          <p:cNvPr id="3080" name="Picture 8" descr="New York State Outline | SVG and PNG Download">
            <a:extLst>
              <a:ext uri="{FF2B5EF4-FFF2-40B4-BE49-F238E27FC236}">
                <a16:creationId xmlns:a16="http://schemas.microsoft.com/office/drawing/2014/main" id="{48B87052-352D-F198-E943-FACF24FE4E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606" y="1267933"/>
            <a:ext cx="1796059" cy="102886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9">
            <a:extLst>
              <a:ext uri="{FF2B5EF4-FFF2-40B4-BE49-F238E27FC236}">
                <a16:creationId xmlns:a16="http://schemas.microsoft.com/office/drawing/2014/main" id="{5A621497-9C81-B502-2522-608885EFD9ED}"/>
              </a:ext>
            </a:extLst>
          </p:cNvPr>
          <p:cNvSpPr/>
          <p:nvPr/>
        </p:nvSpPr>
        <p:spPr>
          <a:xfrm>
            <a:off x="3135567" y="817211"/>
            <a:ext cx="5734334" cy="1994184"/>
          </a:xfrm>
          <a:custGeom>
            <a:avLst/>
            <a:gdLst/>
            <a:ahLst/>
            <a:cxnLst/>
            <a:rect l="l" t="t" r="r" b="b"/>
            <a:pathLst>
              <a:path w="5733415" h="2024380">
                <a:moveTo>
                  <a:pt x="0" y="2023872"/>
                </a:moveTo>
                <a:lnTo>
                  <a:pt x="5733288" y="2023872"/>
                </a:lnTo>
                <a:lnTo>
                  <a:pt x="5733288" y="0"/>
                </a:lnTo>
                <a:lnTo>
                  <a:pt x="0" y="0"/>
                </a:lnTo>
                <a:lnTo>
                  <a:pt x="0" y="2023872"/>
                </a:lnTo>
                <a:close/>
              </a:path>
            </a:pathLst>
          </a:custGeom>
          <a:ln w="9525">
            <a:noFill/>
          </a:ln>
        </p:spPr>
        <p:txBody>
          <a:bodyPr wrap="square" lIns="0" tIns="0" rIns="0" bIns="0" rtlCol="0"/>
          <a:lstStyle/>
          <a:p>
            <a:r>
              <a:rPr lang="en-US" sz="1600" b="0" i="0">
                <a:solidFill>
                  <a:schemeClr val="bg1"/>
                </a:solidFill>
                <a:effectLst/>
              </a:rPr>
              <a:t>Pneumonia is one of the </a:t>
            </a:r>
            <a:r>
              <a:rPr lang="en-US" sz="1600">
                <a:solidFill>
                  <a:schemeClr val="bg1"/>
                </a:solidFill>
              </a:rPr>
              <a:t>most common cause of death worldwide. C</a:t>
            </a:r>
            <a:r>
              <a:rPr lang="en-US" sz="1600" b="0" i="0">
                <a:solidFill>
                  <a:schemeClr val="bg1"/>
                </a:solidFill>
                <a:effectLst/>
              </a:rPr>
              <a:t>laiming 2.5 million lives in 2019, including 672,000 children. COVID-19 added another 3.5 million to pneumonia's death toll in 2021. </a:t>
            </a:r>
          </a:p>
          <a:p>
            <a:endParaRPr lang="en-US" sz="1600" b="0" i="0">
              <a:solidFill>
                <a:schemeClr val="bg1"/>
              </a:solidFill>
              <a:effectLst/>
            </a:endParaRPr>
          </a:p>
          <a:p>
            <a:r>
              <a:rPr lang="en-US" sz="1600" b="0" i="0">
                <a:solidFill>
                  <a:schemeClr val="bg1"/>
                </a:solidFill>
                <a:effectLst/>
              </a:rPr>
              <a:t>New York State has an age-adjusted influenza/pneumonia death rate of 15.1 per 100,000 population. It is the 8</a:t>
            </a:r>
            <a:r>
              <a:rPr lang="en-US" sz="1600" b="0" i="0" baseline="30000">
                <a:solidFill>
                  <a:schemeClr val="bg1"/>
                </a:solidFill>
                <a:effectLst/>
              </a:rPr>
              <a:t>th</a:t>
            </a:r>
            <a:r>
              <a:rPr lang="en-US" sz="1600" b="0" i="0">
                <a:solidFill>
                  <a:schemeClr val="bg1"/>
                </a:solidFill>
                <a:effectLst/>
              </a:rPr>
              <a:t> leading cause of death in New York State.</a:t>
            </a:r>
          </a:p>
        </p:txBody>
      </p:sp>
      <p:sp>
        <p:nvSpPr>
          <p:cNvPr id="12" name="object 10">
            <a:extLst>
              <a:ext uri="{FF2B5EF4-FFF2-40B4-BE49-F238E27FC236}">
                <a16:creationId xmlns:a16="http://schemas.microsoft.com/office/drawing/2014/main" id="{046E0A4E-AD6A-C8E9-EA4A-05590E82D9AE}"/>
              </a:ext>
            </a:extLst>
          </p:cNvPr>
          <p:cNvSpPr txBox="1"/>
          <p:nvPr/>
        </p:nvSpPr>
        <p:spPr>
          <a:xfrm>
            <a:off x="3205058" y="3043493"/>
            <a:ext cx="1366942" cy="1351011"/>
          </a:xfrm>
          <a:prstGeom prst="rect">
            <a:avLst/>
          </a:prstGeom>
        </p:spPr>
        <p:txBody>
          <a:bodyPr vert="horz" wrap="square" lIns="0" tIns="78105" rIns="0" bIns="0" rtlCol="0">
            <a:spAutoFit/>
          </a:bodyPr>
          <a:lstStyle/>
          <a:p>
            <a:pPr marL="12700">
              <a:lnSpc>
                <a:spcPct val="100000"/>
              </a:lnSpc>
              <a:spcBef>
                <a:spcPts val="615"/>
              </a:spcBef>
            </a:pPr>
            <a:r>
              <a:rPr lang="en-US" sz="2000">
                <a:solidFill>
                  <a:srgbClr val="FFE600"/>
                </a:solidFill>
                <a:cs typeface="Trebuchet MS"/>
              </a:rPr>
              <a:t>7.9</a:t>
            </a:r>
            <a:endParaRPr sz="2000">
              <a:cs typeface="Trebuchet MS"/>
            </a:endParaRPr>
          </a:p>
          <a:p>
            <a:pPr marL="12700">
              <a:lnSpc>
                <a:spcPct val="100000"/>
              </a:lnSpc>
              <a:spcBef>
                <a:spcPts val="360"/>
              </a:spcBef>
            </a:pPr>
            <a:r>
              <a:rPr lang="en-US" sz="1400">
                <a:solidFill>
                  <a:srgbClr val="FFFFFF"/>
                </a:solidFill>
                <a:cs typeface="Trebuchet MS"/>
              </a:rPr>
              <a:t>Per 1,000 people, higher</a:t>
            </a:r>
            <a:r>
              <a:rPr lang="en-US" sz="1400" b="0" i="0">
                <a:solidFill>
                  <a:schemeClr val="bg1"/>
                </a:solidFill>
                <a:effectLst/>
              </a:rPr>
              <a:t> than for influenza </a:t>
            </a:r>
            <a:r>
              <a:rPr lang="en-US" sz="1400">
                <a:solidFill>
                  <a:schemeClr val="bg1"/>
                </a:solidFill>
                <a:cs typeface="Trebuchet MS"/>
              </a:rPr>
              <a:t> </a:t>
            </a:r>
            <a:endParaRPr sz="1400">
              <a:solidFill>
                <a:schemeClr val="bg1"/>
              </a:solidFill>
              <a:cs typeface="Trebuchet MS"/>
            </a:endParaRPr>
          </a:p>
        </p:txBody>
      </p:sp>
      <p:sp>
        <p:nvSpPr>
          <p:cNvPr id="13" name="object 11">
            <a:extLst>
              <a:ext uri="{FF2B5EF4-FFF2-40B4-BE49-F238E27FC236}">
                <a16:creationId xmlns:a16="http://schemas.microsoft.com/office/drawing/2014/main" id="{B31E38DA-AD52-8EF8-3720-2C737FEEE888}"/>
              </a:ext>
            </a:extLst>
          </p:cNvPr>
          <p:cNvSpPr txBox="1"/>
          <p:nvPr/>
        </p:nvSpPr>
        <p:spPr>
          <a:xfrm>
            <a:off x="5064041" y="2993383"/>
            <a:ext cx="1423561" cy="1299715"/>
          </a:xfrm>
          <a:prstGeom prst="rect">
            <a:avLst/>
          </a:prstGeom>
        </p:spPr>
        <p:txBody>
          <a:bodyPr vert="horz" wrap="square" lIns="0" tIns="78105" rIns="0" bIns="0" rtlCol="0">
            <a:spAutoFit/>
          </a:bodyPr>
          <a:lstStyle/>
          <a:p>
            <a:pPr marL="12700">
              <a:lnSpc>
                <a:spcPct val="100000"/>
              </a:lnSpc>
              <a:spcBef>
                <a:spcPts val="615"/>
              </a:spcBef>
            </a:pPr>
            <a:r>
              <a:rPr sz="2000" spc="95">
                <a:solidFill>
                  <a:srgbClr val="FFE600"/>
                </a:solidFill>
                <a:cs typeface="Trebuchet MS"/>
              </a:rPr>
              <a:t>~</a:t>
            </a:r>
            <a:r>
              <a:rPr lang="en-US" sz="2000" spc="95">
                <a:solidFill>
                  <a:srgbClr val="FFE600"/>
                </a:solidFill>
                <a:cs typeface="Trebuchet MS"/>
              </a:rPr>
              <a:t>19%</a:t>
            </a:r>
            <a:endParaRPr sz="2000">
              <a:cs typeface="Trebuchet MS"/>
            </a:endParaRPr>
          </a:p>
          <a:p>
            <a:pPr marL="12700">
              <a:lnSpc>
                <a:spcPct val="100000"/>
              </a:lnSpc>
              <a:spcBef>
                <a:spcPts val="360"/>
              </a:spcBef>
            </a:pPr>
            <a:r>
              <a:rPr lang="en-US" sz="1400" b="0" i="0">
                <a:solidFill>
                  <a:schemeClr val="bg1"/>
                </a:solidFill>
                <a:effectLst/>
              </a:rPr>
              <a:t>pneumonia hospitalizations require ICU admission</a:t>
            </a:r>
            <a:endParaRPr sz="1400">
              <a:solidFill>
                <a:schemeClr val="bg1"/>
              </a:solidFill>
              <a:cs typeface="Trebuchet MS"/>
            </a:endParaRPr>
          </a:p>
        </p:txBody>
      </p:sp>
      <p:sp>
        <p:nvSpPr>
          <p:cNvPr id="14" name="object 12">
            <a:extLst>
              <a:ext uri="{FF2B5EF4-FFF2-40B4-BE49-F238E27FC236}">
                <a16:creationId xmlns:a16="http://schemas.microsoft.com/office/drawing/2014/main" id="{51B90D04-D25F-A6E8-8DBC-D66F47B91053}"/>
              </a:ext>
            </a:extLst>
          </p:cNvPr>
          <p:cNvSpPr/>
          <p:nvPr/>
        </p:nvSpPr>
        <p:spPr>
          <a:xfrm>
            <a:off x="4710981" y="3025203"/>
            <a:ext cx="80837" cy="1558361"/>
          </a:xfrm>
          <a:custGeom>
            <a:avLst/>
            <a:gdLst/>
            <a:ahLst/>
            <a:cxnLst/>
            <a:rect l="l" t="t" r="r" b="b"/>
            <a:pathLst>
              <a:path h="582929">
                <a:moveTo>
                  <a:pt x="0" y="0"/>
                </a:moveTo>
                <a:lnTo>
                  <a:pt x="0" y="582422"/>
                </a:lnTo>
              </a:path>
            </a:pathLst>
          </a:custGeom>
          <a:ln w="19050">
            <a:solidFill>
              <a:srgbClr val="747480"/>
            </a:solidFill>
          </a:ln>
        </p:spPr>
        <p:txBody>
          <a:bodyPr wrap="square" lIns="0" tIns="0" rIns="0" bIns="0" rtlCol="0"/>
          <a:lstStyle/>
          <a:p>
            <a:endParaRPr/>
          </a:p>
        </p:txBody>
      </p:sp>
      <p:sp>
        <p:nvSpPr>
          <p:cNvPr id="15" name="object 26">
            <a:extLst>
              <a:ext uri="{FF2B5EF4-FFF2-40B4-BE49-F238E27FC236}">
                <a16:creationId xmlns:a16="http://schemas.microsoft.com/office/drawing/2014/main" id="{B85A9A03-AD90-1EBD-0329-ACD2230BDD30}"/>
              </a:ext>
            </a:extLst>
          </p:cNvPr>
          <p:cNvSpPr/>
          <p:nvPr/>
        </p:nvSpPr>
        <p:spPr>
          <a:xfrm>
            <a:off x="6707420" y="3043492"/>
            <a:ext cx="45719" cy="1540073"/>
          </a:xfrm>
          <a:custGeom>
            <a:avLst/>
            <a:gdLst/>
            <a:ahLst/>
            <a:cxnLst/>
            <a:rect l="l" t="t" r="r" b="b"/>
            <a:pathLst>
              <a:path h="582929">
                <a:moveTo>
                  <a:pt x="0" y="0"/>
                </a:moveTo>
                <a:lnTo>
                  <a:pt x="0" y="582421"/>
                </a:lnTo>
              </a:path>
            </a:pathLst>
          </a:custGeom>
          <a:ln w="19050">
            <a:solidFill>
              <a:srgbClr val="747480"/>
            </a:solidFill>
          </a:ln>
        </p:spPr>
        <p:txBody>
          <a:bodyPr wrap="square" lIns="0" tIns="0" rIns="0" bIns="0" rtlCol="0"/>
          <a:lstStyle/>
          <a:p>
            <a:endParaRPr/>
          </a:p>
        </p:txBody>
      </p:sp>
      <p:sp>
        <p:nvSpPr>
          <p:cNvPr id="16" name="object 27">
            <a:extLst>
              <a:ext uri="{FF2B5EF4-FFF2-40B4-BE49-F238E27FC236}">
                <a16:creationId xmlns:a16="http://schemas.microsoft.com/office/drawing/2014/main" id="{E2379822-55CC-0824-1352-C979AA3C0B46}"/>
              </a:ext>
            </a:extLst>
          </p:cNvPr>
          <p:cNvSpPr txBox="1"/>
          <p:nvPr/>
        </p:nvSpPr>
        <p:spPr>
          <a:xfrm>
            <a:off x="7062006" y="2914825"/>
            <a:ext cx="1575012" cy="1739579"/>
          </a:xfrm>
          <a:prstGeom prst="rect">
            <a:avLst/>
          </a:prstGeom>
        </p:spPr>
        <p:txBody>
          <a:bodyPr vert="horz" wrap="square" lIns="0" tIns="107315" rIns="0" bIns="0" rtlCol="0">
            <a:spAutoFit/>
          </a:bodyPr>
          <a:lstStyle/>
          <a:p>
            <a:pPr marL="12700">
              <a:lnSpc>
                <a:spcPct val="100000"/>
              </a:lnSpc>
              <a:spcBef>
                <a:spcPts val="845"/>
              </a:spcBef>
            </a:pPr>
            <a:r>
              <a:rPr lang="en-US" sz="1400">
                <a:solidFill>
                  <a:schemeClr val="bg1"/>
                </a:solidFill>
              </a:rPr>
              <a:t>A</a:t>
            </a:r>
            <a:r>
              <a:rPr lang="en-US" sz="1400" b="0" i="0">
                <a:solidFill>
                  <a:schemeClr val="bg1"/>
                </a:solidFill>
                <a:effectLst/>
              </a:rPr>
              <a:t>dults ≥85 years are </a:t>
            </a:r>
            <a:r>
              <a:rPr lang="en-US" sz="1800" spc="30">
                <a:solidFill>
                  <a:srgbClr val="FFE600"/>
                </a:solidFill>
                <a:cs typeface="Trebuchet MS"/>
              </a:rPr>
              <a:t>53 times higher </a:t>
            </a:r>
            <a:r>
              <a:rPr lang="en-US" sz="1400" b="0" i="0">
                <a:solidFill>
                  <a:schemeClr val="bg1"/>
                </a:solidFill>
                <a:effectLst/>
              </a:rPr>
              <a:t>pneumonia hospitalization rates than adults 18-49 years</a:t>
            </a:r>
            <a:endParaRPr sz="1400">
              <a:solidFill>
                <a:schemeClr val="bg1"/>
              </a:solidFill>
              <a:cs typeface="Trebuchet MS"/>
            </a:endParaRPr>
          </a:p>
        </p:txBody>
      </p:sp>
      <p:pic>
        <p:nvPicPr>
          <p:cNvPr id="20" name="Graphic 19">
            <a:extLst>
              <a:ext uri="{FF2B5EF4-FFF2-40B4-BE49-F238E27FC236}">
                <a16:creationId xmlns:a16="http://schemas.microsoft.com/office/drawing/2014/main" id="{3252C25F-FB58-5CA5-E53B-6D1C2A983F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41103" y="3204567"/>
            <a:ext cx="1028861" cy="1028861"/>
          </a:xfrm>
          <a:prstGeom prst="rect">
            <a:avLst/>
          </a:prstGeom>
        </p:spPr>
      </p:pic>
      <p:sp>
        <p:nvSpPr>
          <p:cNvPr id="21" name="object 13">
            <a:extLst>
              <a:ext uri="{FF2B5EF4-FFF2-40B4-BE49-F238E27FC236}">
                <a16:creationId xmlns:a16="http://schemas.microsoft.com/office/drawing/2014/main" id="{C0ABE4EC-1444-4614-EFA9-60EDD66721D5}"/>
              </a:ext>
            </a:extLst>
          </p:cNvPr>
          <p:cNvSpPr txBox="1"/>
          <p:nvPr/>
        </p:nvSpPr>
        <p:spPr>
          <a:xfrm>
            <a:off x="396922" y="2846708"/>
            <a:ext cx="2669155" cy="226985"/>
          </a:xfrm>
          <a:prstGeom prst="rect">
            <a:avLst/>
          </a:prstGeom>
        </p:spPr>
        <p:txBody>
          <a:bodyPr vert="horz" wrap="square" lIns="0" tIns="11430" rIns="0" bIns="0" rtlCol="0">
            <a:spAutoFit/>
          </a:bodyPr>
          <a:lstStyle/>
          <a:p>
            <a:pPr marL="12700">
              <a:lnSpc>
                <a:spcPct val="100000"/>
              </a:lnSpc>
              <a:spcBef>
                <a:spcPts val="90"/>
              </a:spcBef>
            </a:pPr>
            <a:r>
              <a:rPr lang="en-US" sz="1400" b="1" spc="-10">
                <a:solidFill>
                  <a:srgbClr val="FFE600"/>
                </a:solidFill>
                <a:cs typeface="Trebuchet MS"/>
              </a:rPr>
              <a:t>Emergency Department Impact</a:t>
            </a:r>
            <a:endParaRPr sz="1400">
              <a:cs typeface="Trebuchet MS"/>
            </a:endParaRPr>
          </a:p>
        </p:txBody>
      </p:sp>
    </p:spTree>
    <p:extLst>
      <p:ext uri="{BB962C8B-B14F-4D97-AF65-F5344CB8AC3E}">
        <p14:creationId xmlns:p14="http://schemas.microsoft.com/office/powerpoint/2010/main" val="4251310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2A41A88-EDA8-0BF9-C87F-AF9049D01402}"/>
              </a:ext>
            </a:extLst>
          </p:cNvPr>
          <p:cNvGraphicFramePr>
            <a:graphicFrameLocks noChangeAspect="1"/>
          </p:cNvGraphicFramePr>
          <p:nvPr>
            <p:custDataLst>
              <p:tags r:id="rId1"/>
            </p:custDataLst>
            <p:extLst>
              <p:ext uri="{D42A27DB-BD31-4B8C-83A1-F6EECF244321}">
                <p14:modId xmlns:p14="http://schemas.microsoft.com/office/powerpoint/2010/main" val="36275035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428" name="Google Shape;428;g356e5eec352_0_130"/>
          <p:cNvSpPr txBox="1">
            <a:spLocks noGrp="1"/>
          </p:cNvSpPr>
          <p:nvPr>
            <p:ph type="sldNum" idx="12"/>
          </p:nvPr>
        </p:nvSpPr>
        <p:spPr>
          <a:xfrm>
            <a:off x="8350421" y="4514316"/>
            <a:ext cx="286597" cy="1384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Clr>
                <a:srgbClr val="000000"/>
              </a:buClr>
              <a:buSzPts val="1200"/>
              <a:buFont typeface="Arial"/>
              <a:buNone/>
            </a:pPr>
            <a:fld id="{00000000-1234-1234-1234-123412341234}" type="slidenum">
              <a:rPr lang="en-US" smtClean="0"/>
              <a:pPr marL="0" lvl="0" indent="0" algn="r" rtl="0">
                <a:spcBef>
                  <a:spcPts val="0"/>
                </a:spcBef>
                <a:spcAft>
                  <a:spcPts val="0"/>
                </a:spcAft>
                <a:buClr>
                  <a:srgbClr val="000000"/>
                </a:buClr>
                <a:buSzPts val="1200"/>
                <a:buFont typeface="Arial"/>
                <a:buNone/>
              </a:pPr>
              <a:t>20</a:t>
            </a:fld>
            <a:endParaRPr/>
          </a:p>
        </p:txBody>
      </p:sp>
      <p:sp>
        <p:nvSpPr>
          <p:cNvPr id="429" name="Google Shape;429;g356e5eec352_0_130"/>
          <p:cNvSpPr txBox="1">
            <a:spLocks noGrp="1"/>
          </p:cNvSpPr>
          <p:nvPr>
            <p:ph type="title"/>
          </p:nvPr>
        </p:nvSpPr>
        <p:spPr>
          <a:xfrm>
            <a:off x="418918" y="159034"/>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Firing &amp; Logging Strategy</a:t>
            </a:r>
            <a:endParaRPr/>
          </a:p>
        </p:txBody>
      </p:sp>
      <p:sp>
        <p:nvSpPr>
          <p:cNvPr id="430" name="Google Shape;430;g356e5eec352_0_130"/>
          <p:cNvSpPr txBox="1"/>
          <p:nvPr/>
        </p:nvSpPr>
        <p:spPr>
          <a:xfrm>
            <a:off x="5904138" y="767935"/>
            <a:ext cx="3000000" cy="9249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chemeClr val="lt1"/>
                </a:solidFill>
              </a:rPr>
              <a:t>Purpose: Monitor CDS use, evaluate accuracy, and support quality improvement</a:t>
            </a:r>
            <a:endParaRPr sz="1200" b="1">
              <a:solidFill>
                <a:schemeClr val="lt1"/>
              </a:solidFill>
            </a:endParaRPr>
          </a:p>
          <a:p>
            <a:pPr marL="0" lvl="0" indent="0" algn="l" rtl="0">
              <a:spcBef>
                <a:spcPts val="0"/>
              </a:spcBef>
              <a:spcAft>
                <a:spcPts val="0"/>
              </a:spcAft>
              <a:buNone/>
            </a:pPr>
            <a:endParaRPr sz="1200" b="1">
              <a:solidFill>
                <a:schemeClr val="lt1"/>
              </a:solidFill>
            </a:endParaRPr>
          </a:p>
        </p:txBody>
      </p:sp>
      <p:sp>
        <p:nvSpPr>
          <p:cNvPr id="431" name="Google Shape;431;g356e5eec352_0_130"/>
          <p:cNvSpPr txBox="1"/>
          <p:nvPr/>
        </p:nvSpPr>
        <p:spPr>
          <a:xfrm>
            <a:off x="5934500" y="2354075"/>
            <a:ext cx="3000000" cy="7389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i="1">
                <a:solidFill>
                  <a:schemeClr val="lt1"/>
                </a:solidFill>
              </a:rPr>
              <a:t>Incomplete or delayed data (e.g., vitals, comorbidities) may lead to false scores and undermine clinician trust.</a:t>
            </a:r>
            <a:endParaRPr sz="1200" b="1" i="1">
              <a:solidFill>
                <a:schemeClr val="lt1"/>
              </a:solidFill>
            </a:endParaRPr>
          </a:p>
        </p:txBody>
      </p:sp>
      <p:graphicFrame>
        <p:nvGraphicFramePr>
          <p:cNvPr id="432" name="Google Shape;432;g356e5eec352_0_130"/>
          <p:cNvGraphicFramePr/>
          <p:nvPr>
            <p:extLst>
              <p:ext uri="{D42A27DB-BD31-4B8C-83A1-F6EECF244321}">
                <p14:modId xmlns:p14="http://schemas.microsoft.com/office/powerpoint/2010/main" val="3805496998"/>
              </p:ext>
            </p:extLst>
          </p:nvPr>
        </p:nvGraphicFramePr>
        <p:xfrm>
          <a:off x="418918" y="671898"/>
          <a:ext cx="5375490" cy="4312568"/>
        </p:xfrm>
        <a:graphic>
          <a:graphicData uri="http://schemas.openxmlformats.org/drawingml/2006/table">
            <a:tbl>
              <a:tblPr>
                <a:noFill/>
              </a:tblPr>
              <a:tblGrid>
                <a:gridCol w="2222680">
                  <a:extLst>
                    <a:ext uri="{9D8B030D-6E8A-4147-A177-3AD203B41FA5}">
                      <a16:colId xmlns:a16="http://schemas.microsoft.com/office/drawing/2014/main" val="20000"/>
                    </a:ext>
                  </a:extLst>
                </a:gridCol>
                <a:gridCol w="3152810">
                  <a:extLst>
                    <a:ext uri="{9D8B030D-6E8A-4147-A177-3AD203B41FA5}">
                      <a16:colId xmlns:a16="http://schemas.microsoft.com/office/drawing/2014/main" val="20001"/>
                    </a:ext>
                  </a:extLst>
                </a:gridCol>
              </a:tblGrid>
              <a:tr h="288095">
                <a:tc>
                  <a:txBody>
                    <a:bodyPr/>
                    <a:lstStyle/>
                    <a:p>
                      <a:pPr marL="0" lvl="0" indent="0" algn="l" rtl="0">
                        <a:spcBef>
                          <a:spcPts val="0"/>
                        </a:spcBef>
                        <a:spcAft>
                          <a:spcPts val="0"/>
                        </a:spcAft>
                        <a:buNone/>
                      </a:pPr>
                      <a:r>
                        <a:rPr lang="en-US" sz="1000" b="1"/>
                        <a:t>What’s Logged</a:t>
                      </a:r>
                      <a:endParaRPr sz="1000" b="1"/>
                    </a:p>
                  </a:txBody>
                  <a:tcPr marL="91425" marR="91425" marT="91425" marB="91425">
                    <a:solidFill>
                      <a:srgbClr val="D7CAFF"/>
                    </a:solidFill>
                  </a:tcPr>
                </a:tc>
                <a:tc>
                  <a:txBody>
                    <a:bodyPr/>
                    <a:lstStyle/>
                    <a:p>
                      <a:pPr marL="0" lvl="0" indent="0" algn="ctr" rtl="0">
                        <a:spcBef>
                          <a:spcPts val="0"/>
                        </a:spcBef>
                        <a:spcAft>
                          <a:spcPts val="0"/>
                        </a:spcAft>
                        <a:buNone/>
                      </a:pPr>
                      <a:r>
                        <a:rPr lang="en-US" sz="1000" b="1"/>
                        <a:t>Details / Examples</a:t>
                      </a:r>
                      <a:endParaRPr sz="1000" b="1"/>
                    </a:p>
                  </a:txBody>
                  <a:tcPr marL="91425" marR="91425" marT="91425" marB="91425">
                    <a:solidFill>
                      <a:srgbClr val="D7CAFF"/>
                    </a:solidFill>
                  </a:tcPr>
                </a:tc>
                <a:extLst>
                  <a:ext uri="{0D108BD9-81ED-4DB2-BD59-A6C34878D82A}">
                    <a16:rowId xmlns:a16="http://schemas.microsoft.com/office/drawing/2014/main" val="10000"/>
                  </a:ext>
                </a:extLst>
              </a:tr>
              <a:tr h="288095">
                <a:tc>
                  <a:txBody>
                    <a:bodyPr/>
                    <a:lstStyle/>
                    <a:p>
                      <a:pPr marL="0" lvl="0" indent="0" algn="l" rtl="0">
                        <a:spcBef>
                          <a:spcPts val="0"/>
                        </a:spcBef>
                        <a:spcAft>
                          <a:spcPts val="0"/>
                        </a:spcAft>
                        <a:buNone/>
                      </a:pPr>
                      <a:r>
                        <a:rPr lang="en-US" sz="1000" b="1"/>
                        <a:t>Location</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Emergency Department Location</a:t>
                      </a:r>
                      <a:endParaRPr sz="1000" b="1"/>
                    </a:p>
                  </a:txBody>
                  <a:tcPr marL="91425" marR="91425" marT="91425" marB="91425">
                    <a:solidFill>
                      <a:srgbClr val="D8DEE9"/>
                    </a:solidFill>
                  </a:tcPr>
                </a:tc>
                <a:extLst>
                  <a:ext uri="{0D108BD9-81ED-4DB2-BD59-A6C34878D82A}">
                    <a16:rowId xmlns:a16="http://schemas.microsoft.com/office/drawing/2014/main" val="10001"/>
                  </a:ext>
                </a:extLst>
              </a:tr>
              <a:tr h="419059">
                <a:tc>
                  <a:txBody>
                    <a:bodyPr/>
                    <a:lstStyle/>
                    <a:p>
                      <a:pPr marL="0" lvl="0" indent="0" algn="l" rtl="0">
                        <a:spcBef>
                          <a:spcPts val="0"/>
                        </a:spcBef>
                        <a:spcAft>
                          <a:spcPts val="0"/>
                        </a:spcAft>
                        <a:buNone/>
                      </a:pPr>
                      <a:r>
                        <a:rPr lang="en-US" sz="1000" b="1"/>
                        <a:t>CDS firing event	</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Date/time of logic execution + whether alert was shown or suppressed</a:t>
                      </a:r>
                      <a:endParaRPr sz="1000" b="1"/>
                    </a:p>
                  </a:txBody>
                  <a:tcPr marL="91425" marR="91425" marT="91425" marB="91425">
                    <a:solidFill>
                      <a:srgbClr val="D8DEE9"/>
                    </a:solidFill>
                  </a:tcPr>
                </a:tc>
                <a:extLst>
                  <a:ext uri="{0D108BD9-81ED-4DB2-BD59-A6C34878D82A}">
                    <a16:rowId xmlns:a16="http://schemas.microsoft.com/office/drawing/2014/main" val="10002"/>
                  </a:ext>
                </a:extLst>
              </a:tr>
              <a:tr h="288095">
                <a:tc>
                  <a:txBody>
                    <a:bodyPr/>
                    <a:lstStyle/>
                    <a:p>
                      <a:pPr marL="0" lvl="0" indent="0" algn="l" rtl="0">
                        <a:spcBef>
                          <a:spcPts val="0"/>
                        </a:spcBef>
                        <a:spcAft>
                          <a:spcPts val="0"/>
                        </a:spcAft>
                        <a:buNone/>
                      </a:pPr>
                      <a:r>
                        <a:rPr lang="en-US" sz="1000" b="1"/>
                        <a:t>Patient ID	</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Unique identifier (e.g., MRN and Encounter ID)</a:t>
                      </a:r>
                      <a:endParaRPr sz="1000" b="1"/>
                    </a:p>
                  </a:txBody>
                  <a:tcPr marL="91425" marR="91425" marT="91425" marB="91425">
                    <a:solidFill>
                      <a:srgbClr val="D8DEE9"/>
                    </a:solidFill>
                  </a:tcPr>
                </a:tc>
                <a:extLst>
                  <a:ext uri="{0D108BD9-81ED-4DB2-BD59-A6C34878D82A}">
                    <a16:rowId xmlns:a16="http://schemas.microsoft.com/office/drawing/2014/main" val="10003"/>
                  </a:ext>
                </a:extLst>
              </a:tr>
              <a:tr h="288095">
                <a:tc>
                  <a:txBody>
                    <a:bodyPr/>
                    <a:lstStyle/>
                    <a:p>
                      <a:pPr marL="0" lvl="0" indent="0" algn="l" rtl="0">
                        <a:spcBef>
                          <a:spcPts val="0"/>
                        </a:spcBef>
                        <a:spcAft>
                          <a:spcPts val="0"/>
                        </a:spcAft>
                        <a:buNone/>
                      </a:pPr>
                      <a:r>
                        <a:rPr lang="en-US" sz="1000" b="1"/>
                        <a:t>Clinician ID	</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Nurse or physician viewing the alert</a:t>
                      </a:r>
                      <a:endParaRPr sz="1000" b="1"/>
                    </a:p>
                  </a:txBody>
                  <a:tcPr marL="91425" marR="91425" marT="91425" marB="91425">
                    <a:solidFill>
                      <a:srgbClr val="D8DEE9"/>
                    </a:solidFill>
                  </a:tcPr>
                </a:tc>
                <a:extLst>
                  <a:ext uri="{0D108BD9-81ED-4DB2-BD59-A6C34878D82A}">
                    <a16:rowId xmlns:a16="http://schemas.microsoft.com/office/drawing/2014/main" val="10004"/>
                  </a:ext>
                </a:extLst>
              </a:tr>
              <a:tr h="288095">
                <a:tc>
                  <a:txBody>
                    <a:bodyPr/>
                    <a:lstStyle/>
                    <a:p>
                      <a:pPr marL="0" lvl="0" indent="0" algn="l" rtl="0">
                        <a:spcBef>
                          <a:spcPts val="0"/>
                        </a:spcBef>
                        <a:spcAft>
                          <a:spcPts val="0"/>
                        </a:spcAft>
                        <a:buNone/>
                      </a:pPr>
                      <a:r>
                        <a:rPr lang="en-US" sz="1000" b="1"/>
                        <a:t>Triggering event	</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Example: “Triage form completed”</a:t>
                      </a:r>
                      <a:endParaRPr sz="1000" b="1"/>
                    </a:p>
                  </a:txBody>
                  <a:tcPr marL="91425" marR="91425" marT="91425" marB="91425">
                    <a:solidFill>
                      <a:srgbClr val="D8DEE9"/>
                    </a:solidFill>
                  </a:tcPr>
                </a:tc>
                <a:extLst>
                  <a:ext uri="{0D108BD9-81ED-4DB2-BD59-A6C34878D82A}">
                    <a16:rowId xmlns:a16="http://schemas.microsoft.com/office/drawing/2014/main" val="10005"/>
                  </a:ext>
                </a:extLst>
              </a:tr>
              <a:tr h="288095">
                <a:tc>
                  <a:txBody>
                    <a:bodyPr/>
                    <a:lstStyle/>
                    <a:p>
                      <a:pPr marL="0" lvl="0" indent="0" algn="l" rtl="0">
                        <a:spcBef>
                          <a:spcPts val="0"/>
                        </a:spcBef>
                        <a:spcAft>
                          <a:spcPts val="0"/>
                        </a:spcAft>
                        <a:buNone/>
                      </a:pPr>
                      <a:r>
                        <a:rPr lang="en-US" sz="1000" b="1"/>
                        <a:t>Input data	</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Vitals, AMS, comorbidities, age, residence</a:t>
                      </a:r>
                      <a:endParaRPr sz="1000" b="1"/>
                    </a:p>
                  </a:txBody>
                  <a:tcPr marL="91425" marR="91425" marT="91425" marB="91425">
                    <a:solidFill>
                      <a:srgbClr val="D8DEE9"/>
                    </a:solidFill>
                  </a:tcPr>
                </a:tc>
                <a:extLst>
                  <a:ext uri="{0D108BD9-81ED-4DB2-BD59-A6C34878D82A}">
                    <a16:rowId xmlns:a16="http://schemas.microsoft.com/office/drawing/2014/main" val="10006"/>
                  </a:ext>
                </a:extLst>
              </a:tr>
              <a:tr h="419059">
                <a:tc>
                  <a:txBody>
                    <a:bodyPr/>
                    <a:lstStyle/>
                    <a:p>
                      <a:pPr marL="0" lvl="0" indent="0" algn="l" rtl="0">
                        <a:spcBef>
                          <a:spcPts val="0"/>
                        </a:spcBef>
                        <a:spcAft>
                          <a:spcPts val="0"/>
                        </a:spcAft>
                        <a:buNone/>
                      </a:pPr>
                      <a:r>
                        <a:rPr lang="en-US" sz="1000" b="1"/>
                        <a:t>Algorithm output</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Calculated risk score and risk category (Low/Moderate/High)</a:t>
                      </a:r>
                      <a:endParaRPr sz="1000" b="1"/>
                    </a:p>
                  </a:txBody>
                  <a:tcPr marL="91425" marR="91425" marT="91425" marB="91425">
                    <a:solidFill>
                      <a:srgbClr val="D8DEE9"/>
                    </a:solidFill>
                  </a:tcPr>
                </a:tc>
                <a:extLst>
                  <a:ext uri="{0D108BD9-81ED-4DB2-BD59-A6C34878D82A}">
                    <a16:rowId xmlns:a16="http://schemas.microsoft.com/office/drawing/2014/main" val="10007"/>
                  </a:ext>
                </a:extLst>
              </a:tr>
              <a:tr h="419059">
                <a:tc>
                  <a:txBody>
                    <a:bodyPr/>
                    <a:lstStyle/>
                    <a:p>
                      <a:pPr marL="0" lvl="0" indent="0" algn="l" rtl="0">
                        <a:spcBef>
                          <a:spcPts val="0"/>
                        </a:spcBef>
                        <a:spcAft>
                          <a:spcPts val="0"/>
                        </a:spcAft>
                        <a:buNone/>
                      </a:pPr>
                      <a:r>
                        <a:rPr lang="en-US" sz="1000" b="1"/>
                        <a:t>Recommended CDS action</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Suggested orders or next steps based on risk</a:t>
                      </a:r>
                      <a:endParaRPr sz="1000" b="1"/>
                    </a:p>
                  </a:txBody>
                  <a:tcPr marL="91425" marR="91425" marT="91425" marB="91425">
                    <a:solidFill>
                      <a:srgbClr val="D8DEE9"/>
                    </a:solidFill>
                  </a:tcPr>
                </a:tc>
                <a:extLst>
                  <a:ext uri="{0D108BD9-81ED-4DB2-BD59-A6C34878D82A}">
                    <a16:rowId xmlns:a16="http://schemas.microsoft.com/office/drawing/2014/main" val="10008"/>
                  </a:ext>
                </a:extLst>
              </a:tr>
              <a:tr h="419059">
                <a:tc>
                  <a:txBody>
                    <a:bodyPr/>
                    <a:lstStyle/>
                    <a:p>
                      <a:pPr marL="0" lvl="0" indent="0" algn="l" rtl="0">
                        <a:spcBef>
                          <a:spcPts val="0"/>
                        </a:spcBef>
                        <a:spcAft>
                          <a:spcPts val="0"/>
                        </a:spcAft>
                        <a:buNone/>
                      </a:pPr>
                      <a:r>
                        <a:rPr lang="en-US" sz="1000" b="1"/>
                        <a:t>User interaction (if alert shown)</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Action taken, timestamp, acknowledgment reason</a:t>
                      </a:r>
                      <a:endParaRPr sz="1000" b="1"/>
                    </a:p>
                  </a:txBody>
                  <a:tcPr marL="91425" marR="91425" marT="91425" marB="91425">
                    <a:solidFill>
                      <a:srgbClr val="D8DEE9"/>
                    </a:solidFill>
                  </a:tcPr>
                </a:tc>
                <a:extLst>
                  <a:ext uri="{0D108BD9-81ED-4DB2-BD59-A6C34878D82A}">
                    <a16:rowId xmlns:a16="http://schemas.microsoft.com/office/drawing/2014/main" val="10009"/>
                  </a:ext>
                </a:extLst>
              </a:tr>
              <a:tr h="419059">
                <a:tc>
                  <a:txBody>
                    <a:bodyPr/>
                    <a:lstStyle/>
                    <a:p>
                      <a:pPr marL="0" lvl="0" indent="0" algn="l" rtl="0">
                        <a:spcBef>
                          <a:spcPts val="0"/>
                        </a:spcBef>
                        <a:spcAft>
                          <a:spcPts val="0"/>
                        </a:spcAft>
                        <a:buNone/>
                      </a:pPr>
                      <a:r>
                        <a:rPr lang="en-US" sz="1000" b="1"/>
                        <a:t>User response (if alert shown)</a:t>
                      </a:r>
                      <a:endParaRPr sz="1000" b="1"/>
                    </a:p>
                  </a:txBody>
                  <a:tcPr marL="91425" marR="91425" marT="91425" marB="91425">
                    <a:solidFill>
                      <a:srgbClr val="D8DEE9"/>
                    </a:solidFill>
                  </a:tcPr>
                </a:tc>
                <a:tc>
                  <a:txBody>
                    <a:bodyPr/>
                    <a:lstStyle/>
                    <a:p>
                      <a:pPr marL="0" lvl="0" indent="0" algn="ctr" rtl="0">
                        <a:spcBef>
                          <a:spcPts val="0"/>
                        </a:spcBef>
                        <a:spcAft>
                          <a:spcPts val="0"/>
                        </a:spcAft>
                        <a:buNone/>
                      </a:pPr>
                      <a:r>
                        <a:rPr lang="en-US" sz="1000" b="1"/>
                        <a:t>Override reason, optional free-text comment</a:t>
                      </a:r>
                      <a:endParaRPr sz="1000" b="1"/>
                    </a:p>
                  </a:txBody>
                  <a:tcPr marL="91425" marR="91425" marT="91425" marB="91425">
                    <a:solidFill>
                      <a:srgbClr val="D8DEE9"/>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356e5eec352_0_140"/>
          <p:cNvSpPr txBox="1">
            <a:spLocks noGrp="1"/>
          </p:cNvSpPr>
          <p:nvPr>
            <p:ph type="sldNum" idx="12"/>
          </p:nvPr>
        </p:nvSpPr>
        <p:spPr>
          <a:xfrm>
            <a:off x="8350421" y="4514316"/>
            <a:ext cx="286597" cy="1384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Clr>
                <a:srgbClr val="000000"/>
              </a:buClr>
              <a:buSzPts val="1200"/>
              <a:buFont typeface="Arial"/>
              <a:buNone/>
            </a:pPr>
            <a:fld id="{00000000-1234-1234-1234-123412341234}" type="slidenum">
              <a:rPr lang="en-US" smtClean="0"/>
              <a:pPr marL="0" lvl="0" indent="0" algn="r" rtl="0">
                <a:spcBef>
                  <a:spcPts val="0"/>
                </a:spcBef>
                <a:spcAft>
                  <a:spcPts val="0"/>
                </a:spcAft>
                <a:buClr>
                  <a:srgbClr val="000000"/>
                </a:buClr>
                <a:buSzPts val="1200"/>
                <a:buFont typeface="Arial"/>
                <a:buNone/>
              </a:pPr>
              <a:t>21</a:t>
            </a:fld>
            <a:endParaRPr/>
          </a:p>
        </p:txBody>
      </p:sp>
      <p:sp>
        <p:nvSpPr>
          <p:cNvPr id="439" name="Google Shape;439;g356e5eec352_0_140"/>
          <p:cNvSpPr txBox="1">
            <a:spLocks noGrp="1"/>
          </p:cNvSpPr>
          <p:nvPr>
            <p:ph type="title"/>
          </p:nvPr>
        </p:nvSpPr>
        <p:spPr>
          <a:xfrm>
            <a:off x="504606" y="414087"/>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Summary and Next Steps</a:t>
            </a:r>
            <a:endParaRPr/>
          </a:p>
        </p:txBody>
      </p:sp>
      <p:sp>
        <p:nvSpPr>
          <p:cNvPr id="440" name="Google Shape;440;g356e5eec352_0_140"/>
          <p:cNvSpPr txBox="1"/>
          <p:nvPr/>
        </p:nvSpPr>
        <p:spPr>
          <a:xfrm>
            <a:off x="2916250" y="1049037"/>
            <a:ext cx="6227750" cy="337012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lt1"/>
                </a:solidFill>
              </a:rPr>
              <a:t>Context:</a:t>
            </a:r>
            <a:endParaRPr sz="1200" b="1">
              <a:solidFill>
                <a:schemeClr val="lt1"/>
              </a:solidFill>
            </a:endParaRPr>
          </a:p>
          <a:p>
            <a:pPr lvl="0" algn="l" rtl="0">
              <a:lnSpc>
                <a:spcPct val="115000"/>
              </a:lnSpc>
              <a:spcBef>
                <a:spcPts val="0"/>
              </a:spcBef>
              <a:spcAft>
                <a:spcPts val="0"/>
              </a:spcAft>
              <a:buClr>
                <a:schemeClr val="dk1"/>
              </a:buClr>
              <a:buSzPts val="1100"/>
            </a:pPr>
            <a:r>
              <a:rPr lang="en-US" sz="1200">
                <a:solidFill>
                  <a:schemeClr val="lt1"/>
                </a:solidFill>
              </a:rPr>
              <a:t>Addresses global health burden of pneumonia</a:t>
            </a:r>
            <a:endParaRPr sz="1200">
              <a:solidFill>
                <a:schemeClr val="lt1"/>
              </a:solidFill>
              <a:cs typeface="Arial" panose="020B0604020202020204"/>
            </a:endParaRPr>
          </a:p>
          <a:p>
            <a:pPr lvl="0" algn="l" rtl="0">
              <a:lnSpc>
                <a:spcPct val="115000"/>
              </a:lnSpc>
              <a:spcBef>
                <a:spcPts val="0"/>
              </a:spcBef>
              <a:spcAft>
                <a:spcPts val="0"/>
              </a:spcAft>
              <a:buClr>
                <a:schemeClr val="dk1"/>
              </a:buClr>
              <a:buSzPts val="1100"/>
            </a:pPr>
            <a:r>
              <a:rPr lang="en-US" sz="1200">
                <a:solidFill>
                  <a:schemeClr val="lt1"/>
                </a:solidFill>
              </a:rPr>
              <a:t>Designed for high-paced ED environments where delays in diagnosis lead to increased mortality</a:t>
            </a:r>
            <a:endParaRPr sz="1200">
              <a:solidFill>
                <a:schemeClr val="lt1"/>
              </a:solidFill>
              <a:cs typeface="Arial" panose="020B0604020202020204"/>
            </a:endParaRPr>
          </a:p>
          <a:p>
            <a:pPr lvl="0" algn="l" rtl="0">
              <a:lnSpc>
                <a:spcPct val="115000"/>
              </a:lnSpc>
              <a:spcBef>
                <a:spcPts val="0"/>
              </a:spcBef>
              <a:spcAft>
                <a:spcPts val="0"/>
              </a:spcAft>
              <a:buClr>
                <a:schemeClr val="dk1"/>
              </a:buClr>
              <a:buSzPts val="1100"/>
            </a:pPr>
            <a:r>
              <a:rPr lang="en-US" sz="1200">
                <a:solidFill>
                  <a:schemeClr val="lt1"/>
                </a:solidFill>
              </a:rPr>
              <a:t>Aligns with institutional goals for safety, quality, and efficient resource use</a:t>
            </a:r>
            <a:endParaRPr sz="1200">
              <a:solidFill>
                <a:schemeClr val="lt1"/>
              </a:solidFill>
              <a:cs typeface="Arial" panose="020B0604020202020204"/>
            </a:endParaRPr>
          </a:p>
          <a:p>
            <a:pPr marL="0" lvl="0" indent="0" algn="l" rtl="0">
              <a:lnSpc>
                <a:spcPct val="115000"/>
              </a:lnSpc>
              <a:spcBef>
                <a:spcPts val="0"/>
              </a:spcBef>
              <a:spcAft>
                <a:spcPts val="0"/>
              </a:spcAft>
              <a:buClr>
                <a:schemeClr val="dk1"/>
              </a:buClr>
              <a:buSzPts val="1100"/>
              <a:buFont typeface="Arial"/>
              <a:buNone/>
            </a:pPr>
            <a:endParaRPr sz="12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lt1"/>
                </a:solidFill>
              </a:rPr>
              <a:t>Tool Overview:</a:t>
            </a:r>
            <a:endParaRPr sz="1200" b="1">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lt1"/>
                </a:solidFill>
              </a:rPr>
              <a:t>Triggered during ED triage or intake</a:t>
            </a:r>
            <a:endParaRPr sz="12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lt1"/>
                </a:solidFill>
              </a:rPr>
              <a:t>Uses patient data: vitals, symptoms, comorbidities, demographics</a:t>
            </a:r>
            <a:endParaRPr sz="12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lt1"/>
                </a:solidFill>
              </a:rPr>
              <a:t>Risk stratification algorithm inspired by CURB-65</a:t>
            </a:r>
            <a:endParaRPr sz="1200">
              <a:solidFill>
                <a:schemeClr val="lt1"/>
              </a:solidFill>
            </a:endParaRPr>
          </a:p>
          <a:p>
            <a:pPr marL="0" lvl="0" indent="0" algn="l" rtl="0">
              <a:lnSpc>
                <a:spcPct val="115000"/>
              </a:lnSpc>
              <a:spcBef>
                <a:spcPts val="0"/>
              </a:spcBef>
              <a:spcAft>
                <a:spcPts val="0"/>
              </a:spcAft>
              <a:buClr>
                <a:schemeClr val="dk1"/>
              </a:buClr>
              <a:buSzPts val="1100"/>
              <a:buFont typeface="Arial"/>
              <a:buNone/>
            </a:pPr>
            <a:endParaRPr sz="1200" b="1">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lt1"/>
                </a:solidFill>
              </a:rPr>
              <a:t>Expected Benefits:</a:t>
            </a:r>
            <a:endParaRPr sz="1200" b="1">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lt1"/>
                </a:solidFill>
              </a:rPr>
              <a:t>Standardizes risk assessment</a:t>
            </a:r>
            <a:endParaRPr sz="12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lt1"/>
                </a:solidFill>
              </a:rPr>
              <a:t>Accelerates care decisions</a:t>
            </a:r>
            <a:endParaRPr sz="12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lt1"/>
                </a:solidFill>
              </a:rPr>
              <a:t>Reduces delays in antibiotics, diagnostics, and ICU transfers</a:t>
            </a:r>
            <a:endParaRPr sz="1200">
              <a:solidFill>
                <a:schemeClr val="lt1"/>
              </a:solidFill>
            </a:endParaRPr>
          </a:p>
        </p:txBody>
      </p:sp>
      <p:pic>
        <p:nvPicPr>
          <p:cNvPr id="3" name="Graphic 2" descr="Lungs with virus with solid fill">
            <a:extLst>
              <a:ext uri="{FF2B5EF4-FFF2-40B4-BE49-F238E27FC236}">
                <a16:creationId xmlns:a16="http://schemas.microsoft.com/office/drawing/2014/main" id="{9334A06B-A808-4654-64E9-EC72C5AA30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3228" y="1049037"/>
            <a:ext cx="914400" cy="914400"/>
          </a:xfrm>
          <a:prstGeom prst="rect">
            <a:avLst/>
          </a:prstGeom>
        </p:spPr>
      </p:pic>
      <p:pic>
        <p:nvPicPr>
          <p:cNvPr id="5" name="Graphic 4" descr="Care with solid fill">
            <a:extLst>
              <a:ext uri="{FF2B5EF4-FFF2-40B4-BE49-F238E27FC236}">
                <a16:creationId xmlns:a16="http://schemas.microsoft.com/office/drawing/2014/main" id="{062BAB94-5CF8-7FD9-93CB-7A5968B9A1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53228" y="3504760"/>
            <a:ext cx="914400" cy="914400"/>
          </a:xfrm>
          <a:prstGeom prst="rect">
            <a:avLst/>
          </a:prstGeom>
        </p:spPr>
      </p:pic>
      <p:pic>
        <p:nvPicPr>
          <p:cNvPr id="7" name="Graphic 6" descr="Dental Tools with solid fill">
            <a:extLst>
              <a:ext uri="{FF2B5EF4-FFF2-40B4-BE49-F238E27FC236}">
                <a16:creationId xmlns:a16="http://schemas.microsoft.com/office/drawing/2014/main" id="{2A678080-BA36-5B08-78A5-DB3969AD9C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53228" y="2265664"/>
            <a:ext cx="914400" cy="914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356f02c1657_0_16"/>
          <p:cNvSpPr txBox="1">
            <a:spLocks noGrp="1"/>
          </p:cNvSpPr>
          <p:nvPr>
            <p:ph type="sldNum" idx="12"/>
          </p:nvPr>
        </p:nvSpPr>
        <p:spPr>
          <a:xfrm>
            <a:off x="8350421" y="4514316"/>
            <a:ext cx="286597" cy="1384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Clr>
                <a:srgbClr val="000000"/>
              </a:buClr>
              <a:buSzPts val="1200"/>
              <a:buFont typeface="Arial"/>
              <a:buNone/>
            </a:pPr>
            <a:fld id="{00000000-1234-1234-1234-123412341234}" type="slidenum">
              <a:rPr lang="en-US" smtClean="0"/>
              <a:pPr marL="0" lvl="0" indent="0" algn="r" rtl="0">
                <a:spcBef>
                  <a:spcPts val="0"/>
                </a:spcBef>
                <a:spcAft>
                  <a:spcPts val="0"/>
                </a:spcAft>
                <a:buClr>
                  <a:srgbClr val="000000"/>
                </a:buClr>
                <a:buSzPts val="1200"/>
                <a:buFont typeface="Arial"/>
                <a:buNone/>
              </a:pPr>
              <a:t>22</a:t>
            </a:fld>
            <a:endParaRPr/>
          </a:p>
        </p:txBody>
      </p:sp>
      <p:sp>
        <p:nvSpPr>
          <p:cNvPr id="447" name="Google Shape;447;g356f02c1657_0_16"/>
          <p:cNvSpPr txBox="1">
            <a:spLocks noGrp="1"/>
          </p:cNvSpPr>
          <p:nvPr>
            <p:ph type="title"/>
          </p:nvPr>
        </p:nvSpPr>
        <p:spPr>
          <a:xfrm>
            <a:off x="504606" y="414087"/>
            <a:ext cx="7274100" cy="77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Summary and Next Steps</a:t>
            </a:r>
            <a:endParaRPr/>
          </a:p>
        </p:txBody>
      </p:sp>
      <p:sp>
        <p:nvSpPr>
          <p:cNvPr id="448" name="Google Shape;448;g356f02c1657_0_16"/>
          <p:cNvSpPr txBox="1"/>
          <p:nvPr/>
        </p:nvSpPr>
        <p:spPr>
          <a:xfrm>
            <a:off x="3383100" y="1117861"/>
            <a:ext cx="5253918" cy="327591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b="1">
                <a:solidFill>
                  <a:schemeClr val="lt1"/>
                </a:solidFill>
              </a:rPr>
              <a:t>CDS Workflow Logic:</a:t>
            </a:r>
            <a:endParaRPr sz="1100" b="1">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Patient data auto-populated from triage form</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Point-based decision tree assigns a risk score</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Stratification into Low, Moderate, or High risk</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CDS output is an inline alert or BPA depending on severity</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b="1">
                <a:solidFill>
                  <a:schemeClr val="lt1"/>
                </a:solidFill>
              </a:rPr>
              <a:t>Interface Features:</a:t>
            </a:r>
            <a:endParaRPr sz="1100" b="1">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BPA includes vital sign flags, risk score, symptom/comorbidity highlights</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Interactive options: open order sets, initiate sepsis protocol, view risk rationale</a:t>
            </a:r>
            <a:endParaRPr sz="1100">
              <a:solidFill>
                <a:schemeClr val="lt1"/>
              </a:solidFill>
            </a:endParaRPr>
          </a:p>
          <a:p>
            <a:pPr marL="0" lvl="0" indent="0" algn="l" rtl="0">
              <a:lnSpc>
                <a:spcPct val="115000"/>
              </a:lnSpc>
              <a:spcBef>
                <a:spcPts val="0"/>
              </a:spcBef>
              <a:spcAft>
                <a:spcPts val="0"/>
              </a:spcAft>
              <a:buNone/>
            </a:pPr>
            <a:r>
              <a:rPr lang="en-US" sz="1100">
                <a:solidFill>
                  <a:schemeClr val="lt1"/>
                </a:solidFill>
              </a:rPr>
              <a:t>Requires acknowledgment if bypassed</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b="1">
                <a:solidFill>
                  <a:schemeClr val="lt1"/>
                </a:solidFill>
              </a:rPr>
              <a:t>Evaluation Metrics:</a:t>
            </a:r>
            <a:endParaRPr sz="1100" b="1">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Process: time to alert, time to antibiotic, alert acceptance rates</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Outcome: mortality, ICU admission, ED/hospital length of stay</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Safety: false positives/negatives, clinician satisfaction, alert fatigue</a:t>
            </a:r>
            <a:endParaRPr sz="1100">
              <a:solidFill>
                <a:schemeClr val="lt1"/>
              </a:solidFill>
            </a:endParaRPr>
          </a:p>
          <a:p>
            <a:pPr marL="0" lvl="0" indent="0" algn="l" rtl="0">
              <a:spcBef>
                <a:spcPts val="0"/>
              </a:spcBef>
              <a:spcAft>
                <a:spcPts val="0"/>
              </a:spcAft>
              <a:buNone/>
            </a:pPr>
            <a:endParaRPr sz="1100">
              <a:solidFill>
                <a:schemeClr val="lt1"/>
              </a:solidFill>
            </a:endParaRPr>
          </a:p>
        </p:txBody>
      </p:sp>
      <p:pic>
        <p:nvPicPr>
          <p:cNvPr id="3" name="Graphic 2" descr="Workflow with solid fill">
            <a:extLst>
              <a:ext uri="{FF2B5EF4-FFF2-40B4-BE49-F238E27FC236}">
                <a16:creationId xmlns:a16="http://schemas.microsoft.com/office/drawing/2014/main" id="{4E6AC53C-86A6-2DA4-DB7E-A37CF18EA7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0863" y="1187787"/>
            <a:ext cx="914400" cy="914400"/>
          </a:xfrm>
          <a:prstGeom prst="rect">
            <a:avLst/>
          </a:prstGeom>
        </p:spPr>
      </p:pic>
      <p:pic>
        <p:nvPicPr>
          <p:cNvPr id="5" name="Graphic 4" descr="Flag with solid fill">
            <a:extLst>
              <a:ext uri="{FF2B5EF4-FFF2-40B4-BE49-F238E27FC236}">
                <a16:creationId xmlns:a16="http://schemas.microsoft.com/office/drawing/2014/main" id="{65A2C66E-5CC4-3C34-148F-EC3B5AC320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70863" y="2298616"/>
            <a:ext cx="914400" cy="914400"/>
          </a:xfrm>
          <a:prstGeom prst="rect">
            <a:avLst/>
          </a:prstGeom>
        </p:spPr>
      </p:pic>
      <p:pic>
        <p:nvPicPr>
          <p:cNvPr id="7" name="Graphic 6" descr="Alterations &amp; Tailoring with solid fill">
            <a:extLst>
              <a:ext uri="{FF2B5EF4-FFF2-40B4-BE49-F238E27FC236}">
                <a16:creationId xmlns:a16="http://schemas.microsoft.com/office/drawing/2014/main" id="{58B0A217-9CBB-79B3-98FB-1168F3B1A5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70863" y="3213016"/>
            <a:ext cx="914400" cy="914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826D8A1-BFD1-9672-3667-014D44171EFC}"/>
              </a:ext>
            </a:extLst>
          </p:cNvPr>
          <p:cNvSpPr>
            <a:spLocks noGrp="1"/>
          </p:cNvSpPr>
          <p:nvPr>
            <p:ph type="ftr" sz="quarter" idx="11"/>
          </p:nvPr>
        </p:nvSpPr>
        <p:spPr/>
        <p:txBody>
          <a:bodyPr/>
          <a:lstStyle/>
          <a:p>
            <a:r>
              <a:rPr lang="en-US"/>
              <a:t>NYU Grossman School of Medicine</a:t>
            </a:r>
          </a:p>
        </p:txBody>
      </p:sp>
    </p:spTree>
    <p:extLst>
      <p:ext uri="{BB962C8B-B14F-4D97-AF65-F5344CB8AC3E}">
        <p14:creationId xmlns:p14="http://schemas.microsoft.com/office/powerpoint/2010/main" val="415764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4366CD-A383-FE55-8A2F-A63B1DC9E6E7}"/>
              </a:ext>
            </a:extLst>
          </p:cNvPr>
          <p:cNvSpPr>
            <a:spLocks noGrp="1"/>
          </p:cNvSpPr>
          <p:nvPr>
            <p:ph type="sldNum" sz="quarter" idx="4"/>
          </p:nvPr>
        </p:nvSpPr>
        <p:spPr/>
        <p:txBody>
          <a:bodyPr/>
          <a:lstStyle/>
          <a:p>
            <a:fld id="{2441C0E6-2A71-4EB3-9E92-A3D15D26B6CA}" type="slidenum">
              <a:rPr lang="en-US" smtClean="0"/>
              <a:pPr/>
              <a:t>24</a:t>
            </a:fld>
            <a:endParaRPr lang="en-US"/>
          </a:p>
        </p:txBody>
      </p:sp>
      <p:sp>
        <p:nvSpPr>
          <p:cNvPr id="3" name="Footer Placeholder 2">
            <a:extLst>
              <a:ext uri="{FF2B5EF4-FFF2-40B4-BE49-F238E27FC236}">
                <a16:creationId xmlns:a16="http://schemas.microsoft.com/office/drawing/2014/main" id="{3386BBBF-B2A2-8734-56E1-A0EA8C1B146A}"/>
              </a:ext>
            </a:extLst>
          </p:cNvPr>
          <p:cNvSpPr>
            <a:spLocks noGrp="1"/>
          </p:cNvSpPr>
          <p:nvPr>
            <p:ph type="ftr" sz="quarter" idx="10"/>
          </p:nvPr>
        </p:nvSpPr>
        <p:spPr/>
        <p:txBody>
          <a:bodyPr/>
          <a:lstStyle/>
          <a:p>
            <a:r>
              <a:rPr lang="en-US"/>
              <a:t>NYU Grossman School of Medicine</a:t>
            </a:r>
          </a:p>
        </p:txBody>
      </p:sp>
      <p:sp>
        <p:nvSpPr>
          <p:cNvPr id="7" name="Subtitle 2">
            <a:extLst>
              <a:ext uri="{FF2B5EF4-FFF2-40B4-BE49-F238E27FC236}">
                <a16:creationId xmlns:a16="http://schemas.microsoft.com/office/drawing/2014/main" id="{8C49C993-F84D-A753-DD0F-97B9F213E5D8}"/>
              </a:ext>
            </a:extLst>
          </p:cNvPr>
          <p:cNvSpPr>
            <a:spLocks noGrp="1"/>
          </p:cNvSpPr>
          <p:nvPr/>
        </p:nvSpPr>
        <p:spPr>
          <a:xfrm>
            <a:off x="71004" y="64060"/>
            <a:ext cx="4605472" cy="2513436"/>
          </a:xfrm>
          <a:prstGeom prst="rect">
            <a:avLst/>
          </a:prstGeom>
        </p:spPr>
        <p:txBody>
          <a:bodyPr vert="horz" lIns="0" tIns="0" rIns="0" bIns="0" rtlCol="0" anchor="b">
            <a:noAutofit/>
          </a:bodyPr>
          <a:lstStyle>
            <a:lvl1pPr marL="0" indent="0" algn="l" defTabSz="685800" rtl="0" eaLnBrk="1" latinLnBrk="0" hangingPunct="1">
              <a:lnSpc>
                <a:spcPct val="105000"/>
              </a:lnSpc>
              <a:spcBef>
                <a:spcPts val="0"/>
              </a:spcBef>
              <a:spcAft>
                <a:spcPts val="0"/>
              </a:spcAft>
              <a:buFont typeface="Arial" panose="020B0604020202020204" pitchFamily="34" charset="0"/>
              <a:buNone/>
              <a:defRPr sz="1800" b="0" kern="1200">
                <a:solidFill>
                  <a:schemeClr val="bg1"/>
                </a:solidFill>
                <a:latin typeface="+mn-lt"/>
                <a:ea typeface="+mn-ea"/>
                <a:cs typeface="+mn-cs"/>
              </a:defRPr>
            </a:lvl1pPr>
            <a:lvl2pPr marL="342900" indent="0" algn="ctr" defTabSz="685800" rtl="0" eaLnBrk="1" latinLnBrk="0" hangingPunct="1">
              <a:lnSpc>
                <a:spcPct val="112000"/>
              </a:lnSpc>
              <a:spcBef>
                <a:spcPts val="0"/>
              </a:spcBef>
              <a:buFont typeface="Arial" panose="020B0604020202020204" pitchFamily="34" charset="0"/>
              <a:buNone/>
              <a:defRPr sz="1500" kern="1200">
                <a:solidFill>
                  <a:schemeClr val="bg1"/>
                </a:solidFill>
                <a:latin typeface="+mn-lt"/>
                <a:ea typeface="+mn-ea"/>
                <a:cs typeface="+mn-cs"/>
              </a:defRPr>
            </a:lvl2pPr>
            <a:lvl3pPr marL="685800" indent="0" algn="ctr" defTabSz="685800" rtl="0" eaLnBrk="1" latinLnBrk="0" hangingPunct="1">
              <a:lnSpc>
                <a:spcPct val="112000"/>
              </a:lnSpc>
              <a:spcBef>
                <a:spcPts val="0"/>
              </a:spcBef>
              <a:buFont typeface="Arial" panose="020B0604020202020204" pitchFamily="34" charset="0"/>
              <a:buNone/>
              <a:defRPr sz="1350" kern="1200">
                <a:solidFill>
                  <a:schemeClr val="bg1"/>
                </a:solidFill>
                <a:latin typeface="+mn-lt"/>
                <a:ea typeface="+mn-ea"/>
                <a:cs typeface="+mn-cs"/>
              </a:defRPr>
            </a:lvl3pPr>
            <a:lvl4pPr marL="1028700" indent="0" algn="ctr" defTabSz="685800" rtl="0" eaLnBrk="1" latinLnBrk="0" hangingPunct="1">
              <a:lnSpc>
                <a:spcPct val="112000"/>
              </a:lnSpc>
              <a:spcBef>
                <a:spcPts val="0"/>
              </a:spcBef>
              <a:buFont typeface="Arial" panose="020B0604020202020204" pitchFamily="34" charset="0"/>
              <a:buNone/>
              <a:defRPr sz="1200" kern="1200">
                <a:solidFill>
                  <a:schemeClr val="bg1"/>
                </a:solidFill>
                <a:latin typeface="+mn-lt"/>
                <a:ea typeface="+mn-ea"/>
                <a:cs typeface="+mn-cs"/>
              </a:defRPr>
            </a:lvl4pPr>
            <a:lvl5pPr marL="1371600" indent="0" algn="ctr" defTabSz="685800" rtl="0" eaLnBrk="1" latinLnBrk="0" hangingPunct="1">
              <a:lnSpc>
                <a:spcPct val="112000"/>
              </a:lnSpc>
              <a:spcBef>
                <a:spcPts val="0"/>
              </a:spcBef>
              <a:buFont typeface="Arial" panose="020B0604020202020204" pitchFamily="34" charset="0"/>
              <a:buNone/>
              <a:defRPr sz="1200" kern="1200">
                <a:solidFill>
                  <a:schemeClr val="bg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800" b="1">
                <a:latin typeface="Arial"/>
                <a:cs typeface="Arial"/>
              </a:rPr>
              <a:t>Process Metrics:</a:t>
            </a:r>
          </a:p>
          <a:p>
            <a:pPr marL="285750" indent="-285750">
              <a:buFont typeface="Arial"/>
              <a:buChar char="•"/>
            </a:pPr>
            <a:r>
              <a:rPr lang="en-US" sz="800" b="1">
                <a:latin typeface="Arial"/>
                <a:cs typeface="Arial"/>
              </a:rPr>
              <a:t>CDS Trigger Frequency and Accuracy:</a:t>
            </a:r>
          </a:p>
          <a:p>
            <a:pPr marL="628650" lvl="1" indent="-285750">
              <a:buFont typeface="Arial"/>
              <a:buChar char="•"/>
            </a:pPr>
            <a:r>
              <a:rPr lang="en-US" sz="800" b="1">
                <a:latin typeface="Arial"/>
                <a:cs typeface="Arial"/>
              </a:rPr>
              <a:t>Trigger Frequency = (Number of times CDS alerts were triggered / Total number of patients evaluated) x 100</a:t>
            </a:r>
          </a:p>
          <a:p>
            <a:pPr marL="628650" lvl="1" indent="-285750">
              <a:buFont typeface="Arial"/>
              <a:buChar char="•"/>
            </a:pPr>
            <a:r>
              <a:rPr lang="en-US" sz="800" b="1">
                <a:latin typeface="Arial"/>
                <a:cs typeface="Arial"/>
              </a:rPr>
              <a:t>Accuracy = (Number of accurate alerts / Total number of alerts triggered) x 100</a:t>
            </a:r>
          </a:p>
          <a:p>
            <a:pPr marL="285750" indent="-285750">
              <a:buFont typeface="Arial"/>
              <a:buChar char="•"/>
            </a:pPr>
            <a:r>
              <a:rPr lang="en-US" sz="800" b="1">
                <a:latin typeface="Arial"/>
                <a:cs typeface="Arial"/>
              </a:rPr>
              <a:t>User Interaction Rate:</a:t>
            </a:r>
          </a:p>
          <a:p>
            <a:pPr marL="628650" lvl="1" indent="-285750">
              <a:buFont typeface="Arial"/>
              <a:buChar char="•"/>
            </a:pPr>
            <a:r>
              <a:rPr lang="en-US" sz="800" b="1">
                <a:latin typeface="Arial"/>
                <a:cs typeface="Arial"/>
              </a:rPr>
              <a:t>Alert Acknowledgment Rate = (Number of alerts acknowledged by users / Total number of alerts triggered) x 100</a:t>
            </a:r>
          </a:p>
          <a:p>
            <a:pPr marL="628650" lvl="1" indent="-285750">
              <a:buFont typeface="Arial"/>
              <a:buChar char="•"/>
            </a:pPr>
            <a:r>
              <a:rPr lang="en-US" sz="800" b="1">
                <a:latin typeface="Arial"/>
                <a:cs typeface="Arial"/>
              </a:rPr>
              <a:t>Acceptance Rate = (Number of alerts accepted by users / Total number of alerts triggered) x 100</a:t>
            </a:r>
          </a:p>
          <a:p>
            <a:pPr marL="628650" lvl="1" indent="-285750">
              <a:buFont typeface="Arial"/>
              <a:buChar char="•"/>
            </a:pPr>
            <a:r>
              <a:rPr lang="en-US" sz="800" b="1">
                <a:latin typeface="Arial"/>
                <a:cs typeface="Arial"/>
              </a:rPr>
              <a:t>Override Rate = (Number of alerts overridden by users / Total number of alerts triggered) x 100</a:t>
            </a:r>
          </a:p>
          <a:p>
            <a:pPr marL="285750" indent="-285750">
              <a:buFont typeface="Arial"/>
              <a:buChar char="•"/>
            </a:pPr>
            <a:r>
              <a:rPr lang="en-US" sz="800" b="1">
                <a:latin typeface="Arial"/>
                <a:cs typeface="Arial"/>
              </a:rPr>
              <a:t>Time from Patient Triage Completion to CDS Alert Display:</a:t>
            </a:r>
          </a:p>
          <a:p>
            <a:pPr marL="628650" lvl="1" indent="-285750">
              <a:buFont typeface="Arial"/>
              <a:buChar char="•"/>
            </a:pPr>
            <a:r>
              <a:rPr lang="en-US" sz="800" b="1">
                <a:latin typeface="Arial"/>
                <a:cs typeface="Arial"/>
              </a:rPr>
              <a:t>Average Time = Sum of (Time of CDS alert display - Time of triage completion) / Total number of alerts triggered</a:t>
            </a:r>
          </a:p>
          <a:p>
            <a:pPr marL="285750" indent="-285750">
              <a:buFont typeface="Arial"/>
              <a:buChar char="•"/>
            </a:pPr>
            <a:r>
              <a:rPr lang="en-US" sz="800" b="1">
                <a:latin typeface="Arial"/>
                <a:cs typeface="Arial"/>
              </a:rPr>
              <a:t>Adherence Rate to Recommended Order Sets or Pathway Based on Risk Level:</a:t>
            </a:r>
          </a:p>
          <a:p>
            <a:pPr marL="628650" lvl="1" indent="-285750">
              <a:buFont typeface="Arial"/>
              <a:buChar char="•"/>
            </a:pPr>
            <a:r>
              <a:rPr lang="en-US" sz="800" b="1">
                <a:latin typeface="Arial"/>
                <a:cs typeface="Arial"/>
              </a:rPr>
              <a:t>Adherence Rate = (Number of times recommended order sets or pathway were followed / Total number of relevant alerts triggered) x 100</a:t>
            </a:r>
          </a:p>
        </p:txBody>
      </p:sp>
      <p:sp>
        <p:nvSpPr>
          <p:cNvPr id="8" name="Subtitle 2">
            <a:extLst>
              <a:ext uri="{FF2B5EF4-FFF2-40B4-BE49-F238E27FC236}">
                <a16:creationId xmlns:a16="http://schemas.microsoft.com/office/drawing/2014/main" id="{A8C7D807-ACC1-CE8B-8BC1-C52390CE9186}"/>
              </a:ext>
            </a:extLst>
          </p:cNvPr>
          <p:cNvSpPr txBox="1">
            <a:spLocks/>
          </p:cNvSpPr>
          <p:nvPr/>
        </p:nvSpPr>
        <p:spPr>
          <a:xfrm>
            <a:off x="4687165" y="-18"/>
            <a:ext cx="4458268" cy="2253663"/>
          </a:xfrm>
          <a:prstGeom prst="rect">
            <a:avLst/>
          </a:prstGeom>
        </p:spPr>
        <p:txBody>
          <a:bodyPr vert="horz" lIns="0" tIns="0" rIns="0" bIns="0" rtlCol="0" anchor="b">
            <a:noAutofit/>
          </a:bodyPr>
          <a:lstStyle>
            <a:defPPr>
              <a:defRPr lang="en-US"/>
            </a:defPPr>
            <a:lvl1pPr marL="0" indent="0" algn="l" defTabSz="685800" rtl="0" eaLnBrk="1" latinLnBrk="0" hangingPunct="1">
              <a:lnSpc>
                <a:spcPct val="105000"/>
              </a:lnSpc>
              <a:spcBef>
                <a:spcPts val="0"/>
              </a:spcBef>
              <a:spcAft>
                <a:spcPts val="0"/>
              </a:spcAft>
              <a:buFont typeface="Arial" panose="020B0604020202020204" pitchFamily="34" charset="0"/>
              <a:buNone/>
              <a:defRPr sz="1800" b="0" kern="1200">
                <a:solidFill>
                  <a:schemeClr val="bg1"/>
                </a:solidFill>
                <a:latin typeface="+mn-lt"/>
                <a:ea typeface="+mn-ea"/>
                <a:cs typeface="+mn-cs"/>
              </a:defRPr>
            </a:lvl1pPr>
            <a:lvl2pPr marL="342900" indent="0" algn="ctr" defTabSz="685800" rtl="0" eaLnBrk="1" latinLnBrk="0" hangingPunct="1">
              <a:lnSpc>
                <a:spcPct val="112000"/>
              </a:lnSpc>
              <a:spcBef>
                <a:spcPts val="0"/>
              </a:spcBef>
              <a:buFont typeface="Arial" panose="020B0604020202020204" pitchFamily="34" charset="0"/>
              <a:buNone/>
              <a:defRPr sz="1500" kern="1200">
                <a:solidFill>
                  <a:schemeClr val="bg1"/>
                </a:solidFill>
                <a:latin typeface="+mn-lt"/>
                <a:ea typeface="+mn-ea"/>
                <a:cs typeface="+mn-cs"/>
              </a:defRPr>
            </a:lvl2pPr>
            <a:lvl3pPr marL="685800" indent="0" algn="ctr" defTabSz="685800" rtl="0" eaLnBrk="1" latinLnBrk="0" hangingPunct="1">
              <a:lnSpc>
                <a:spcPct val="112000"/>
              </a:lnSpc>
              <a:spcBef>
                <a:spcPts val="0"/>
              </a:spcBef>
              <a:buFont typeface="Arial" panose="020B0604020202020204" pitchFamily="34" charset="0"/>
              <a:buNone/>
              <a:defRPr sz="1350" kern="1200">
                <a:solidFill>
                  <a:schemeClr val="bg1"/>
                </a:solidFill>
                <a:latin typeface="+mn-lt"/>
                <a:ea typeface="+mn-ea"/>
                <a:cs typeface="+mn-cs"/>
              </a:defRPr>
            </a:lvl3pPr>
            <a:lvl4pPr marL="1028700" indent="0" algn="ctr" defTabSz="685800" rtl="0" eaLnBrk="1" latinLnBrk="0" hangingPunct="1">
              <a:lnSpc>
                <a:spcPct val="112000"/>
              </a:lnSpc>
              <a:spcBef>
                <a:spcPts val="0"/>
              </a:spcBef>
              <a:buFont typeface="Arial" panose="020B0604020202020204" pitchFamily="34" charset="0"/>
              <a:buNone/>
              <a:defRPr sz="1200" kern="1200">
                <a:solidFill>
                  <a:schemeClr val="bg1"/>
                </a:solidFill>
                <a:latin typeface="+mn-lt"/>
                <a:ea typeface="+mn-ea"/>
                <a:cs typeface="+mn-cs"/>
              </a:defRPr>
            </a:lvl4pPr>
            <a:lvl5pPr marL="1371600" indent="0" algn="ctr" defTabSz="685800" rtl="0" eaLnBrk="1" latinLnBrk="0" hangingPunct="1">
              <a:lnSpc>
                <a:spcPct val="112000"/>
              </a:lnSpc>
              <a:spcBef>
                <a:spcPts val="0"/>
              </a:spcBef>
              <a:buFont typeface="Arial" panose="020B0604020202020204" pitchFamily="34" charset="0"/>
              <a:buNone/>
              <a:defRPr sz="1200" kern="1200">
                <a:solidFill>
                  <a:schemeClr val="bg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800" b="1">
                <a:latin typeface="Arial"/>
                <a:cs typeface="Arial"/>
              </a:rPr>
              <a:t>Outcome Metrics:</a:t>
            </a:r>
          </a:p>
          <a:p>
            <a:pPr marL="285750" indent="-285750">
              <a:buFont typeface="Arial"/>
              <a:buChar char="•"/>
            </a:pPr>
            <a:r>
              <a:rPr lang="en-US" sz="800">
                <a:latin typeface="Arial"/>
                <a:cs typeface="Arial"/>
              </a:rPr>
              <a:t>Pneumonia-Related Mortality Rate:</a:t>
            </a:r>
          </a:p>
          <a:p>
            <a:pPr marL="628650" lvl="1" indent="-285750" algn="l">
              <a:buFont typeface="Arial"/>
              <a:buChar char="•"/>
            </a:pPr>
            <a:r>
              <a:rPr lang="en-US" sz="800">
                <a:latin typeface="Arial"/>
                <a:cs typeface="Arial"/>
              </a:rPr>
              <a:t>Mortality Rate = (Number of pneumonia-related deaths / Total number of pneumonia patients) x 100</a:t>
            </a:r>
          </a:p>
          <a:p>
            <a:pPr marL="285750" indent="-285750">
              <a:buFont typeface="Arial"/>
              <a:buChar char="•"/>
            </a:pPr>
            <a:r>
              <a:rPr lang="en-US" sz="800">
                <a:latin typeface="Arial"/>
                <a:cs typeface="Arial"/>
              </a:rPr>
              <a:t>ICU Admission Rate Among Pneumonia Patients from ED:</a:t>
            </a:r>
          </a:p>
          <a:p>
            <a:pPr marL="628650" lvl="1" indent="-285750" algn="l">
              <a:buFont typeface="Arial"/>
              <a:buChar char="•"/>
            </a:pPr>
            <a:r>
              <a:rPr lang="en-US" sz="800">
                <a:latin typeface="Arial"/>
                <a:cs typeface="Arial"/>
              </a:rPr>
              <a:t>ICU Admission Rate = (Number of pneumonia patients admitted to ICU from ED / Total number of pneumonia patients in ED) x 100</a:t>
            </a:r>
          </a:p>
          <a:p>
            <a:pPr marL="285750" indent="-285750">
              <a:buFont typeface="Arial"/>
              <a:buChar char="•"/>
            </a:pPr>
            <a:r>
              <a:rPr lang="en-US" sz="800">
                <a:latin typeface="Arial"/>
                <a:cs typeface="Arial"/>
              </a:rPr>
              <a:t>ED Length of Stay for Patients Evaluated for Pneumonia:</a:t>
            </a:r>
          </a:p>
          <a:p>
            <a:pPr marL="628650" lvl="1" indent="-285750" algn="l">
              <a:buFont typeface="Arial"/>
              <a:buChar char="•"/>
            </a:pPr>
            <a:r>
              <a:rPr lang="en-US" sz="800">
                <a:latin typeface="Arial"/>
                <a:cs typeface="Arial"/>
              </a:rPr>
              <a:t>Average Length of Stay = Sum of (Discharge time - Admission time) / Total number of pneumonia patients</a:t>
            </a:r>
          </a:p>
          <a:p>
            <a:pPr marL="285750" indent="-285750">
              <a:buFont typeface="Arial"/>
              <a:buChar char="•"/>
            </a:pPr>
            <a:r>
              <a:rPr lang="en-US" sz="800">
                <a:latin typeface="Arial"/>
                <a:cs typeface="Arial"/>
              </a:rPr>
              <a:t>Rate of Unexpected Clinical Deterioration or Transfer to Higher Level of Care for Patients Initially Stratified as Low/Moderate Risk:</a:t>
            </a:r>
          </a:p>
          <a:p>
            <a:pPr marL="628650" lvl="1" indent="-285750" algn="l">
              <a:buFont typeface="Arial"/>
              <a:buChar char="•"/>
            </a:pPr>
            <a:r>
              <a:rPr lang="en-US" sz="800">
                <a:latin typeface="Arial"/>
                <a:cs typeface="Arial"/>
              </a:rPr>
              <a:t>Deterioration/Transfer Rate = (Number of low/moderate risk patients who deteriorated or were transferred to higher level of care / Total number of low/moderate risk patients) x 100</a:t>
            </a:r>
            <a:endParaRPr lang="en-US" sz="800">
              <a:latin typeface="Arial"/>
            </a:endParaRPr>
          </a:p>
        </p:txBody>
      </p:sp>
      <p:sp>
        <p:nvSpPr>
          <p:cNvPr id="10" name="TextBox 9">
            <a:extLst>
              <a:ext uri="{FF2B5EF4-FFF2-40B4-BE49-F238E27FC236}">
                <a16:creationId xmlns:a16="http://schemas.microsoft.com/office/drawing/2014/main" id="{EC2CDE9B-8384-7230-AD88-B18DC22100E7}"/>
              </a:ext>
            </a:extLst>
          </p:cNvPr>
          <p:cNvSpPr txBox="1"/>
          <p:nvPr/>
        </p:nvSpPr>
        <p:spPr>
          <a:xfrm>
            <a:off x="70139" y="2576945"/>
            <a:ext cx="6180858" cy="18247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solidFill>
                  <a:schemeClr val="bg1"/>
                </a:solidFill>
                <a:latin typeface="Aptos"/>
                <a:cs typeface="Segoe UI"/>
              </a:rPr>
              <a:t>Safety Metrics:</a:t>
            </a:r>
            <a:endParaRPr lang="en-US" sz="800" b="1">
              <a:solidFill>
                <a:schemeClr val="bg1"/>
              </a:solidFill>
              <a:latin typeface="Aptos"/>
            </a:endParaRPr>
          </a:p>
          <a:p>
            <a:pPr marL="285750" indent="-285750">
              <a:buFont typeface="Arial"/>
              <a:buChar char="•"/>
            </a:pPr>
            <a:r>
              <a:rPr lang="en-US" sz="800">
                <a:solidFill>
                  <a:schemeClr val="bg1"/>
                </a:solidFill>
                <a:latin typeface="Aptos"/>
                <a:cs typeface="Arial"/>
              </a:rPr>
              <a:t>Clinician Satisfaction:</a:t>
            </a:r>
            <a:endParaRPr lang="en-US" sz="800">
              <a:solidFill>
                <a:schemeClr val="bg1"/>
              </a:solidFill>
              <a:latin typeface="Aptos"/>
            </a:endParaRPr>
          </a:p>
          <a:p>
            <a:pPr marL="742950" lvl="1" indent="-285750">
              <a:buFont typeface="Arial"/>
              <a:buChar char="•"/>
            </a:pPr>
            <a:r>
              <a:rPr lang="en-US" sz="800">
                <a:solidFill>
                  <a:schemeClr val="bg1"/>
                </a:solidFill>
                <a:latin typeface="Aptos"/>
                <a:cs typeface="Arial"/>
              </a:rPr>
              <a:t>This is typically measured using surveys or interviews, so there isn't a specific formula. The result could be the average score on a satisfaction scale.</a:t>
            </a:r>
            <a:endParaRPr lang="en-US" sz="800">
              <a:solidFill>
                <a:schemeClr val="bg1"/>
              </a:solidFill>
              <a:cs typeface="Arial"/>
            </a:endParaRPr>
          </a:p>
          <a:p>
            <a:pPr marL="285750" indent="-285750">
              <a:buFont typeface="Arial"/>
              <a:buChar char="•"/>
            </a:pPr>
            <a:r>
              <a:rPr lang="en-US" sz="800">
                <a:solidFill>
                  <a:schemeClr val="bg1"/>
                </a:solidFill>
                <a:latin typeface="Aptos"/>
                <a:cs typeface="Arial"/>
              </a:rPr>
              <a:t>Assessment of Alert Fatigue:</a:t>
            </a:r>
            <a:endParaRPr lang="en-US" sz="800">
              <a:solidFill>
                <a:schemeClr val="bg1"/>
              </a:solidFill>
              <a:latin typeface="Aptos"/>
            </a:endParaRPr>
          </a:p>
          <a:p>
            <a:pPr marL="742950" lvl="1" indent="-285750">
              <a:buFont typeface="Arial"/>
              <a:buChar char="•"/>
            </a:pPr>
            <a:r>
              <a:rPr lang="en-US" sz="800">
                <a:solidFill>
                  <a:schemeClr val="bg1"/>
                </a:solidFill>
                <a:latin typeface="Aptos"/>
                <a:cs typeface="Arial"/>
              </a:rPr>
              <a:t>Alert Fatigue Rate = (Number of alerts ignored or overridden due to perceived over-alerting / Total number of alerts triggered) x 100</a:t>
            </a:r>
            <a:endParaRPr lang="en-US" sz="800">
              <a:solidFill>
                <a:schemeClr val="bg1"/>
              </a:solidFill>
              <a:latin typeface="Aptos"/>
            </a:endParaRPr>
          </a:p>
          <a:p>
            <a:pPr marL="285750" indent="-285750">
              <a:buFont typeface="Arial"/>
              <a:buChar char="•"/>
            </a:pPr>
            <a:r>
              <a:rPr lang="en-US" sz="800">
                <a:solidFill>
                  <a:schemeClr val="bg1"/>
                </a:solidFill>
                <a:latin typeface="Aptos"/>
                <a:cs typeface="Arial"/>
              </a:rPr>
              <a:t>Impact on Overall ED Triage Time per Patient:</a:t>
            </a:r>
            <a:endParaRPr lang="en-US" sz="800">
              <a:solidFill>
                <a:schemeClr val="bg1"/>
              </a:solidFill>
              <a:latin typeface="Aptos"/>
            </a:endParaRPr>
          </a:p>
          <a:p>
            <a:pPr marL="742950" lvl="1" indent="-285750">
              <a:buFont typeface="Arial"/>
              <a:buChar char="•"/>
            </a:pPr>
            <a:r>
              <a:rPr lang="en-US" sz="800">
                <a:solidFill>
                  <a:schemeClr val="bg1"/>
                </a:solidFill>
                <a:latin typeface="Aptos"/>
                <a:cs typeface="Arial"/>
              </a:rPr>
              <a:t>Average Impact on Triage Time = Sum of (Triage time with CDS - Triage time without CDS) / Total number of patients</a:t>
            </a:r>
            <a:endParaRPr lang="en-US" sz="800">
              <a:solidFill>
                <a:schemeClr val="bg1"/>
              </a:solidFill>
              <a:latin typeface="Aptos"/>
            </a:endParaRPr>
          </a:p>
          <a:p>
            <a:pPr marL="285750" indent="-285750">
              <a:buFont typeface="Arial"/>
              <a:buChar char="•"/>
            </a:pPr>
            <a:r>
              <a:rPr lang="en-US" sz="800">
                <a:solidFill>
                  <a:schemeClr val="bg1"/>
                </a:solidFill>
                <a:latin typeface="Aptos"/>
                <a:cs typeface="Arial"/>
              </a:rPr>
              <a:t>Rate of Potential False Positives and False Negatives:</a:t>
            </a:r>
            <a:endParaRPr lang="en-US" sz="800">
              <a:solidFill>
                <a:schemeClr val="bg1"/>
              </a:solidFill>
              <a:latin typeface="Aptos"/>
            </a:endParaRPr>
          </a:p>
          <a:p>
            <a:pPr marL="742950" lvl="1" indent="-285750">
              <a:buFont typeface="Arial"/>
              <a:buChar char="•"/>
            </a:pPr>
            <a:r>
              <a:rPr lang="en-US" sz="800">
                <a:solidFill>
                  <a:schemeClr val="bg1"/>
                </a:solidFill>
                <a:latin typeface="Aptos"/>
                <a:cs typeface="Arial"/>
              </a:rPr>
              <a:t>False Positive Rate = (Number of false positive alerts / Total number of alerts triggered) x 100</a:t>
            </a:r>
            <a:endParaRPr lang="en-US" sz="800">
              <a:solidFill>
                <a:schemeClr val="bg1"/>
              </a:solidFill>
              <a:cs typeface="Arial"/>
            </a:endParaRPr>
          </a:p>
          <a:p>
            <a:pPr marL="742950" lvl="1" indent="-285750">
              <a:buFont typeface="Arial"/>
              <a:buChar char="•"/>
            </a:pPr>
            <a:r>
              <a:rPr lang="en-US" sz="800">
                <a:solidFill>
                  <a:schemeClr val="bg1"/>
                </a:solidFill>
                <a:latin typeface="Aptos"/>
                <a:cs typeface="Arial"/>
              </a:rPr>
              <a:t>False Negative Rate = (Number of false negative alerts / Total number of patients who should have triggered an alert but didn't) x 100</a:t>
            </a:r>
            <a:endParaRPr lang="en-US" sz="800">
              <a:solidFill>
                <a:schemeClr val="bg1"/>
              </a:solidFill>
              <a:latin typeface="Aptos"/>
            </a:endParaRPr>
          </a:p>
          <a:p>
            <a:pPr>
              <a:lnSpc>
                <a:spcPts val="1125"/>
              </a:lnSpc>
            </a:pPr>
            <a:endParaRPr lang="en-US" sz="900">
              <a:cs typeface="Segoe UI"/>
            </a:endParaRPr>
          </a:p>
        </p:txBody>
      </p:sp>
    </p:spTree>
    <p:extLst>
      <p:ext uri="{BB962C8B-B14F-4D97-AF65-F5344CB8AC3E}">
        <p14:creationId xmlns:p14="http://schemas.microsoft.com/office/powerpoint/2010/main" val="217548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96696C-F9E4-7F09-5225-DAA606C43746}"/>
              </a:ext>
            </a:extLst>
          </p:cNvPr>
          <p:cNvGraphicFramePr>
            <a:graphicFrameLocks noChangeAspect="1"/>
          </p:cNvGraphicFramePr>
          <p:nvPr>
            <p:custDataLst>
              <p:tags r:id="rId1"/>
            </p:custDataLst>
            <p:extLst>
              <p:ext uri="{D42A27DB-BD31-4B8C-83A1-F6EECF244321}">
                <p14:modId xmlns:p14="http://schemas.microsoft.com/office/powerpoint/2010/main" val="402176299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8F1EC4A3-B827-FAEC-5F00-DEF1D201F3EF}"/>
              </a:ext>
            </a:extLst>
          </p:cNvPr>
          <p:cNvSpPr>
            <a:spLocks noGrp="1"/>
          </p:cNvSpPr>
          <p:nvPr>
            <p:ph type="sldNum" sz="quarter" idx="4"/>
          </p:nvPr>
        </p:nvSpPr>
        <p:spPr/>
        <p:txBody>
          <a:bodyPr/>
          <a:lstStyle/>
          <a:p>
            <a:fld id="{2441C0E6-2A71-4EB3-9E92-A3D15D26B6CA}" type="slidenum">
              <a:rPr lang="en-US" smtClean="0"/>
              <a:pPr/>
              <a:t>3</a:t>
            </a:fld>
            <a:endParaRPr lang="en-US"/>
          </a:p>
        </p:txBody>
      </p:sp>
      <p:sp>
        <p:nvSpPr>
          <p:cNvPr id="3" name="Footer Placeholder 2">
            <a:extLst>
              <a:ext uri="{FF2B5EF4-FFF2-40B4-BE49-F238E27FC236}">
                <a16:creationId xmlns:a16="http://schemas.microsoft.com/office/drawing/2014/main" id="{A09C35F2-074A-3C52-8268-818BCF3D0D01}"/>
              </a:ext>
            </a:extLst>
          </p:cNvPr>
          <p:cNvSpPr>
            <a:spLocks noGrp="1"/>
          </p:cNvSpPr>
          <p:nvPr>
            <p:ph type="ftr" sz="quarter" idx="14"/>
          </p:nvPr>
        </p:nvSpPr>
        <p:spPr/>
        <p:txBody>
          <a:bodyPr/>
          <a:lstStyle/>
          <a:p>
            <a:r>
              <a:rPr lang="en-US"/>
              <a:t>NYU Grossman School of Medicine</a:t>
            </a:r>
          </a:p>
        </p:txBody>
      </p:sp>
      <p:sp>
        <p:nvSpPr>
          <p:cNvPr id="6" name="Title 5">
            <a:extLst>
              <a:ext uri="{FF2B5EF4-FFF2-40B4-BE49-F238E27FC236}">
                <a16:creationId xmlns:a16="http://schemas.microsoft.com/office/drawing/2014/main" id="{33C5BEBA-489C-17FD-A630-1E6AFF0134B1}"/>
              </a:ext>
            </a:extLst>
          </p:cNvPr>
          <p:cNvSpPr>
            <a:spLocks noGrp="1"/>
          </p:cNvSpPr>
          <p:nvPr>
            <p:ph type="title"/>
          </p:nvPr>
        </p:nvSpPr>
        <p:spPr>
          <a:xfrm>
            <a:off x="495300" y="441661"/>
            <a:ext cx="8011433" cy="773799"/>
          </a:xfrm>
        </p:spPr>
        <p:txBody>
          <a:bodyPr vert="horz"/>
          <a:lstStyle/>
          <a:p>
            <a:r>
              <a:rPr lang="en-US"/>
              <a:t>Intervention Goal: </a:t>
            </a:r>
            <a:r>
              <a:rPr lang="en-US" b="0" i="0">
                <a:effectLst/>
                <a:latin typeface="+mn-lt"/>
              </a:rPr>
              <a:t>Enhancing Pneumonia Management at Emergency Department</a:t>
            </a:r>
            <a:br>
              <a:rPr lang="en-US" b="0" i="0">
                <a:effectLst/>
                <a:latin typeface="fkGrotesk"/>
              </a:rPr>
            </a:br>
            <a:endParaRPr lang="en-US"/>
          </a:p>
        </p:txBody>
      </p:sp>
      <p:sp>
        <p:nvSpPr>
          <p:cNvPr id="22" name="Rectangle 21">
            <a:extLst>
              <a:ext uri="{FF2B5EF4-FFF2-40B4-BE49-F238E27FC236}">
                <a16:creationId xmlns:a16="http://schemas.microsoft.com/office/drawing/2014/main" id="{78CEDC5D-4F21-5EE9-4496-279061F51723}"/>
              </a:ext>
            </a:extLst>
          </p:cNvPr>
          <p:cNvSpPr/>
          <p:nvPr/>
        </p:nvSpPr>
        <p:spPr>
          <a:xfrm>
            <a:off x="151258" y="1323790"/>
            <a:ext cx="1814902" cy="132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0" i="0">
                <a:effectLst/>
              </a:rPr>
              <a:t>Identify ED patients at high risk of severe pneumonia</a:t>
            </a:r>
            <a:endParaRPr kumimoji="0" lang="en-US" sz="1400" b="1" i="0" u="none" strike="noStrike" kern="1200" cap="none" spc="0" normalizeH="0" baseline="0">
              <a:ln>
                <a:noFill/>
              </a:ln>
              <a:solidFill>
                <a:schemeClr val="tx1"/>
              </a:solidFill>
              <a:effectLst/>
              <a:uLnTx/>
              <a:uFillTx/>
              <a:cs typeface="Arial" panose="020B0604020202020204" pitchFamily="34" charset="0"/>
            </a:endParaRPr>
          </a:p>
        </p:txBody>
      </p:sp>
      <p:sp>
        <p:nvSpPr>
          <p:cNvPr id="23" name="Rectangle 22">
            <a:extLst>
              <a:ext uri="{FF2B5EF4-FFF2-40B4-BE49-F238E27FC236}">
                <a16:creationId xmlns:a16="http://schemas.microsoft.com/office/drawing/2014/main" id="{A6978492-2B67-7F4D-0F5A-166EB974271C}"/>
              </a:ext>
            </a:extLst>
          </p:cNvPr>
          <p:cNvSpPr/>
          <p:nvPr/>
        </p:nvSpPr>
        <p:spPr>
          <a:xfrm>
            <a:off x="151258" y="2914486"/>
            <a:ext cx="1814902" cy="132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0" i="0">
                <a:effectLst/>
              </a:rPr>
              <a:t>Integrate seamlessly into triage workflow</a:t>
            </a:r>
            <a:endParaRPr kumimoji="0" lang="en-US" sz="1400" b="1" i="0" u="none" strike="noStrike" kern="1200" cap="none" spc="0" normalizeH="0" baseline="0">
              <a:ln>
                <a:noFill/>
              </a:ln>
              <a:solidFill>
                <a:schemeClr val="tx1"/>
              </a:solidFill>
              <a:effectLst/>
              <a:uLnTx/>
              <a:uFillTx/>
              <a:cs typeface="Arial" panose="020B0604020202020204" pitchFamily="34" charset="0"/>
            </a:endParaRPr>
          </a:p>
        </p:txBody>
      </p:sp>
      <p:sp>
        <p:nvSpPr>
          <p:cNvPr id="24" name="Rectangle 23">
            <a:extLst>
              <a:ext uri="{FF2B5EF4-FFF2-40B4-BE49-F238E27FC236}">
                <a16:creationId xmlns:a16="http://schemas.microsoft.com/office/drawing/2014/main" id="{BF027BC8-8AFE-CF6C-08D8-05BF5D0E3B5F}"/>
              </a:ext>
            </a:extLst>
          </p:cNvPr>
          <p:cNvSpPr/>
          <p:nvPr/>
        </p:nvSpPr>
        <p:spPr>
          <a:xfrm>
            <a:off x="2012460" y="1323790"/>
            <a:ext cx="2559540" cy="132688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0" i="0">
                <a:effectLst/>
                <a:latin typeface="Arial" panose="020B0604020202020204" pitchFamily="34" charset="0"/>
                <a:cs typeface="Arial" panose="020B0604020202020204" pitchFamily="34" charset="0"/>
              </a:rPr>
              <a:t>CURB-65 score effectively predicts 30-day mortality in community-acquired pneumonia</a:t>
            </a:r>
          </a:p>
          <a:p>
            <a:pPr marL="171450" indent="-171450">
              <a:buFont typeface="Arial" panose="020B0604020202020204" pitchFamily="34" charset="0"/>
              <a:buChar char="•"/>
            </a:pPr>
            <a:r>
              <a:rPr lang="en-US" sz="1200" b="0" i="0">
                <a:effectLst/>
              </a:rPr>
              <a:t>Higher specificity (74.6%) compared to PSI (52.2%) for mortality prediction</a:t>
            </a:r>
          </a:p>
        </p:txBody>
      </p:sp>
      <p:sp>
        <p:nvSpPr>
          <p:cNvPr id="25" name="Rectangle 24">
            <a:extLst>
              <a:ext uri="{FF2B5EF4-FFF2-40B4-BE49-F238E27FC236}">
                <a16:creationId xmlns:a16="http://schemas.microsoft.com/office/drawing/2014/main" id="{72462D66-DBB7-7580-96D6-C59F206D9589}"/>
              </a:ext>
            </a:extLst>
          </p:cNvPr>
          <p:cNvSpPr/>
          <p:nvPr/>
        </p:nvSpPr>
        <p:spPr>
          <a:xfrm>
            <a:off x="2012460" y="2914486"/>
            <a:ext cx="2559540" cy="132688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b="0" i="0">
                <a:effectLst/>
              </a:rPr>
              <a:t>All CURB-65 elements are routinely collected during initial assessment</a:t>
            </a:r>
          </a:p>
          <a:p>
            <a:pPr marL="171450" indent="-171450">
              <a:buFont typeface="Arial" panose="020B0604020202020204" pitchFamily="34" charset="0"/>
              <a:buChar char="•"/>
            </a:pPr>
            <a:r>
              <a:rPr lang="en-US" sz="1100" b="0" i="0">
                <a:effectLst/>
              </a:rPr>
              <a:t>Can be automatically calculated from electronic medical record data</a:t>
            </a:r>
          </a:p>
          <a:p>
            <a:pPr marL="171450" indent="-171450">
              <a:buFont typeface="Arial" panose="020B0604020202020204" pitchFamily="34" charset="0"/>
              <a:buChar char="•"/>
            </a:pPr>
            <a:r>
              <a:rPr lang="en-US" sz="1100" b="0" i="0">
                <a:effectLst/>
              </a:rPr>
              <a:t>Requires minimal additional documentation burden for ED staff</a:t>
            </a:r>
          </a:p>
        </p:txBody>
      </p:sp>
      <p:cxnSp>
        <p:nvCxnSpPr>
          <p:cNvPr id="26" name="Straight Connector 25">
            <a:extLst>
              <a:ext uri="{FF2B5EF4-FFF2-40B4-BE49-F238E27FC236}">
                <a16:creationId xmlns:a16="http://schemas.microsoft.com/office/drawing/2014/main" id="{0A461E03-76F0-38E3-E8F9-AA587F215DD1}"/>
              </a:ext>
            </a:extLst>
          </p:cNvPr>
          <p:cNvCxnSpPr>
            <a:cxnSpLocks/>
          </p:cNvCxnSpPr>
          <p:nvPr/>
        </p:nvCxnSpPr>
        <p:spPr>
          <a:xfrm>
            <a:off x="151258" y="1335690"/>
            <a:ext cx="4414802" cy="0"/>
          </a:xfrm>
          <a:prstGeom prst="line">
            <a:avLst/>
          </a:prstGeom>
          <a:ln w="15875">
            <a:no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DA6AEBA-9AE5-AD42-0CE9-CBDB7DB37CEA}"/>
              </a:ext>
            </a:extLst>
          </p:cNvPr>
          <p:cNvCxnSpPr>
            <a:cxnSpLocks/>
          </p:cNvCxnSpPr>
          <p:nvPr/>
        </p:nvCxnSpPr>
        <p:spPr>
          <a:xfrm>
            <a:off x="151258" y="2929003"/>
            <a:ext cx="4414802" cy="0"/>
          </a:xfrm>
          <a:prstGeom prst="line">
            <a:avLst/>
          </a:prstGeom>
          <a:ln w="15875">
            <a:no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F0339B35-452D-FC8D-7840-8DE49BC0074A}"/>
              </a:ext>
            </a:extLst>
          </p:cNvPr>
          <p:cNvSpPr/>
          <p:nvPr/>
        </p:nvSpPr>
        <p:spPr>
          <a:xfrm>
            <a:off x="4668386" y="1323790"/>
            <a:ext cx="1814902" cy="132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0" i="0">
                <a:effectLst/>
              </a:rPr>
              <a:t>Calculate risk score based on vital signs and patient factors</a:t>
            </a:r>
            <a:endParaRPr kumimoji="0" lang="en-US" sz="1400" b="1" i="0" u="none" strike="noStrike" kern="1200" cap="none" spc="0" normalizeH="0" baseline="0">
              <a:ln>
                <a:noFill/>
              </a:ln>
              <a:solidFill>
                <a:schemeClr val="tx1"/>
              </a:solidFill>
              <a:effectLst/>
              <a:uLnTx/>
              <a:uFillTx/>
              <a:cs typeface="Arial" panose="020B0604020202020204" pitchFamily="34" charset="0"/>
            </a:endParaRPr>
          </a:p>
        </p:txBody>
      </p:sp>
      <p:sp>
        <p:nvSpPr>
          <p:cNvPr id="29" name="Rectangle 28">
            <a:extLst>
              <a:ext uri="{FF2B5EF4-FFF2-40B4-BE49-F238E27FC236}">
                <a16:creationId xmlns:a16="http://schemas.microsoft.com/office/drawing/2014/main" id="{62AC3834-ACF8-2D45-5D8B-A3383A093CA9}"/>
              </a:ext>
            </a:extLst>
          </p:cNvPr>
          <p:cNvSpPr/>
          <p:nvPr/>
        </p:nvSpPr>
        <p:spPr>
          <a:xfrm>
            <a:off x="4668386" y="2914486"/>
            <a:ext cx="1814902" cy="132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0" i="0">
                <a:effectLst/>
              </a:rPr>
              <a:t>Drive recommendations for clinical decision-making</a:t>
            </a:r>
            <a:endParaRPr kumimoji="0" lang="en-US" sz="1400" b="1" i="0" u="none" strike="noStrike" kern="1200" cap="none" spc="0" normalizeH="0" baseline="0">
              <a:ln>
                <a:noFill/>
              </a:ln>
              <a:solidFill>
                <a:schemeClr val="tx1"/>
              </a:solidFill>
              <a:effectLst/>
              <a:uLnTx/>
              <a:uFillTx/>
              <a:cs typeface="Arial" panose="020B0604020202020204" pitchFamily="34" charset="0"/>
            </a:endParaRPr>
          </a:p>
        </p:txBody>
      </p:sp>
      <p:sp>
        <p:nvSpPr>
          <p:cNvPr id="30" name="Rectangle 29">
            <a:extLst>
              <a:ext uri="{FF2B5EF4-FFF2-40B4-BE49-F238E27FC236}">
                <a16:creationId xmlns:a16="http://schemas.microsoft.com/office/drawing/2014/main" id="{EC89EFA7-62E4-42FA-9B3C-D13B5F229AF3}"/>
              </a:ext>
            </a:extLst>
          </p:cNvPr>
          <p:cNvSpPr/>
          <p:nvPr/>
        </p:nvSpPr>
        <p:spPr>
          <a:xfrm>
            <a:off x="6529588" y="1323790"/>
            <a:ext cx="2559540" cy="132688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0" i="0">
                <a:effectLst/>
              </a:rPr>
              <a:t>Each positive finding contributes one point to the total score (0-5)</a:t>
            </a:r>
          </a:p>
        </p:txBody>
      </p:sp>
      <p:sp>
        <p:nvSpPr>
          <p:cNvPr id="31" name="Rectangle 30">
            <a:extLst>
              <a:ext uri="{FF2B5EF4-FFF2-40B4-BE49-F238E27FC236}">
                <a16:creationId xmlns:a16="http://schemas.microsoft.com/office/drawing/2014/main" id="{675282E8-EE66-4DDA-B435-CB930AFC5199}"/>
              </a:ext>
            </a:extLst>
          </p:cNvPr>
          <p:cNvSpPr/>
          <p:nvPr/>
        </p:nvSpPr>
        <p:spPr>
          <a:xfrm>
            <a:off x="6529588" y="2914486"/>
            <a:ext cx="2559540" cy="132688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buFont typeface="Arial" panose="020B0604020202020204" pitchFamily="34" charset="0"/>
              <a:buChar char="•"/>
            </a:pPr>
            <a:r>
              <a:rPr lang="en-US" sz="1200"/>
              <a:t>G</a:t>
            </a:r>
            <a:r>
              <a:rPr lang="en-US" sz="1200" b="0" i="0">
                <a:effectLst/>
              </a:rPr>
              <a:t>uides appropriate site-of-care decisions </a:t>
            </a:r>
          </a:p>
          <a:p>
            <a:pPr marL="171450" indent="-171450" algn="l">
              <a:buFont typeface="Arial" panose="020B0604020202020204" pitchFamily="34" charset="0"/>
              <a:buChar char="•"/>
            </a:pPr>
            <a:r>
              <a:rPr lang="en-US" sz="1200" b="0" i="0">
                <a:effectLst/>
              </a:rPr>
              <a:t>Supports antibiotic selection and treatment intensity decisions</a:t>
            </a:r>
          </a:p>
          <a:p>
            <a:pPr marL="171450" indent="-171450" algn="l">
              <a:buFont typeface="Arial" panose="020B0604020202020204" pitchFamily="34" charset="0"/>
              <a:buChar char="•"/>
            </a:pPr>
            <a:r>
              <a:rPr lang="en-US" sz="1200" b="0" i="0">
                <a:effectLst/>
              </a:rPr>
              <a:t>Improves resource utilization and standardizes care</a:t>
            </a:r>
          </a:p>
        </p:txBody>
      </p:sp>
      <p:cxnSp>
        <p:nvCxnSpPr>
          <p:cNvPr id="32" name="Straight Connector 31">
            <a:extLst>
              <a:ext uri="{FF2B5EF4-FFF2-40B4-BE49-F238E27FC236}">
                <a16:creationId xmlns:a16="http://schemas.microsoft.com/office/drawing/2014/main" id="{2B1257DA-5428-E3EF-13CE-236A9245FAC0}"/>
              </a:ext>
            </a:extLst>
          </p:cNvPr>
          <p:cNvCxnSpPr>
            <a:cxnSpLocks/>
          </p:cNvCxnSpPr>
          <p:nvPr/>
        </p:nvCxnSpPr>
        <p:spPr>
          <a:xfrm>
            <a:off x="4668386" y="1335690"/>
            <a:ext cx="4414802" cy="0"/>
          </a:xfrm>
          <a:prstGeom prst="line">
            <a:avLst/>
          </a:prstGeom>
          <a:ln w="15875">
            <a:no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1AA0FDA-7E2D-952E-A3BD-10F1B9FAC743}"/>
              </a:ext>
            </a:extLst>
          </p:cNvPr>
          <p:cNvCxnSpPr>
            <a:cxnSpLocks/>
          </p:cNvCxnSpPr>
          <p:nvPr/>
        </p:nvCxnSpPr>
        <p:spPr>
          <a:xfrm>
            <a:off x="4668386" y="2929003"/>
            <a:ext cx="4414802" cy="0"/>
          </a:xfrm>
          <a:prstGeom prst="line">
            <a:avLst/>
          </a:prstGeom>
          <a:ln w="15875">
            <a:no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275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7790C-16BB-F9D5-D872-310587361BE0}"/>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2B238D1-7D61-9030-F6F4-704747EC1D2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96696C-F9E4-7F09-5225-DAA606C4374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81DDC351-840B-52EB-3792-04E8266D7F99}"/>
              </a:ext>
            </a:extLst>
          </p:cNvPr>
          <p:cNvSpPr>
            <a:spLocks noGrp="1"/>
          </p:cNvSpPr>
          <p:nvPr>
            <p:ph type="sldNum" sz="quarter" idx="4"/>
          </p:nvPr>
        </p:nvSpPr>
        <p:spPr/>
        <p:txBody>
          <a:bodyPr/>
          <a:lstStyle/>
          <a:p>
            <a:fld id="{2441C0E6-2A71-4EB3-9E92-A3D15D26B6CA}" type="slidenum">
              <a:rPr lang="en-US" smtClean="0"/>
              <a:pPr/>
              <a:t>4</a:t>
            </a:fld>
            <a:endParaRPr lang="en-US"/>
          </a:p>
        </p:txBody>
      </p:sp>
      <p:sp>
        <p:nvSpPr>
          <p:cNvPr id="3" name="Footer Placeholder 2">
            <a:extLst>
              <a:ext uri="{FF2B5EF4-FFF2-40B4-BE49-F238E27FC236}">
                <a16:creationId xmlns:a16="http://schemas.microsoft.com/office/drawing/2014/main" id="{94205C22-D7BD-C217-83F6-838E0E2ED6E1}"/>
              </a:ext>
            </a:extLst>
          </p:cNvPr>
          <p:cNvSpPr>
            <a:spLocks noGrp="1"/>
          </p:cNvSpPr>
          <p:nvPr>
            <p:ph type="ftr" sz="quarter" idx="14"/>
          </p:nvPr>
        </p:nvSpPr>
        <p:spPr/>
        <p:txBody>
          <a:bodyPr/>
          <a:lstStyle/>
          <a:p>
            <a:r>
              <a:rPr lang="en-US"/>
              <a:t>NYU Grossman School of Medicine</a:t>
            </a:r>
          </a:p>
        </p:txBody>
      </p:sp>
      <p:sp>
        <p:nvSpPr>
          <p:cNvPr id="6" name="Title 5">
            <a:extLst>
              <a:ext uri="{FF2B5EF4-FFF2-40B4-BE49-F238E27FC236}">
                <a16:creationId xmlns:a16="http://schemas.microsoft.com/office/drawing/2014/main" id="{C3B28D7D-2D45-EF5E-806B-95079E678E51}"/>
              </a:ext>
            </a:extLst>
          </p:cNvPr>
          <p:cNvSpPr>
            <a:spLocks noGrp="1"/>
          </p:cNvSpPr>
          <p:nvPr>
            <p:ph type="title"/>
          </p:nvPr>
        </p:nvSpPr>
        <p:spPr>
          <a:xfrm>
            <a:off x="495300" y="441661"/>
            <a:ext cx="8011433" cy="773799"/>
          </a:xfrm>
        </p:spPr>
        <p:txBody>
          <a:bodyPr vert="horz"/>
          <a:lstStyle/>
          <a:p>
            <a:r>
              <a:rPr lang="en-US"/>
              <a:t>Intervention Goal: </a:t>
            </a:r>
            <a:r>
              <a:rPr lang="en-US" b="0" i="0">
                <a:effectLst/>
                <a:latin typeface="+mn-lt"/>
              </a:rPr>
              <a:t>Enhancing Pneumonia Management at Emergency Department</a:t>
            </a:r>
            <a:br>
              <a:rPr lang="en-US" b="0" i="0">
                <a:effectLst/>
                <a:latin typeface="fkGrotesk"/>
              </a:rPr>
            </a:br>
            <a:endParaRPr lang="en-US"/>
          </a:p>
        </p:txBody>
      </p:sp>
      <p:sp>
        <p:nvSpPr>
          <p:cNvPr id="22" name="Rectangle 21">
            <a:extLst>
              <a:ext uri="{FF2B5EF4-FFF2-40B4-BE49-F238E27FC236}">
                <a16:creationId xmlns:a16="http://schemas.microsoft.com/office/drawing/2014/main" id="{7F19B139-360F-FCDB-64DD-3219D2EDDAF5}"/>
              </a:ext>
            </a:extLst>
          </p:cNvPr>
          <p:cNvSpPr/>
          <p:nvPr/>
        </p:nvSpPr>
        <p:spPr>
          <a:xfrm>
            <a:off x="151258" y="1323790"/>
            <a:ext cx="1814902" cy="132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0" i="0">
                <a:effectLst/>
              </a:rPr>
              <a:t>Identify ED patients at high risk of severe pneumonia</a:t>
            </a:r>
            <a:endParaRPr kumimoji="0" lang="en-US" sz="1400" b="1" i="0" u="none" strike="noStrike" kern="1200" cap="none" spc="0" normalizeH="0" baseline="0">
              <a:ln>
                <a:noFill/>
              </a:ln>
              <a:solidFill>
                <a:schemeClr val="tx1"/>
              </a:solidFill>
              <a:effectLst/>
              <a:uLnTx/>
              <a:uFillTx/>
              <a:cs typeface="Arial" panose="020B0604020202020204" pitchFamily="34" charset="0"/>
            </a:endParaRPr>
          </a:p>
        </p:txBody>
      </p:sp>
      <p:sp>
        <p:nvSpPr>
          <p:cNvPr id="23" name="Rectangle 22">
            <a:extLst>
              <a:ext uri="{FF2B5EF4-FFF2-40B4-BE49-F238E27FC236}">
                <a16:creationId xmlns:a16="http://schemas.microsoft.com/office/drawing/2014/main" id="{63DD3F8C-371E-DA11-804C-3B792B57B6DF}"/>
              </a:ext>
            </a:extLst>
          </p:cNvPr>
          <p:cNvSpPr/>
          <p:nvPr/>
        </p:nvSpPr>
        <p:spPr>
          <a:xfrm>
            <a:off x="151258" y="2914486"/>
            <a:ext cx="1814902" cy="132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0" i="0">
                <a:effectLst/>
              </a:rPr>
              <a:t>Integrate seamlessly into triage workflow</a:t>
            </a:r>
            <a:endParaRPr kumimoji="0" lang="en-US" sz="1400" b="1" i="0" u="none" strike="noStrike" kern="1200" cap="none" spc="0" normalizeH="0" baseline="0">
              <a:ln>
                <a:noFill/>
              </a:ln>
              <a:solidFill>
                <a:schemeClr val="tx1"/>
              </a:solidFill>
              <a:effectLst/>
              <a:uLnTx/>
              <a:uFillTx/>
              <a:cs typeface="Arial" panose="020B0604020202020204" pitchFamily="34" charset="0"/>
            </a:endParaRPr>
          </a:p>
        </p:txBody>
      </p:sp>
      <p:sp>
        <p:nvSpPr>
          <p:cNvPr id="24" name="Rectangle 23">
            <a:extLst>
              <a:ext uri="{FF2B5EF4-FFF2-40B4-BE49-F238E27FC236}">
                <a16:creationId xmlns:a16="http://schemas.microsoft.com/office/drawing/2014/main" id="{FDDA72AD-2295-8DB9-A453-1A5D3E555E57}"/>
              </a:ext>
            </a:extLst>
          </p:cNvPr>
          <p:cNvSpPr/>
          <p:nvPr/>
        </p:nvSpPr>
        <p:spPr>
          <a:xfrm>
            <a:off x="2012460" y="1323790"/>
            <a:ext cx="2559540" cy="132688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0" i="0">
                <a:effectLst/>
                <a:latin typeface="Arial" panose="020B0604020202020204" pitchFamily="34" charset="0"/>
                <a:cs typeface="Arial" panose="020B0604020202020204" pitchFamily="34" charset="0"/>
              </a:rPr>
              <a:t>CURB-65 score effectively predicts 30-day mortality in community-acquired pneumonia</a:t>
            </a:r>
          </a:p>
          <a:p>
            <a:pPr marL="171450" indent="-171450">
              <a:buFont typeface="Arial" panose="020B0604020202020204" pitchFamily="34" charset="0"/>
              <a:buChar char="•"/>
            </a:pPr>
            <a:r>
              <a:rPr lang="en-US" sz="1200" b="0" i="0">
                <a:effectLst/>
              </a:rPr>
              <a:t>Higher specificity (74.6%) compared to PSI (52.2%) for mortality prediction</a:t>
            </a:r>
          </a:p>
        </p:txBody>
      </p:sp>
      <p:sp>
        <p:nvSpPr>
          <p:cNvPr id="25" name="Rectangle 24">
            <a:extLst>
              <a:ext uri="{FF2B5EF4-FFF2-40B4-BE49-F238E27FC236}">
                <a16:creationId xmlns:a16="http://schemas.microsoft.com/office/drawing/2014/main" id="{E728C81B-00EB-F1CD-B43A-75E10576C87C}"/>
              </a:ext>
            </a:extLst>
          </p:cNvPr>
          <p:cNvSpPr/>
          <p:nvPr/>
        </p:nvSpPr>
        <p:spPr>
          <a:xfrm>
            <a:off x="2012460" y="2914486"/>
            <a:ext cx="2559540" cy="132688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b="0" i="0">
                <a:effectLst/>
              </a:rPr>
              <a:t>All CURB-65 elements are routinely collected during initial assessment</a:t>
            </a:r>
          </a:p>
          <a:p>
            <a:pPr marL="171450" indent="-171450">
              <a:buFont typeface="Arial" panose="020B0604020202020204" pitchFamily="34" charset="0"/>
              <a:buChar char="•"/>
            </a:pPr>
            <a:r>
              <a:rPr lang="en-US" sz="1100" b="0" i="0">
                <a:effectLst/>
              </a:rPr>
              <a:t>Can be automatically calculated from electronic medical record data</a:t>
            </a:r>
          </a:p>
          <a:p>
            <a:pPr marL="171450" indent="-171450">
              <a:buFont typeface="Arial" panose="020B0604020202020204" pitchFamily="34" charset="0"/>
              <a:buChar char="•"/>
            </a:pPr>
            <a:r>
              <a:rPr lang="en-US" sz="1100" b="0" i="0">
                <a:effectLst/>
              </a:rPr>
              <a:t>Requires minimal additional documentation burden for ED staff</a:t>
            </a:r>
          </a:p>
        </p:txBody>
      </p:sp>
      <p:cxnSp>
        <p:nvCxnSpPr>
          <p:cNvPr id="26" name="Straight Connector 25">
            <a:extLst>
              <a:ext uri="{FF2B5EF4-FFF2-40B4-BE49-F238E27FC236}">
                <a16:creationId xmlns:a16="http://schemas.microsoft.com/office/drawing/2014/main" id="{E9ED7C49-CB6B-E253-E868-631FE6ABA990}"/>
              </a:ext>
            </a:extLst>
          </p:cNvPr>
          <p:cNvCxnSpPr>
            <a:cxnSpLocks/>
          </p:cNvCxnSpPr>
          <p:nvPr/>
        </p:nvCxnSpPr>
        <p:spPr>
          <a:xfrm>
            <a:off x="151258" y="1335690"/>
            <a:ext cx="4414802" cy="0"/>
          </a:xfrm>
          <a:prstGeom prst="line">
            <a:avLst/>
          </a:prstGeom>
          <a:ln w="15875">
            <a:no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EF6A07DF-30F0-CD62-44BA-B9EA344C9F9E}"/>
              </a:ext>
            </a:extLst>
          </p:cNvPr>
          <p:cNvCxnSpPr>
            <a:cxnSpLocks/>
          </p:cNvCxnSpPr>
          <p:nvPr/>
        </p:nvCxnSpPr>
        <p:spPr>
          <a:xfrm>
            <a:off x="151258" y="2929003"/>
            <a:ext cx="4414802" cy="0"/>
          </a:xfrm>
          <a:prstGeom prst="line">
            <a:avLst/>
          </a:prstGeom>
          <a:ln w="15875">
            <a:no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9F2FBC1F-131C-0564-88B4-1A4D6C15A0E9}"/>
              </a:ext>
            </a:extLst>
          </p:cNvPr>
          <p:cNvSpPr/>
          <p:nvPr/>
        </p:nvSpPr>
        <p:spPr>
          <a:xfrm>
            <a:off x="4668386" y="1323790"/>
            <a:ext cx="1814902" cy="132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0" i="0">
                <a:effectLst/>
              </a:rPr>
              <a:t>Calculate risk score based on vital signs and patient factors</a:t>
            </a:r>
            <a:endParaRPr kumimoji="0" lang="en-US" sz="1400" b="1" i="0" u="none" strike="noStrike" kern="1200" cap="none" spc="0" normalizeH="0" baseline="0">
              <a:ln>
                <a:noFill/>
              </a:ln>
              <a:solidFill>
                <a:schemeClr val="tx1"/>
              </a:solidFill>
              <a:effectLst/>
              <a:uLnTx/>
              <a:uFillTx/>
              <a:cs typeface="Arial" panose="020B0604020202020204" pitchFamily="34" charset="0"/>
            </a:endParaRPr>
          </a:p>
        </p:txBody>
      </p:sp>
      <p:sp>
        <p:nvSpPr>
          <p:cNvPr id="29" name="Rectangle 28">
            <a:extLst>
              <a:ext uri="{FF2B5EF4-FFF2-40B4-BE49-F238E27FC236}">
                <a16:creationId xmlns:a16="http://schemas.microsoft.com/office/drawing/2014/main" id="{41352FF9-ED89-50D6-243B-BFC7368C638C}"/>
              </a:ext>
            </a:extLst>
          </p:cNvPr>
          <p:cNvSpPr/>
          <p:nvPr/>
        </p:nvSpPr>
        <p:spPr>
          <a:xfrm>
            <a:off x="4668386" y="2914486"/>
            <a:ext cx="1814902" cy="132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0" i="0">
                <a:effectLst/>
              </a:rPr>
              <a:t>Drive recommendations for clinical decision-making</a:t>
            </a:r>
            <a:endParaRPr kumimoji="0" lang="en-US" sz="1400" b="1" i="0" u="none" strike="noStrike" kern="1200" cap="none" spc="0" normalizeH="0" baseline="0">
              <a:ln>
                <a:noFill/>
              </a:ln>
              <a:solidFill>
                <a:schemeClr val="tx1"/>
              </a:solidFill>
              <a:effectLst/>
              <a:uLnTx/>
              <a:uFillTx/>
              <a:cs typeface="Arial" panose="020B0604020202020204" pitchFamily="34" charset="0"/>
            </a:endParaRPr>
          </a:p>
        </p:txBody>
      </p:sp>
      <p:sp>
        <p:nvSpPr>
          <p:cNvPr id="30" name="Rectangle 29">
            <a:extLst>
              <a:ext uri="{FF2B5EF4-FFF2-40B4-BE49-F238E27FC236}">
                <a16:creationId xmlns:a16="http://schemas.microsoft.com/office/drawing/2014/main" id="{27AC603E-5DD8-0C1A-6D3E-743CC81EEF90}"/>
              </a:ext>
            </a:extLst>
          </p:cNvPr>
          <p:cNvSpPr/>
          <p:nvPr/>
        </p:nvSpPr>
        <p:spPr>
          <a:xfrm>
            <a:off x="6529588" y="1323790"/>
            <a:ext cx="2559540" cy="132688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0" i="0">
                <a:effectLst/>
              </a:rPr>
              <a:t>Each positive finding contributes one point to the total score (0-5)</a:t>
            </a:r>
          </a:p>
        </p:txBody>
      </p:sp>
      <p:sp>
        <p:nvSpPr>
          <p:cNvPr id="31" name="Rectangle 30">
            <a:extLst>
              <a:ext uri="{FF2B5EF4-FFF2-40B4-BE49-F238E27FC236}">
                <a16:creationId xmlns:a16="http://schemas.microsoft.com/office/drawing/2014/main" id="{11F7FBFD-EECF-03C3-E5A0-5BD598DA637D}"/>
              </a:ext>
            </a:extLst>
          </p:cNvPr>
          <p:cNvSpPr/>
          <p:nvPr/>
        </p:nvSpPr>
        <p:spPr>
          <a:xfrm>
            <a:off x="6529588" y="2914486"/>
            <a:ext cx="2559540" cy="132688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buFont typeface="Arial" panose="020B0604020202020204" pitchFamily="34" charset="0"/>
              <a:buChar char="•"/>
            </a:pPr>
            <a:r>
              <a:rPr lang="en-US" sz="1100"/>
              <a:t>G</a:t>
            </a:r>
            <a:r>
              <a:rPr lang="en-US" sz="1100" b="0" i="0">
                <a:effectLst/>
              </a:rPr>
              <a:t>uides appropriate site-of-care decisions </a:t>
            </a:r>
          </a:p>
          <a:p>
            <a:pPr marL="171450" indent="-171450" algn="l">
              <a:buFont typeface="Arial" panose="020B0604020202020204" pitchFamily="34" charset="0"/>
              <a:buChar char="•"/>
            </a:pPr>
            <a:r>
              <a:rPr lang="en-US" sz="1100" b="0" i="0">
                <a:effectLst/>
              </a:rPr>
              <a:t>Supports antibiotic selection and treatment intensity decisions</a:t>
            </a:r>
          </a:p>
          <a:p>
            <a:pPr marL="171450" indent="-171450" algn="l">
              <a:buFont typeface="Arial" panose="020B0604020202020204" pitchFamily="34" charset="0"/>
              <a:buChar char="•"/>
            </a:pPr>
            <a:r>
              <a:rPr lang="en-US" sz="1100" b="0" i="0">
                <a:effectLst/>
              </a:rPr>
              <a:t>Improves resource utilization and standardizes care</a:t>
            </a:r>
          </a:p>
        </p:txBody>
      </p:sp>
      <p:cxnSp>
        <p:nvCxnSpPr>
          <p:cNvPr id="32" name="Straight Connector 31">
            <a:extLst>
              <a:ext uri="{FF2B5EF4-FFF2-40B4-BE49-F238E27FC236}">
                <a16:creationId xmlns:a16="http://schemas.microsoft.com/office/drawing/2014/main" id="{22244A7D-D86F-47D6-162C-699376FEE3E2}"/>
              </a:ext>
            </a:extLst>
          </p:cNvPr>
          <p:cNvCxnSpPr>
            <a:cxnSpLocks/>
          </p:cNvCxnSpPr>
          <p:nvPr/>
        </p:nvCxnSpPr>
        <p:spPr>
          <a:xfrm>
            <a:off x="4668386" y="1335690"/>
            <a:ext cx="4414802" cy="0"/>
          </a:xfrm>
          <a:prstGeom prst="line">
            <a:avLst/>
          </a:prstGeom>
          <a:ln w="15875">
            <a:no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EF156510-4F65-24ED-8AD9-ACA15CDF26F6}"/>
              </a:ext>
            </a:extLst>
          </p:cNvPr>
          <p:cNvCxnSpPr>
            <a:cxnSpLocks/>
          </p:cNvCxnSpPr>
          <p:nvPr/>
        </p:nvCxnSpPr>
        <p:spPr>
          <a:xfrm>
            <a:off x="4668386" y="2929003"/>
            <a:ext cx="4414802" cy="0"/>
          </a:xfrm>
          <a:prstGeom prst="line">
            <a:avLst/>
          </a:prstGeom>
          <a:ln w="15875">
            <a:noFill/>
          </a:ln>
        </p:spPr>
        <p:style>
          <a:lnRef idx="1">
            <a:schemeClr val="dk1"/>
          </a:lnRef>
          <a:fillRef idx="0">
            <a:schemeClr val="dk1"/>
          </a:fillRef>
          <a:effectRef idx="0">
            <a:schemeClr val="dk1"/>
          </a:effectRef>
          <a:fontRef idx="minor">
            <a:schemeClr val="tx1"/>
          </a:fontRef>
        </p:style>
      </p:cxnSp>
      <p:sp>
        <p:nvSpPr>
          <p:cNvPr id="4" name="object 11">
            <a:extLst>
              <a:ext uri="{FF2B5EF4-FFF2-40B4-BE49-F238E27FC236}">
                <a16:creationId xmlns:a16="http://schemas.microsoft.com/office/drawing/2014/main" id="{65BA1544-D4B8-E56E-B7B4-B83DC4099767}"/>
              </a:ext>
            </a:extLst>
          </p:cNvPr>
          <p:cNvSpPr/>
          <p:nvPr/>
        </p:nvSpPr>
        <p:spPr>
          <a:xfrm>
            <a:off x="569818" y="2034178"/>
            <a:ext cx="8185256" cy="1791688"/>
          </a:xfrm>
          <a:custGeom>
            <a:avLst/>
            <a:gdLst/>
            <a:ahLst/>
            <a:cxnLst/>
            <a:rect l="l" t="t" r="r" b="b"/>
            <a:pathLst>
              <a:path w="3611879" h="289559">
                <a:moveTo>
                  <a:pt x="3611879" y="0"/>
                </a:moveTo>
                <a:lnTo>
                  <a:pt x="0" y="0"/>
                </a:lnTo>
                <a:lnTo>
                  <a:pt x="0" y="289560"/>
                </a:lnTo>
                <a:lnTo>
                  <a:pt x="3611879" y="289560"/>
                </a:lnTo>
                <a:lnTo>
                  <a:pt x="3611879" y="0"/>
                </a:lnTo>
                <a:close/>
              </a:path>
            </a:pathLst>
          </a:custGeom>
          <a:solidFill>
            <a:srgbClr val="FFE600"/>
          </a:solidFill>
        </p:spPr>
        <p:txBody>
          <a:bodyPr wrap="square" lIns="0" tIns="0" rIns="0" bIns="0" rtlCol="0"/>
          <a:lstStyle/>
          <a:p>
            <a:r>
              <a:rPr lang="en-US" b="1">
                <a:ea typeface="DengXian" panose="02010600030101010101" pitchFamily="2" charset="-122"/>
              </a:rPr>
              <a:t>User Story:</a:t>
            </a:r>
            <a:endParaRPr lang="en-US" sz="1800" b="1">
              <a:effectLst/>
              <a:ea typeface="DengXian" panose="02010600030101010101" pitchFamily="2" charset="-122"/>
            </a:endParaRPr>
          </a:p>
          <a:p>
            <a:r>
              <a:rPr lang="en-US" sz="1800" b="1">
                <a:effectLst/>
                <a:ea typeface="DengXian" panose="02010600030101010101" pitchFamily="2" charset="-122"/>
              </a:rPr>
              <a:t>As an ED triage nurse, I want an automated alert identifying patients with a high risk of severe pneumonia based on their initial vital signs, symptoms, and history entered during intake, so that I can efficiently initiate appropriate isolation precautions, notify the physician promptly, and trigger relevant care protocols to ensure timely treatment.</a:t>
            </a:r>
            <a:r>
              <a:rPr lang="en-US" b="1">
                <a:effectLst/>
              </a:rPr>
              <a:t> </a:t>
            </a:r>
            <a:endParaRPr b="1"/>
          </a:p>
        </p:txBody>
      </p:sp>
    </p:spTree>
    <p:extLst>
      <p:ext uri="{BB962C8B-B14F-4D97-AF65-F5344CB8AC3E}">
        <p14:creationId xmlns:p14="http://schemas.microsoft.com/office/powerpoint/2010/main" val="255662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4D05C2D-A6B4-399B-38BE-302545E1550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54D05C2D-A6B4-399B-38BE-302545E1550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0395B6ED-EB79-32F7-2DB4-9ABDABC5A86A}"/>
              </a:ext>
            </a:extLst>
          </p:cNvPr>
          <p:cNvSpPr>
            <a:spLocks noGrp="1"/>
          </p:cNvSpPr>
          <p:nvPr>
            <p:ph type="sldNum" sz="quarter" idx="4"/>
          </p:nvPr>
        </p:nvSpPr>
        <p:spPr>
          <a:xfrm>
            <a:off x="8345303" y="4512952"/>
            <a:ext cx="286597" cy="138499"/>
          </a:xfrm>
        </p:spPr>
        <p:txBody>
          <a:bodyPr/>
          <a:lstStyle/>
          <a:p>
            <a:fld id="{2441C0E6-2A71-4EB3-9E92-A3D15D26B6CA}" type="slidenum">
              <a:rPr lang="en-US" smtClean="0"/>
              <a:pPr/>
              <a:t>5</a:t>
            </a:fld>
            <a:endParaRPr lang="en-US"/>
          </a:p>
        </p:txBody>
      </p:sp>
      <p:sp>
        <p:nvSpPr>
          <p:cNvPr id="4" name="Title 3">
            <a:extLst>
              <a:ext uri="{FF2B5EF4-FFF2-40B4-BE49-F238E27FC236}">
                <a16:creationId xmlns:a16="http://schemas.microsoft.com/office/drawing/2014/main" id="{FB52B7D6-D0F6-B395-CB9C-6CB7E009C4E7}"/>
              </a:ext>
            </a:extLst>
          </p:cNvPr>
          <p:cNvSpPr>
            <a:spLocks noGrp="1"/>
          </p:cNvSpPr>
          <p:nvPr>
            <p:ph type="title"/>
          </p:nvPr>
        </p:nvSpPr>
        <p:spPr>
          <a:xfrm>
            <a:off x="454626" y="319313"/>
            <a:ext cx="7274033" cy="773799"/>
          </a:xfrm>
        </p:spPr>
        <p:txBody>
          <a:bodyPr vert="horz"/>
          <a:lstStyle/>
          <a:p>
            <a:r>
              <a:rPr lang="en-US"/>
              <a:t>Alert Design Assessment: 5 “Rights” </a:t>
            </a:r>
          </a:p>
        </p:txBody>
      </p:sp>
      <p:sp>
        <p:nvSpPr>
          <p:cNvPr id="8" name="Rectangle 7">
            <a:extLst>
              <a:ext uri="{FF2B5EF4-FFF2-40B4-BE49-F238E27FC236}">
                <a16:creationId xmlns:a16="http://schemas.microsoft.com/office/drawing/2014/main" id="{553F0752-C882-9417-0BD3-2A758EC0FACE}"/>
              </a:ext>
            </a:extLst>
          </p:cNvPr>
          <p:cNvSpPr/>
          <p:nvPr/>
        </p:nvSpPr>
        <p:spPr>
          <a:xfrm>
            <a:off x="417151" y="1466187"/>
            <a:ext cx="2495862" cy="144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1100" b="1" i="0" u="none" strike="noStrike">
                <a:solidFill>
                  <a:srgbClr val="FFFF00"/>
                </a:solidFill>
                <a:effectLst/>
                <a:latin typeface="Arial" panose="020B0604020202020204" pitchFamily="34" charset="0"/>
              </a:rPr>
              <a:t>Right Information</a:t>
            </a:r>
            <a:endParaRPr lang="en-US" sz="1100" b="0">
              <a:solidFill>
                <a:srgbClr val="FFFF00"/>
              </a:solidFill>
              <a:effectLst/>
            </a:endParaRPr>
          </a:p>
          <a:p>
            <a:pPr marL="171450" indent="-171450" algn="l">
              <a:buFont typeface="Arial" panose="020B0604020202020204" pitchFamily="34" charset="0"/>
              <a:buChar char="•"/>
            </a:pPr>
            <a:r>
              <a:rPr lang="en-US" sz="1100" b="0" i="0">
                <a:effectLst/>
              </a:rPr>
              <a:t>Delivers critical, synthesized information including calculated pneumonia risk score</a:t>
            </a:r>
          </a:p>
          <a:p>
            <a:pPr marL="171450" indent="-171450" algn="l">
              <a:buFont typeface="Arial" panose="020B0604020202020204" pitchFamily="34" charset="0"/>
              <a:buChar char="•"/>
            </a:pPr>
            <a:r>
              <a:rPr lang="en-US" sz="1100" b="0" i="0">
                <a:effectLst/>
              </a:rPr>
              <a:t>Displays corresponding risk category (Low, Moderate, High)</a:t>
            </a:r>
          </a:p>
        </p:txBody>
      </p:sp>
      <p:sp>
        <p:nvSpPr>
          <p:cNvPr id="10" name="Rectangle 9">
            <a:extLst>
              <a:ext uri="{FF2B5EF4-FFF2-40B4-BE49-F238E27FC236}">
                <a16:creationId xmlns:a16="http://schemas.microsoft.com/office/drawing/2014/main" id="{F08F8B7F-A246-EE1D-B6BC-AAB0D89B6722}"/>
              </a:ext>
            </a:extLst>
          </p:cNvPr>
          <p:cNvSpPr/>
          <p:nvPr/>
        </p:nvSpPr>
        <p:spPr>
          <a:xfrm>
            <a:off x="3259900" y="1450311"/>
            <a:ext cx="2495862" cy="144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1100" b="1">
                <a:solidFill>
                  <a:srgbClr val="FFFF00"/>
                </a:solidFill>
                <a:latin typeface="Arial" panose="020B0604020202020204" pitchFamily="34" charset="0"/>
              </a:rPr>
              <a:t>R</a:t>
            </a:r>
            <a:r>
              <a:rPr lang="en-US" sz="1100" b="1" i="0" u="none" strike="noStrike">
                <a:solidFill>
                  <a:srgbClr val="FFFF00"/>
                </a:solidFill>
                <a:effectLst/>
                <a:latin typeface="Arial" panose="020B0604020202020204" pitchFamily="34" charset="0"/>
              </a:rPr>
              <a:t>ight Person </a:t>
            </a:r>
          </a:p>
          <a:p>
            <a:pPr marL="171450" indent="-171450" algn="l">
              <a:buFont typeface="Arial" panose="020B0604020202020204" pitchFamily="34" charset="0"/>
              <a:buChar char="•"/>
            </a:pPr>
            <a:r>
              <a:rPr lang="en-US" sz="1100"/>
              <a:t>T</a:t>
            </a:r>
            <a:r>
              <a:rPr lang="en-US" sz="1100" b="0" i="0">
                <a:effectLst/>
              </a:rPr>
              <a:t>riage nurses conducting initial evaluation</a:t>
            </a:r>
          </a:p>
          <a:p>
            <a:pPr marL="171450" indent="-171450" algn="l">
              <a:buFont typeface="Arial" panose="020B0604020202020204" pitchFamily="34" charset="0"/>
              <a:buChar char="•"/>
            </a:pPr>
            <a:r>
              <a:rPr lang="en-US" sz="1100" b="0" i="0">
                <a:effectLst/>
              </a:rPr>
              <a:t>Attending ED physicians/providers responsible for care plan development</a:t>
            </a:r>
          </a:p>
        </p:txBody>
      </p:sp>
      <p:sp>
        <p:nvSpPr>
          <p:cNvPr id="11" name="Rectangle 10">
            <a:extLst>
              <a:ext uri="{FF2B5EF4-FFF2-40B4-BE49-F238E27FC236}">
                <a16:creationId xmlns:a16="http://schemas.microsoft.com/office/drawing/2014/main" id="{FBA878D0-078C-2C8D-0E83-46F1872AB6C2}"/>
              </a:ext>
            </a:extLst>
          </p:cNvPr>
          <p:cNvSpPr/>
          <p:nvPr/>
        </p:nvSpPr>
        <p:spPr>
          <a:xfrm>
            <a:off x="6102649" y="1482010"/>
            <a:ext cx="2276856" cy="144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1100" b="1" i="0" u="none" strike="noStrike">
                <a:solidFill>
                  <a:srgbClr val="FFFF00"/>
                </a:solidFill>
                <a:effectLst/>
                <a:latin typeface="Arial" panose="020B0604020202020204" pitchFamily="34" charset="0"/>
              </a:rPr>
              <a:t>Right Channel</a:t>
            </a:r>
          </a:p>
          <a:p>
            <a:pPr marL="171450" indent="-171450" algn="l">
              <a:buFont typeface="Arial" panose="020B0604020202020204" pitchFamily="34" charset="0"/>
              <a:buChar char="•"/>
            </a:pPr>
            <a:r>
              <a:rPr lang="en-US" sz="1100" b="0" i="0">
                <a:effectLst/>
              </a:rPr>
              <a:t>Integrated within the EHR</a:t>
            </a:r>
          </a:p>
          <a:p>
            <a:pPr marL="171450" indent="-171450" algn="l">
              <a:buFont typeface="Arial" panose="020B0604020202020204" pitchFamily="34" charset="0"/>
              <a:buChar char="•"/>
            </a:pPr>
            <a:r>
              <a:rPr lang="en-US" sz="1100" b="0" i="0">
                <a:effectLst/>
              </a:rPr>
              <a:t>Embedded in modules used during ED triage and patient assessment</a:t>
            </a:r>
          </a:p>
        </p:txBody>
      </p:sp>
      <p:sp>
        <p:nvSpPr>
          <p:cNvPr id="12" name="Rectangle 11">
            <a:extLst>
              <a:ext uri="{FF2B5EF4-FFF2-40B4-BE49-F238E27FC236}">
                <a16:creationId xmlns:a16="http://schemas.microsoft.com/office/drawing/2014/main" id="{AC1B11F6-C85B-05A0-7AC5-211DA23FB7FF}"/>
              </a:ext>
            </a:extLst>
          </p:cNvPr>
          <p:cNvSpPr/>
          <p:nvPr/>
        </p:nvSpPr>
        <p:spPr>
          <a:xfrm>
            <a:off x="1548219" y="3047625"/>
            <a:ext cx="2495862" cy="16038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1100" b="1" i="0" u="none" strike="noStrike">
                <a:solidFill>
                  <a:srgbClr val="FFFF00"/>
                </a:solidFill>
                <a:effectLst/>
                <a:latin typeface="Arial" panose="020B0604020202020204" pitchFamily="34" charset="0"/>
              </a:rPr>
              <a:t>Right Channel</a:t>
            </a:r>
          </a:p>
          <a:p>
            <a:pPr marL="171450" indent="-171450" algn="l">
              <a:buFont typeface="Arial" panose="020B0604020202020204" pitchFamily="34" charset="0"/>
              <a:buChar char="•"/>
            </a:pPr>
            <a:r>
              <a:rPr lang="en-US" sz="1100" b="0" i="0">
                <a:effectLst/>
              </a:rPr>
              <a:t>Designed to minimize cognitive load and workflow interruption.</a:t>
            </a:r>
          </a:p>
          <a:p>
            <a:pPr marL="171450" indent="-171450" algn="l">
              <a:buFont typeface="Arial" panose="020B0604020202020204" pitchFamily="34" charset="0"/>
              <a:buChar char="•"/>
            </a:pPr>
            <a:r>
              <a:rPr lang="en-US" sz="1100"/>
              <a:t>S</a:t>
            </a:r>
            <a:r>
              <a:rPr lang="en-US" sz="1100" b="0" i="0">
                <a:effectLst/>
              </a:rPr>
              <a:t>trategic alert types and color-coding based on clinical priority</a:t>
            </a:r>
          </a:p>
        </p:txBody>
      </p:sp>
      <p:sp>
        <p:nvSpPr>
          <p:cNvPr id="13" name="Rectangle 12">
            <a:extLst>
              <a:ext uri="{FF2B5EF4-FFF2-40B4-BE49-F238E27FC236}">
                <a16:creationId xmlns:a16="http://schemas.microsoft.com/office/drawing/2014/main" id="{93958DBD-9D01-A3DB-3F80-90A5CC486B48}"/>
              </a:ext>
            </a:extLst>
          </p:cNvPr>
          <p:cNvSpPr/>
          <p:nvPr/>
        </p:nvSpPr>
        <p:spPr>
          <a:xfrm>
            <a:off x="4294854" y="3036419"/>
            <a:ext cx="2495862" cy="1615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1100" b="1" i="0" u="none" strike="noStrike">
                <a:solidFill>
                  <a:srgbClr val="FFFF00"/>
                </a:solidFill>
                <a:effectLst/>
                <a:latin typeface="Arial" panose="020B0604020202020204" pitchFamily="34" charset="0"/>
              </a:rPr>
              <a:t>Right Time</a:t>
            </a:r>
            <a:endParaRPr lang="en-US" sz="1100" b="1">
              <a:solidFill>
                <a:srgbClr val="FFFF00"/>
              </a:solidFill>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1100" b="0" i="0">
                <a:effectLst/>
              </a:rPr>
              <a:t>Delivered during or immediately following initial triage/intake process</a:t>
            </a:r>
          </a:p>
          <a:p>
            <a:pPr marL="171450" indent="-171450">
              <a:buFont typeface="Arial" panose="020B0604020202020204" pitchFamily="34" charset="0"/>
              <a:buChar char="•"/>
            </a:pPr>
            <a:r>
              <a:rPr lang="en-US" sz="1100" b="0" i="0">
                <a:effectLst/>
              </a:rPr>
              <a:t>Timed to ensure early intervention for high-risk patients</a:t>
            </a:r>
          </a:p>
        </p:txBody>
      </p:sp>
      <p:pic>
        <p:nvPicPr>
          <p:cNvPr id="15" name="Graphic 14">
            <a:extLst>
              <a:ext uri="{FF2B5EF4-FFF2-40B4-BE49-F238E27FC236}">
                <a16:creationId xmlns:a16="http://schemas.microsoft.com/office/drawing/2014/main" id="{72C8A119-8F1E-2D81-0B96-65F81ED4AA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8026" y="786056"/>
            <a:ext cx="614112" cy="614112"/>
          </a:xfrm>
          <a:prstGeom prst="rect">
            <a:avLst/>
          </a:prstGeom>
        </p:spPr>
      </p:pic>
      <p:pic>
        <p:nvPicPr>
          <p:cNvPr id="18" name="Graphic 17">
            <a:extLst>
              <a:ext uri="{FF2B5EF4-FFF2-40B4-BE49-F238E27FC236}">
                <a16:creationId xmlns:a16="http://schemas.microsoft.com/office/drawing/2014/main" id="{9072A7D8-A0DA-A151-BDE7-598518825F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25921" y="786056"/>
            <a:ext cx="559246" cy="559246"/>
          </a:xfrm>
          <a:prstGeom prst="rect">
            <a:avLst/>
          </a:prstGeom>
        </p:spPr>
      </p:pic>
      <p:pic>
        <p:nvPicPr>
          <p:cNvPr id="20" name="Graphic 19">
            <a:extLst>
              <a:ext uri="{FF2B5EF4-FFF2-40B4-BE49-F238E27FC236}">
                <a16:creationId xmlns:a16="http://schemas.microsoft.com/office/drawing/2014/main" id="{F55B67F4-27F2-FE77-9B61-D1588F34B4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38950" y="786056"/>
            <a:ext cx="559246" cy="559246"/>
          </a:xfrm>
          <a:prstGeom prst="rect">
            <a:avLst/>
          </a:prstGeom>
        </p:spPr>
      </p:pic>
    </p:spTree>
    <p:extLst>
      <p:ext uri="{BB962C8B-B14F-4D97-AF65-F5344CB8AC3E}">
        <p14:creationId xmlns:p14="http://schemas.microsoft.com/office/powerpoint/2010/main" val="300694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 name="think-cell data - do not delete" hidden="1">
            <a:extLst>
              <a:ext uri="{FF2B5EF4-FFF2-40B4-BE49-F238E27FC236}">
                <a16:creationId xmlns:a16="http://schemas.microsoft.com/office/drawing/2014/main" id="{BB74C642-7AC8-0D16-6776-E0251A2F21B5}"/>
              </a:ext>
            </a:extLst>
          </p:cNvPr>
          <p:cNvGraphicFramePr>
            <a:graphicFrameLocks noChangeAspect="1"/>
          </p:cNvGraphicFramePr>
          <p:nvPr>
            <p:custDataLst>
              <p:tags r:id="rId1"/>
            </p:custDataLst>
            <p:extLst>
              <p:ext uri="{D42A27DB-BD31-4B8C-83A1-F6EECF244321}">
                <p14:modId xmlns:p14="http://schemas.microsoft.com/office/powerpoint/2010/main" val="105211729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7352F9DE-58D2-341E-55BC-545FC00BBB7C}"/>
              </a:ext>
            </a:extLst>
          </p:cNvPr>
          <p:cNvSpPr>
            <a:spLocks noGrp="1"/>
          </p:cNvSpPr>
          <p:nvPr>
            <p:ph type="sldNum" sz="quarter" idx="4"/>
          </p:nvPr>
        </p:nvSpPr>
        <p:spPr/>
        <p:txBody>
          <a:bodyPr/>
          <a:lstStyle/>
          <a:p>
            <a:fld id="{2441C0E6-2A71-4EB3-9E92-A3D15D26B6CA}" type="slidenum">
              <a:rPr lang="en-US" smtClean="0"/>
              <a:pPr/>
              <a:t>6</a:t>
            </a:fld>
            <a:endParaRPr lang="en-US"/>
          </a:p>
        </p:txBody>
      </p:sp>
      <p:sp>
        <p:nvSpPr>
          <p:cNvPr id="3" name="Footer Placeholder 2">
            <a:extLst>
              <a:ext uri="{FF2B5EF4-FFF2-40B4-BE49-F238E27FC236}">
                <a16:creationId xmlns:a16="http://schemas.microsoft.com/office/drawing/2014/main" id="{F6121CC5-00EC-6CC4-820F-BF557F74E125}"/>
              </a:ext>
            </a:extLst>
          </p:cNvPr>
          <p:cNvSpPr>
            <a:spLocks noGrp="1"/>
          </p:cNvSpPr>
          <p:nvPr>
            <p:ph type="ftr" sz="quarter" idx="11"/>
          </p:nvPr>
        </p:nvSpPr>
        <p:spPr/>
        <p:txBody>
          <a:bodyPr/>
          <a:lstStyle/>
          <a:p>
            <a:r>
              <a:rPr lang="en-US"/>
              <a:t>NYU Grossman School of Medicine</a:t>
            </a:r>
          </a:p>
        </p:txBody>
      </p:sp>
      <p:sp>
        <p:nvSpPr>
          <p:cNvPr id="4" name="Content Placeholder 3">
            <a:extLst>
              <a:ext uri="{FF2B5EF4-FFF2-40B4-BE49-F238E27FC236}">
                <a16:creationId xmlns:a16="http://schemas.microsoft.com/office/drawing/2014/main" id="{46B2493F-9C58-315F-B356-A0A469C26911}"/>
              </a:ext>
            </a:extLst>
          </p:cNvPr>
          <p:cNvSpPr>
            <a:spLocks noGrp="1"/>
          </p:cNvSpPr>
          <p:nvPr>
            <p:ph sz="quarter" idx="10"/>
          </p:nvPr>
        </p:nvSpPr>
        <p:spPr>
          <a:xfrm>
            <a:off x="529742" y="1375564"/>
            <a:ext cx="3611879" cy="1243661"/>
          </a:xfrm>
        </p:spPr>
        <p:txBody>
          <a:bodyPr/>
          <a:lstStyle/>
          <a:p>
            <a:pPr marL="171450" indent="-171450">
              <a:buFont typeface="Arial" panose="020B0604020202020204" pitchFamily="34" charset="0"/>
              <a:buChar char="•"/>
            </a:pPr>
            <a:r>
              <a:rPr lang="en-US" sz="1200">
                <a:solidFill>
                  <a:schemeClr val="bg1"/>
                </a:solidFill>
                <a:effectLst/>
                <a:latin typeface="Arial" panose="020B0604020202020204" pitchFamily="34" charset="0"/>
                <a:ea typeface="DengXian" panose="02010600030101010101" pitchFamily="2" charset="-122"/>
              </a:rPr>
              <a:t>Improve patient safety and outcomes for individuals presenting to the Emergency Department with potential pneumonia by enabling earlier recognition and risk stratification of those at high risk for severe disease. </a:t>
            </a:r>
            <a:endParaRPr lang="en-US" sz="1200">
              <a:solidFill>
                <a:schemeClr val="bg1"/>
              </a:solidFill>
            </a:endParaRPr>
          </a:p>
        </p:txBody>
      </p:sp>
      <p:sp>
        <p:nvSpPr>
          <p:cNvPr id="5" name="Title 4">
            <a:extLst>
              <a:ext uri="{FF2B5EF4-FFF2-40B4-BE49-F238E27FC236}">
                <a16:creationId xmlns:a16="http://schemas.microsoft.com/office/drawing/2014/main" id="{0383CAA5-69D1-5CA3-A51B-B1316AC1C5B5}"/>
              </a:ext>
            </a:extLst>
          </p:cNvPr>
          <p:cNvSpPr>
            <a:spLocks noGrp="1"/>
          </p:cNvSpPr>
          <p:nvPr>
            <p:ph type="title"/>
          </p:nvPr>
        </p:nvSpPr>
        <p:spPr>
          <a:xfrm>
            <a:off x="504606" y="414087"/>
            <a:ext cx="7274033" cy="594411"/>
          </a:xfrm>
        </p:spPr>
        <p:txBody>
          <a:bodyPr vert="horz"/>
          <a:lstStyle/>
          <a:p>
            <a:r>
              <a:rPr lang="en-US"/>
              <a:t>Intake Form Summary:</a:t>
            </a:r>
            <a:br>
              <a:rPr lang="en-US"/>
            </a:br>
            <a:endParaRPr lang="en-US"/>
          </a:p>
        </p:txBody>
      </p:sp>
      <p:sp>
        <p:nvSpPr>
          <p:cNvPr id="90" name="object 11">
            <a:extLst>
              <a:ext uri="{FF2B5EF4-FFF2-40B4-BE49-F238E27FC236}">
                <a16:creationId xmlns:a16="http://schemas.microsoft.com/office/drawing/2014/main" id="{B422A69B-B97F-82EE-4085-EAEE7699BDE9}"/>
              </a:ext>
            </a:extLst>
          </p:cNvPr>
          <p:cNvSpPr/>
          <p:nvPr/>
        </p:nvSpPr>
        <p:spPr>
          <a:xfrm>
            <a:off x="504606" y="1008970"/>
            <a:ext cx="3637015" cy="290503"/>
          </a:xfrm>
          <a:custGeom>
            <a:avLst/>
            <a:gdLst/>
            <a:ahLst/>
            <a:cxnLst/>
            <a:rect l="l" t="t" r="r" b="b"/>
            <a:pathLst>
              <a:path w="3611879" h="289559">
                <a:moveTo>
                  <a:pt x="3611879" y="0"/>
                </a:moveTo>
                <a:lnTo>
                  <a:pt x="0" y="0"/>
                </a:lnTo>
                <a:lnTo>
                  <a:pt x="0" y="289560"/>
                </a:lnTo>
                <a:lnTo>
                  <a:pt x="3611879" y="289560"/>
                </a:lnTo>
                <a:lnTo>
                  <a:pt x="3611879" y="0"/>
                </a:lnTo>
                <a:close/>
              </a:path>
            </a:pathLst>
          </a:custGeom>
          <a:solidFill>
            <a:srgbClr val="FFE600"/>
          </a:solidFill>
        </p:spPr>
        <p:txBody>
          <a:bodyPr wrap="square" lIns="0" tIns="0" rIns="0" bIns="0" rtlCol="0"/>
          <a:lstStyle/>
          <a:p>
            <a:pPr algn="ctr"/>
            <a:r>
              <a:rPr lang="en-US"/>
              <a:t>Primary Driver</a:t>
            </a:r>
            <a:endParaRPr/>
          </a:p>
        </p:txBody>
      </p:sp>
      <p:sp>
        <p:nvSpPr>
          <p:cNvPr id="91" name="object 11">
            <a:extLst>
              <a:ext uri="{FF2B5EF4-FFF2-40B4-BE49-F238E27FC236}">
                <a16:creationId xmlns:a16="http://schemas.microsoft.com/office/drawing/2014/main" id="{9DDB4D11-5FB7-2D63-E351-042567D88D7A}"/>
              </a:ext>
            </a:extLst>
          </p:cNvPr>
          <p:cNvSpPr/>
          <p:nvPr/>
        </p:nvSpPr>
        <p:spPr>
          <a:xfrm>
            <a:off x="4248619" y="1008498"/>
            <a:ext cx="4096684" cy="290503"/>
          </a:xfrm>
          <a:custGeom>
            <a:avLst/>
            <a:gdLst/>
            <a:ahLst/>
            <a:cxnLst/>
            <a:rect l="l" t="t" r="r" b="b"/>
            <a:pathLst>
              <a:path w="3611879" h="289559">
                <a:moveTo>
                  <a:pt x="3611879" y="0"/>
                </a:moveTo>
                <a:lnTo>
                  <a:pt x="0" y="0"/>
                </a:lnTo>
                <a:lnTo>
                  <a:pt x="0" y="289560"/>
                </a:lnTo>
                <a:lnTo>
                  <a:pt x="3611879" y="289560"/>
                </a:lnTo>
                <a:lnTo>
                  <a:pt x="3611879" y="0"/>
                </a:lnTo>
                <a:close/>
              </a:path>
            </a:pathLst>
          </a:custGeom>
          <a:solidFill>
            <a:srgbClr val="FFE600"/>
          </a:solidFill>
        </p:spPr>
        <p:txBody>
          <a:bodyPr wrap="square" lIns="0" tIns="0" rIns="0" bIns="0" rtlCol="0"/>
          <a:lstStyle/>
          <a:p>
            <a:pPr algn="ctr"/>
            <a:r>
              <a:rPr lang="en-US"/>
              <a:t>Owner</a:t>
            </a:r>
            <a:endParaRPr/>
          </a:p>
        </p:txBody>
      </p:sp>
      <p:sp>
        <p:nvSpPr>
          <p:cNvPr id="92" name="object 11">
            <a:extLst>
              <a:ext uri="{FF2B5EF4-FFF2-40B4-BE49-F238E27FC236}">
                <a16:creationId xmlns:a16="http://schemas.microsoft.com/office/drawing/2014/main" id="{82C507CD-3E33-8049-7601-403B6F05E3E8}"/>
              </a:ext>
            </a:extLst>
          </p:cNvPr>
          <p:cNvSpPr/>
          <p:nvPr/>
        </p:nvSpPr>
        <p:spPr>
          <a:xfrm>
            <a:off x="529742" y="2712997"/>
            <a:ext cx="7815561" cy="290503"/>
          </a:xfrm>
          <a:custGeom>
            <a:avLst/>
            <a:gdLst/>
            <a:ahLst/>
            <a:cxnLst/>
            <a:rect l="l" t="t" r="r" b="b"/>
            <a:pathLst>
              <a:path w="3611879" h="289559">
                <a:moveTo>
                  <a:pt x="3611879" y="0"/>
                </a:moveTo>
                <a:lnTo>
                  <a:pt x="0" y="0"/>
                </a:lnTo>
                <a:lnTo>
                  <a:pt x="0" y="289560"/>
                </a:lnTo>
                <a:lnTo>
                  <a:pt x="3611879" y="289560"/>
                </a:lnTo>
                <a:lnTo>
                  <a:pt x="3611879" y="0"/>
                </a:lnTo>
                <a:close/>
              </a:path>
            </a:pathLst>
          </a:custGeom>
          <a:solidFill>
            <a:srgbClr val="FFE600"/>
          </a:solidFill>
        </p:spPr>
        <p:txBody>
          <a:bodyPr wrap="square" lIns="0" tIns="0" rIns="0" bIns="0" rtlCol="0"/>
          <a:lstStyle/>
          <a:p>
            <a:pPr algn="ctr"/>
            <a:r>
              <a:rPr lang="en-US" b="0" i="0">
                <a:effectLst/>
                <a:latin typeface="Arial" panose="020B0604020202020204" pitchFamily="34" charset="0"/>
                <a:cs typeface="Arial" panose="020B0604020202020204" pitchFamily="34" charset="0"/>
              </a:rPr>
              <a:t>Evaluation Plan</a:t>
            </a:r>
            <a:endParaRPr>
              <a:latin typeface="Arial" panose="020B0604020202020204" pitchFamily="34" charset="0"/>
              <a:cs typeface="Arial" panose="020B0604020202020204" pitchFamily="34" charset="0"/>
            </a:endParaRPr>
          </a:p>
        </p:txBody>
      </p:sp>
      <p:sp>
        <p:nvSpPr>
          <p:cNvPr id="97" name="Content Placeholder 3">
            <a:extLst>
              <a:ext uri="{FF2B5EF4-FFF2-40B4-BE49-F238E27FC236}">
                <a16:creationId xmlns:a16="http://schemas.microsoft.com/office/drawing/2014/main" id="{4EFF4BC3-7001-A61B-3072-A15B18C546BE}"/>
              </a:ext>
            </a:extLst>
          </p:cNvPr>
          <p:cNvSpPr txBox="1">
            <a:spLocks/>
          </p:cNvSpPr>
          <p:nvPr/>
        </p:nvSpPr>
        <p:spPr>
          <a:xfrm>
            <a:off x="4273756" y="1375564"/>
            <a:ext cx="2588958" cy="1243661"/>
          </a:xfrm>
          <a:prstGeom prst="rect">
            <a:avLst/>
          </a:prstGeom>
        </p:spPr>
        <p:txBody>
          <a:bodyPr vert="horz" lIns="0" tIns="0" rIns="0" bIns="0" rtlCol="0">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Arial" panose="020B0604020202020204" pitchFamily="34" charset="0"/>
              <a:buChar char="•"/>
            </a:pPr>
            <a:r>
              <a:rPr lang="en-US" sz="1200">
                <a:solidFill>
                  <a:schemeClr val="bg1"/>
                </a:solidFill>
                <a:effectLst/>
                <a:latin typeface="+mj-lt"/>
                <a:ea typeface="DengXian" panose="02010600030101010101" pitchFamily="2" charset="-122"/>
              </a:rPr>
              <a:t>EM + ER Coordination Team (Planning section lead)</a:t>
            </a:r>
          </a:p>
          <a:p>
            <a:pPr marL="171450" indent="-171450">
              <a:buFont typeface="Arial" panose="020B0604020202020204" pitchFamily="34" charset="0"/>
              <a:buChar char="•"/>
            </a:pPr>
            <a:r>
              <a:rPr lang="en-US" sz="1200">
                <a:solidFill>
                  <a:schemeClr val="bg1"/>
                </a:solidFill>
                <a:effectLst/>
                <a:latin typeface="+mj-lt"/>
                <a:ea typeface="DengXian" panose="02010600030101010101" pitchFamily="2" charset="-122"/>
              </a:rPr>
              <a:t>ED Leadership (ED Medical Director and ED Director of Nursing)</a:t>
            </a:r>
            <a:r>
              <a:rPr lang="en-US" sz="1200">
                <a:solidFill>
                  <a:schemeClr val="bg1"/>
                </a:solidFill>
                <a:effectLst/>
                <a:latin typeface="+mj-lt"/>
              </a:rPr>
              <a:t> </a:t>
            </a:r>
            <a:endParaRPr lang="en-US" sz="1200">
              <a:solidFill>
                <a:schemeClr val="bg1"/>
              </a:solidFill>
              <a:latin typeface="+mj-lt"/>
            </a:endParaRPr>
          </a:p>
        </p:txBody>
      </p:sp>
      <p:pic>
        <p:nvPicPr>
          <p:cNvPr id="98" name="Picture 97">
            <a:extLst>
              <a:ext uri="{FF2B5EF4-FFF2-40B4-BE49-F238E27FC236}">
                <a16:creationId xmlns:a16="http://schemas.microsoft.com/office/drawing/2014/main" id="{ED36F043-A4E1-6B84-D1D3-80B68EB543CE}"/>
              </a:ext>
            </a:extLst>
          </p:cNvPr>
          <p:cNvPicPr>
            <a:picLocks noChangeAspect="1"/>
          </p:cNvPicPr>
          <p:nvPr/>
        </p:nvPicPr>
        <p:blipFill>
          <a:blip r:embed="rId6"/>
          <a:stretch>
            <a:fillRect/>
          </a:stretch>
        </p:blipFill>
        <p:spPr>
          <a:xfrm>
            <a:off x="6556762" y="1392773"/>
            <a:ext cx="1788541" cy="1064275"/>
          </a:xfrm>
          <a:prstGeom prst="rect">
            <a:avLst/>
          </a:prstGeom>
        </p:spPr>
      </p:pic>
      <p:sp>
        <p:nvSpPr>
          <p:cNvPr id="99" name="Content Placeholder 3">
            <a:extLst>
              <a:ext uri="{FF2B5EF4-FFF2-40B4-BE49-F238E27FC236}">
                <a16:creationId xmlns:a16="http://schemas.microsoft.com/office/drawing/2014/main" id="{BBCCE2E6-D697-7EE9-4DAE-52840A7F1031}"/>
              </a:ext>
            </a:extLst>
          </p:cNvPr>
          <p:cNvSpPr txBox="1">
            <a:spLocks/>
          </p:cNvSpPr>
          <p:nvPr/>
        </p:nvSpPr>
        <p:spPr>
          <a:xfrm>
            <a:off x="529742" y="3498911"/>
            <a:ext cx="3611879" cy="1063778"/>
          </a:xfrm>
          <a:prstGeom prst="rect">
            <a:avLst/>
          </a:prstGeom>
        </p:spPr>
        <p:txBody>
          <a:bodyPr vert="horz" lIns="0" tIns="0" rIns="0" bIns="0" rtlCol="0">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50" kern="100">
                <a:effectLst/>
                <a:latin typeface="Arial" panose="020B0604020202020204" pitchFamily="34" charset="0"/>
                <a:ea typeface="DengXian" panose="02010600030101010101" pitchFamily="2" charset="-122"/>
                <a:cs typeface="Times New Roman" panose="02020603050405020304" pitchFamily="18" charset="0"/>
              </a:rPr>
              <a:t>Process Metrics:</a:t>
            </a:r>
            <a:br>
              <a:rPr lang="en-US" sz="1050" kern="100">
                <a:effectLst/>
                <a:latin typeface="Arial" panose="020B0604020202020204" pitchFamily="34" charset="0"/>
                <a:ea typeface="DengXian" panose="02010600030101010101" pitchFamily="2" charset="-122"/>
                <a:cs typeface="Times New Roman" panose="02020603050405020304" pitchFamily="18" charset="0"/>
              </a:rPr>
            </a:br>
            <a:r>
              <a:rPr lang="en-US" sz="1050" kern="100">
                <a:effectLst/>
                <a:latin typeface="Arial" panose="020B0604020202020204" pitchFamily="34" charset="0"/>
                <a:ea typeface="DengXian" panose="02010600030101010101" pitchFamily="2" charset="-122"/>
                <a:cs typeface="Times New Roman" panose="02020603050405020304" pitchFamily="18" charset="0"/>
              </a:rPr>
              <a:t>CDS trigger frequency and accuracy </a:t>
            </a:r>
            <a:br>
              <a:rPr lang="en-US" sz="1050" kern="100">
                <a:effectLst/>
                <a:latin typeface="Arial" panose="020B0604020202020204" pitchFamily="34" charset="0"/>
                <a:ea typeface="DengXian" panose="02010600030101010101" pitchFamily="2" charset="-122"/>
                <a:cs typeface="Times New Roman" panose="02020603050405020304" pitchFamily="18" charset="0"/>
              </a:rPr>
            </a:br>
            <a:r>
              <a:rPr lang="en-US" sz="1050" kern="100">
                <a:effectLst/>
                <a:latin typeface="Arial" panose="020B0604020202020204" pitchFamily="34" charset="0"/>
                <a:ea typeface="DengXian" panose="02010600030101010101" pitchFamily="2" charset="-122"/>
                <a:cs typeface="Times New Roman" panose="02020603050405020304" pitchFamily="18" charset="0"/>
              </a:rPr>
              <a:t>User interaction rates </a:t>
            </a:r>
            <a:br>
              <a:rPr lang="en-US" sz="1050" kern="100">
                <a:effectLst/>
                <a:latin typeface="Arial" panose="020B0604020202020204" pitchFamily="34" charset="0"/>
                <a:ea typeface="DengXian" panose="02010600030101010101" pitchFamily="2" charset="-122"/>
                <a:cs typeface="Times New Roman" panose="02020603050405020304" pitchFamily="18" charset="0"/>
              </a:rPr>
            </a:br>
            <a:r>
              <a:rPr lang="en-US" sz="1050" kern="100">
                <a:effectLst/>
                <a:latin typeface="Arial" panose="020B0604020202020204" pitchFamily="34" charset="0"/>
                <a:ea typeface="DengXian" panose="02010600030101010101" pitchFamily="2" charset="-122"/>
                <a:cs typeface="Times New Roman" panose="02020603050405020304" pitchFamily="18" charset="0"/>
              </a:rPr>
              <a:t>Triage to CDS Time</a:t>
            </a:r>
            <a:br>
              <a:rPr lang="en-US" sz="1050" kern="100">
                <a:effectLst/>
                <a:latin typeface="Arial" panose="020B0604020202020204" pitchFamily="34" charset="0"/>
                <a:ea typeface="DengXian" panose="02010600030101010101" pitchFamily="2" charset="-122"/>
                <a:cs typeface="Times New Roman" panose="02020603050405020304" pitchFamily="18" charset="0"/>
              </a:rPr>
            </a:br>
            <a:r>
              <a:rPr lang="en-US" sz="1050" kern="100">
                <a:effectLst/>
                <a:latin typeface="Arial" panose="020B0604020202020204" pitchFamily="34" charset="0"/>
                <a:ea typeface="DengXian" panose="02010600030101010101" pitchFamily="2" charset="-122"/>
                <a:cs typeface="Times New Roman" panose="02020603050405020304" pitchFamily="18" charset="0"/>
              </a:rPr>
              <a:t>Adherence rate</a:t>
            </a:r>
            <a:endParaRPr lang="en-US" sz="1050" kern="10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100" name="Content Placeholder 3">
            <a:extLst>
              <a:ext uri="{FF2B5EF4-FFF2-40B4-BE49-F238E27FC236}">
                <a16:creationId xmlns:a16="http://schemas.microsoft.com/office/drawing/2014/main" id="{1107745A-8623-6204-2CAA-3F4F36E06615}"/>
              </a:ext>
            </a:extLst>
          </p:cNvPr>
          <p:cNvSpPr txBox="1">
            <a:spLocks/>
          </p:cNvSpPr>
          <p:nvPr/>
        </p:nvSpPr>
        <p:spPr>
          <a:xfrm>
            <a:off x="3196441" y="3541871"/>
            <a:ext cx="3611879" cy="1063778"/>
          </a:xfrm>
          <a:prstGeom prst="rect">
            <a:avLst/>
          </a:prstGeom>
        </p:spPr>
        <p:txBody>
          <a:bodyPr vert="horz" lIns="0" tIns="0" rIns="0" bIns="0" rtlCol="0">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50" kern="100">
                <a:effectLst/>
                <a:latin typeface="Arial" panose="020B0604020202020204" pitchFamily="34" charset="0"/>
                <a:ea typeface="DengXian" panose="02010600030101010101" pitchFamily="2" charset="-122"/>
                <a:cs typeface="Times New Roman" panose="02020603050405020304" pitchFamily="18" charset="0"/>
              </a:rPr>
              <a:t>Outcome Metrics:</a:t>
            </a:r>
            <a:br>
              <a:rPr lang="en-US" sz="1050" kern="100">
                <a:effectLst/>
                <a:latin typeface="Arial" panose="020B0604020202020204" pitchFamily="34" charset="0"/>
                <a:ea typeface="DengXian" panose="02010600030101010101" pitchFamily="2" charset="-122"/>
                <a:cs typeface="Times New Roman" panose="02020603050405020304" pitchFamily="18" charset="0"/>
              </a:rPr>
            </a:br>
            <a:r>
              <a:rPr lang="en-US" sz="1050">
                <a:effectLst/>
                <a:latin typeface="Arial" panose="020B0604020202020204" pitchFamily="34" charset="0"/>
                <a:ea typeface="DengXian" panose="02010600030101010101" pitchFamily="2" charset="-122"/>
              </a:rPr>
              <a:t>Pneumonia-related mortality rate </a:t>
            </a:r>
            <a:br>
              <a:rPr lang="en-US" sz="1050" kern="100">
                <a:effectLst/>
                <a:latin typeface="Arial" panose="020B0604020202020204" pitchFamily="34" charset="0"/>
                <a:ea typeface="DengXian" panose="02010600030101010101" pitchFamily="2" charset="-122"/>
                <a:cs typeface="Times New Roman" panose="02020603050405020304" pitchFamily="18" charset="0"/>
              </a:rPr>
            </a:br>
            <a:r>
              <a:rPr lang="en-US" sz="1050">
                <a:effectLst/>
                <a:latin typeface="Arial" panose="020B0604020202020204" pitchFamily="34" charset="0"/>
                <a:ea typeface="DengXian" panose="02010600030101010101" pitchFamily="2" charset="-122"/>
              </a:rPr>
              <a:t>ICU admission rate</a:t>
            </a:r>
            <a:r>
              <a:rPr lang="en-US" sz="1050">
                <a:effectLst/>
              </a:rPr>
              <a:t> </a:t>
            </a:r>
          </a:p>
          <a:p>
            <a:r>
              <a:rPr lang="en-US" sz="1050">
                <a:effectLst/>
                <a:latin typeface="Arial" panose="020B0604020202020204" pitchFamily="34" charset="0"/>
                <a:ea typeface="DengXian" panose="02010600030101010101" pitchFamily="2" charset="-122"/>
              </a:rPr>
              <a:t>Hospital length of stay (LOS)</a:t>
            </a:r>
            <a:r>
              <a:rPr lang="en-US" sz="1050">
                <a:effectLst/>
              </a:rPr>
              <a:t> </a:t>
            </a:r>
          </a:p>
          <a:p>
            <a:r>
              <a:rPr lang="en-US" sz="1050">
                <a:effectLst/>
                <a:latin typeface="Arial" panose="020B0604020202020204" pitchFamily="34" charset="0"/>
                <a:ea typeface="DengXian" panose="02010600030101010101" pitchFamily="2" charset="-122"/>
              </a:rPr>
              <a:t>Rate of unexpected clinical deterioration </a:t>
            </a:r>
            <a:endParaRPr lang="en-US" sz="1050" kern="10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101" name="Content Placeholder 3">
            <a:extLst>
              <a:ext uri="{FF2B5EF4-FFF2-40B4-BE49-F238E27FC236}">
                <a16:creationId xmlns:a16="http://schemas.microsoft.com/office/drawing/2014/main" id="{69E85009-3F5E-FB9C-4360-F2A122F22AF5}"/>
              </a:ext>
            </a:extLst>
          </p:cNvPr>
          <p:cNvSpPr txBox="1">
            <a:spLocks/>
          </p:cNvSpPr>
          <p:nvPr/>
        </p:nvSpPr>
        <p:spPr>
          <a:xfrm>
            <a:off x="6149552" y="3535178"/>
            <a:ext cx="3611879" cy="729094"/>
          </a:xfrm>
          <a:prstGeom prst="rect">
            <a:avLst/>
          </a:prstGeom>
        </p:spPr>
        <p:txBody>
          <a:bodyPr vert="horz" lIns="0" tIns="0" rIns="0" bIns="0" rtlCol="0">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50" kern="100">
                <a:effectLst/>
                <a:latin typeface="Arial" panose="020B0604020202020204" pitchFamily="34" charset="0"/>
                <a:ea typeface="DengXian" panose="02010600030101010101" pitchFamily="2" charset="-122"/>
                <a:cs typeface="Times New Roman" panose="02020603050405020304" pitchFamily="18" charset="0"/>
              </a:rPr>
              <a:t>Safety Metrics:</a:t>
            </a:r>
            <a:br>
              <a:rPr lang="en-US" sz="1050" kern="100">
                <a:effectLst/>
                <a:latin typeface="Arial" panose="020B0604020202020204" pitchFamily="34" charset="0"/>
                <a:ea typeface="DengXian" panose="02010600030101010101" pitchFamily="2" charset="-122"/>
                <a:cs typeface="Times New Roman" panose="02020603050405020304" pitchFamily="18" charset="0"/>
              </a:rPr>
            </a:br>
            <a:r>
              <a:rPr lang="en-US" sz="1050">
                <a:effectLst/>
                <a:latin typeface="Arial" panose="020B0604020202020204" pitchFamily="34" charset="0"/>
                <a:ea typeface="DengXian" panose="02010600030101010101" pitchFamily="2" charset="-122"/>
              </a:rPr>
              <a:t>Clinician satisfaction </a:t>
            </a:r>
            <a:br>
              <a:rPr lang="en-US" sz="1050" kern="100">
                <a:effectLst/>
                <a:latin typeface="Arial" panose="020B0604020202020204" pitchFamily="34" charset="0"/>
                <a:ea typeface="DengXian" panose="02010600030101010101" pitchFamily="2" charset="-122"/>
                <a:cs typeface="Times New Roman" panose="02020603050405020304" pitchFamily="18" charset="0"/>
              </a:rPr>
            </a:br>
            <a:r>
              <a:rPr lang="en-US" sz="1050">
                <a:effectLst/>
                <a:latin typeface="Arial" panose="020B0604020202020204" pitchFamily="34" charset="0"/>
                <a:ea typeface="DengXian" panose="02010600030101010101" pitchFamily="2" charset="-122"/>
              </a:rPr>
              <a:t>Assessment of alert fatigue</a:t>
            </a:r>
          </a:p>
          <a:p>
            <a:r>
              <a:rPr lang="en-US" sz="1050" kern="100">
                <a:latin typeface="Arial" panose="020B0604020202020204" pitchFamily="34" charset="0"/>
                <a:ea typeface="DengXian" panose="02010600030101010101" pitchFamily="2" charset="-122"/>
                <a:cs typeface="Times New Roman" panose="02020603050405020304" pitchFamily="18" charset="0"/>
              </a:rPr>
              <a:t>False positive and negative rates</a:t>
            </a:r>
            <a:endParaRPr lang="en-US" sz="1050" kern="100">
              <a:effectLst/>
              <a:latin typeface="Aptos" panose="020B0004020202020204" pitchFamily="34" charset="0"/>
              <a:ea typeface="DengXian" panose="02010600030101010101" pitchFamily="2" charset="-122"/>
              <a:cs typeface="Times New Roman" panose="02020603050405020304" pitchFamily="18" charset="0"/>
            </a:endParaRPr>
          </a:p>
        </p:txBody>
      </p:sp>
      <p:pic>
        <p:nvPicPr>
          <p:cNvPr id="9" name="Graphic 8" descr="Circles with arrows with solid fill">
            <a:extLst>
              <a:ext uri="{FF2B5EF4-FFF2-40B4-BE49-F238E27FC236}">
                <a16:creationId xmlns:a16="http://schemas.microsoft.com/office/drawing/2014/main" id="{E0E81351-8C57-55EE-853F-9A70178D0B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5948" y="3016059"/>
            <a:ext cx="506560" cy="506560"/>
          </a:xfrm>
          <a:prstGeom prst="rect">
            <a:avLst/>
          </a:prstGeom>
        </p:spPr>
      </p:pic>
      <p:pic>
        <p:nvPicPr>
          <p:cNvPr id="11" name="Graphic 10" descr="Decision chart with solid fill">
            <a:extLst>
              <a:ext uri="{FF2B5EF4-FFF2-40B4-BE49-F238E27FC236}">
                <a16:creationId xmlns:a16="http://schemas.microsoft.com/office/drawing/2014/main" id="{FE25D69C-3C8C-C06A-F6BA-5ACA30A880C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71306" y="3028619"/>
            <a:ext cx="506559" cy="506559"/>
          </a:xfrm>
          <a:prstGeom prst="rect">
            <a:avLst/>
          </a:prstGeom>
        </p:spPr>
      </p:pic>
      <p:pic>
        <p:nvPicPr>
          <p:cNvPr id="13" name="Graphic 12" descr="Shield Tick with solid fill">
            <a:extLst>
              <a:ext uri="{FF2B5EF4-FFF2-40B4-BE49-F238E27FC236}">
                <a16:creationId xmlns:a16="http://schemas.microsoft.com/office/drawing/2014/main" id="{66F5DEF9-0CB6-A5F2-8461-398EF991EA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43681" y="3006169"/>
            <a:ext cx="506559" cy="506559"/>
          </a:xfrm>
          <a:prstGeom prst="rect">
            <a:avLst/>
          </a:prstGeom>
        </p:spPr>
      </p:pic>
    </p:spTree>
    <p:extLst>
      <p:ext uri="{BB962C8B-B14F-4D97-AF65-F5344CB8AC3E}">
        <p14:creationId xmlns:p14="http://schemas.microsoft.com/office/powerpoint/2010/main" val="342361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BD26C-61CA-01E7-33D9-75FFCE636D55}"/>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8E68593-6148-7F18-E386-D171A78DAF1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6" name="think-cell data - do not delete" hidden="1">
                        <a:extLst>
                          <a:ext uri="{FF2B5EF4-FFF2-40B4-BE49-F238E27FC236}">
                            <a16:creationId xmlns:a16="http://schemas.microsoft.com/office/drawing/2014/main" id="{BFE1D3EA-E44F-9802-7619-11B52643B232}"/>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2697C2F7-8951-E5F2-264C-852DCEFD1EA2}"/>
              </a:ext>
            </a:extLst>
          </p:cNvPr>
          <p:cNvSpPr>
            <a:spLocks noGrp="1"/>
          </p:cNvSpPr>
          <p:nvPr>
            <p:ph type="sldNum" sz="quarter" idx="4"/>
          </p:nvPr>
        </p:nvSpPr>
        <p:spPr/>
        <p:txBody>
          <a:bodyPr/>
          <a:lstStyle/>
          <a:p>
            <a:fld id="{2441C0E6-2A71-4EB3-9E92-A3D15D26B6CA}" type="slidenum">
              <a:rPr lang="en-US" smtClean="0"/>
              <a:pPr/>
              <a:t>7</a:t>
            </a:fld>
            <a:endParaRPr lang="en-US"/>
          </a:p>
        </p:txBody>
      </p:sp>
      <p:sp>
        <p:nvSpPr>
          <p:cNvPr id="5" name="Title 4">
            <a:extLst>
              <a:ext uri="{FF2B5EF4-FFF2-40B4-BE49-F238E27FC236}">
                <a16:creationId xmlns:a16="http://schemas.microsoft.com/office/drawing/2014/main" id="{C992F5C0-D2C0-341B-3262-3BBC9A892FC3}"/>
              </a:ext>
            </a:extLst>
          </p:cNvPr>
          <p:cNvSpPr>
            <a:spLocks noGrp="1"/>
          </p:cNvSpPr>
          <p:nvPr>
            <p:ph type="title"/>
          </p:nvPr>
        </p:nvSpPr>
        <p:spPr>
          <a:xfrm>
            <a:off x="164537" y="338150"/>
            <a:ext cx="5413822" cy="428212"/>
          </a:xfrm>
        </p:spPr>
        <p:txBody>
          <a:bodyPr vert="horz"/>
          <a:lstStyle/>
          <a:p>
            <a:r>
              <a:rPr lang="en-US"/>
              <a:t>OPA Design for Pneumonia Risk CDS</a:t>
            </a:r>
          </a:p>
        </p:txBody>
      </p:sp>
      <p:sp>
        <p:nvSpPr>
          <p:cNvPr id="13" name="Rectangle 12">
            <a:extLst>
              <a:ext uri="{FF2B5EF4-FFF2-40B4-BE49-F238E27FC236}">
                <a16:creationId xmlns:a16="http://schemas.microsoft.com/office/drawing/2014/main" id="{32EF99CB-F7C9-BEEB-34F9-CC1261F33AD3}"/>
              </a:ext>
            </a:extLst>
          </p:cNvPr>
          <p:cNvSpPr/>
          <p:nvPr/>
        </p:nvSpPr>
        <p:spPr>
          <a:xfrm>
            <a:off x="112498" y="1335615"/>
            <a:ext cx="1586298" cy="542807"/>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Title Text</a:t>
            </a:r>
          </a:p>
        </p:txBody>
      </p:sp>
      <p:sp>
        <p:nvSpPr>
          <p:cNvPr id="14" name="Rectangle 13">
            <a:extLst>
              <a:ext uri="{FF2B5EF4-FFF2-40B4-BE49-F238E27FC236}">
                <a16:creationId xmlns:a16="http://schemas.microsoft.com/office/drawing/2014/main" id="{57D63C8F-89E7-3323-09B4-C7459DBE5133}"/>
              </a:ext>
            </a:extLst>
          </p:cNvPr>
          <p:cNvSpPr/>
          <p:nvPr/>
        </p:nvSpPr>
        <p:spPr>
          <a:xfrm>
            <a:off x="112498" y="1949778"/>
            <a:ext cx="1586298" cy="102634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Body Text</a:t>
            </a:r>
          </a:p>
        </p:txBody>
      </p:sp>
      <p:sp>
        <p:nvSpPr>
          <p:cNvPr id="15" name="Rectangle 14">
            <a:extLst>
              <a:ext uri="{FF2B5EF4-FFF2-40B4-BE49-F238E27FC236}">
                <a16:creationId xmlns:a16="http://schemas.microsoft.com/office/drawing/2014/main" id="{7E6214FC-D50A-5122-A997-CBFCE9C7B348}"/>
              </a:ext>
            </a:extLst>
          </p:cNvPr>
          <p:cNvSpPr/>
          <p:nvPr/>
        </p:nvSpPr>
        <p:spPr>
          <a:xfrm>
            <a:off x="112498" y="3047475"/>
            <a:ext cx="1586298" cy="878285"/>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Relevant Info Display</a:t>
            </a:r>
          </a:p>
        </p:txBody>
      </p:sp>
      <p:sp>
        <p:nvSpPr>
          <p:cNvPr id="16" name="Rectangle 15">
            <a:extLst>
              <a:ext uri="{FF2B5EF4-FFF2-40B4-BE49-F238E27FC236}">
                <a16:creationId xmlns:a16="http://schemas.microsoft.com/office/drawing/2014/main" id="{E6AF627A-2D00-D78C-DE7F-C653ABE975D4}"/>
              </a:ext>
            </a:extLst>
          </p:cNvPr>
          <p:cNvSpPr/>
          <p:nvPr/>
        </p:nvSpPr>
        <p:spPr>
          <a:xfrm>
            <a:off x="112498" y="4090582"/>
            <a:ext cx="1586298" cy="720898"/>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Follow-up Actions</a:t>
            </a:r>
          </a:p>
        </p:txBody>
      </p:sp>
      <p:sp>
        <p:nvSpPr>
          <p:cNvPr id="17" name="Rectangle 16">
            <a:extLst>
              <a:ext uri="{FF2B5EF4-FFF2-40B4-BE49-F238E27FC236}">
                <a16:creationId xmlns:a16="http://schemas.microsoft.com/office/drawing/2014/main" id="{E2DF990B-83FB-C7E0-F4A7-F20B4015E6FD}"/>
              </a:ext>
            </a:extLst>
          </p:cNvPr>
          <p:cNvSpPr/>
          <p:nvPr/>
        </p:nvSpPr>
        <p:spPr>
          <a:xfrm>
            <a:off x="5678652" y="113183"/>
            <a:ext cx="3236480" cy="795105"/>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User Types: Triage Nurse</a:t>
            </a:r>
          </a:p>
        </p:txBody>
      </p:sp>
      <p:cxnSp>
        <p:nvCxnSpPr>
          <p:cNvPr id="21" name="Straight Connector 20">
            <a:extLst>
              <a:ext uri="{FF2B5EF4-FFF2-40B4-BE49-F238E27FC236}">
                <a16:creationId xmlns:a16="http://schemas.microsoft.com/office/drawing/2014/main" id="{EAEC1430-009A-0146-CE70-96C903FFA143}"/>
              </a:ext>
            </a:extLst>
          </p:cNvPr>
          <p:cNvCxnSpPr>
            <a:cxnSpLocks/>
          </p:cNvCxnSpPr>
          <p:nvPr/>
        </p:nvCxnSpPr>
        <p:spPr>
          <a:xfrm>
            <a:off x="324000" y="6263255"/>
            <a:ext cx="11082528" cy="0"/>
          </a:xfrm>
          <a:prstGeom prst="line">
            <a:avLst/>
          </a:prstGeom>
          <a:ln w="6350" cap="sq">
            <a:solidFill>
              <a:srgbClr val="000000"/>
            </a:solidFill>
            <a:prstDash val="dash"/>
            <a:miter lim="800000"/>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57D1EB14-6F32-4A5A-AF36-6BED778DA786}"/>
              </a:ext>
            </a:extLst>
          </p:cNvPr>
          <p:cNvGrpSpPr/>
          <p:nvPr/>
        </p:nvGrpSpPr>
        <p:grpSpPr>
          <a:xfrm>
            <a:off x="1732602" y="1022768"/>
            <a:ext cx="1856231" cy="257463"/>
            <a:chOff x="2204918" y="1302020"/>
            <a:chExt cx="1856231" cy="257463"/>
          </a:xfrm>
        </p:grpSpPr>
        <p:sp>
          <p:nvSpPr>
            <p:cNvPr id="23" name="Rectangle 22">
              <a:extLst>
                <a:ext uri="{FF2B5EF4-FFF2-40B4-BE49-F238E27FC236}">
                  <a16:creationId xmlns:a16="http://schemas.microsoft.com/office/drawing/2014/main" id="{6267344B-B4FE-13E1-A172-69F36DFD24A6}"/>
                </a:ext>
              </a:extLst>
            </p:cNvPr>
            <p:cNvSpPr/>
            <p:nvPr/>
          </p:nvSpPr>
          <p:spPr>
            <a:xfrm>
              <a:off x="2204918" y="1302020"/>
              <a:ext cx="1851706" cy="25746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a:solidFill>
                    <a:schemeClr val="bg1"/>
                  </a:solidFill>
                </a:rPr>
                <a:t>High Risk (Red)</a:t>
              </a:r>
            </a:p>
          </p:txBody>
        </p:sp>
        <p:cxnSp>
          <p:nvCxnSpPr>
            <p:cNvPr id="24" name="Straight Connector 23">
              <a:extLst>
                <a:ext uri="{FF2B5EF4-FFF2-40B4-BE49-F238E27FC236}">
                  <a16:creationId xmlns:a16="http://schemas.microsoft.com/office/drawing/2014/main" id="{F4C11D35-EA44-7C74-8B47-089E47BF1693}"/>
                </a:ext>
              </a:extLst>
            </p:cNvPr>
            <p:cNvCxnSpPr>
              <a:cxnSpLocks/>
            </p:cNvCxnSpPr>
            <p:nvPr/>
          </p:nvCxnSpPr>
          <p:spPr>
            <a:xfrm>
              <a:off x="2204918" y="1559483"/>
              <a:ext cx="1856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F56803C1-976B-969D-7A78-994BCF3454A4}"/>
              </a:ext>
            </a:extLst>
          </p:cNvPr>
          <p:cNvSpPr/>
          <p:nvPr/>
        </p:nvSpPr>
        <p:spPr>
          <a:xfrm>
            <a:off x="1762680" y="1949778"/>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a:solidFill>
                  <a:schemeClr val="bg2"/>
                </a:solidFill>
                <a:effectLst/>
              </a:rPr>
              <a:t>CURB-65 Score: [X] + Significant Comorbidities. 30-day mortality risk: [X]%. Recommend:</a:t>
            </a:r>
            <a:endParaRPr lang="en-US" sz="1200">
              <a:solidFill>
                <a:schemeClr val="bg2"/>
              </a:solidFill>
            </a:endParaRPr>
          </a:p>
        </p:txBody>
      </p:sp>
      <p:sp>
        <p:nvSpPr>
          <p:cNvPr id="26" name="Rectangle 25">
            <a:extLst>
              <a:ext uri="{FF2B5EF4-FFF2-40B4-BE49-F238E27FC236}">
                <a16:creationId xmlns:a16="http://schemas.microsoft.com/office/drawing/2014/main" id="{57619079-5C36-B304-CC4B-E9D45266716A}"/>
              </a:ext>
            </a:extLst>
          </p:cNvPr>
          <p:cNvSpPr/>
          <p:nvPr/>
        </p:nvSpPr>
        <p:spPr>
          <a:xfrm>
            <a:off x="1762680" y="1335615"/>
            <a:ext cx="1851706" cy="53978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0" i="0">
                <a:solidFill>
                  <a:schemeClr val="bg2"/>
                </a:solidFill>
                <a:effectLst/>
              </a:rPr>
              <a:t>"High-Risk Pneumonia: Immediate Action Required"</a:t>
            </a:r>
            <a:endParaRPr lang="en-US" sz="1200">
              <a:solidFill>
                <a:schemeClr val="bg2"/>
              </a:solidFill>
            </a:endParaRPr>
          </a:p>
        </p:txBody>
      </p:sp>
      <p:sp>
        <p:nvSpPr>
          <p:cNvPr id="27" name="Rectangle 26">
            <a:extLst>
              <a:ext uri="{FF2B5EF4-FFF2-40B4-BE49-F238E27FC236}">
                <a16:creationId xmlns:a16="http://schemas.microsoft.com/office/drawing/2014/main" id="{E8181549-FD82-4863-C903-40FE13929639}"/>
              </a:ext>
            </a:extLst>
          </p:cNvPr>
          <p:cNvSpPr/>
          <p:nvPr/>
        </p:nvSpPr>
        <p:spPr>
          <a:xfrm>
            <a:off x="3826946" y="1340348"/>
            <a:ext cx="1851706" cy="53978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0" i="0">
                <a:solidFill>
                  <a:schemeClr val="bg2"/>
                </a:solidFill>
                <a:effectLst/>
              </a:rPr>
              <a:t>"Moderate Pneumonia Risk: Clinical Evaluation Needed"</a:t>
            </a:r>
            <a:endParaRPr lang="en-US" sz="1200">
              <a:solidFill>
                <a:schemeClr val="bg2"/>
              </a:solidFill>
            </a:endParaRPr>
          </a:p>
        </p:txBody>
      </p:sp>
      <p:sp>
        <p:nvSpPr>
          <p:cNvPr id="28" name="Rectangle 27">
            <a:extLst>
              <a:ext uri="{FF2B5EF4-FFF2-40B4-BE49-F238E27FC236}">
                <a16:creationId xmlns:a16="http://schemas.microsoft.com/office/drawing/2014/main" id="{449A1DB9-C4EA-3522-F64D-A17FCE56CD37}"/>
              </a:ext>
            </a:extLst>
          </p:cNvPr>
          <p:cNvSpPr/>
          <p:nvPr/>
        </p:nvSpPr>
        <p:spPr>
          <a:xfrm>
            <a:off x="5909674" y="1290664"/>
            <a:ext cx="1851706" cy="53978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0" i="0">
                <a:solidFill>
                  <a:schemeClr val="bg2"/>
                </a:solidFill>
                <a:effectLst/>
              </a:rPr>
              <a:t>"Low Pneumonia Risk: Monitor Status"</a:t>
            </a:r>
            <a:endParaRPr lang="en-US" sz="1200">
              <a:solidFill>
                <a:schemeClr val="bg2"/>
              </a:solidFill>
            </a:endParaRPr>
          </a:p>
        </p:txBody>
      </p:sp>
      <p:sp>
        <p:nvSpPr>
          <p:cNvPr id="29" name="Rectangle 28">
            <a:extLst>
              <a:ext uri="{FF2B5EF4-FFF2-40B4-BE49-F238E27FC236}">
                <a16:creationId xmlns:a16="http://schemas.microsoft.com/office/drawing/2014/main" id="{5F085514-C205-DF25-45D1-CB7EF7E83195}"/>
              </a:ext>
            </a:extLst>
          </p:cNvPr>
          <p:cNvSpPr/>
          <p:nvPr/>
        </p:nvSpPr>
        <p:spPr>
          <a:xfrm>
            <a:off x="3786049" y="2019974"/>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a:solidFill>
                  <a:schemeClr val="bg2"/>
                </a:solidFill>
                <a:effectLst/>
              </a:rPr>
              <a:t>CURB-65 Score: [X] with Comorbidities. Consider.</a:t>
            </a:r>
            <a:endParaRPr lang="en-US" sz="1200">
              <a:solidFill>
                <a:schemeClr val="bg2"/>
              </a:solidFill>
            </a:endParaRPr>
          </a:p>
        </p:txBody>
      </p:sp>
      <p:sp>
        <p:nvSpPr>
          <p:cNvPr id="30" name="Rectangle 29">
            <a:extLst>
              <a:ext uri="{FF2B5EF4-FFF2-40B4-BE49-F238E27FC236}">
                <a16:creationId xmlns:a16="http://schemas.microsoft.com/office/drawing/2014/main" id="{B3D7B061-BE22-4BF5-9601-57A9F1F85D3E}"/>
              </a:ext>
            </a:extLst>
          </p:cNvPr>
          <p:cNvSpPr/>
          <p:nvPr/>
        </p:nvSpPr>
        <p:spPr>
          <a:xfrm>
            <a:off x="5909674" y="1993702"/>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CURB-65 Score: [X]. Low complication risk. Suggested.</a:t>
            </a:r>
            <a:endParaRPr lang="en-US" sz="1200">
              <a:solidFill>
                <a:schemeClr val="bg2"/>
              </a:solidFill>
            </a:endParaRPr>
          </a:p>
        </p:txBody>
      </p:sp>
      <p:sp>
        <p:nvSpPr>
          <p:cNvPr id="31" name="Rectangle 30">
            <a:extLst>
              <a:ext uri="{FF2B5EF4-FFF2-40B4-BE49-F238E27FC236}">
                <a16:creationId xmlns:a16="http://schemas.microsoft.com/office/drawing/2014/main" id="{DD9A2724-E0D6-FFE2-A013-BA5A8A99CD74}"/>
              </a:ext>
            </a:extLst>
          </p:cNvPr>
          <p:cNvSpPr/>
          <p:nvPr/>
        </p:nvSpPr>
        <p:spPr>
          <a:xfrm>
            <a:off x="1732602" y="3026265"/>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 CURB-65 components</a:t>
            </a:r>
            <a:br>
              <a:rPr lang="en-US" sz="1200">
                <a:solidFill>
                  <a:schemeClr val="bg2"/>
                </a:solidFill>
              </a:rPr>
            </a:br>
            <a:r>
              <a:rPr lang="en-US" sz="1200" b="0" i="0">
                <a:solidFill>
                  <a:schemeClr val="bg2"/>
                </a:solidFill>
                <a:effectLst/>
              </a:rPr>
              <a:t>- CCI score</a:t>
            </a:r>
            <a:br>
              <a:rPr lang="en-US" sz="1200">
                <a:solidFill>
                  <a:schemeClr val="bg2"/>
                </a:solidFill>
              </a:rPr>
            </a:br>
            <a:r>
              <a:rPr lang="en-US" sz="1200" b="0" i="0">
                <a:solidFill>
                  <a:schemeClr val="bg2"/>
                </a:solidFill>
                <a:effectLst/>
              </a:rPr>
              <a:t>- Critical vitals</a:t>
            </a:r>
            <a:br>
              <a:rPr lang="en-US" sz="1200">
                <a:solidFill>
                  <a:schemeClr val="bg2"/>
                </a:solidFill>
              </a:rPr>
            </a:br>
            <a:r>
              <a:rPr lang="en-US" sz="1200" b="0" i="0">
                <a:solidFill>
                  <a:schemeClr val="bg2"/>
                </a:solidFill>
                <a:effectLst/>
              </a:rPr>
              <a:t>- Prior pneumonia admissions</a:t>
            </a:r>
            <a:endParaRPr lang="en-US" sz="1200">
              <a:solidFill>
                <a:schemeClr val="bg2"/>
              </a:solidFill>
            </a:endParaRPr>
          </a:p>
        </p:txBody>
      </p:sp>
      <p:sp>
        <p:nvSpPr>
          <p:cNvPr id="32" name="Rectangle 31">
            <a:extLst>
              <a:ext uri="{FF2B5EF4-FFF2-40B4-BE49-F238E27FC236}">
                <a16:creationId xmlns:a16="http://schemas.microsoft.com/office/drawing/2014/main" id="{EAA3191E-F191-6322-5969-0A3C5AB8F3F1}"/>
              </a:ext>
            </a:extLst>
          </p:cNvPr>
          <p:cNvSpPr/>
          <p:nvPr/>
        </p:nvSpPr>
        <p:spPr>
          <a:xfrm>
            <a:off x="3821138" y="3058511"/>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CURB-65 breakdown</a:t>
            </a:r>
            <a:br>
              <a:rPr lang="en-US" sz="1200">
                <a:solidFill>
                  <a:schemeClr val="bg2"/>
                </a:solidFill>
              </a:rPr>
            </a:br>
            <a:r>
              <a:rPr lang="en-US" sz="1200" b="0" i="0">
                <a:solidFill>
                  <a:schemeClr val="bg2"/>
                </a:solidFill>
                <a:effectLst/>
              </a:rPr>
              <a:t>Key abnormal values</a:t>
            </a:r>
            <a:br>
              <a:rPr lang="en-US" sz="1200">
                <a:solidFill>
                  <a:schemeClr val="bg2"/>
                </a:solidFill>
              </a:rPr>
            </a:br>
            <a:r>
              <a:rPr lang="en-US" sz="1200" b="0" i="0">
                <a:solidFill>
                  <a:schemeClr val="bg2"/>
                </a:solidFill>
                <a:effectLst/>
              </a:rPr>
              <a:t>Comorbidity flags</a:t>
            </a:r>
            <a:endParaRPr lang="en-US" sz="1200">
              <a:solidFill>
                <a:schemeClr val="bg2"/>
              </a:solidFill>
            </a:endParaRPr>
          </a:p>
        </p:txBody>
      </p:sp>
      <p:sp>
        <p:nvSpPr>
          <p:cNvPr id="33" name="Rectangle 32">
            <a:extLst>
              <a:ext uri="{FF2B5EF4-FFF2-40B4-BE49-F238E27FC236}">
                <a16:creationId xmlns:a16="http://schemas.microsoft.com/office/drawing/2014/main" id="{37E167C3-230B-0C06-7150-01FAFCC3D013}"/>
              </a:ext>
            </a:extLst>
          </p:cNvPr>
          <p:cNvSpPr/>
          <p:nvPr/>
        </p:nvSpPr>
        <p:spPr>
          <a:xfrm>
            <a:off x="5909674" y="3064497"/>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CURB-65 score</a:t>
            </a:r>
            <a:br>
              <a:rPr lang="en-US" sz="1200">
                <a:solidFill>
                  <a:schemeClr val="bg2"/>
                </a:solidFill>
              </a:rPr>
            </a:br>
            <a:r>
              <a:rPr lang="en-US" sz="1200" b="0" i="0">
                <a:solidFill>
                  <a:schemeClr val="bg2"/>
                </a:solidFill>
                <a:effectLst/>
              </a:rPr>
              <a:t>Normal ranges</a:t>
            </a:r>
            <a:br>
              <a:rPr lang="en-US" sz="1200">
                <a:solidFill>
                  <a:schemeClr val="bg2"/>
                </a:solidFill>
              </a:rPr>
            </a:br>
            <a:r>
              <a:rPr lang="en-US" sz="1200" b="0" i="0">
                <a:solidFill>
                  <a:schemeClr val="bg2"/>
                </a:solidFill>
                <a:effectLst/>
              </a:rPr>
              <a:t>Outpatient criteria</a:t>
            </a:r>
            <a:endParaRPr lang="en-US" sz="1200">
              <a:solidFill>
                <a:schemeClr val="bg2"/>
              </a:solidFill>
            </a:endParaRPr>
          </a:p>
        </p:txBody>
      </p:sp>
      <p:sp>
        <p:nvSpPr>
          <p:cNvPr id="34" name="TextBox 33">
            <a:extLst>
              <a:ext uri="{FF2B5EF4-FFF2-40B4-BE49-F238E27FC236}">
                <a16:creationId xmlns:a16="http://schemas.microsoft.com/office/drawing/2014/main" id="{608DB22A-ACBC-FB9F-5095-7B8D12AC2EC3}"/>
              </a:ext>
            </a:extLst>
          </p:cNvPr>
          <p:cNvSpPr txBox="1"/>
          <p:nvPr/>
        </p:nvSpPr>
        <p:spPr>
          <a:xfrm>
            <a:off x="2620451" y="4249626"/>
            <a:ext cx="0" cy="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a:solidFill>
                <a:schemeClr val="bg2"/>
              </a:solidFill>
            </a:endParaRPr>
          </a:p>
        </p:txBody>
      </p:sp>
      <p:sp>
        <p:nvSpPr>
          <p:cNvPr id="35" name="TextBox 34">
            <a:extLst>
              <a:ext uri="{FF2B5EF4-FFF2-40B4-BE49-F238E27FC236}">
                <a16:creationId xmlns:a16="http://schemas.microsoft.com/office/drawing/2014/main" id="{7DFD4441-ADD3-FA92-7FEB-DCA2B54F0110}"/>
              </a:ext>
            </a:extLst>
          </p:cNvPr>
          <p:cNvSpPr txBox="1"/>
          <p:nvPr/>
        </p:nvSpPr>
        <p:spPr>
          <a:xfrm>
            <a:off x="5804733" y="588261"/>
            <a:ext cx="0" cy="45719"/>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a:solidFill>
                <a:schemeClr val="bg2"/>
              </a:solidFill>
            </a:endParaRPr>
          </a:p>
        </p:txBody>
      </p:sp>
      <p:grpSp>
        <p:nvGrpSpPr>
          <p:cNvPr id="36" name="Group 35">
            <a:extLst>
              <a:ext uri="{FF2B5EF4-FFF2-40B4-BE49-F238E27FC236}">
                <a16:creationId xmlns:a16="http://schemas.microsoft.com/office/drawing/2014/main" id="{E7EC9D3A-024A-6281-AB7E-5339E79C9929}"/>
              </a:ext>
            </a:extLst>
          </p:cNvPr>
          <p:cNvGrpSpPr/>
          <p:nvPr/>
        </p:nvGrpSpPr>
        <p:grpSpPr>
          <a:xfrm>
            <a:off x="3781524" y="1029948"/>
            <a:ext cx="1856231" cy="257463"/>
            <a:chOff x="2204918" y="1302020"/>
            <a:chExt cx="1856231" cy="257463"/>
          </a:xfrm>
        </p:grpSpPr>
        <p:sp>
          <p:nvSpPr>
            <p:cNvPr id="37" name="Rectangle 36">
              <a:extLst>
                <a:ext uri="{FF2B5EF4-FFF2-40B4-BE49-F238E27FC236}">
                  <a16:creationId xmlns:a16="http://schemas.microsoft.com/office/drawing/2014/main" id="{286A2391-4FF6-2A8B-20CF-4979C3BE0FFE}"/>
                </a:ext>
              </a:extLst>
            </p:cNvPr>
            <p:cNvSpPr/>
            <p:nvPr/>
          </p:nvSpPr>
          <p:spPr>
            <a:xfrm>
              <a:off x="2204918" y="1302020"/>
              <a:ext cx="1851706" cy="25746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a:solidFill>
                    <a:schemeClr val="bg1"/>
                  </a:solidFill>
                </a:rPr>
                <a:t>Moderate Risk (Yellow)</a:t>
              </a:r>
            </a:p>
          </p:txBody>
        </p:sp>
        <p:cxnSp>
          <p:nvCxnSpPr>
            <p:cNvPr id="38" name="Straight Connector 37">
              <a:extLst>
                <a:ext uri="{FF2B5EF4-FFF2-40B4-BE49-F238E27FC236}">
                  <a16:creationId xmlns:a16="http://schemas.microsoft.com/office/drawing/2014/main" id="{CBEDD92A-6CA4-A185-1F9E-139C8E4C54B7}"/>
                </a:ext>
              </a:extLst>
            </p:cNvPr>
            <p:cNvCxnSpPr>
              <a:cxnSpLocks/>
            </p:cNvCxnSpPr>
            <p:nvPr/>
          </p:nvCxnSpPr>
          <p:spPr>
            <a:xfrm>
              <a:off x="2204918" y="1559483"/>
              <a:ext cx="185623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0E47191-98AF-7685-7269-A952F88D1AD9}"/>
              </a:ext>
            </a:extLst>
          </p:cNvPr>
          <p:cNvGrpSpPr/>
          <p:nvPr/>
        </p:nvGrpSpPr>
        <p:grpSpPr>
          <a:xfrm>
            <a:off x="5836909" y="1030359"/>
            <a:ext cx="1856231" cy="257463"/>
            <a:chOff x="2204918" y="1302020"/>
            <a:chExt cx="1856231" cy="257463"/>
          </a:xfrm>
        </p:grpSpPr>
        <p:sp>
          <p:nvSpPr>
            <p:cNvPr id="40" name="Rectangle 39">
              <a:extLst>
                <a:ext uri="{FF2B5EF4-FFF2-40B4-BE49-F238E27FC236}">
                  <a16:creationId xmlns:a16="http://schemas.microsoft.com/office/drawing/2014/main" id="{BFE15C08-477B-EFE1-41EC-1DF7599078E9}"/>
                </a:ext>
              </a:extLst>
            </p:cNvPr>
            <p:cNvSpPr/>
            <p:nvPr/>
          </p:nvSpPr>
          <p:spPr>
            <a:xfrm>
              <a:off x="2204918" y="1302020"/>
              <a:ext cx="1851706" cy="25746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a:solidFill>
                    <a:schemeClr val="bg1"/>
                  </a:solidFill>
                </a:rPr>
                <a:t>Low Risk (Green)</a:t>
              </a:r>
            </a:p>
          </p:txBody>
        </p:sp>
        <p:cxnSp>
          <p:nvCxnSpPr>
            <p:cNvPr id="41" name="Straight Connector 40">
              <a:extLst>
                <a:ext uri="{FF2B5EF4-FFF2-40B4-BE49-F238E27FC236}">
                  <a16:creationId xmlns:a16="http://schemas.microsoft.com/office/drawing/2014/main" id="{3F7D1DD4-8C98-44F2-D60B-AC311EEC1CB7}"/>
                </a:ext>
              </a:extLst>
            </p:cNvPr>
            <p:cNvCxnSpPr>
              <a:cxnSpLocks/>
            </p:cNvCxnSpPr>
            <p:nvPr/>
          </p:nvCxnSpPr>
          <p:spPr>
            <a:xfrm>
              <a:off x="2204918" y="1559483"/>
              <a:ext cx="1856231"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2D0B2E62-CF17-BE49-0685-72F72D14FDCC}"/>
              </a:ext>
            </a:extLst>
          </p:cNvPr>
          <p:cNvSpPr/>
          <p:nvPr/>
        </p:nvSpPr>
        <p:spPr>
          <a:xfrm>
            <a:off x="1713162" y="4084600"/>
            <a:ext cx="2088391"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 ICU consult</a:t>
            </a:r>
            <a:br>
              <a:rPr lang="en-US" sz="1200">
                <a:solidFill>
                  <a:schemeClr val="bg2"/>
                </a:solidFill>
              </a:rPr>
            </a:br>
            <a:r>
              <a:rPr lang="en-US" sz="1200" b="0" i="0">
                <a:solidFill>
                  <a:schemeClr val="bg2"/>
                </a:solidFill>
                <a:effectLst/>
              </a:rPr>
              <a:t>- Sepsis protocol</a:t>
            </a:r>
            <a:br>
              <a:rPr lang="en-US" sz="1200">
                <a:solidFill>
                  <a:schemeClr val="bg2"/>
                </a:solidFill>
              </a:rPr>
            </a:br>
            <a:r>
              <a:rPr lang="en-US" sz="1200" b="0" i="0">
                <a:solidFill>
                  <a:schemeClr val="bg2"/>
                </a:solidFill>
                <a:effectLst/>
              </a:rPr>
              <a:t>- Broad-spectrum antibiotics</a:t>
            </a:r>
            <a:br>
              <a:rPr lang="en-US" sz="1200">
                <a:solidFill>
                  <a:schemeClr val="bg2"/>
                </a:solidFill>
              </a:rPr>
            </a:br>
            <a:r>
              <a:rPr lang="en-US" sz="1200" b="0" i="0">
                <a:solidFill>
                  <a:schemeClr val="bg2"/>
                </a:solidFill>
                <a:effectLst/>
              </a:rPr>
              <a:t>- STAT CXR</a:t>
            </a:r>
            <a:endParaRPr lang="en-US" sz="1200">
              <a:solidFill>
                <a:schemeClr val="bg2"/>
              </a:solidFill>
            </a:endParaRPr>
          </a:p>
        </p:txBody>
      </p:sp>
      <p:sp>
        <p:nvSpPr>
          <p:cNvPr id="43" name="Rectangle 42">
            <a:extLst>
              <a:ext uri="{FF2B5EF4-FFF2-40B4-BE49-F238E27FC236}">
                <a16:creationId xmlns:a16="http://schemas.microsoft.com/office/drawing/2014/main" id="{2B47DFFC-F603-9082-817F-88B138EF96FE}"/>
              </a:ext>
            </a:extLst>
          </p:cNvPr>
          <p:cNvSpPr/>
          <p:nvPr/>
        </p:nvSpPr>
        <p:spPr>
          <a:xfrm>
            <a:off x="3771881" y="4093160"/>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 Admission evaluation</a:t>
            </a:r>
            <a:br>
              <a:rPr lang="en-US" sz="1200">
                <a:solidFill>
                  <a:schemeClr val="bg2"/>
                </a:solidFill>
              </a:rPr>
            </a:br>
            <a:r>
              <a:rPr lang="en-US" sz="1200" b="0" i="0">
                <a:solidFill>
                  <a:schemeClr val="bg2"/>
                </a:solidFill>
                <a:effectLst/>
              </a:rPr>
              <a:t>- Antibiotic timer</a:t>
            </a:r>
            <a:br>
              <a:rPr lang="en-US" sz="1200">
                <a:solidFill>
                  <a:schemeClr val="bg2"/>
                </a:solidFill>
              </a:rPr>
            </a:br>
            <a:r>
              <a:rPr lang="en-US" sz="1200" b="0" i="0">
                <a:solidFill>
                  <a:schemeClr val="bg2"/>
                </a:solidFill>
                <a:effectLst/>
              </a:rPr>
              <a:t>- Oxygen protocol</a:t>
            </a:r>
            <a:endParaRPr lang="en-US" sz="1200">
              <a:solidFill>
                <a:schemeClr val="bg2"/>
              </a:solidFill>
            </a:endParaRPr>
          </a:p>
        </p:txBody>
      </p:sp>
      <p:sp>
        <p:nvSpPr>
          <p:cNvPr id="44" name="Rectangle 43">
            <a:extLst>
              <a:ext uri="{FF2B5EF4-FFF2-40B4-BE49-F238E27FC236}">
                <a16:creationId xmlns:a16="http://schemas.microsoft.com/office/drawing/2014/main" id="{2D198E46-47FF-B939-9F6A-B849CDCC5824}"/>
              </a:ext>
            </a:extLst>
          </p:cNvPr>
          <p:cNvSpPr/>
          <p:nvPr/>
        </p:nvSpPr>
        <p:spPr>
          <a:xfrm>
            <a:off x="5907847" y="4104227"/>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 Discharge checklist</a:t>
            </a:r>
            <a:br>
              <a:rPr lang="en-US" sz="1200">
                <a:solidFill>
                  <a:schemeClr val="bg2"/>
                </a:solidFill>
              </a:rPr>
            </a:br>
            <a:r>
              <a:rPr lang="en-US" sz="1200" b="0" i="0">
                <a:solidFill>
                  <a:schemeClr val="bg2"/>
                </a:solidFill>
                <a:effectLst/>
              </a:rPr>
              <a:t>- Follow-up reminder</a:t>
            </a:r>
            <a:br>
              <a:rPr lang="en-US" sz="1200">
                <a:solidFill>
                  <a:schemeClr val="bg2"/>
                </a:solidFill>
              </a:rPr>
            </a:br>
            <a:r>
              <a:rPr lang="en-US" sz="1200" b="0" i="0">
                <a:solidFill>
                  <a:schemeClr val="bg2"/>
                </a:solidFill>
                <a:effectLst/>
              </a:rPr>
              <a:t>- Symptom journal</a:t>
            </a:r>
            <a:endParaRPr lang="en-US" sz="1200">
              <a:solidFill>
                <a:schemeClr val="bg2"/>
              </a:solidFill>
            </a:endParaRPr>
          </a:p>
        </p:txBody>
      </p:sp>
      <p:pic>
        <p:nvPicPr>
          <p:cNvPr id="45" name="Graphic 44" descr="Doctor male with solid fill">
            <a:extLst>
              <a:ext uri="{FF2B5EF4-FFF2-40B4-BE49-F238E27FC236}">
                <a16:creationId xmlns:a16="http://schemas.microsoft.com/office/drawing/2014/main" id="{79904211-01CC-88FC-613A-75BCA59238A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52439" y="217585"/>
            <a:ext cx="562399" cy="550099"/>
          </a:xfrm>
          <a:prstGeom prst="rect">
            <a:avLst/>
          </a:prstGeom>
        </p:spPr>
      </p:pic>
      <p:pic>
        <p:nvPicPr>
          <p:cNvPr id="46" name="Graphic 45" descr="Doctor female with solid fill">
            <a:extLst>
              <a:ext uri="{FF2B5EF4-FFF2-40B4-BE49-F238E27FC236}">
                <a16:creationId xmlns:a16="http://schemas.microsoft.com/office/drawing/2014/main" id="{D7E61F02-71D1-1F27-C0CB-1CE349A5DE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6692" y="216263"/>
            <a:ext cx="562399" cy="550099"/>
          </a:xfrm>
          <a:prstGeom prst="rect">
            <a:avLst/>
          </a:prstGeom>
        </p:spPr>
      </p:pic>
    </p:spTree>
    <p:extLst>
      <p:ext uri="{BB962C8B-B14F-4D97-AF65-F5344CB8AC3E}">
        <p14:creationId xmlns:p14="http://schemas.microsoft.com/office/powerpoint/2010/main" val="382529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BFE1D3EA-E44F-9802-7619-11B52643B232}"/>
              </a:ext>
            </a:extLst>
          </p:cNvPr>
          <p:cNvGraphicFramePr>
            <a:graphicFrameLocks noChangeAspect="1"/>
          </p:cNvGraphicFramePr>
          <p:nvPr>
            <p:custDataLst>
              <p:tags r:id="rId1"/>
            </p:custDataLst>
            <p:extLst>
              <p:ext uri="{D42A27DB-BD31-4B8C-83A1-F6EECF244321}">
                <p14:modId xmlns:p14="http://schemas.microsoft.com/office/powerpoint/2010/main" val="129107535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218A51AA-91E0-A8E1-9C5E-E8611AE8B988}"/>
              </a:ext>
            </a:extLst>
          </p:cNvPr>
          <p:cNvSpPr>
            <a:spLocks noGrp="1"/>
          </p:cNvSpPr>
          <p:nvPr>
            <p:ph type="sldNum" sz="quarter" idx="4"/>
          </p:nvPr>
        </p:nvSpPr>
        <p:spPr>
          <a:xfrm>
            <a:off x="8345303" y="4512952"/>
            <a:ext cx="332979" cy="158875"/>
          </a:xfrm>
        </p:spPr>
        <p:txBody>
          <a:bodyPr/>
          <a:lstStyle/>
          <a:p>
            <a:fld id="{2441C0E6-2A71-4EB3-9E92-A3D15D26B6CA}" type="slidenum">
              <a:rPr lang="en-US" smtClean="0"/>
              <a:pPr/>
              <a:t>8</a:t>
            </a:fld>
            <a:endParaRPr lang="en-US"/>
          </a:p>
        </p:txBody>
      </p:sp>
      <p:sp>
        <p:nvSpPr>
          <p:cNvPr id="5" name="Title 4">
            <a:extLst>
              <a:ext uri="{FF2B5EF4-FFF2-40B4-BE49-F238E27FC236}">
                <a16:creationId xmlns:a16="http://schemas.microsoft.com/office/drawing/2014/main" id="{F59A7AF3-8BE1-9CB6-41C8-8418EA7B8A36}"/>
              </a:ext>
            </a:extLst>
          </p:cNvPr>
          <p:cNvSpPr>
            <a:spLocks noGrp="1"/>
          </p:cNvSpPr>
          <p:nvPr>
            <p:ph type="title"/>
          </p:nvPr>
        </p:nvSpPr>
        <p:spPr>
          <a:xfrm>
            <a:off x="164537" y="338150"/>
            <a:ext cx="5413822" cy="428212"/>
          </a:xfrm>
        </p:spPr>
        <p:txBody>
          <a:bodyPr vert="horz"/>
          <a:lstStyle/>
          <a:p>
            <a:r>
              <a:rPr lang="en-US"/>
              <a:t>OPA Design for Pneumonia Risk CDS</a:t>
            </a:r>
          </a:p>
        </p:txBody>
      </p:sp>
      <p:sp>
        <p:nvSpPr>
          <p:cNvPr id="13" name="Rectangle 12">
            <a:extLst>
              <a:ext uri="{FF2B5EF4-FFF2-40B4-BE49-F238E27FC236}">
                <a16:creationId xmlns:a16="http://schemas.microsoft.com/office/drawing/2014/main" id="{23DFBD46-53FA-9251-5E20-47E50FE5FBBC}"/>
              </a:ext>
            </a:extLst>
          </p:cNvPr>
          <p:cNvSpPr/>
          <p:nvPr/>
        </p:nvSpPr>
        <p:spPr>
          <a:xfrm>
            <a:off x="112498" y="1335615"/>
            <a:ext cx="1586298" cy="542807"/>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Title Text</a:t>
            </a:r>
          </a:p>
        </p:txBody>
      </p:sp>
      <p:sp>
        <p:nvSpPr>
          <p:cNvPr id="14" name="Rectangle 13">
            <a:extLst>
              <a:ext uri="{FF2B5EF4-FFF2-40B4-BE49-F238E27FC236}">
                <a16:creationId xmlns:a16="http://schemas.microsoft.com/office/drawing/2014/main" id="{E18AA405-7952-A25D-B691-893C495F6DF2}"/>
              </a:ext>
            </a:extLst>
          </p:cNvPr>
          <p:cNvSpPr/>
          <p:nvPr/>
        </p:nvSpPr>
        <p:spPr>
          <a:xfrm>
            <a:off x="112498" y="1949778"/>
            <a:ext cx="1586298" cy="102634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Body Text</a:t>
            </a:r>
          </a:p>
        </p:txBody>
      </p:sp>
      <p:sp>
        <p:nvSpPr>
          <p:cNvPr id="15" name="Rectangle 14">
            <a:extLst>
              <a:ext uri="{FF2B5EF4-FFF2-40B4-BE49-F238E27FC236}">
                <a16:creationId xmlns:a16="http://schemas.microsoft.com/office/drawing/2014/main" id="{738F7255-772A-4353-B802-0510204A56D8}"/>
              </a:ext>
            </a:extLst>
          </p:cNvPr>
          <p:cNvSpPr/>
          <p:nvPr/>
        </p:nvSpPr>
        <p:spPr>
          <a:xfrm>
            <a:off x="112498" y="3047475"/>
            <a:ext cx="1586298" cy="878285"/>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Relevant Info Display</a:t>
            </a:r>
          </a:p>
        </p:txBody>
      </p:sp>
      <p:sp>
        <p:nvSpPr>
          <p:cNvPr id="16" name="Rectangle 15">
            <a:extLst>
              <a:ext uri="{FF2B5EF4-FFF2-40B4-BE49-F238E27FC236}">
                <a16:creationId xmlns:a16="http://schemas.microsoft.com/office/drawing/2014/main" id="{DB11E276-EA9B-C737-F6B5-2069E5E7B47C}"/>
              </a:ext>
            </a:extLst>
          </p:cNvPr>
          <p:cNvSpPr/>
          <p:nvPr/>
        </p:nvSpPr>
        <p:spPr>
          <a:xfrm>
            <a:off x="112498" y="4090582"/>
            <a:ext cx="1586298" cy="720898"/>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Follow-up Actions</a:t>
            </a:r>
          </a:p>
        </p:txBody>
      </p:sp>
      <p:sp>
        <p:nvSpPr>
          <p:cNvPr id="17" name="Rectangle 16">
            <a:extLst>
              <a:ext uri="{FF2B5EF4-FFF2-40B4-BE49-F238E27FC236}">
                <a16:creationId xmlns:a16="http://schemas.microsoft.com/office/drawing/2014/main" id="{5F7F1DE4-CEB1-C69F-41D8-11CBEF3E5969}"/>
              </a:ext>
            </a:extLst>
          </p:cNvPr>
          <p:cNvSpPr/>
          <p:nvPr/>
        </p:nvSpPr>
        <p:spPr>
          <a:xfrm>
            <a:off x="5678652" y="113183"/>
            <a:ext cx="3236480" cy="795105"/>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a:solidFill>
                  <a:schemeClr val="tx1"/>
                </a:solidFill>
              </a:rPr>
              <a:t>User Types: Triage Nurse</a:t>
            </a:r>
          </a:p>
        </p:txBody>
      </p:sp>
      <p:cxnSp>
        <p:nvCxnSpPr>
          <p:cNvPr id="18" name="Straight Connector 17">
            <a:extLst>
              <a:ext uri="{FF2B5EF4-FFF2-40B4-BE49-F238E27FC236}">
                <a16:creationId xmlns:a16="http://schemas.microsoft.com/office/drawing/2014/main" id="{CE08B93C-2631-28B2-1769-37BF7547518C}"/>
              </a:ext>
            </a:extLst>
          </p:cNvPr>
          <p:cNvCxnSpPr>
            <a:cxnSpLocks/>
          </p:cNvCxnSpPr>
          <p:nvPr/>
        </p:nvCxnSpPr>
        <p:spPr>
          <a:xfrm>
            <a:off x="112498" y="1986392"/>
            <a:ext cx="7846238" cy="0"/>
          </a:xfrm>
          <a:prstGeom prst="line">
            <a:avLst/>
          </a:prstGeom>
          <a:ln w="6350" cap="sq">
            <a:solidFill>
              <a:srgbClr val="000000"/>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594F8A-2A02-EEBD-C819-D6474A0D5608}"/>
              </a:ext>
            </a:extLst>
          </p:cNvPr>
          <p:cNvCxnSpPr>
            <a:cxnSpLocks/>
          </p:cNvCxnSpPr>
          <p:nvPr/>
        </p:nvCxnSpPr>
        <p:spPr>
          <a:xfrm>
            <a:off x="112498" y="3084089"/>
            <a:ext cx="7846238" cy="0"/>
          </a:xfrm>
          <a:prstGeom prst="line">
            <a:avLst/>
          </a:prstGeom>
          <a:ln w="6350" cap="sq">
            <a:solidFill>
              <a:srgbClr val="000000"/>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1D8712-5E04-6BDE-2D54-5C16648B648E}"/>
              </a:ext>
            </a:extLst>
          </p:cNvPr>
          <p:cNvCxnSpPr>
            <a:cxnSpLocks/>
          </p:cNvCxnSpPr>
          <p:nvPr/>
        </p:nvCxnSpPr>
        <p:spPr>
          <a:xfrm>
            <a:off x="112498" y="4093651"/>
            <a:ext cx="7846238" cy="0"/>
          </a:xfrm>
          <a:prstGeom prst="line">
            <a:avLst/>
          </a:prstGeom>
          <a:ln w="6350" cap="sq">
            <a:solidFill>
              <a:srgbClr val="000000"/>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A8A99F-98F4-8FDA-176A-3ACF689C5C64}"/>
              </a:ext>
            </a:extLst>
          </p:cNvPr>
          <p:cNvCxnSpPr>
            <a:cxnSpLocks/>
          </p:cNvCxnSpPr>
          <p:nvPr/>
        </p:nvCxnSpPr>
        <p:spPr>
          <a:xfrm>
            <a:off x="324000" y="6263255"/>
            <a:ext cx="11082528" cy="0"/>
          </a:xfrm>
          <a:prstGeom prst="line">
            <a:avLst/>
          </a:prstGeom>
          <a:ln w="6350" cap="sq">
            <a:solidFill>
              <a:srgbClr val="000000"/>
            </a:solidFill>
            <a:prstDash val="dash"/>
            <a:miter lim="800000"/>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638F3F2-F23C-C9D4-51D1-969DB2622340}"/>
              </a:ext>
            </a:extLst>
          </p:cNvPr>
          <p:cNvGrpSpPr/>
          <p:nvPr/>
        </p:nvGrpSpPr>
        <p:grpSpPr>
          <a:xfrm>
            <a:off x="1732602" y="1022768"/>
            <a:ext cx="1856231" cy="257463"/>
            <a:chOff x="2204918" y="1302020"/>
            <a:chExt cx="1856231" cy="257463"/>
          </a:xfrm>
        </p:grpSpPr>
        <p:sp>
          <p:nvSpPr>
            <p:cNvPr id="23" name="Rectangle 22">
              <a:extLst>
                <a:ext uri="{FF2B5EF4-FFF2-40B4-BE49-F238E27FC236}">
                  <a16:creationId xmlns:a16="http://schemas.microsoft.com/office/drawing/2014/main" id="{2D5CE91F-2A6F-4D57-7EA1-B2E0646AB5F7}"/>
                </a:ext>
              </a:extLst>
            </p:cNvPr>
            <p:cNvSpPr/>
            <p:nvPr/>
          </p:nvSpPr>
          <p:spPr>
            <a:xfrm>
              <a:off x="2204918" y="1302020"/>
              <a:ext cx="1851706" cy="25746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a:solidFill>
                    <a:schemeClr val="bg1"/>
                  </a:solidFill>
                </a:rPr>
                <a:t>High Risk (Red)</a:t>
              </a:r>
            </a:p>
          </p:txBody>
        </p:sp>
        <p:cxnSp>
          <p:nvCxnSpPr>
            <p:cNvPr id="24" name="Straight Connector 23">
              <a:extLst>
                <a:ext uri="{FF2B5EF4-FFF2-40B4-BE49-F238E27FC236}">
                  <a16:creationId xmlns:a16="http://schemas.microsoft.com/office/drawing/2014/main" id="{6DF08294-3615-B334-0F01-5D74ADCEE517}"/>
                </a:ext>
              </a:extLst>
            </p:cNvPr>
            <p:cNvCxnSpPr>
              <a:cxnSpLocks/>
            </p:cNvCxnSpPr>
            <p:nvPr/>
          </p:nvCxnSpPr>
          <p:spPr>
            <a:xfrm>
              <a:off x="2204918" y="1559483"/>
              <a:ext cx="1856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4939662A-10C2-00BE-0F0B-8EF3AD6B4303}"/>
              </a:ext>
            </a:extLst>
          </p:cNvPr>
          <p:cNvSpPr/>
          <p:nvPr/>
        </p:nvSpPr>
        <p:spPr>
          <a:xfrm>
            <a:off x="1762680" y="1949778"/>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a:solidFill>
                  <a:schemeClr val="bg2"/>
                </a:solidFill>
                <a:effectLst/>
              </a:rPr>
              <a:t>CURB-65 Score: [X] + Significant Comorbidities. 30-day mortality risk: [X]%. Recommend:</a:t>
            </a:r>
            <a:endParaRPr lang="en-US" sz="1200">
              <a:solidFill>
                <a:schemeClr val="bg2"/>
              </a:solidFill>
            </a:endParaRPr>
          </a:p>
        </p:txBody>
      </p:sp>
      <p:sp>
        <p:nvSpPr>
          <p:cNvPr id="26" name="Rectangle 25">
            <a:extLst>
              <a:ext uri="{FF2B5EF4-FFF2-40B4-BE49-F238E27FC236}">
                <a16:creationId xmlns:a16="http://schemas.microsoft.com/office/drawing/2014/main" id="{0C943486-B3A5-B7FF-D404-35FE19A5B485}"/>
              </a:ext>
            </a:extLst>
          </p:cNvPr>
          <p:cNvSpPr/>
          <p:nvPr/>
        </p:nvSpPr>
        <p:spPr>
          <a:xfrm>
            <a:off x="1762680" y="1335615"/>
            <a:ext cx="1851706" cy="53978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0" i="0">
                <a:solidFill>
                  <a:schemeClr val="bg2"/>
                </a:solidFill>
                <a:effectLst/>
              </a:rPr>
              <a:t>"High-Risk Pneumonia: Immediate Action Required"</a:t>
            </a:r>
            <a:endParaRPr lang="en-US" sz="1200">
              <a:solidFill>
                <a:schemeClr val="bg2"/>
              </a:solidFill>
            </a:endParaRPr>
          </a:p>
        </p:txBody>
      </p:sp>
      <p:sp>
        <p:nvSpPr>
          <p:cNvPr id="27" name="Rectangle 26">
            <a:extLst>
              <a:ext uri="{FF2B5EF4-FFF2-40B4-BE49-F238E27FC236}">
                <a16:creationId xmlns:a16="http://schemas.microsoft.com/office/drawing/2014/main" id="{93CE3F0E-E7F9-5EE0-09DF-1ED8E40B3FAF}"/>
              </a:ext>
            </a:extLst>
          </p:cNvPr>
          <p:cNvSpPr/>
          <p:nvPr/>
        </p:nvSpPr>
        <p:spPr>
          <a:xfrm>
            <a:off x="3826946" y="1340348"/>
            <a:ext cx="1851706" cy="53978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0" i="0">
                <a:solidFill>
                  <a:schemeClr val="bg2"/>
                </a:solidFill>
                <a:effectLst/>
              </a:rPr>
              <a:t>"Moderate Pneumonia Risk: Clinical Evaluation Needed"</a:t>
            </a:r>
            <a:endParaRPr lang="en-US" sz="1200">
              <a:solidFill>
                <a:schemeClr val="bg2"/>
              </a:solidFill>
            </a:endParaRPr>
          </a:p>
        </p:txBody>
      </p:sp>
      <p:sp>
        <p:nvSpPr>
          <p:cNvPr id="28" name="Rectangle 27">
            <a:extLst>
              <a:ext uri="{FF2B5EF4-FFF2-40B4-BE49-F238E27FC236}">
                <a16:creationId xmlns:a16="http://schemas.microsoft.com/office/drawing/2014/main" id="{D0B98229-1F7D-CD53-46BA-C1E91296AF2D}"/>
              </a:ext>
            </a:extLst>
          </p:cNvPr>
          <p:cNvSpPr/>
          <p:nvPr/>
        </p:nvSpPr>
        <p:spPr>
          <a:xfrm>
            <a:off x="5909674" y="1290664"/>
            <a:ext cx="1851706" cy="53978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0" i="0">
                <a:solidFill>
                  <a:schemeClr val="bg2"/>
                </a:solidFill>
                <a:effectLst/>
              </a:rPr>
              <a:t>"Low Pneumonia Risk: Monitor Status"</a:t>
            </a:r>
            <a:endParaRPr lang="en-US" sz="1200">
              <a:solidFill>
                <a:schemeClr val="bg2"/>
              </a:solidFill>
            </a:endParaRPr>
          </a:p>
        </p:txBody>
      </p:sp>
      <p:sp>
        <p:nvSpPr>
          <p:cNvPr id="29" name="Rectangle 28">
            <a:extLst>
              <a:ext uri="{FF2B5EF4-FFF2-40B4-BE49-F238E27FC236}">
                <a16:creationId xmlns:a16="http://schemas.microsoft.com/office/drawing/2014/main" id="{B3A1E06E-B374-6A41-A87D-D1871B1A8F88}"/>
              </a:ext>
            </a:extLst>
          </p:cNvPr>
          <p:cNvSpPr/>
          <p:nvPr/>
        </p:nvSpPr>
        <p:spPr>
          <a:xfrm>
            <a:off x="3786049" y="2019974"/>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a:solidFill>
                  <a:schemeClr val="bg2"/>
                </a:solidFill>
                <a:effectLst/>
              </a:rPr>
              <a:t>CURB-65 Score: [X] with Comorbidities. Consider.</a:t>
            </a:r>
            <a:endParaRPr lang="en-US" sz="1200">
              <a:solidFill>
                <a:schemeClr val="bg2"/>
              </a:solidFill>
            </a:endParaRPr>
          </a:p>
        </p:txBody>
      </p:sp>
      <p:sp>
        <p:nvSpPr>
          <p:cNvPr id="30" name="Rectangle 29">
            <a:extLst>
              <a:ext uri="{FF2B5EF4-FFF2-40B4-BE49-F238E27FC236}">
                <a16:creationId xmlns:a16="http://schemas.microsoft.com/office/drawing/2014/main" id="{04C6924B-0ECB-6030-82C9-F89ABA0B6381}"/>
              </a:ext>
            </a:extLst>
          </p:cNvPr>
          <p:cNvSpPr/>
          <p:nvPr/>
        </p:nvSpPr>
        <p:spPr>
          <a:xfrm>
            <a:off x="5909674" y="1993702"/>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CURB-65 Score: [X]. Low complication risk. Suggested.</a:t>
            </a:r>
            <a:endParaRPr lang="en-US" sz="1200">
              <a:solidFill>
                <a:schemeClr val="bg2"/>
              </a:solidFill>
            </a:endParaRPr>
          </a:p>
        </p:txBody>
      </p:sp>
      <p:sp>
        <p:nvSpPr>
          <p:cNvPr id="31" name="Rectangle 30">
            <a:extLst>
              <a:ext uri="{FF2B5EF4-FFF2-40B4-BE49-F238E27FC236}">
                <a16:creationId xmlns:a16="http://schemas.microsoft.com/office/drawing/2014/main" id="{FA5C372C-7E96-ACAA-D604-BCD80F3C71AD}"/>
              </a:ext>
            </a:extLst>
          </p:cNvPr>
          <p:cNvSpPr/>
          <p:nvPr/>
        </p:nvSpPr>
        <p:spPr>
          <a:xfrm>
            <a:off x="1732602" y="3026265"/>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 CURB-65 components</a:t>
            </a:r>
            <a:br>
              <a:rPr lang="en-US" sz="1200">
                <a:solidFill>
                  <a:schemeClr val="bg2"/>
                </a:solidFill>
              </a:rPr>
            </a:br>
            <a:r>
              <a:rPr lang="en-US" sz="1200" b="0" i="0">
                <a:solidFill>
                  <a:schemeClr val="bg2"/>
                </a:solidFill>
                <a:effectLst/>
              </a:rPr>
              <a:t>- CCI score</a:t>
            </a:r>
            <a:br>
              <a:rPr lang="en-US" sz="1200">
                <a:solidFill>
                  <a:schemeClr val="bg2"/>
                </a:solidFill>
              </a:rPr>
            </a:br>
            <a:r>
              <a:rPr lang="en-US" sz="1200" b="0" i="0">
                <a:solidFill>
                  <a:schemeClr val="bg2"/>
                </a:solidFill>
                <a:effectLst/>
              </a:rPr>
              <a:t>- Critical vitals</a:t>
            </a:r>
            <a:br>
              <a:rPr lang="en-US" sz="1200">
                <a:solidFill>
                  <a:schemeClr val="bg2"/>
                </a:solidFill>
              </a:rPr>
            </a:br>
            <a:r>
              <a:rPr lang="en-US" sz="1200" b="0" i="0">
                <a:solidFill>
                  <a:schemeClr val="bg2"/>
                </a:solidFill>
                <a:effectLst/>
              </a:rPr>
              <a:t>- Prior pneumonia admissions</a:t>
            </a:r>
            <a:endParaRPr lang="en-US" sz="1200">
              <a:solidFill>
                <a:schemeClr val="bg2"/>
              </a:solidFill>
            </a:endParaRPr>
          </a:p>
        </p:txBody>
      </p:sp>
      <p:sp>
        <p:nvSpPr>
          <p:cNvPr id="32" name="Rectangle 31">
            <a:extLst>
              <a:ext uri="{FF2B5EF4-FFF2-40B4-BE49-F238E27FC236}">
                <a16:creationId xmlns:a16="http://schemas.microsoft.com/office/drawing/2014/main" id="{46285D22-C6E4-C6FD-1765-74F735E15763}"/>
              </a:ext>
            </a:extLst>
          </p:cNvPr>
          <p:cNvSpPr/>
          <p:nvPr/>
        </p:nvSpPr>
        <p:spPr>
          <a:xfrm>
            <a:off x="3801554" y="3088525"/>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CURB-65 breakdown</a:t>
            </a:r>
            <a:br>
              <a:rPr lang="en-US" sz="1200">
                <a:solidFill>
                  <a:schemeClr val="bg2"/>
                </a:solidFill>
              </a:rPr>
            </a:br>
            <a:r>
              <a:rPr lang="en-US" sz="1200" b="0" i="0">
                <a:solidFill>
                  <a:schemeClr val="bg2"/>
                </a:solidFill>
                <a:effectLst/>
              </a:rPr>
              <a:t>Key abnormal values</a:t>
            </a:r>
            <a:br>
              <a:rPr lang="en-US" sz="1200">
                <a:solidFill>
                  <a:schemeClr val="bg2"/>
                </a:solidFill>
              </a:rPr>
            </a:br>
            <a:r>
              <a:rPr lang="en-US" sz="1200" b="0" i="0">
                <a:solidFill>
                  <a:schemeClr val="bg2"/>
                </a:solidFill>
                <a:effectLst/>
              </a:rPr>
              <a:t>Comorbidity flags</a:t>
            </a:r>
            <a:endParaRPr lang="en-US" sz="1200">
              <a:solidFill>
                <a:schemeClr val="bg2"/>
              </a:solidFill>
            </a:endParaRPr>
          </a:p>
        </p:txBody>
      </p:sp>
      <p:sp>
        <p:nvSpPr>
          <p:cNvPr id="33" name="Rectangle 32">
            <a:extLst>
              <a:ext uri="{FF2B5EF4-FFF2-40B4-BE49-F238E27FC236}">
                <a16:creationId xmlns:a16="http://schemas.microsoft.com/office/drawing/2014/main" id="{E5502DCC-6258-6710-1885-ED630AE97A4A}"/>
              </a:ext>
            </a:extLst>
          </p:cNvPr>
          <p:cNvSpPr/>
          <p:nvPr/>
        </p:nvSpPr>
        <p:spPr>
          <a:xfrm>
            <a:off x="5909674" y="3064497"/>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CURB-65 score</a:t>
            </a:r>
            <a:br>
              <a:rPr lang="en-US" sz="1200">
                <a:solidFill>
                  <a:schemeClr val="bg2"/>
                </a:solidFill>
              </a:rPr>
            </a:br>
            <a:r>
              <a:rPr lang="en-US" sz="1200" b="0" i="0">
                <a:solidFill>
                  <a:schemeClr val="bg2"/>
                </a:solidFill>
                <a:effectLst/>
              </a:rPr>
              <a:t>Normal ranges</a:t>
            </a:r>
            <a:br>
              <a:rPr lang="en-US" sz="1200">
                <a:solidFill>
                  <a:schemeClr val="bg2"/>
                </a:solidFill>
              </a:rPr>
            </a:br>
            <a:r>
              <a:rPr lang="en-US" sz="1200" b="0" i="0">
                <a:solidFill>
                  <a:schemeClr val="bg2"/>
                </a:solidFill>
                <a:effectLst/>
              </a:rPr>
              <a:t>Outpatient criteria</a:t>
            </a:r>
            <a:endParaRPr lang="en-US" sz="1200">
              <a:solidFill>
                <a:schemeClr val="bg2"/>
              </a:solidFill>
            </a:endParaRPr>
          </a:p>
        </p:txBody>
      </p:sp>
      <p:sp>
        <p:nvSpPr>
          <p:cNvPr id="34" name="TextBox 33">
            <a:extLst>
              <a:ext uri="{FF2B5EF4-FFF2-40B4-BE49-F238E27FC236}">
                <a16:creationId xmlns:a16="http://schemas.microsoft.com/office/drawing/2014/main" id="{BA0D2248-7E9C-9D1A-962B-4CC027CB9A9C}"/>
              </a:ext>
            </a:extLst>
          </p:cNvPr>
          <p:cNvSpPr txBox="1"/>
          <p:nvPr/>
        </p:nvSpPr>
        <p:spPr>
          <a:xfrm>
            <a:off x="2620451" y="4249626"/>
            <a:ext cx="0" cy="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a:solidFill>
                <a:schemeClr val="bg2"/>
              </a:solidFill>
            </a:endParaRPr>
          </a:p>
        </p:txBody>
      </p:sp>
      <p:sp>
        <p:nvSpPr>
          <p:cNvPr id="35" name="TextBox 34">
            <a:extLst>
              <a:ext uri="{FF2B5EF4-FFF2-40B4-BE49-F238E27FC236}">
                <a16:creationId xmlns:a16="http://schemas.microsoft.com/office/drawing/2014/main" id="{7B29FF06-E471-3D1E-F743-792F3C287E28}"/>
              </a:ext>
            </a:extLst>
          </p:cNvPr>
          <p:cNvSpPr txBox="1"/>
          <p:nvPr/>
        </p:nvSpPr>
        <p:spPr>
          <a:xfrm>
            <a:off x="5804733" y="588261"/>
            <a:ext cx="0" cy="45719"/>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a:solidFill>
                <a:schemeClr val="bg2"/>
              </a:solidFill>
            </a:endParaRPr>
          </a:p>
        </p:txBody>
      </p:sp>
      <p:grpSp>
        <p:nvGrpSpPr>
          <p:cNvPr id="36" name="Group 35">
            <a:extLst>
              <a:ext uri="{FF2B5EF4-FFF2-40B4-BE49-F238E27FC236}">
                <a16:creationId xmlns:a16="http://schemas.microsoft.com/office/drawing/2014/main" id="{AF25BC9C-C2DD-606D-3EF6-7B365540085E}"/>
              </a:ext>
            </a:extLst>
          </p:cNvPr>
          <p:cNvGrpSpPr/>
          <p:nvPr/>
        </p:nvGrpSpPr>
        <p:grpSpPr>
          <a:xfrm>
            <a:off x="3781524" y="1029948"/>
            <a:ext cx="1856231" cy="257463"/>
            <a:chOff x="2204918" y="1302020"/>
            <a:chExt cx="1856231" cy="257463"/>
          </a:xfrm>
        </p:grpSpPr>
        <p:sp>
          <p:nvSpPr>
            <p:cNvPr id="37" name="Rectangle 36">
              <a:extLst>
                <a:ext uri="{FF2B5EF4-FFF2-40B4-BE49-F238E27FC236}">
                  <a16:creationId xmlns:a16="http://schemas.microsoft.com/office/drawing/2014/main" id="{FE881799-4571-45E6-4C51-800A1BFA6FF4}"/>
                </a:ext>
              </a:extLst>
            </p:cNvPr>
            <p:cNvSpPr/>
            <p:nvPr/>
          </p:nvSpPr>
          <p:spPr>
            <a:xfrm>
              <a:off x="2204918" y="1302020"/>
              <a:ext cx="1851706" cy="25746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a:solidFill>
                    <a:schemeClr val="bg1"/>
                  </a:solidFill>
                </a:rPr>
                <a:t>Moderate Risk (Yellow)</a:t>
              </a:r>
            </a:p>
          </p:txBody>
        </p:sp>
        <p:cxnSp>
          <p:nvCxnSpPr>
            <p:cNvPr id="38" name="Straight Connector 37">
              <a:extLst>
                <a:ext uri="{FF2B5EF4-FFF2-40B4-BE49-F238E27FC236}">
                  <a16:creationId xmlns:a16="http://schemas.microsoft.com/office/drawing/2014/main" id="{436685FD-C126-BBFC-0864-234CEDA653EE}"/>
                </a:ext>
              </a:extLst>
            </p:cNvPr>
            <p:cNvCxnSpPr>
              <a:cxnSpLocks/>
            </p:cNvCxnSpPr>
            <p:nvPr/>
          </p:nvCxnSpPr>
          <p:spPr>
            <a:xfrm>
              <a:off x="2204918" y="1559483"/>
              <a:ext cx="185623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9F961D99-556F-635E-700D-D5358F5254E7}"/>
              </a:ext>
            </a:extLst>
          </p:cNvPr>
          <p:cNvGrpSpPr/>
          <p:nvPr/>
        </p:nvGrpSpPr>
        <p:grpSpPr>
          <a:xfrm>
            <a:off x="5836909" y="1030359"/>
            <a:ext cx="1856231" cy="257463"/>
            <a:chOff x="2204918" y="1302020"/>
            <a:chExt cx="1856231" cy="257463"/>
          </a:xfrm>
        </p:grpSpPr>
        <p:sp>
          <p:nvSpPr>
            <p:cNvPr id="40" name="Rectangle 39">
              <a:extLst>
                <a:ext uri="{FF2B5EF4-FFF2-40B4-BE49-F238E27FC236}">
                  <a16:creationId xmlns:a16="http://schemas.microsoft.com/office/drawing/2014/main" id="{37A375A2-E6AC-F0D9-A73D-EF2BF2EFB883}"/>
                </a:ext>
              </a:extLst>
            </p:cNvPr>
            <p:cNvSpPr/>
            <p:nvPr/>
          </p:nvSpPr>
          <p:spPr>
            <a:xfrm>
              <a:off x="2204918" y="1302020"/>
              <a:ext cx="1851706" cy="25746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a:solidFill>
                    <a:schemeClr val="bg1"/>
                  </a:solidFill>
                </a:rPr>
                <a:t>Low Risk (Green)</a:t>
              </a:r>
            </a:p>
          </p:txBody>
        </p:sp>
        <p:cxnSp>
          <p:nvCxnSpPr>
            <p:cNvPr id="41" name="Straight Connector 40">
              <a:extLst>
                <a:ext uri="{FF2B5EF4-FFF2-40B4-BE49-F238E27FC236}">
                  <a16:creationId xmlns:a16="http://schemas.microsoft.com/office/drawing/2014/main" id="{F9DD4B2A-DFF0-9F3E-8BB9-DAA9B2769901}"/>
                </a:ext>
              </a:extLst>
            </p:cNvPr>
            <p:cNvCxnSpPr>
              <a:cxnSpLocks/>
            </p:cNvCxnSpPr>
            <p:nvPr/>
          </p:nvCxnSpPr>
          <p:spPr>
            <a:xfrm>
              <a:off x="2204918" y="1559483"/>
              <a:ext cx="1856231"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F1177A29-2692-DDDB-9CC2-B390C17CB6D9}"/>
              </a:ext>
            </a:extLst>
          </p:cNvPr>
          <p:cNvSpPr/>
          <p:nvPr/>
        </p:nvSpPr>
        <p:spPr>
          <a:xfrm>
            <a:off x="1713162" y="4084600"/>
            <a:ext cx="2088391"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 ICU consult</a:t>
            </a:r>
            <a:br>
              <a:rPr lang="en-US" sz="1200">
                <a:solidFill>
                  <a:schemeClr val="bg2"/>
                </a:solidFill>
              </a:rPr>
            </a:br>
            <a:r>
              <a:rPr lang="en-US" sz="1200" b="0" i="0">
                <a:solidFill>
                  <a:schemeClr val="bg2"/>
                </a:solidFill>
                <a:effectLst/>
              </a:rPr>
              <a:t>- Sepsis protocol</a:t>
            </a:r>
            <a:br>
              <a:rPr lang="en-US" sz="1200">
                <a:solidFill>
                  <a:schemeClr val="bg2"/>
                </a:solidFill>
              </a:rPr>
            </a:br>
            <a:r>
              <a:rPr lang="en-US" sz="1200" b="0" i="0">
                <a:solidFill>
                  <a:schemeClr val="bg2"/>
                </a:solidFill>
                <a:effectLst/>
              </a:rPr>
              <a:t>- Broad-spectrum antibiotics</a:t>
            </a:r>
            <a:br>
              <a:rPr lang="en-US" sz="1200">
                <a:solidFill>
                  <a:schemeClr val="bg2"/>
                </a:solidFill>
              </a:rPr>
            </a:br>
            <a:r>
              <a:rPr lang="en-US" sz="1200" b="0" i="0">
                <a:solidFill>
                  <a:schemeClr val="bg2"/>
                </a:solidFill>
                <a:effectLst/>
              </a:rPr>
              <a:t>- STAT CXR</a:t>
            </a:r>
            <a:endParaRPr lang="en-US" sz="1200">
              <a:solidFill>
                <a:schemeClr val="bg2"/>
              </a:solidFill>
            </a:endParaRPr>
          </a:p>
        </p:txBody>
      </p:sp>
      <p:sp>
        <p:nvSpPr>
          <p:cNvPr id="43" name="Rectangle 42">
            <a:extLst>
              <a:ext uri="{FF2B5EF4-FFF2-40B4-BE49-F238E27FC236}">
                <a16:creationId xmlns:a16="http://schemas.microsoft.com/office/drawing/2014/main" id="{5DC1970C-9A57-5A1A-BBAD-193D7E74464A}"/>
              </a:ext>
            </a:extLst>
          </p:cNvPr>
          <p:cNvSpPr/>
          <p:nvPr/>
        </p:nvSpPr>
        <p:spPr>
          <a:xfrm>
            <a:off x="3771881" y="4093160"/>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 Admission evaluation</a:t>
            </a:r>
            <a:br>
              <a:rPr lang="en-US" sz="1200">
                <a:solidFill>
                  <a:schemeClr val="bg2"/>
                </a:solidFill>
              </a:rPr>
            </a:br>
            <a:r>
              <a:rPr lang="en-US" sz="1200" b="0" i="0">
                <a:solidFill>
                  <a:schemeClr val="bg2"/>
                </a:solidFill>
                <a:effectLst/>
              </a:rPr>
              <a:t>- Antibiotic timer</a:t>
            </a:r>
            <a:br>
              <a:rPr lang="en-US" sz="1200">
                <a:solidFill>
                  <a:schemeClr val="bg2"/>
                </a:solidFill>
              </a:rPr>
            </a:br>
            <a:r>
              <a:rPr lang="en-US" sz="1200" b="0" i="0">
                <a:solidFill>
                  <a:schemeClr val="bg2"/>
                </a:solidFill>
                <a:effectLst/>
              </a:rPr>
              <a:t>- Oxygen protocol</a:t>
            </a:r>
            <a:endParaRPr lang="en-US" sz="1200">
              <a:solidFill>
                <a:schemeClr val="bg2"/>
              </a:solidFill>
            </a:endParaRPr>
          </a:p>
        </p:txBody>
      </p:sp>
      <p:sp>
        <p:nvSpPr>
          <p:cNvPr id="44" name="Rectangle 43">
            <a:extLst>
              <a:ext uri="{FF2B5EF4-FFF2-40B4-BE49-F238E27FC236}">
                <a16:creationId xmlns:a16="http://schemas.microsoft.com/office/drawing/2014/main" id="{B3A7E589-144D-790D-F1F8-B5931E474099}"/>
              </a:ext>
            </a:extLst>
          </p:cNvPr>
          <p:cNvSpPr/>
          <p:nvPr/>
        </p:nvSpPr>
        <p:spPr>
          <a:xfrm>
            <a:off x="5907847" y="4104227"/>
            <a:ext cx="1851706" cy="1023312"/>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0" i="0">
                <a:solidFill>
                  <a:schemeClr val="bg2"/>
                </a:solidFill>
                <a:effectLst/>
              </a:rPr>
              <a:t>- Discharge checklist</a:t>
            </a:r>
            <a:br>
              <a:rPr lang="en-US" sz="1200">
                <a:solidFill>
                  <a:schemeClr val="bg2"/>
                </a:solidFill>
              </a:rPr>
            </a:br>
            <a:r>
              <a:rPr lang="en-US" sz="1200" b="0" i="0">
                <a:solidFill>
                  <a:schemeClr val="bg2"/>
                </a:solidFill>
                <a:effectLst/>
              </a:rPr>
              <a:t>- Follow-up reminder</a:t>
            </a:r>
            <a:br>
              <a:rPr lang="en-US" sz="1200">
                <a:solidFill>
                  <a:schemeClr val="bg2"/>
                </a:solidFill>
              </a:rPr>
            </a:br>
            <a:r>
              <a:rPr lang="en-US" sz="1200" b="0" i="0">
                <a:solidFill>
                  <a:schemeClr val="bg2"/>
                </a:solidFill>
                <a:effectLst/>
              </a:rPr>
              <a:t>- Symptom journal</a:t>
            </a:r>
            <a:endParaRPr lang="en-US" sz="1200">
              <a:solidFill>
                <a:schemeClr val="bg2"/>
              </a:solidFill>
            </a:endParaRPr>
          </a:p>
        </p:txBody>
      </p:sp>
      <p:pic>
        <p:nvPicPr>
          <p:cNvPr id="45" name="Graphic 44" descr="Doctor male with solid fill">
            <a:extLst>
              <a:ext uri="{FF2B5EF4-FFF2-40B4-BE49-F238E27FC236}">
                <a16:creationId xmlns:a16="http://schemas.microsoft.com/office/drawing/2014/main" id="{2769266D-B326-4952-EC7F-1B07F3F695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52439" y="217585"/>
            <a:ext cx="562399" cy="550099"/>
          </a:xfrm>
          <a:prstGeom prst="rect">
            <a:avLst/>
          </a:prstGeom>
        </p:spPr>
      </p:pic>
      <p:pic>
        <p:nvPicPr>
          <p:cNvPr id="46" name="Graphic 45" descr="Doctor female with solid fill">
            <a:extLst>
              <a:ext uri="{FF2B5EF4-FFF2-40B4-BE49-F238E27FC236}">
                <a16:creationId xmlns:a16="http://schemas.microsoft.com/office/drawing/2014/main" id="{A058CA12-24FA-11F1-C883-7454699CFD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6692" y="216263"/>
            <a:ext cx="562399" cy="550099"/>
          </a:xfrm>
          <a:prstGeom prst="rect">
            <a:avLst/>
          </a:prstGeom>
        </p:spPr>
      </p:pic>
      <p:grpSp>
        <p:nvGrpSpPr>
          <p:cNvPr id="52" name="Group 51">
            <a:extLst>
              <a:ext uri="{FF2B5EF4-FFF2-40B4-BE49-F238E27FC236}">
                <a16:creationId xmlns:a16="http://schemas.microsoft.com/office/drawing/2014/main" id="{89A232D1-CF96-6757-F189-D63AA5A980B7}"/>
              </a:ext>
            </a:extLst>
          </p:cNvPr>
          <p:cNvGrpSpPr/>
          <p:nvPr/>
        </p:nvGrpSpPr>
        <p:grpSpPr>
          <a:xfrm>
            <a:off x="5678842" y="1040750"/>
            <a:ext cx="3236290" cy="1501662"/>
            <a:chOff x="1185264" y="3733847"/>
            <a:chExt cx="3236290" cy="1501662"/>
          </a:xfrm>
        </p:grpSpPr>
        <p:sp>
          <p:nvSpPr>
            <p:cNvPr id="47" name="Rectangle 46">
              <a:extLst>
                <a:ext uri="{FF2B5EF4-FFF2-40B4-BE49-F238E27FC236}">
                  <a16:creationId xmlns:a16="http://schemas.microsoft.com/office/drawing/2014/main" id="{C7DD8739-2165-01B5-1FA8-D1F5AF5DE235}"/>
                </a:ext>
              </a:extLst>
            </p:cNvPr>
            <p:cNvSpPr/>
            <p:nvPr/>
          </p:nvSpPr>
          <p:spPr>
            <a:xfrm>
              <a:off x="1185264" y="3733847"/>
              <a:ext cx="3236290" cy="150166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1">
                  <a:solidFill>
                    <a:schemeClr val="tx1"/>
                  </a:solidFill>
                </a:rPr>
                <a:t>Trigger Actions: </a:t>
              </a:r>
            </a:p>
            <a:p>
              <a:pPr>
                <a:spcBef>
                  <a:spcPts val="300"/>
                </a:spcBef>
                <a:spcAft>
                  <a:spcPts val="300"/>
                </a:spcAft>
              </a:pPr>
              <a:endParaRPr lang="en-US" sz="1200" b="1">
                <a:solidFill>
                  <a:schemeClr val="tx1"/>
                </a:solidFill>
              </a:endParaRPr>
            </a:p>
          </p:txBody>
        </p:sp>
        <p:sp>
          <p:nvSpPr>
            <p:cNvPr id="48" name="Rectangle 47">
              <a:extLst>
                <a:ext uri="{FF2B5EF4-FFF2-40B4-BE49-F238E27FC236}">
                  <a16:creationId xmlns:a16="http://schemas.microsoft.com/office/drawing/2014/main" id="{FABD5B0D-459A-3567-BC0B-D98BD4C02025}"/>
                </a:ext>
              </a:extLst>
            </p:cNvPr>
            <p:cNvSpPr/>
            <p:nvPr/>
          </p:nvSpPr>
          <p:spPr>
            <a:xfrm>
              <a:off x="1298266" y="4082882"/>
              <a:ext cx="2892551" cy="115262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latinLnBrk="0"/>
              <a:r>
                <a:rPr lang="en-US" sz="1200">
                  <a:solidFill>
                    <a:schemeClr val="tx1"/>
                  </a:solidFill>
                  <a:effectLst/>
                </a:rPr>
                <a:t>- Triage form completion</a:t>
              </a:r>
              <a:br>
                <a:rPr lang="en-US" sz="1200">
                  <a:solidFill>
                    <a:schemeClr val="tx1"/>
                  </a:solidFill>
                  <a:effectLst/>
                </a:rPr>
              </a:br>
              <a:r>
                <a:rPr lang="en-US" sz="1200">
                  <a:solidFill>
                    <a:schemeClr val="tx1"/>
                  </a:solidFill>
                  <a:effectLst/>
                </a:rPr>
                <a:t>- First set of vitals entry</a:t>
              </a:r>
              <a:br>
                <a:rPr lang="en-US" sz="1200">
                  <a:solidFill>
                    <a:schemeClr val="tx1"/>
                  </a:solidFill>
                  <a:effectLst/>
                </a:rPr>
              </a:br>
              <a:r>
                <a:rPr lang="en-US" sz="1200">
                  <a:solidFill>
                    <a:schemeClr val="tx1"/>
                  </a:solidFill>
                  <a:effectLst/>
                </a:rPr>
                <a:t>- Chief complaint containing "cough"/"SOB"</a:t>
              </a:r>
              <a:br>
                <a:rPr lang="en-US" sz="1200">
                  <a:solidFill>
                    <a:schemeClr val="tx1"/>
                  </a:solidFill>
                  <a:effectLst/>
                </a:rPr>
              </a:br>
              <a:r>
                <a:rPr lang="en-US" sz="1200">
                  <a:solidFill>
                    <a:schemeClr val="tx1"/>
                  </a:solidFill>
                  <a:effectLst/>
                </a:rPr>
                <a:t>- Initial nursing assessment sign-off</a:t>
              </a:r>
            </a:p>
          </p:txBody>
        </p:sp>
      </p:grpSp>
      <p:sp>
        <p:nvSpPr>
          <p:cNvPr id="49" name="Rectangle 48">
            <a:extLst>
              <a:ext uri="{FF2B5EF4-FFF2-40B4-BE49-F238E27FC236}">
                <a16:creationId xmlns:a16="http://schemas.microsoft.com/office/drawing/2014/main" id="{62FCF6E6-00D0-FE5E-5ECC-C0D1E99BE44A}"/>
              </a:ext>
            </a:extLst>
          </p:cNvPr>
          <p:cNvSpPr/>
          <p:nvPr/>
        </p:nvSpPr>
        <p:spPr>
          <a:xfrm>
            <a:off x="6762762" y="2601089"/>
            <a:ext cx="2151382" cy="247465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sz="1200" b="1">
                <a:solidFill>
                  <a:schemeClr val="tx1"/>
                </a:solidFill>
              </a:rPr>
              <a:t>Trigger Criteria:</a:t>
            </a:r>
          </a:p>
          <a:p>
            <a:pPr>
              <a:spcBef>
                <a:spcPts val="300"/>
              </a:spcBef>
              <a:spcAft>
                <a:spcPts val="300"/>
              </a:spcAft>
            </a:pPr>
            <a:r>
              <a:rPr lang="en-US" sz="1200" b="1">
                <a:solidFill>
                  <a:schemeClr val="tx1"/>
                </a:solidFill>
              </a:rPr>
              <a:t> </a:t>
            </a:r>
            <a:r>
              <a:rPr lang="en-US" sz="1200" b="0" i="0">
                <a:solidFill>
                  <a:schemeClr val="tx1"/>
                </a:solidFill>
                <a:effectLst/>
              </a:rPr>
              <a:t>High Risk:</a:t>
            </a:r>
            <a:br>
              <a:rPr lang="en-US" sz="1200">
                <a:solidFill>
                  <a:schemeClr val="tx1"/>
                </a:solidFill>
              </a:rPr>
            </a:br>
            <a:r>
              <a:rPr lang="en-US" sz="1200" b="0" i="0">
                <a:solidFill>
                  <a:schemeClr val="tx1"/>
                </a:solidFill>
                <a:effectLst/>
              </a:rPr>
              <a:t>- CURB-65 ≥3</a:t>
            </a:r>
            <a:br>
              <a:rPr lang="en-US" sz="1200">
                <a:solidFill>
                  <a:schemeClr val="tx1"/>
                </a:solidFill>
              </a:rPr>
            </a:br>
            <a:r>
              <a:rPr lang="en-US" sz="1200" b="0" i="0">
                <a:solidFill>
                  <a:schemeClr val="tx1"/>
                </a:solidFill>
                <a:effectLst/>
              </a:rPr>
              <a:t>- SpO₂ &lt;90% on RA</a:t>
            </a:r>
            <a:br>
              <a:rPr lang="en-US" sz="1200">
                <a:solidFill>
                  <a:schemeClr val="tx1"/>
                </a:solidFill>
              </a:rPr>
            </a:br>
            <a:r>
              <a:rPr lang="en-US" sz="1200" b="0" i="0">
                <a:solidFill>
                  <a:schemeClr val="tx1"/>
                </a:solidFill>
                <a:effectLst/>
              </a:rPr>
              <a:t>- CCI ≥4</a:t>
            </a:r>
            <a:br>
              <a:rPr lang="en-US" sz="1200">
                <a:solidFill>
                  <a:schemeClr val="tx1"/>
                </a:solidFill>
              </a:rPr>
            </a:br>
            <a:r>
              <a:rPr lang="en-US" sz="1200" b="0" i="0">
                <a:solidFill>
                  <a:schemeClr val="tx1"/>
                </a:solidFill>
                <a:effectLst/>
              </a:rPr>
              <a:t>Moderate:</a:t>
            </a:r>
            <a:br>
              <a:rPr lang="en-US" sz="1200">
                <a:solidFill>
                  <a:schemeClr val="tx1"/>
                </a:solidFill>
              </a:rPr>
            </a:br>
            <a:r>
              <a:rPr lang="en-US" sz="1200" b="0" i="0">
                <a:solidFill>
                  <a:schemeClr val="tx1"/>
                </a:solidFill>
                <a:effectLst/>
              </a:rPr>
              <a:t>- CURB-65 1-2 + CCI 2-3</a:t>
            </a:r>
            <a:br>
              <a:rPr lang="en-US" sz="1200">
                <a:solidFill>
                  <a:schemeClr val="tx1"/>
                </a:solidFill>
              </a:rPr>
            </a:br>
            <a:r>
              <a:rPr lang="en-US" sz="1200" b="0" i="0">
                <a:solidFill>
                  <a:schemeClr val="tx1"/>
                </a:solidFill>
                <a:effectLst/>
              </a:rPr>
              <a:t>- Temp &gt;38.5°C</a:t>
            </a:r>
            <a:br>
              <a:rPr lang="en-US" sz="1200">
                <a:solidFill>
                  <a:schemeClr val="tx1"/>
                </a:solidFill>
              </a:rPr>
            </a:br>
            <a:r>
              <a:rPr lang="en-US" sz="1200" b="0" i="0">
                <a:solidFill>
                  <a:schemeClr val="tx1"/>
                </a:solidFill>
                <a:effectLst/>
              </a:rPr>
              <a:t>Low:</a:t>
            </a:r>
            <a:br>
              <a:rPr lang="en-US" sz="1200">
                <a:solidFill>
                  <a:schemeClr val="tx1"/>
                </a:solidFill>
              </a:rPr>
            </a:br>
            <a:r>
              <a:rPr lang="en-US" sz="1200" b="0" i="0">
                <a:solidFill>
                  <a:schemeClr val="tx1"/>
                </a:solidFill>
                <a:effectLst/>
              </a:rPr>
              <a:t>- CURB-65 0-1</a:t>
            </a:r>
            <a:br>
              <a:rPr lang="en-US" sz="1200">
                <a:solidFill>
                  <a:schemeClr val="tx1"/>
                </a:solidFill>
              </a:rPr>
            </a:br>
            <a:r>
              <a:rPr lang="en-US" sz="1200" b="0" i="0">
                <a:solidFill>
                  <a:schemeClr val="tx1"/>
                </a:solidFill>
                <a:effectLst/>
              </a:rPr>
              <a:t>- No comorbidity flags</a:t>
            </a:r>
            <a:endParaRPr lang="en-US" sz="1200" b="1">
              <a:solidFill>
                <a:schemeClr val="tx1"/>
              </a:solidFill>
            </a:endParaRPr>
          </a:p>
          <a:p>
            <a:pPr>
              <a:spcBef>
                <a:spcPts val="300"/>
              </a:spcBef>
              <a:spcAft>
                <a:spcPts val="300"/>
              </a:spcAft>
            </a:pPr>
            <a:endParaRPr lang="en-US" sz="1200" b="1">
              <a:solidFill>
                <a:schemeClr val="tx1"/>
              </a:solidFill>
            </a:endParaRPr>
          </a:p>
        </p:txBody>
      </p:sp>
    </p:spTree>
    <p:extLst>
      <p:ext uri="{BB962C8B-B14F-4D97-AF65-F5344CB8AC3E}">
        <p14:creationId xmlns:p14="http://schemas.microsoft.com/office/powerpoint/2010/main" val="113908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3FAB030E-CE33-3DF1-C46D-DDF7F546F7F0}"/>
              </a:ext>
            </a:extLst>
          </p:cNvPr>
          <p:cNvGraphicFramePr>
            <a:graphicFrameLocks noChangeAspect="1"/>
          </p:cNvGraphicFramePr>
          <p:nvPr>
            <p:custDataLst>
              <p:tags r:id="rId1"/>
            </p:custDataLst>
            <p:extLst>
              <p:ext uri="{D42A27DB-BD31-4B8C-83A1-F6EECF244321}">
                <p14:modId xmlns:p14="http://schemas.microsoft.com/office/powerpoint/2010/main" val="255952872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E9A4A76B-7FBC-BE94-D332-A628DE6DAB62}"/>
              </a:ext>
            </a:extLst>
          </p:cNvPr>
          <p:cNvSpPr>
            <a:spLocks noGrp="1"/>
          </p:cNvSpPr>
          <p:nvPr>
            <p:ph type="sldNum" sz="quarter" idx="4"/>
          </p:nvPr>
        </p:nvSpPr>
        <p:spPr>
          <a:xfrm>
            <a:off x="8345303" y="4512952"/>
            <a:ext cx="286597" cy="138499"/>
          </a:xfrm>
        </p:spPr>
        <p:txBody>
          <a:bodyPr/>
          <a:lstStyle/>
          <a:p>
            <a:fld id="{2441C0E6-2A71-4EB3-9E92-A3D15D26B6CA}" type="slidenum">
              <a:rPr lang="en-US" smtClean="0"/>
              <a:pPr/>
              <a:t>9</a:t>
            </a:fld>
            <a:endParaRPr lang="en-US"/>
          </a:p>
        </p:txBody>
      </p:sp>
      <p:sp>
        <p:nvSpPr>
          <p:cNvPr id="5" name="Footer Placeholder 4">
            <a:extLst>
              <a:ext uri="{FF2B5EF4-FFF2-40B4-BE49-F238E27FC236}">
                <a16:creationId xmlns:a16="http://schemas.microsoft.com/office/drawing/2014/main" id="{96DF249A-0230-6341-5524-80CE5675455B}"/>
              </a:ext>
            </a:extLst>
          </p:cNvPr>
          <p:cNvSpPr>
            <a:spLocks noGrp="1"/>
          </p:cNvSpPr>
          <p:nvPr>
            <p:ph type="ftr" sz="quarter" idx="11"/>
          </p:nvPr>
        </p:nvSpPr>
        <p:spPr>
          <a:xfrm>
            <a:off x="5486400" y="4536400"/>
            <a:ext cx="2705100" cy="138499"/>
          </a:xfrm>
        </p:spPr>
        <p:txBody>
          <a:bodyPr/>
          <a:lstStyle/>
          <a:p>
            <a:r>
              <a:rPr lang="en-US"/>
              <a:t>NYU Grossman School of Medicine</a:t>
            </a:r>
          </a:p>
        </p:txBody>
      </p:sp>
      <p:sp>
        <p:nvSpPr>
          <p:cNvPr id="4" name="Title 3">
            <a:extLst>
              <a:ext uri="{FF2B5EF4-FFF2-40B4-BE49-F238E27FC236}">
                <a16:creationId xmlns:a16="http://schemas.microsoft.com/office/drawing/2014/main" id="{FB52B7D6-D0F6-B395-CB9C-6CB7E009C4E7}"/>
              </a:ext>
            </a:extLst>
          </p:cNvPr>
          <p:cNvSpPr>
            <a:spLocks noGrp="1"/>
          </p:cNvSpPr>
          <p:nvPr>
            <p:ph type="title"/>
          </p:nvPr>
        </p:nvSpPr>
        <p:spPr>
          <a:xfrm>
            <a:off x="504606" y="414088"/>
            <a:ext cx="7274033" cy="440678"/>
          </a:xfrm>
        </p:spPr>
        <p:txBody>
          <a:bodyPr vert="horz"/>
          <a:lstStyle/>
          <a:p>
            <a:r>
              <a:rPr lang="en-US"/>
              <a:t>Proposed Workflow</a:t>
            </a:r>
          </a:p>
        </p:txBody>
      </p:sp>
      <p:sp>
        <p:nvSpPr>
          <p:cNvPr id="22" name="Rectangle 21">
            <a:extLst>
              <a:ext uri="{FF2B5EF4-FFF2-40B4-BE49-F238E27FC236}">
                <a16:creationId xmlns:a16="http://schemas.microsoft.com/office/drawing/2014/main" id="{AE9EABA6-1147-0459-6DE8-15DD5E44A9B5}"/>
              </a:ext>
            </a:extLst>
          </p:cNvPr>
          <p:cNvSpPr/>
          <p:nvPr/>
        </p:nvSpPr>
        <p:spPr>
          <a:xfrm>
            <a:off x="485808" y="1146665"/>
            <a:ext cx="1766998" cy="3142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B786A09-0692-38FE-2D6E-D9B4A96250A6}"/>
              </a:ext>
            </a:extLst>
          </p:cNvPr>
          <p:cNvSpPr txBox="1"/>
          <p:nvPr/>
        </p:nvSpPr>
        <p:spPr>
          <a:xfrm>
            <a:off x="695329" y="1288071"/>
            <a:ext cx="1347959" cy="461665"/>
          </a:xfrm>
          <a:prstGeom prst="rect">
            <a:avLst/>
          </a:prstGeom>
          <a:noFill/>
        </p:spPr>
        <p:txBody>
          <a:bodyPr wrap="square" rtlCol="0">
            <a:spAutoFit/>
          </a:bodyPr>
          <a:lstStyle/>
          <a:p>
            <a:pPr algn="ctr"/>
            <a:r>
              <a:rPr lang="en-US" sz="1200" b="0" i="0">
                <a:effectLst/>
              </a:rPr>
              <a:t>Trigger and Assessment</a:t>
            </a:r>
            <a:endParaRPr lang="en-US" sz="1200"/>
          </a:p>
        </p:txBody>
      </p:sp>
      <p:sp>
        <p:nvSpPr>
          <p:cNvPr id="25" name="TextBox 24">
            <a:extLst>
              <a:ext uri="{FF2B5EF4-FFF2-40B4-BE49-F238E27FC236}">
                <a16:creationId xmlns:a16="http://schemas.microsoft.com/office/drawing/2014/main" id="{FD223895-3944-FB75-0414-16EB3A1B671B}"/>
              </a:ext>
            </a:extLst>
          </p:cNvPr>
          <p:cNvSpPr txBox="1"/>
          <p:nvPr/>
        </p:nvSpPr>
        <p:spPr>
          <a:xfrm>
            <a:off x="534421" y="1749736"/>
            <a:ext cx="1669773" cy="1015663"/>
          </a:xfrm>
          <a:prstGeom prst="rect">
            <a:avLst/>
          </a:prstGeom>
          <a:noFill/>
        </p:spPr>
        <p:txBody>
          <a:bodyPr wrap="square" rtlCol="0">
            <a:spAutoFit/>
          </a:bodyPr>
          <a:lstStyle/>
          <a:p>
            <a:pPr marL="171450" indent="-171450">
              <a:buFont typeface="Arial" panose="020B0604020202020204" pitchFamily="34" charset="0"/>
              <a:buChar char="•"/>
            </a:pPr>
            <a:r>
              <a:rPr lang="en-US" sz="1200" b="0" i="0">
                <a:effectLst/>
                <a:latin typeface="Arial" panose="020B0604020202020204" pitchFamily="34" charset="0"/>
                <a:cs typeface="Arial" panose="020B0604020202020204" pitchFamily="34" charset="0"/>
              </a:rPr>
              <a:t>Silent Background Processing</a:t>
            </a:r>
          </a:p>
          <a:p>
            <a:pPr marL="171450" indent="-171450">
              <a:buFont typeface="Arial" panose="020B0604020202020204" pitchFamily="34" charset="0"/>
              <a:buChar char="•"/>
            </a:pPr>
            <a:r>
              <a:rPr lang="en-US" sz="1200" b="0" i="0">
                <a:effectLst/>
                <a:latin typeface="Arial" panose="020B0604020202020204" pitchFamily="34" charset="0"/>
                <a:cs typeface="Arial" panose="020B0604020202020204" pitchFamily="34" charset="0"/>
              </a:rPr>
              <a:t>CURB-65 Integration with CCI Enhancement</a:t>
            </a:r>
            <a:endParaRPr lang="en-US" sz="1200">
              <a:latin typeface="Arial" panose="020B0604020202020204" pitchFamily="34" charset="0"/>
              <a:cs typeface="Arial" panose="020B0604020202020204" pitchFamily="34" charset="0"/>
            </a:endParaRPr>
          </a:p>
        </p:txBody>
      </p:sp>
      <p:pic>
        <p:nvPicPr>
          <p:cNvPr id="8" name="Picture 7" descr="A diagram of a computer&#10;&#10;AI-generated content may be incorrect.">
            <a:extLst>
              <a:ext uri="{FF2B5EF4-FFF2-40B4-BE49-F238E27FC236}">
                <a16:creationId xmlns:a16="http://schemas.microsoft.com/office/drawing/2014/main" id="{83D1FD9C-184C-2ED0-03A5-05F0E01469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 y="959365"/>
            <a:ext cx="7772400" cy="3224769"/>
          </a:xfrm>
          <a:prstGeom prst="rect">
            <a:avLst/>
          </a:prstGeom>
        </p:spPr>
      </p:pic>
      <p:pic>
        <p:nvPicPr>
          <p:cNvPr id="10" name="Graphic 9" descr="Ambulance with solid fill">
            <a:extLst>
              <a:ext uri="{FF2B5EF4-FFF2-40B4-BE49-F238E27FC236}">
                <a16:creationId xmlns:a16="http://schemas.microsoft.com/office/drawing/2014/main" id="{3F3F507D-FBDA-66D4-9BB8-09F9282A5F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3473" y="3566080"/>
            <a:ext cx="618054" cy="618054"/>
          </a:xfrm>
          <a:prstGeom prst="rect">
            <a:avLst/>
          </a:prstGeom>
        </p:spPr>
      </p:pic>
      <p:pic>
        <p:nvPicPr>
          <p:cNvPr id="15" name="Graphic 14" descr="Stethoscope with solid fill">
            <a:extLst>
              <a:ext uri="{FF2B5EF4-FFF2-40B4-BE49-F238E27FC236}">
                <a16:creationId xmlns:a16="http://schemas.microsoft.com/office/drawing/2014/main" id="{BFC033DA-B652-9D32-5679-1A22A44DFC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11026" y="3618809"/>
            <a:ext cx="512595" cy="512595"/>
          </a:xfrm>
          <a:prstGeom prst="rect">
            <a:avLst/>
          </a:prstGeom>
        </p:spPr>
      </p:pic>
    </p:spTree>
    <p:extLst>
      <p:ext uri="{BB962C8B-B14F-4D97-AF65-F5344CB8AC3E}">
        <p14:creationId xmlns:p14="http://schemas.microsoft.com/office/powerpoint/2010/main" val="20232698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High Visibility">
      <a:dk1>
        <a:srgbClr val="000000"/>
      </a:dk1>
      <a:lt1>
        <a:srgbClr val="FFFFFF"/>
      </a:lt1>
      <a:dk2>
        <a:srgbClr val="380063"/>
      </a:dk2>
      <a:lt2>
        <a:srgbClr val="FFFF00"/>
      </a:lt2>
      <a:accent1>
        <a:srgbClr val="8000FF"/>
      </a:accent1>
      <a:accent2>
        <a:srgbClr val="580F8B"/>
      </a:accent2>
      <a:accent3>
        <a:srgbClr val="FF9300"/>
      </a:accent3>
      <a:accent4>
        <a:srgbClr val="00DCA5"/>
      </a:accent4>
      <a:accent5>
        <a:srgbClr val="FF0057"/>
      </a:accent5>
      <a:accent6>
        <a:srgbClr val="B341FF"/>
      </a:accent6>
      <a:hlink>
        <a:srgbClr val="FFFFFF"/>
      </a:hlink>
      <a:folHlink>
        <a:srgbClr val="FFFF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400" dirty="0" err="1" smtClean="0"/>
        </a:defPPr>
      </a:lstStyle>
    </a:txDef>
  </a:objectDefaults>
  <a:extraClrSchemeLst/>
  <a:extLst>
    <a:ext uri="{05A4C25C-085E-4340-85A3-A5531E510DB2}">
      <thm15:themeFamily xmlns:thm15="http://schemas.microsoft.com/office/thememl/2012/main" name="NYUGSOM-Signpost_PPT-Template_241216_HighVis" id="{0ADDEEF1-4B24-4241-B2C8-411D063C725C}" vid="{494E52B8-D224-8F47-BBBC-6FEC0C2486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(16:9)</PresentationFormat>
  <Slides>24</Slides>
  <Notes>15</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Clinical Decision Support: Early Identification of High Risk Pneumonia Patients </vt:lpstr>
      <vt:lpstr>Problem Overview </vt:lpstr>
      <vt:lpstr>Intervention Goal: Enhancing Pneumonia Management at Emergency Department </vt:lpstr>
      <vt:lpstr>Intervention Goal: Enhancing Pneumonia Management at Emergency Department </vt:lpstr>
      <vt:lpstr>Alert Design Assessment: 5 “Rights” </vt:lpstr>
      <vt:lpstr>Intake Form Summary: </vt:lpstr>
      <vt:lpstr>OPA Design for Pneumonia Risk CDS</vt:lpstr>
      <vt:lpstr>OPA Design for Pneumonia Risk CDS</vt:lpstr>
      <vt:lpstr>Proposed Workflow</vt:lpstr>
      <vt:lpstr>Proposed Workflow</vt:lpstr>
      <vt:lpstr>ED Pneumonia Risk Stratification: CDS Decision Tree</vt:lpstr>
      <vt:lpstr>Pseudocode: ED Pneumonia Risk Stratification </vt:lpstr>
      <vt:lpstr>Pseudocode: ED Pneumonia Risk Stratification </vt:lpstr>
      <vt:lpstr>Pseudocode: ED Pneumonia Risk Stratification </vt:lpstr>
      <vt:lpstr>Pseudocode: ED Pneumonia Risk Stratification </vt:lpstr>
      <vt:lpstr> Build Checklist Highlights</vt:lpstr>
      <vt:lpstr>BPA Alert Mockup</vt:lpstr>
      <vt:lpstr>BPA Alert Mockup</vt:lpstr>
      <vt:lpstr>Force Field Analysis</vt:lpstr>
      <vt:lpstr>Firing &amp; Logging Strategy</vt:lpstr>
      <vt:lpstr>Summary and Next Steps</vt:lpstr>
      <vt:lpstr>Summary and Next Steps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Haoqing  Zhu</dc:creator>
  <cp:revision>1</cp:revision>
  <dcterms:created xsi:type="dcterms:W3CDTF">2025-05-01T20:15:52Z</dcterms:created>
  <dcterms:modified xsi:type="dcterms:W3CDTF">2025-05-07T13:40:01Z</dcterms:modified>
</cp:coreProperties>
</file>