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notesSlides/notesSlide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14" r:id="rId2"/>
    <p:sldId id="256" r:id="rId3"/>
    <p:sldId id="259" r:id="rId4"/>
    <p:sldId id="327" r:id="rId5"/>
    <p:sldId id="328" r:id="rId6"/>
    <p:sldId id="320" r:id="rId7"/>
    <p:sldId id="326" r:id="rId8"/>
    <p:sldId id="321" r:id="rId9"/>
    <p:sldId id="322" r:id="rId10"/>
    <p:sldId id="330" r:id="rId11"/>
    <p:sldId id="331" r:id="rId12"/>
    <p:sldId id="323" r:id="rId13"/>
    <p:sldId id="324" r:id="rId14"/>
    <p:sldId id="325" r:id="rId15"/>
    <p:sldId id="296" r:id="rId16"/>
  </p:sldIdLst>
  <p:sldSz cx="9144000" cy="5143500" type="screen16x9"/>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FF"/>
    <a:srgbClr val="EEE7FF"/>
    <a:srgbClr val="AE73FF"/>
    <a:srgbClr val="E600FF"/>
    <a:srgbClr val="4DE5FF"/>
    <a:srgbClr val="E7A12D"/>
    <a:srgbClr val="0592C1"/>
    <a:srgbClr val="EEE7F3"/>
    <a:srgbClr val="C7E7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97E4B-6D53-DF8C-F5AC-BDB2C1977D98}" v="25" dt="2025-04-09T13:52:48.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0" autoAdjust="0"/>
    <p:restoredTop sz="82397" autoAdjust="0"/>
  </p:normalViewPr>
  <p:slideViewPr>
    <p:cSldViewPr snapToGrid="0">
      <p:cViewPr varScale="1">
        <p:scale>
          <a:sx n="153" d="100"/>
          <a:sy n="153" d="100"/>
        </p:scale>
        <p:origin x="504" y="168"/>
      </p:cViewPr>
      <p:guideLst/>
    </p:cSldViewPr>
  </p:slideViewPr>
  <p:outlineViewPr>
    <p:cViewPr>
      <p:scale>
        <a:sx n="33" d="100"/>
        <a:sy n="33" d="100"/>
      </p:scale>
      <p:origin x="0" y="-63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zili, Safa" userId="S::safa.fazili@nyulangone.org::bf6958dd-7188-4819-b140-eace3ff14fbe" providerId="AD" clId="Web-{70997E4B-6D53-DF8C-F5AC-BDB2C1977D98}"/>
    <pc:docChg chg="modSld">
      <pc:chgData name="Fazili, Safa" userId="S::safa.fazili@nyulangone.org::bf6958dd-7188-4819-b140-eace3ff14fbe" providerId="AD" clId="Web-{70997E4B-6D53-DF8C-F5AC-BDB2C1977D98}" dt="2025-04-09T13:52:48.272" v="21" actId="1076"/>
      <pc:docMkLst>
        <pc:docMk/>
      </pc:docMkLst>
      <pc:sldChg chg="modSp">
        <pc:chgData name="Fazili, Safa" userId="S::safa.fazili@nyulangone.org::bf6958dd-7188-4819-b140-eace3ff14fbe" providerId="AD" clId="Web-{70997E4B-6D53-DF8C-F5AC-BDB2C1977D98}" dt="2025-04-09T13:50:49.908" v="0" actId="20577"/>
        <pc:sldMkLst>
          <pc:docMk/>
          <pc:sldMk cId="4256525647" sldId="259"/>
        </pc:sldMkLst>
        <pc:spChg chg="mod">
          <ac:chgData name="Fazili, Safa" userId="S::safa.fazili@nyulangone.org::bf6958dd-7188-4819-b140-eace3ff14fbe" providerId="AD" clId="Web-{70997E4B-6D53-DF8C-F5AC-BDB2C1977D98}" dt="2025-04-09T13:50:49.908" v="0" actId="20577"/>
          <ac:spMkLst>
            <pc:docMk/>
            <pc:sldMk cId="4256525647" sldId="259"/>
            <ac:spMk id="12" creationId="{AC1B11F6-C85B-05A0-7AC5-211DA23FB7FF}"/>
          </ac:spMkLst>
        </pc:spChg>
      </pc:sldChg>
      <pc:sldChg chg="modSp">
        <pc:chgData name="Fazili, Safa" userId="S::safa.fazili@nyulangone.org::bf6958dd-7188-4819-b140-eace3ff14fbe" providerId="AD" clId="Web-{70997E4B-6D53-DF8C-F5AC-BDB2C1977D98}" dt="2025-04-09T13:52:48.272" v="21" actId="1076"/>
        <pc:sldMkLst>
          <pc:docMk/>
          <pc:sldMk cId="187917348" sldId="325"/>
        </pc:sldMkLst>
        <pc:spChg chg="mod">
          <ac:chgData name="Fazili, Safa" userId="S::safa.fazili@nyulangone.org::bf6958dd-7188-4819-b140-eace3ff14fbe" providerId="AD" clId="Web-{70997E4B-6D53-DF8C-F5AC-BDB2C1977D98}" dt="2025-04-09T13:52:48.272" v="21" actId="1076"/>
          <ac:spMkLst>
            <pc:docMk/>
            <pc:sldMk cId="187917348" sldId="325"/>
            <ac:spMk id="4" creationId="{8C9D2844-C8D9-073F-AD3F-8C9CEE58C549}"/>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8845144356954E-2"/>
          <c:y val="0.13002364066193853"/>
          <c:w val="0.82152230971128604"/>
          <c:h val="0.73995271867612289"/>
        </c:manualLayout>
      </c:layout>
      <c:pieChart>
        <c:varyColors val="0"/>
        <c:ser>
          <c:idx val="0"/>
          <c:order val="0"/>
          <c:dPt>
            <c:idx val="0"/>
            <c:bubble3D val="0"/>
            <c:spPr>
              <a:solidFill>
                <a:schemeClr val="accent1"/>
              </a:solidFill>
              <a:ln>
                <a:noFill/>
              </a:ln>
            </c:spPr>
            <c:extLst>
              <c:ext xmlns:c16="http://schemas.microsoft.com/office/drawing/2014/chart" uri="{C3380CC4-5D6E-409C-BE32-E72D297353CC}">
                <c16:uniqueId val="{00000000-9486-3342-A5EC-6E75165CFEEC}"/>
              </c:ext>
            </c:extLst>
          </c:dPt>
          <c:dPt>
            <c:idx val="1"/>
            <c:bubble3D val="0"/>
            <c:spPr>
              <a:solidFill>
                <a:schemeClr val="accent2"/>
              </a:solidFill>
              <a:ln>
                <a:noFill/>
              </a:ln>
            </c:spPr>
            <c:extLst>
              <c:ext xmlns:c16="http://schemas.microsoft.com/office/drawing/2014/chart" uri="{C3380CC4-5D6E-409C-BE32-E72D297353CC}">
                <c16:uniqueId val="{00000001-9486-3342-A5EC-6E75165CFEEC}"/>
              </c:ext>
            </c:extLst>
          </c:dPt>
          <c:dPt>
            <c:idx val="2"/>
            <c:bubble3D val="0"/>
            <c:spPr>
              <a:solidFill>
                <a:schemeClr val="accent3"/>
              </a:solidFill>
              <a:ln>
                <a:noFill/>
              </a:ln>
            </c:spPr>
            <c:extLst>
              <c:ext xmlns:c16="http://schemas.microsoft.com/office/drawing/2014/chart" uri="{C3380CC4-5D6E-409C-BE32-E72D297353CC}">
                <c16:uniqueId val="{00000002-9486-3342-A5EC-6E75165CFEEC}"/>
              </c:ext>
            </c:extLst>
          </c:dPt>
          <c:dLbls>
            <c:dLbl>
              <c:idx val="0"/>
              <c:layout>
                <c:manualLayout>
                  <c:x val="3.0839895013123359E-2"/>
                  <c:y val="-0.12884160756501181"/>
                </c:manualLayout>
              </c:layout>
              <c:numFmt formatCode="#,##0&quot;%&quot;;&quot;-&quot;#,##0&quot;%&quot;"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486-3342-A5EC-6E75165CFEEC}"/>
                </c:ext>
              </c:extLst>
            </c:dLbl>
            <c:dLbl>
              <c:idx val="1"/>
              <c:layout>
                <c:manualLayout>
                  <c:x val="-3.937007874015748E-3"/>
                  <c:y val="0.13829787234042554"/>
                </c:manualLayout>
              </c:layout>
              <c:numFmt formatCode="#,##0&quot;%&quot;;&quot;-&quot;#,##0&quot;%&quot;"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486-3342-A5EC-6E75165CFEEC}"/>
                </c:ext>
              </c:extLst>
            </c:dLbl>
            <c:dLbl>
              <c:idx val="2"/>
              <c:layout>
                <c:manualLayout>
                  <c:x val="-2.6902887139107611E-2"/>
                  <c:y val="-0.13002364066193853"/>
                </c:manualLayout>
              </c:layout>
              <c:numFmt formatCode="#,##0&quot;%&quot;;&quot;-&quot;#,##0&quot;%&quot;" sourceLinked="0"/>
              <c:spPr>
                <a:noFill/>
                <a:ln>
                  <a:noFill/>
                </a:ln>
              </c:spPr>
              <c:txPr>
                <a:bodyPr wrap="none"/>
                <a:lstStyle/>
                <a:p>
                  <a:pPr>
                    <a:defRPr sz="12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486-3342-A5EC-6E75165CFEE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Sheet1!$A$1:$A$3</c:f>
              <c:numCache>
                <c:formatCode>General</c:formatCode>
                <c:ptCount val="3"/>
                <c:pt idx="0">
                  <c:v>5.91</c:v>
                </c:pt>
                <c:pt idx="1">
                  <c:v>78.739999999999995</c:v>
                </c:pt>
                <c:pt idx="2">
                  <c:v>5.24</c:v>
                </c:pt>
              </c:numCache>
            </c:numRef>
          </c:val>
          <c:extLst>
            <c:ext xmlns:c16="http://schemas.microsoft.com/office/drawing/2014/chart" uri="{C3380CC4-5D6E-409C-BE32-E72D297353CC}">
              <c16:uniqueId val="{00000003-9486-3342-A5EC-6E75165CFEEC}"/>
            </c:ext>
          </c:extLst>
        </c:ser>
        <c:dLbls>
          <c:showLegendKey val="0"/>
          <c:showVal val="0"/>
          <c:showCatName val="0"/>
          <c:showSerName val="0"/>
          <c:showPercent val="0"/>
          <c:showBubbleSize val="0"/>
          <c:showLeaderLines val="1"/>
        </c:dLbls>
        <c:firstSliceAng val="0"/>
      </c:pieChart>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186915887850467E-2"/>
          <c:y val="0.11578449905482041"/>
          <c:w val="0.96436915887850472"/>
          <c:h val="0.80482041587901698"/>
        </c:manualLayout>
      </c:layout>
      <c:barChart>
        <c:barDir val="col"/>
        <c:grouping val="clustered"/>
        <c:varyColors val="0"/>
        <c:ser>
          <c:idx val="0"/>
          <c:order val="0"/>
          <c:spPr>
            <a:solidFill>
              <a:schemeClr val="accent1"/>
            </a:solidFill>
            <a:ln>
              <a:noFill/>
            </a:ln>
          </c:spPr>
          <c:invertIfNegative val="0"/>
          <c:dLbls>
            <c:dLbl>
              <c:idx val="0"/>
              <c:layout>
                <c:manualLayout>
                  <c:x val="0"/>
                  <c:y val="-8.1285444234404536E-2"/>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66B-4046-A39B-CB525E34C530}"/>
                </c:ext>
              </c:extLst>
            </c:dLbl>
            <c:dLbl>
              <c:idx val="1"/>
              <c:layout>
                <c:manualLayout>
                  <c:x val="2.6285046728971961E-3"/>
                  <c:y val="-0.11531190926275993"/>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66B-4046-A39B-CB525E34C530}"/>
                </c:ext>
              </c:extLst>
            </c:dLbl>
            <c:dLbl>
              <c:idx val="2"/>
              <c:layout>
                <c:manualLayout>
                  <c:x val="-9.3457943925233638E-3"/>
                  <c:y val="-8.8374291115311907E-2"/>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66B-4046-A39B-CB525E34C530}"/>
                </c:ext>
              </c:extLst>
            </c:dLbl>
            <c:dLbl>
              <c:idx val="3"/>
              <c:layout>
                <c:manualLayout>
                  <c:x val="-9.3457943925233638E-3"/>
                  <c:y val="-0.11483931947069943"/>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666B-4046-A39B-CB525E34C530}"/>
                </c:ext>
              </c:extLst>
            </c:dLbl>
            <c:dLbl>
              <c:idx val="6"/>
              <c:layout>
                <c:manualLayout>
                  <c:x val="-7.3014018691588784E-3"/>
                  <c:y val="-9.4517958412098301E-4"/>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66B-4046-A39B-CB525E34C530}"/>
                </c:ext>
              </c:extLst>
            </c:dLbl>
            <c:dLbl>
              <c:idx val="8"/>
              <c:layout>
                <c:manualLayout>
                  <c:x val="-7.3014018691588784E-3"/>
                  <c:y val="-2.8355387523629491E-3"/>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66B-4046-A39B-CB525E34C530}"/>
                </c:ext>
              </c:extLst>
            </c:dLbl>
            <c:dLbl>
              <c:idx val="9"/>
              <c:layout>
                <c:manualLayout>
                  <c:x val="-9.3457943925233638E-3"/>
                  <c:y val="-6.6162570888468802E-2"/>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66B-4046-A39B-CB525E34C5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Sheet1!$A$1:$J$1</c:f>
              <c:numCache>
                <c:formatCode>General</c:formatCode>
                <c:ptCount val="10"/>
                <c:pt idx="0">
                  <c:v>605</c:v>
                </c:pt>
                <c:pt idx="1">
                  <c:v>1180</c:v>
                </c:pt>
                <c:pt idx="2">
                  <c:v>779</c:v>
                </c:pt>
                <c:pt idx="3">
                  <c:v>529</c:v>
                </c:pt>
                <c:pt idx="4">
                  <c:v>232</c:v>
                </c:pt>
                <c:pt idx="5">
                  <c:v>271</c:v>
                </c:pt>
                <c:pt idx="6">
                  <c:v>66</c:v>
                </c:pt>
                <c:pt idx="7">
                  <c:v>128</c:v>
                </c:pt>
                <c:pt idx="8">
                  <c:v>83</c:v>
                </c:pt>
                <c:pt idx="9">
                  <c:v>114</c:v>
                </c:pt>
              </c:numCache>
            </c:numRef>
          </c:val>
          <c:extLst>
            <c:ext xmlns:c16="http://schemas.microsoft.com/office/drawing/2014/chart" uri="{C3380CC4-5D6E-409C-BE32-E72D297353CC}">
              <c16:uniqueId val="{00000007-666B-4046-A39B-CB525E34C530}"/>
            </c:ext>
          </c:extLst>
        </c:ser>
        <c:ser>
          <c:idx val="1"/>
          <c:order val="1"/>
          <c:spPr>
            <a:solidFill>
              <a:schemeClr val="accent2"/>
            </a:solidFill>
            <a:ln>
              <a:noFill/>
            </a:ln>
          </c:spPr>
          <c:invertIfNegative val="0"/>
          <c:dLbls>
            <c:dLbl>
              <c:idx val="4"/>
              <c:layout>
                <c:manualLayout>
                  <c:x val="-1.5186915887850467E-2"/>
                  <c:y val="-8.3648393194706988E-2"/>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666B-4046-A39B-CB525E34C530}"/>
                </c:ext>
              </c:extLst>
            </c:dLbl>
            <c:dLbl>
              <c:idx val="6"/>
              <c:layout>
                <c:manualLayout>
                  <c:x val="-1.5186915887850467E-2"/>
                  <c:y val="-6.1909262759924387E-2"/>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66B-4046-A39B-CB525E34C5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Sheet1!$A$2:$J$2</c:f>
              <c:numCache>
                <c:formatCode>General</c:formatCode>
                <c:ptCount val="10"/>
                <c:pt idx="0">
                  <c:v>213</c:v>
                </c:pt>
                <c:pt idx="1">
                  <c:v>644</c:v>
                </c:pt>
                <c:pt idx="2">
                  <c:v>464</c:v>
                </c:pt>
                <c:pt idx="3">
                  <c:v>436</c:v>
                </c:pt>
                <c:pt idx="4">
                  <c:v>585</c:v>
                </c:pt>
                <c:pt idx="5">
                  <c:v>271</c:v>
                </c:pt>
                <c:pt idx="6">
                  <c:v>206</c:v>
                </c:pt>
                <c:pt idx="7">
                  <c:v>259</c:v>
                </c:pt>
                <c:pt idx="8">
                  <c:v>100</c:v>
                </c:pt>
                <c:pt idx="9">
                  <c:v>202</c:v>
                </c:pt>
              </c:numCache>
            </c:numRef>
          </c:val>
          <c:extLst>
            <c:ext xmlns:c16="http://schemas.microsoft.com/office/drawing/2014/chart" uri="{C3380CC4-5D6E-409C-BE32-E72D297353CC}">
              <c16:uniqueId val="{0000000A-666B-4046-A39B-CB525E34C530}"/>
            </c:ext>
          </c:extLst>
        </c:ser>
        <c:ser>
          <c:idx val="2"/>
          <c:order val="2"/>
          <c:spPr>
            <a:solidFill>
              <a:schemeClr val="accent3"/>
            </a:solidFill>
            <a:ln>
              <a:noFill/>
            </a:ln>
          </c:spPr>
          <c:invertIfNegative val="0"/>
          <c:dLbls>
            <c:dLbl>
              <c:idx val="0"/>
              <c:layout>
                <c:manualLayout>
                  <c:x val="0"/>
                  <c:y val="-0.43950850661625707"/>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666B-4046-A39B-CB525E34C530}"/>
                </c:ext>
              </c:extLst>
            </c:dLbl>
            <c:dLbl>
              <c:idx val="1"/>
              <c:layout>
                <c:manualLayout>
                  <c:x val="0"/>
                  <c:y val="-0.43667296786389415"/>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666B-4046-A39B-CB525E34C530}"/>
                </c:ext>
              </c:extLst>
            </c:dLbl>
            <c:dLbl>
              <c:idx val="2"/>
              <c:layout>
                <c:manualLayout>
                  <c:x val="0"/>
                  <c:y val="-0.43052930056710775"/>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666B-4046-A39B-CB525E34C530}"/>
                </c:ext>
              </c:extLst>
            </c:dLbl>
            <c:dLbl>
              <c:idx val="3"/>
              <c:layout>
                <c:manualLayout>
                  <c:x val="0"/>
                  <c:y val="-0.40926275992438566"/>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666B-4046-A39B-CB525E34C530}"/>
                </c:ext>
              </c:extLst>
            </c:dLbl>
            <c:dLbl>
              <c:idx val="4"/>
              <c:layout>
                <c:manualLayout>
                  <c:x val="0"/>
                  <c:y val="-0.35916824196597352"/>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666B-4046-A39B-CB525E34C530}"/>
                </c:ext>
              </c:extLst>
            </c:dLbl>
            <c:dLbl>
              <c:idx val="5"/>
              <c:layout>
                <c:manualLayout>
                  <c:x val="0"/>
                  <c:y val="-0.33459357277882795"/>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666B-4046-A39B-CB525E34C530}"/>
                </c:ext>
              </c:extLst>
            </c:dLbl>
            <c:dLbl>
              <c:idx val="6"/>
              <c:layout>
                <c:manualLayout>
                  <c:x val="0"/>
                  <c:y val="-0.33317580340264652"/>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666B-4046-A39B-CB525E34C530}"/>
                </c:ext>
              </c:extLst>
            </c:dLbl>
            <c:dLbl>
              <c:idx val="7"/>
              <c:layout>
                <c:manualLayout>
                  <c:x val="0"/>
                  <c:y val="-0.32703213610586013"/>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666B-4046-A39B-CB525E34C530}"/>
                </c:ext>
              </c:extLst>
            </c:dLbl>
            <c:dLbl>
              <c:idx val="8"/>
              <c:layout>
                <c:manualLayout>
                  <c:x val="0"/>
                  <c:y val="-0.32419659735349715"/>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666B-4046-A39B-CB525E34C530}"/>
                </c:ext>
              </c:extLst>
            </c:dLbl>
            <c:dLbl>
              <c:idx val="9"/>
              <c:layout>
                <c:manualLayout>
                  <c:x val="0"/>
                  <c:y val="-0.32183364839319473"/>
                </c:manualLayout>
              </c:layout>
              <c:numFmt formatCode="#,##0;&quot;-&quot;#,##0" sourceLinked="0"/>
              <c:spPr>
                <a:noFill/>
                <a:ln>
                  <a:noFill/>
                </a:ln>
              </c:spPr>
              <c:txPr>
                <a:bodyPr wrap="none"/>
                <a:lstStyle/>
                <a:p>
                  <a:pPr>
                    <a:defRPr sz="12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666B-4046-A39B-CB525E34C5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Sheet1!$A$3:$J$3</c:f>
              <c:numCache>
                <c:formatCode>General</c:formatCode>
                <c:ptCount val="10"/>
                <c:pt idx="0">
                  <c:v>6052</c:v>
                </c:pt>
                <c:pt idx="1">
                  <c:v>6008</c:v>
                </c:pt>
                <c:pt idx="2">
                  <c:v>5916</c:v>
                </c:pt>
                <c:pt idx="3">
                  <c:v>5597</c:v>
                </c:pt>
                <c:pt idx="4">
                  <c:v>4851</c:v>
                </c:pt>
                <c:pt idx="5">
                  <c:v>4473</c:v>
                </c:pt>
                <c:pt idx="6">
                  <c:v>4457</c:v>
                </c:pt>
                <c:pt idx="7">
                  <c:v>4363</c:v>
                </c:pt>
                <c:pt idx="8">
                  <c:v>4326</c:v>
                </c:pt>
                <c:pt idx="9">
                  <c:v>4290</c:v>
                </c:pt>
              </c:numCache>
            </c:numRef>
          </c:val>
          <c:extLst>
            <c:ext xmlns:c16="http://schemas.microsoft.com/office/drawing/2014/chart" uri="{C3380CC4-5D6E-409C-BE32-E72D297353CC}">
              <c16:uniqueId val="{00000015-666B-4046-A39B-CB525E34C530}"/>
            </c:ext>
          </c:extLst>
        </c:ser>
        <c:dLbls>
          <c:showLegendKey val="0"/>
          <c:showVal val="0"/>
          <c:showCatName val="0"/>
          <c:showSerName val="0"/>
          <c:showPercent val="0"/>
          <c:showBubbleSize val="0"/>
        </c:dLbls>
        <c:gapWidth val="80"/>
        <c:axId val="1453249087"/>
        <c:axId val="1"/>
      </c:barChart>
      <c:catAx>
        <c:axId val="1453249087"/>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6052"/>
          <c:min val="0"/>
        </c:scaling>
        <c:delete val="1"/>
        <c:axPos val="l"/>
        <c:numFmt formatCode="General" sourceLinked="1"/>
        <c:majorTickMark val="out"/>
        <c:minorTickMark val="none"/>
        <c:tickLblPos val="nextTo"/>
        <c:crossAx val="1453249087"/>
        <c:crosses val="min"/>
        <c:crossBetween val="between"/>
      </c:valAx>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58E55-220C-4A02-BF0F-A0728E13D1A8}"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654EF-92F4-4E94-BAAC-740D39558F51}" type="slidenum">
              <a:rPr lang="en-US" smtClean="0"/>
              <a:t>‹#›</a:t>
            </a:fld>
            <a:endParaRPr lang="en-US"/>
          </a:p>
        </p:txBody>
      </p:sp>
    </p:spTree>
    <p:extLst>
      <p:ext uri="{BB962C8B-B14F-4D97-AF65-F5344CB8AC3E}">
        <p14:creationId xmlns:p14="http://schemas.microsoft.com/office/powerpoint/2010/main" val="189159695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1</a:t>
            </a:fld>
            <a:endParaRPr lang="en-US"/>
          </a:p>
        </p:txBody>
      </p:sp>
    </p:spTree>
    <p:extLst>
      <p:ext uri="{BB962C8B-B14F-4D97-AF65-F5344CB8AC3E}">
        <p14:creationId xmlns:p14="http://schemas.microsoft.com/office/powerpoint/2010/main" val="63818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fkGroteskNeue"/>
              </a:rPr>
              <a:t>Looking at our mathematical approach, we calculated the Overall Eligibility Rate using a straightforward formula where we divide eligible alerts by total alerts and multiply by 100%. As you can see in the formula, E represents the sum of all instances where VCO Eligibility equals 'Eligible for VCO,' and A represents our total alerts from the firing report. This calculation yielded an Overall Eligibility Rate of just 5.9%, indicating that only a small fraction of alerts resulted in patients being deemed eligible for venous catheter placement.</a:t>
            </a:r>
          </a:p>
          <a:p>
            <a:pPr algn="l"/>
            <a:r>
              <a:rPr lang="en-US" b="0" i="0" dirty="0">
                <a:effectLst/>
                <a:latin typeface="fkGroteskNeue"/>
              </a:rPr>
              <a:t>Moving to response rates, we've broken down clinician interactions with the CDS tool into three distinct categories. The Positive Rate formula measures instances where providers agreed with the 'Eligible for VCO' recommendation. Our two Negative Rate formulas capture different types of override responses: Negative Rate 1 represents when providers explicitly marked patients as 'Not Eligible for VCO,' while Negative Rate 2 captures a more nuanced response where providers acknowledged eligibility but determined the catheter was 'Not Needed' for clinical reasons.</a:t>
            </a:r>
          </a:p>
          <a:p>
            <a:pPr algn="l"/>
            <a:r>
              <a:rPr lang="en-US" b="0" i="0" dirty="0">
                <a:effectLst/>
                <a:latin typeface="fkGroteskNeue"/>
              </a:rPr>
              <a:t>The pie chart visualization tells a compelling story about how this tool functions in clinical practice. Only 6% of alerts resulted in positive agreement with VCO placement, while 5% were deemed not eligible. </a:t>
            </a:r>
            <a:r>
              <a:rPr lang="en-US" b="0" i="0">
                <a:effectLst/>
                <a:latin typeface="fkGroteskNeue"/>
              </a:rPr>
              <a:t>Most strikingly, 79% of alerts fall into the 'Eligible - No Needed' category, suggesting that while patients technically met eligibility criteria, clinicians determined catheters weren't clinically necessary in the vast majority of cases.</a:t>
            </a:r>
          </a:p>
          <a:p>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6</a:t>
            </a:fld>
            <a:endParaRPr lang="en-US"/>
          </a:p>
        </p:txBody>
      </p:sp>
    </p:spTree>
    <p:extLst>
      <p:ext uri="{BB962C8B-B14F-4D97-AF65-F5344CB8AC3E}">
        <p14:creationId xmlns:p14="http://schemas.microsoft.com/office/powerpoint/2010/main" val="361362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fkGroteskNeue"/>
              </a:rPr>
              <a:t>The positive to negative ratio represents how frequently clinicians follow CDS recommendations compared to dismissing them. It's calculated by dividing the number of positive actions (when providers accept and act on alerts) by negative actions (when alerts are dismissed or ignored).</a:t>
            </a:r>
          </a:p>
          <a:p>
            <a:pPr algn="l"/>
            <a:r>
              <a:rPr lang="en-US" b="0" i="0" dirty="0">
                <a:effectLst/>
                <a:latin typeface="fkGroteskNeue"/>
              </a:rPr>
              <a:t>This ratio serves as a key indicator of CDS tool effectiveness and clinical workflow integration:</a:t>
            </a:r>
          </a:p>
          <a:p>
            <a:pPr algn="l">
              <a:buFont typeface="Arial" panose="020B0604020202020204" pitchFamily="34" charset="0"/>
              <a:buChar char="•"/>
            </a:pPr>
            <a:r>
              <a:rPr lang="en-US" b="0" i="0" dirty="0">
                <a:effectLst/>
                <a:latin typeface="fkGroteskNeue"/>
              </a:rPr>
              <a:t>Ratio &gt; 1: More alerts are accepted than rejected (good integration)</a:t>
            </a:r>
          </a:p>
          <a:p>
            <a:pPr algn="l">
              <a:buFont typeface="Arial" panose="020B0604020202020204" pitchFamily="34" charset="0"/>
              <a:buChar char="•"/>
            </a:pPr>
            <a:r>
              <a:rPr lang="en-US" b="0" i="0" dirty="0">
                <a:effectLst/>
                <a:latin typeface="fkGroteskNeue"/>
              </a:rPr>
              <a:t>Ratio = 1: Equal acceptance and rejection</a:t>
            </a:r>
          </a:p>
          <a:p>
            <a:pPr algn="l">
              <a:buFont typeface="Arial" panose="020B0604020202020204" pitchFamily="34" charset="0"/>
              <a:buChar char="•"/>
            </a:pPr>
            <a:r>
              <a:rPr lang="en-US" b="0" i="0" dirty="0">
                <a:effectLst/>
                <a:latin typeface="fkGroteskNeue"/>
              </a:rPr>
              <a:t>Ratio &lt; 1: More alerts are rejected than accepted (possible alert fatigue)</a:t>
            </a:r>
          </a:p>
          <a:p>
            <a:br>
              <a:rPr lang="en-US" dirty="0"/>
            </a:br>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7</a:t>
            </a:fld>
            <a:endParaRPr lang="en-US"/>
          </a:p>
        </p:txBody>
      </p:sp>
    </p:spTree>
    <p:extLst>
      <p:ext uri="{BB962C8B-B14F-4D97-AF65-F5344CB8AC3E}">
        <p14:creationId xmlns:p14="http://schemas.microsoft.com/office/powerpoint/2010/main" val="3219481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As you can see in this orange histogram, we've analyzed 2,131 venous catheter orders from February through October 2024. The distribution shows considerable variation in response times, with several notable patterns. The left side of the chart shows a prominent peak, indicating a substantial number of rapid responses, while the rightmost bar represents cases that approach or reach the 24-hour mark – our maximum observed delay.</a:t>
            </a:r>
          </a:p>
          <a:p>
            <a:pPr algn="l"/>
            <a:r>
              <a:rPr lang="en-US" b="0" i="0" dirty="0">
                <a:effectLst/>
                <a:latin typeface="fkGroteskNeue"/>
              </a:rPr>
              <a:t>Our analysis reveals that providers take an average of 11.3 hours to acknowledge venous catheter orders after eligibility is established. This response time varies considerably, with a standard deviation of approximately 7 hours. The fastest responses occur immediately (0 hours), while the slowest reach our cutoff threshold of 24 hours.</a:t>
            </a:r>
          </a:p>
          <a:p>
            <a:pPr algn="l"/>
            <a:r>
              <a:rPr lang="en-US" b="0" i="0" dirty="0">
                <a:effectLst/>
                <a:latin typeface="fkGroteskNeue"/>
              </a:rPr>
              <a:t>The distribution shows a clear quartile breakdown:</a:t>
            </a:r>
          </a:p>
          <a:p>
            <a:pPr algn="l">
              <a:buFont typeface="Arial" panose="020B0604020202020204" pitchFamily="34" charset="0"/>
              <a:buChar char="•"/>
            </a:pPr>
            <a:r>
              <a:rPr lang="en-US" b="0" i="0" dirty="0">
                <a:effectLst/>
                <a:latin typeface="fkGroteskNeue"/>
              </a:rPr>
              <a:t>25% of orders are acknowledged within 5 hours</a:t>
            </a:r>
          </a:p>
          <a:p>
            <a:pPr algn="l">
              <a:buFont typeface="Arial" panose="020B0604020202020204" pitchFamily="34" charset="0"/>
              <a:buChar char="•"/>
            </a:pPr>
            <a:r>
              <a:rPr lang="en-US" b="0" i="0" dirty="0">
                <a:effectLst/>
                <a:latin typeface="fkGroteskNeue"/>
              </a:rPr>
              <a:t>50% are acknowledged within 11.3 hours (our median)</a:t>
            </a:r>
          </a:p>
          <a:p>
            <a:pPr algn="l">
              <a:buFont typeface="Arial" panose="020B0604020202020204" pitchFamily="34" charset="0"/>
              <a:buChar char="•"/>
            </a:pPr>
            <a:r>
              <a:rPr lang="en-US" b="0" i="0" dirty="0">
                <a:effectLst/>
                <a:latin typeface="fkGroteskNeue"/>
              </a:rPr>
              <a:t>75% are acknowledged within 17 hours</a:t>
            </a:r>
          </a:p>
          <a:p>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8</a:t>
            </a:fld>
            <a:endParaRPr lang="en-US"/>
          </a:p>
        </p:txBody>
      </p:sp>
    </p:spTree>
    <p:extLst>
      <p:ext uri="{BB962C8B-B14F-4D97-AF65-F5344CB8AC3E}">
        <p14:creationId xmlns:p14="http://schemas.microsoft.com/office/powerpoint/2010/main" val="337239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9</a:t>
            </a:fld>
            <a:endParaRPr lang="en-US"/>
          </a:p>
        </p:txBody>
      </p:sp>
    </p:spTree>
    <p:extLst>
      <p:ext uri="{BB962C8B-B14F-4D97-AF65-F5344CB8AC3E}">
        <p14:creationId xmlns:p14="http://schemas.microsoft.com/office/powerpoint/2010/main" val="63855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highlights three key patterns in clinical documentation related to fall prevention protocols. Dominant safety measures emerge through frequent mentions of **bed alarms** (7.6% of notes, **2,346 instances**), particularly variations like **"bed alarm on"** (3.2%) and **"bed alarm activated"** (0.6%), alongside **call bell compliance** (5.2%, **1,603 cases**), often phrased as **"call bell compliant"** (3.4%) or **"uses call bell"** (0.9%). Common overrides appear driven by clinician judgment, with **2.6% of cases** (**812 instances**) explicitly stating interventions were **"not needed"**—sometimes qualified as **"not needed at this time"** (0.6%)—while **1.2% cite family support** (**"family at bedside"**). Cognitive status documentation reveals standardized phrasing, including **"alert and oriented"** (0.5%) and **impulsivity assessments** (**"not impulsive"**) in nearly 1% of cases. These patterns suggest **strong protocol adherence** for mechanical safeguards, while also identifying opportunities to **refine CDS alert criteria** through better integration of **family presence assessments** and **temporal clinical context**.</a:t>
            </a:r>
          </a:p>
          <a:p>
            <a:endParaRPr lang="en-US" dirty="0"/>
          </a:p>
          <a:p>
            <a:r>
              <a:rPr lang="en-US" dirty="0"/>
              <a:t>The clinical documentation patterns reveal critical insights for system optimization: **Protocol adherence** is evident through frequent bed alarm documentation (7.6% of notes), though this may indicate both effective safety compliance and potential redundancy in documenting routine measures. **Alert relevance** opportunities emerge from 812 "not needed" overrides, highlighting the need to refine CDS criteria through dynamic risk stratification that accounts for temporal factors like "at this time" qualifications. Meanwhile, **workflow integration** patterns—such as the 1.4% "pt on CO" notation—expose department-specific documentation habits, suggesting opportunities for location-aware CDS adjustments that align with unit-specific workflows while maintaining standardized safety protocols across care settings. Together, these findings underscore the balance required between protocol fidelity and contextual adaptability in fall prevention systems.</a:t>
            </a:r>
          </a:p>
          <a:p>
            <a:endParaRPr lang="en-US" dirty="0"/>
          </a:p>
          <a:p>
            <a:endParaRPr lang="en-US" dirty="0"/>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10</a:t>
            </a:fld>
            <a:endParaRPr lang="en-US"/>
          </a:p>
        </p:txBody>
      </p:sp>
    </p:spTree>
    <p:extLst>
      <p:ext uri="{BB962C8B-B14F-4D97-AF65-F5344CB8AC3E}">
        <p14:creationId xmlns:p14="http://schemas.microsoft.com/office/powerpoint/2010/main" val="428605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effectLst/>
                <a:latin typeface="fkGroteskNeue"/>
              </a:rPr>
              <a:t>Data Scope:</a:t>
            </a:r>
          </a:p>
          <a:p>
            <a:pPr marL="742950" lvl="1" indent="-285750" algn="l">
              <a:buFont typeface="+mj-lt"/>
              <a:buAutoNum type="arabicPeriod"/>
            </a:pPr>
            <a:r>
              <a:rPr lang="en-US" b="0" i="0" dirty="0">
                <a:effectLst/>
                <a:latin typeface="fkGroteskNeue"/>
              </a:rPr>
              <a:t>Analyzed 131 cases where the CDS tool flagged patients as </a:t>
            </a:r>
            <a:r>
              <a:rPr lang="en-US" b="0" i="1" dirty="0">
                <a:effectLst/>
                <a:latin typeface="fkGroteskNeue"/>
              </a:rPr>
              <a:t>‘Eligible for VCO’</a:t>
            </a:r>
            <a:r>
              <a:rPr lang="en-US" b="0" i="0" dirty="0">
                <a:effectLst/>
                <a:latin typeface="fkGroteskNeue"/>
              </a:rPr>
              <a:t> between February and October 2024.</a:t>
            </a:r>
          </a:p>
          <a:p>
            <a:pPr marL="742950" lvl="1" indent="-285750" algn="l">
              <a:buFont typeface="+mj-lt"/>
              <a:buAutoNum type="arabicPeriod"/>
            </a:pPr>
            <a:r>
              <a:rPr lang="en-US" b="0" i="0" dirty="0">
                <a:effectLst/>
                <a:latin typeface="fkGroteskNeue"/>
              </a:rPr>
              <a:t>Focused on clinician comments to understand why recommendations were rejected.</a:t>
            </a:r>
          </a:p>
          <a:p>
            <a:pPr algn="l">
              <a:buFont typeface="+mj-lt"/>
              <a:buAutoNum type="arabicPeriod"/>
            </a:pPr>
            <a:r>
              <a:rPr lang="en-US" b="0" i="0" dirty="0">
                <a:effectLst/>
                <a:latin typeface="fkGroteskNeue"/>
              </a:rPr>
              <a:t>Detection Process:</a:t>
            </a:r>
          </a:p>
          <a:p>
            <a:pPr marL="742950" lvl="1" indent="-285750" algn="l">
              <a:buFont typeface="+mj-lt"/>
              <a:buAutoNum type="arabicPeriod"/>
            </a:pPr>
            <a:r>
              <a:rPr lang="en-US" b="0" i="0" dirty="0">
                <a:effectLst/>
                <a:latin typeface="fkGroteskNeue"/>
              </a:rPr>
              <a:t>Step 1: Isolated all cases labeled </a:t>
            </a:r>
            <a:r>
              <a:rPr lang="en-US" b="0" i="1" dirty="0">
                <a:effectLst/>
                <a:latin typeface="fkGroteskNeue"/>
              </a:rPr>
              <a:t>‘Eligible for VCO’</a:t>
            </a:r>
            <a:r>
              <a:rPr lang="en-US" b="0" i="0" dirty="0">
                <a:effectLst/>
                <a:latin typeface="fkGroteskNeue"/>
              </a:rPr>
              <a:t> in the dataset.</a:t>
            </a:r>
          </a:p>
          <a:p>
            <a:pPr marL="742950" lvl="1" indent="-285750" algn="l">
              <a:buFont typeface="+mj-lt"/>
              <a:buAutoNum type="arabicPeriod"/>
            </a:pPr>
            <a:r>
              <a:rPr lang="en-US" b="0" i="0" dirty="0">
                <a:effectLst/>
                <a:latin typeface="fkGroteskNeue"/>
              </a:rPr>
              <a:t>Step 2: Scanned comments for negative language like </a:t>
            </a:r>
            <a:r>
              <a:rPr lang="en-US" b="0" i="1" dirty="0">
                <a:effectLst/>
                <a:latin typeface="fkGroteskNeue"/>
              </a:rPr>
              <a:t>‘not needed’</a:t>
            </a:r>
            <a:r>
              <a:rPr lang="en-US" b="0" i="0" dirty="0">
                <a:effectLst/>
                <a:latin typeface="fkGroteskNeue"/>
              </a:rPr>
              <a:t>, </a:t>
            </a:r>
            <a:r>
              <a:rPr lang="en-US" b="0" i="1" dirty="0">
                <a:effectLst/>
                <a:latin typeface="fkGroteskNeue"/>
              </a:rPr>
              <a:t>‘unnecessary’</a:t>
            </a:r>
            <a:r>
              <a:rPr lang="en-US" b="0" i="0" dirty="0">
                <a:effectLst/>
                <a:latin typeface="fkGroteskNeue"/>
              </a:rPr>
              <a:t>, or </a:t>
            </a:r>
            <a:r>
              <a:rPr lang="en-US" b="0" i="1" dirty="0">
                <a:effectLst/>
                <a:latin typeface="fkGroteskNeue"/>
              </a:rPr>
              <a:t>‘contraindicated’</a:t>
            </a:r>
            <a:r>
              <a:rPr lang="en-US" b="0" i="0" dirty="0">
                <a:effectLst/>
                <a:latin typeface="fkGroteskNeue"/>
              </a:rPr>
              <a:t> using automated pattern matching.</a:t>
            </a:r>
          </a:p>
          <a:p>
            <a:pPr marL="742950" lvl="1" indent="-285750" algn="l">
              <a:buFont typeface="+mj-lt"/>
              <a:buAutoNum type="arabicPeriod"/>
            </a:pPr>
            <a:r>
              <a:rPr lang="en-US" b="0" i="0" dirty="0">
                <a:effectLst/>
                <a:latin typeface="fkGroteskNeue"/>
              </a:rPr>
              <a:t>Step 3: Flagged cases where clinicians explicitly contradicted the CDS recommendation.</a:t>
            </a:r>
          </a:p>
          <a:p>
            <a:pPr algn="l">
              <a:buFont typeface="+mj-lt"/>
              <a:buAutoNum type="arabicPeriod"/>
            </a:pPr>
            <a:r>
              <a:rPr lang="en-US" b="0" i="0" dirty="0">
                <a:effectLst/>
                <a:latin typeface="fkGroteskNeue"/>
              </a:rPr>
              <a:t>Calculation:</a:t>
            </a:r>
          </a:p>
          <a:p>
            <a:pPr marL="742950" lvl="1" indent="-285750" algn="l">
              <a:buFont typeface="+mj-lt"/>
              <a:buAutoNum type="arabicPeriod"/>
            </a:pPr>
            <a:r>
              <a:rPr lang="en-US" b="0" i="0" dirty="0">
                <a:effectLst/>
                <a:latin typeface="fkGroteskNeue"/>
              </a:rPr>
              <a:t>False Positive Rate = (Flagged Cases / Total Eligible Cases) × 100</a:t>
            </a:r>
          </a:p>
          <a:p>
            <a:pPr marL="742950" lvl="1" indent="-285750" algn="l">
              <a:buFont typeface="+mj-lt"/>
              <a:buAutoNum type="arabicPeriod"/>
            </a:pPr>
            <a:r>
              <a:rPr lang="en-US" b="0" i="0" dirty="0">
                <a:effectLst/>
                <a:latin typeface="fkGroteskNeue"/>
              </a:rPr>
              <a:t>45% of ‘Eligible’ recommendations were potentially incorrect based on clinician feedback.</a:t>
            </a:r>
          </a:p>
          <a:p>
            <a:pPr marL="742950" lvl="1" indent="-285750" algn="l">
              <a:buFont typeface="+mj-lt"/>
              <a:buAutoNum type="arabicPeriod"/>
            </a:pPr>
            <a:r>
              <a:rPr lang="en-US" b="0" i="0" dirty="0">
                <a:effectLst/>
                <a:latin typeface="fkGroteskNeue"/>
              </a:rPr>
              <a:t>This suggests nearly 1 in 2 alerts may require refinement to better align with clinical judgment.</a:t>
            </a:r>
          </a:p>
          <a:p>
            <a:pPr algn="l">
              <a:buFont typeface="+mj-lt"/>
              <a:buAutoNum type="arabicPeriod"/>
            </a:pPr>
            <a:r>
              <a:rPr lang="en-US" b="0" i="0" dirty="0">
                <a:effectLst/>
                <a:latin typeface="fkGroteskNeue"/>
              </a:rPr>
              <a:t>Department-Level Insights:</a:t>
            </a:r>
          </a:p>
          <a:p>
            <a:pPr marL="742950" lvl="1" indent="-285750" algn="l">
              <a:buFont typeface="+mj-lt"/>
              <a:buAutoNum type="arabicPeriod"/>
            </a:pPr>
            <a:r>
              <a:rPr lang="en-US" b="0" i="0" dirty="0">
                <a:effectLst/>
                <a:latin typeface="fkGroteskNeue"/>
              </a:rPr>
              <a:t>LI NW 3 NP 3800 had the highest volume of flagged cases.</a:t>
            </a:r>
          </a:p>
          <a:p>
            <a:pPr marL="742950" lvl="1" indent="-285750" algn="l">
              <a:buFont typeface="+mj-lt"/>
              <a:buAutoNum type="arabicPeriod"/>
            </a:pPr>
            <a:r>
              <a:rPr lang="en-US" b="0" i="0" dirty="0">
                <a:effectLst/>
                <a:latin typeface="fkGroteskNeue"/>
              </a:rPr>
              <a:t>Example Case:</a:t>
            </a:r>
          </a:p>
          <a:p>
            <a:pPr marL="1143000" lvl="2" indent="-228600" algn="l">
              <a:buFont typeface="+mj-lt"/>
              <a:buAutoNum type="arabicPeriod"/>
            </a:pPr>
            <a:r>
              <a:rPr lang="en-US" b="0" i="1" dirty="0">
                <a:effectLst/>
                <a:latin typeface="fkGroteskNeue"/>
              </a:rPr>
              <a:t>“Patient alert and oriented x4. VCO not needed”</a:t>
            </a:r>
            <a:endParaRPr lang="en-US" b="0" i="0" dirty="0">
              <a:effectLst/>
              <a:latin typeface="fkGroteskNeue"/>
            </a:endParaRPr>
          </a:p>
          <a:p>
            <a:pPr marL="1143000" lvl="2" indent="-228600" algn="l">
              <a:buFont typeface="+mj-lt"/>
              <a:buAutoNum type="arabicPeriod"/>
            </a:pPr>
            <a:r>
              <a:rPr lang="en-US" b="0" i="0" dirty="0">
                <a:effectLst/>
                <a:latin typeface="fkGroteskNeue"/>
              </a:rPr>
              <a:t>Issue: CDS recommended a venous catheter despite the patient’s stable condition and lack of clinical indication.</a:t>
            </a:r>
          </a:p>
          <a:p>
            <a:pPr algn="l">
              <a:buFont typeface="+mj-lt"/>
              <a:buAutoNum type="arabicPeriod"/>
            </a:pPr>
            <a:r>
              <a:rPr lang="en-US" b="0" i="0" dirty="0">
                <a:effectLst/>
                <a:latin typeface="fkGroteskNeue"/>
              </a:rPr>
              <a:t>Common Themes in Rejections:</a:t>
            </a:r>
          </a:p>
          <a:p>
            <a:pPr marL="742950" lvl="1" indent="-285750" algn="l">
              <a:buFont typeface="+mj-lt"/>
              <a:buAutoNum type="arabicPeriod"/>
            </a:pPr>
            <a:r>
              <a:rPr lang="en-US" b="0" i="0" dirty="0">
                <a:effectLst/>
                <a:latin typeface="fkGroteskNeue"/>
              </a:rPr>
              <a:t>Unnecessary intervention (e.g., </a:t>
            </a:r>
            <a:r>
              <a:rPr lang="en-US" b="0" i="1" dirty="0">
                <a:effectLst/>
                <a:latin typeface="fkGroteskNeue"/>
              </a:rPr>
              <a:t>“Peripheral access already established”</a:t>
            </a:r>
            <a:r>
              <a:rPr lang="en-US" b="0" i="0" dirty="0">
                <a:effectLst/>
                <a:latin typeface="fkGroteskNeue"/>
              </a:rPr>
              <a:t>)</a:t>
            </a:r>
          </a:p>
          <a:p>
            <a:pPr marL="742950" lvl="1" indent="-285750" algn="l">
              <a:buFont typeface="+mj-lt"/>
              <a:buAutoNum type="arabicPeriod"/>
            </a:pPr>
            <a:r>
              <a:rPr lang="en-US" b="0" i="0" dirty="0">
                <a:effectLst/>
                <a:latin typeface="fkGroteskNeue"/>
              </a:rPr>
              <a:t>Contraindications (e.g., </a:t>
            </a:r>
            <a:r>
              <a:rPr lang="en-US" b="0" i="1" dirty="0">
                <a:effectLst/>
                <a:latin typeface="fkGroteskNeue"/>
              </a:rPr>
              <a:t>“High infection risk—avoid central line”</a:t>
            </a:r>
            <a:r>
              <a:rPr lang="en-US" b="0" i="0" dirty="0">
                <a:effectLst/>
                <a:latin typeface="fkGroteskNeue"/>
              </a:rPr>
              <a:t>)</a:t>
            </a:r>
          </a:p>
          <a:p>
            <a:pPr marL="742950" lvl="1" indent="-285750" algn="l">
              <a:buFont typeface="+mj-lt"/>
              <a:buAutoNum type="arabicPeriod"/>
            </a:pPr>
            <a:r>
              <a:rPr lang="en-US" b="0" i="0" dirty="0">
                <a:effectLst/>
                <a:latin typeface="fkGroteskNeue"/>
              </a:rPr>
              <a:t>Clinical judgment override (e.g., </a:t>
            </a:r>
            <a:r>
              <a:rPr lang="en-US" b="0" i="1" dirty="0">
                <a:effectLst/>
                <a:latin typeface="fkGroteskNeue"/>
              </a:rPr>
              <a:t>“Not appropriate for this patient’s care plan”</a:t>
            </a:r>
            <a:r>
              <a:rPr lang="en-US" b="0" i="0" dirty="0">
                <a:effectLst/>
                <a:latin typeface="fkGroteskNeue"/>
              </a:rPr>
              <a:t>)</a:t>
            </a:r>
          </a:p>
          <a:p>
            <a:pPr algn="l"/>
            <a:r>
              <a:rPr lang="en-US" b="0" i="0" dirty="0">
                <a:effectLst/>
                <a:latin typeface="var(--font-fk-grotesk)"/>
              </a:rPr>
              <a:t>Implications</a:t>
            </a:r>
          </a:p>
          <a:p>
            <a:pPr algn="l">
              <a:buFont typeface="+mj-lt"/>
              <a:buAutoNum type="arabicPeriod"/>
            </a:pPr>
            <a:r>
              <a:rPr lang="en-US" b="0" i="0" dirty="0">
                <a:effectLst/>
                <a:latin typeface="fkGroteskNeue"/>
              </a:rPr>
              <a:t>Alert Fatigue Risk: High false positive rates may lead clinicians to distrust or ignore future alerts.</a:t>
            </a:r>
          </a:p>
          <a:p>
            <a:br>
              <a:rPr lang="en-US" dirty="0"/>
            </a:br>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11</a:t>
            </a:fld>
            <a:endParaRPr lang="en-US"/>
          </a:p>
        </p:txBody>
      </p:sp>
    </p:spTree>
    <p:extLst>
      <p:ext uri="{BB962C8B-B14F-4D97-AF65-F5344CB8AC3E}">
        <p14:creationId xmlns:p14="http://schemas.microsoft.com/office/powerpoint/2010/main" val="25613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654EF-92F4-4E94-BAAC-740D39558F51}" type="slidenum">
              <a:rPr lang="en-US" smtClean="0"/>
              <a:t>13</a:t>
            </a:fld>
            <a:endParaRPr lang="en-US"/>
          </a:p>
        </p:txBody>
      </p:sp>
    </p:spTree>
    <p:extLst>
      <p:ext uri="{BB962C8B-B14F-4D97-AF65-F5344CB8AC3E}">
        <p14:creationId xmlns:p14="http://schemas.microsoft.com/office/powerpoint/2010/main" val="381734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randcenter.med.nyu.edu/" TargetMode="External"/><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hyperlink" Target="https://brandcenter.med.nyu.edu/use-the-brand/powerpoint-presentation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ECAB4B7-018A-0EBB-A58F-9FCA59C75D47}"/>
              </a:ext>
            </a:extLst>
          </p:cNvPr>
          <p:cNvSpPr>
            <a:spLocks noGrp="1"/>
          </p:cNvSpPr>
          <p:nvPr>
            <p:ph type="pic" sz="quarter" idx="10"/>
          </p:nvPr>
        </p:nvSpPr>
        <p:spPr>
          <a:xfrm>
            <a:off x="6103938" y="0"/>
            <a:ext cx="3040062" cy="5143500"/>
          </a:xfrm>
          <a:solidFill>
            <a:schemeClr val="bg1">
              <a:lumMod val="85000"/>
            </a:schemeClr>
          </a:solidFill>
        </p:spPr>
        <p:txBody>
          <a:bodyPr tIns="1005840"/>
          <a:lstStyle>
            <a:lvl1pPr algn="ctr">
              <a:defRPr>
                <a:solidFill>
                  <a:schemeClr val="tx2"/>
                </a:solidFill>
              </a:defRPr>
            </a:lvl1pPr>
          </a:lstStyle>
          <a:p>
            <a:r>
              <a:rPr lang="en-US"/>
              <a:t>Click icon to add picture</a:t>
            </a:r>
            <a:endParaRPr lang="en-US" dirty="0"/>
          </a:p>
        </p:txBody>
      </p:sp>
      <p:sp>
        <p:nvSpPr>
          <p:cNvPr id="9" name="Footer Placeholder 8">
            <a:extLst>
              <a:ext uri="{FF2B5EF4-FFF2-40B4-BE49-F238E27FC236}">
                <a16:creationId xmlns:a16="http://schemas.microsoft.com/office/drawing/2014/main" id="{4DC6EF85-3467-0339-FEE7-95DD7B8078A8}"/>
              </a:ext>
            </a:extLst>
          </p:cNvPr>
          <p:cNvSpPr>
            <a:spLocks noGrp="1"/>
          </p:cNvSpPr>
          <p:nvPr>
            <p:ph type="ftr" sz="quarter" idx="11"/>
          </p:nvPr>
        </p:nvSpPr>
        <p:spPr>
          <a:xfrm>
            <a:off x="495300" y="4593800"/>
            <a:ext cx="4084922" cy="232428"/>
          </a:xfrm>
        </p:spPr>
        <p:txBody>
          <a:bodyPr anchor="t" anchorCtr="0"/>
          <a:lstStyle>
            <a:lvl1pPr algn="l">
              <a:defRPr sz="1200" b="1">
                <a:solidFill>
                  <a:schemeClr val="bg1"/>
                </a:solidFill>
              </a:defRPr>
            </a:lvl1pPr>
          </a:lstStyle>
          <a:p>
            <a:r>
              <a:rPr lang="en-US"/>
              <a:t>NYU Langone Health</a:t>
            </a:r>
            <a:endParaRPr lang="en-US" dirty="0"/>
          </a:p>
        </p:txBody>
      </p:sp>
      <p:sp>
        <p:nvSpPr>
          <p:cNvPr id="3" name="Subtitle 2"/>
          <p:cNvSpPr>
            <a:spLocks noGrp="1"/>
          </p:cNvSpPr>
          <p:nvPr>
            <p:ph type="subTitle" idx="1"/>
          </p:nvPr>
        </p:nvSpPr>
        <p:spPr>
          <a:xfrm>
            <a:off x="495300" y="3670570"/>
            <a:ext cx="4084922" cy="599777"/>
          </a:xfrm>
        </p:spPr>
        <p:txBody>
          <a:bodyPr anchor="b">
            <a:noAutofit/>
          </a:bodyPr>
          <a:lstStyle>
            <a:lvl1pPr marL="0" indent="0" algn="l">
              <a:lnSpc>
                <a:spcPct val="105000"/>
              </a:lnSpc>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itle 1"/>
          <p:cNvSpPr>
            <a:spLocks noGrp="1"/>
          </p:cNvSpPr>
          <p:nvPr>
            <p:ph type="ctrTitle"/>
          </p:nvPr>
        </p:nvSpPr>
        <p:spPr>
          <a:xfrm>
            <a:off x="495300" y="1552575"/>
            <a:ext cx="5164836" cy="1751015"/>
          </a:xfrm>
        </p:spPr>
        <p:txBody>
          <a:bodyPr anchor="t" anchorCtr="0"/>
          <a:lstStyle>
            <a:lvl1pPr algn="l">
              <a:lnSpc>
                <a:spcPct val="83000"/>
              </a:lnSpc>
              <a:defRPr sz="3600">
                <a:solidFill>
                  <a:schemeClr val="bg2"/>
                </a:solidFill>
              </a:defRPr>
            </a:lvl1pPr>
          </a:lstStyle>
          <a:p>
            <a:r>
              <a:rPr lang="en-US"/>
              <a:t>Click to edit Master title style</a:t>
            </a:r>
            <a:endParaRPr lang="en-US" dirty="0"/>
          </a:p>
        </p:txBody>
      </p:sp>
      <p:grpSp>
        <p:nvGrpSpPr>
          <p:cNvPr id="4" name="Graphic 6">
            <a:extLst>
              <a:ext uri="{FF2B5EF4-FFF2-40B4-BE49-F238E27FC236}">
                <a16:creationId xmlns:a16="http://schemas.microsoft.com/office/drawing/2014/main" id="{CF31DE96-29F2-12D8-A5A8-9DCA0DE8CB63}"/>
              </a:ext>
            </a:extLst>
          </p:cNvPr>
          <p:cNvGrpSpPr>
            <a:grpSpLocks noChangeAspect="1"/>
          </p:cNvGrpSpPr>
          <p:nvPr userDrawn="1"/>
        </p:nvGrpSpPr>
        <p:grpSpPr>
          <a:xfrm>
            <a:off x="488824" y="382333"/>
            <a:ext cx="2450016" cy="630936"/>
            <a:chOff x="243131" y="4363879"/>
            <a:chExt cx="2050553" cy="528066"/>
          </a:xfrm>
          <a:solidFill>
            <a:srgbClr val="FFFFFF"/>
          </a:solidFill>
        </p:grpSpPr>
        <p:grpSp>
          <p:nvGrpSpPr>
            <p:cNvPr id="10" name="Graphic 6">
              <a:extLst>
                <a:ext uri="{FF2B5EF4-FFF2-40B4-BE49-F238E27FC236}">
                  <a16:creationId xmlns:a16="http://schemas.microsoft.com/office/drawing/2014/main" id="{3FA8E4A7-12FB-DC67-5C99-8D715A1FCCF1}"/>
                </a:ext>
              </a:extLst>
            </p:cNvPr>
            <p:cNvGrpSpPr/>
            <p:nvPr/>
          </p:nvGrpSpPr>
          <p:grpSpPr>
            <a:xfrm>
              <a:off x="243131" y="4363879"/>
              <a:ext cx="460142" cy="527338"/>
              <a:chOff x="243131" y="4363879"/>
              <a:chExt cx="460142" cy="527338"/>
            </a:xfrm>
            <a:solidFill>
              <a:srgbClr val="FFFFFF"/>
            </a:solidFill>
          </p:grpSpPr>
          <p:grpSp>
            <p:nvGrpSpPr>
              <p:cNvPr id="39" name="Graphic 6">
                <a:extLst>
                  <a:ext uri="{FF2B5EF4-FFF2-40B4-BE49-F238E27FC236}">
                    <a16:creationId xmlns:a16="http://schemas.microsoft.com/office/drawing/2014/main" id="{DAC0B2B8-D5F2-A5BE-32FA-1215377EEC15}"/>
                  </a:ext>
                </a:extLst>
              </p:cNvPr>
              <p:cNvGrpSpPr/>
              <p:nvPr/>
            </p:nvGrpSpPr>
            <p:grpSpPr>
              <a:xfrm>
                <a:off x="243131" y="4363879"/>
                <a:ext cx="457650" cy="527338"/>
                <a:chOff x="243131" y="4363879"/>
                <a:chExt cx="457650" cy="527338"/>
              </a:xfrm>
              <a:solidFill>
                <a:srgbClr val="FFFFFF"/>
              </a:solidFill>
            </p:grpSpPr>
            <p:sp>
              <p:nvSpPr>
                <p:cNvPr id="41" name="Freeform 40">
                  <a:extLst>
                    <a:ext uri="{FF2B5EF4-FFF2-40B4-BE49-F238E27FC236}">
                      <a16:creationId xmlns:a16="http://schemas.microsoft.com/office/drawing/2014/main" id="{90C88F2D-3426-30EA-DA8C-F9C1B8655035}"/>
                    </a:ext>
                  </a:extLst>
                </p:cNvPr>
                <p:cNvSpPr/>
                <p:nvPr/>
              </p:nvSpPr>
              <p:spPr>
                <a:xfrm>
                  <a:off x="265989" y="4363879"/>
                  <a:ext cx="434792" cy="163309"/>
                </a:xfrm>
                <a:custGeom>
                  <a:avLst/>
                  <a:gdLst>
                    <a:gd name="connsiteX0" fmla="*/ 434359 w 434792"/>
                    <a:gd name="connsiteY0" fmla="*/ 108547 h 163309"/>
                    <a:gd name="connsiteX1" fmla="*/ 434359 w 434792"/>
                    <a:gd name="connsiteY1" fmla="*/ 108547 h 163309"/>
                    <a:gd name="connsiteX2" fmla="*/ 431434 w 434792"/>
                    <a:gd name="connsiteY2" fmla="*/ 103657 h 163309"/>
                    <a:gd name="connsiteX3" fmla="*/ 396330 w 434792"/>
                    <a:gd name="connsiteY3" fmla="*/ 64541 h 163309"/>
                    <a:gd name="connsiteX4" fmla="*/ 234461 w 434792"/>
                    <a:gd name="connsiteY4" fmla="*/ 0 h 163309"/>
                    <a:gd name="connsiteX5" fmla="*/ 48214 w 434792"/>
                    <a:gd name="connsiteY5" fmla="*/ 86055 h 163309"/>
                    <a:gd name="connsiteX6" fmla="*/ 433 w 434792"/>
                    <a:gd name="connsiteY6" fmla="*/ 161354 h 163309"/>
                    <a:gd name="connsiteX7" fmla="*/ 433 w 434792"/>
                    <a:gd name="connsiteY7" fmla="*/ 163309 h 163309"/>
                    <a:gd name="connsiteX8" fmla="*/ 1408 w 434792"/>
                    <a:gd name="connsiteY8" fmla="*/ 161354 h 163309"/>
                    <a:gd name="connsiteX9" fmla="*/ 54065 w 434792"/>
                    <a:gd name="connsiteY9" fmla="*/ 94856 h 163309"/>
                    <a:gd name="connsiteX10" fmla="*/ 235436 w 434792"/>
                    <a:gd name="connsiteY10" fmla="*/ 32271 h 163309"/>
                    <a:gd name="connsiteX11" fmla="*/ 386579 w 434792"/>
                    <a:gd name="connsiteY11" fmla="*/ 73343 h 163309"/>
                    <a:gd name="connsiteX12" fmla="*/ 429484 w 434792"/>
                    <a:gd name="connsiteY12" fmla="*/ 105613 h 163309"/>
                    <a:gd name="connsiteX13" fmla="*/ 434359 w 434792"/>
                    <a:gd name="connsiteY13" fmla="*/ 108547 h 163309"/>
                    <a:gd name="connsiteX14" fmla="*/ 434359 w 434792"/>
                    <a:gd name="connsiteY14" fmla="*/ 108547 h 16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4792" h="163309">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w="9729"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EDDB362A-8E87-15C5-2355-9C7937D03539}"/>
                    </a:ext>
                  </a:extLst>
                </p:cNvPr>
                <p:cNvSpPr/>
                <p:nvPr/>
              </p:nvSpPr>
              <p:spPr>
                <a:xfrm>
                  <a:off x="243131" y="4611287"/>
                  <a:ext cx="393834" cy="279929"/>
                </a:xfrm>
                <a:custGeom>
                  <a:avLst/>
                  <a:gdLst>
                    <a:gd name="connsiteX0" fmla="*/ 1839 w 393834"/>
                    <a:gd name="connsiteY0" fmla="*/ 0 h 279929"/>
                    <a:gd name="connsiteX1" fmla="*/ 1839 w 393834"/>
                    <a:gd name="connsiteY1" fmla="*/ 0 h 279929"/>
                    <a:gd name="connsiteX2" fmla="*/ 1839 w 393834"/>
                    <a:gd name="connsiteY2" fmla="*/ 3912 h 279929"/>
                    <a:gd name="connsiteX3" fmla="*/ 22316 w 393834"/>
                    <a:gd name="connsiteY3" fmla="*/ 93878 h 279929"/>
                    <a:gd name="connsiteX4" fmla="*/ 149081 w 393834"/>
                    <a:gd name="connsiteY4" fmla="*/ 221983 h 279929"/>
                    <a:gd name="connsiteX5" fmla="*/ 312900 w 393834"/>
                    <a:gd name="connsiteY5" fmla="*/ 251320 h 279929"/>
                    <a:gd name="connsiteX6" fmla="*/ 391885 w 393834"/>
                    <a:gd name="connsiteY6" fmla="*/ 228829 h 279929"/>
                    <a:gd name="connsiteX7" fmla="*/ 393835 w 393834"/>
                    <a:gd name="connsiteY7" fmla="*/ 227851 h 279929"/>
                    <a:gd name="connsiteX8" fmla="*/ 393835 w 393834"/>
                    <a:gd name="connsiteY8" fmla="*/ 227851 h 279929"/>
                    <a:gd name="connsiteX9" fmla="*/ 391885 w 393834"/>
                    <a:gd name="connsiteY9" fmla="*/ 228829 h 279929"/>
                    <a:gd name="connsiteX10" fmla="*/ 386034 w 393834"/>
                    <a:gd name="connsiteY10" fmla="*/ 233718 h 279929"/>
                    <a:gd name="connsiteX11" fmla="*/ 337278 w 393834"/>
                    <a:gd name="connsiteY11" fmla="*/ 261099 h 279929"/>
                    <a:gd name="connsiteX12" fmla="*/ 128604 w 393834"/>
                    <a:gd name="connsiteY12" fmla="*/ 250342 h 279929"/>
                    <a:gd name="connsiteX13" fmla="*/ 5739 w 393834"/>
                    <a:gd name="connsiteY13" fmla="*/ 81166 h 279929"/>
                    <a:gd name="connsiteX14" fmla="*/ 864 w 393834"/>
                    <a:gd name="connsiteY14" fmla="*/ 1956 h 279929"/>
                    <a:gd name="connsiteX15" fmla="*/ 1839 w 393834"/>
                    <a:gd name="connsiteY15" fmla="*/ 0 h 279929"/>
                    <a:gd name="connsiteX16" fmla="*/ 1839 w 393834"/>
                    <a:gd name="connsiteY16" fmla="*/ 0 h 27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834" h="279929">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w="9729" cap="flat">
                  <a:noFill/>
                  <a:prstDash val="solid"/>
                  <a:miter/>
                </a:ln>
              </p:spPr>
              <p:txBody>
                <a:bodyPr rtlCol="0" anchor="ctr"/>
                <a:lstStyle/>
                <a:p>
                  <a:endParaRPr lang="en-US"/>
                </a:p>
              </p:txBody>
            </p:sp>
          </p:grpSp>
          <p:sp>
            <p:nvSpPr>
              <p:cNvPr id="40" name="Freeform 39">
                <a:extLst>
                  <a:ext uri="{FF2B5EF4-FFF2-40B4-BE49-F238E27FC236}">
                    <a16:creationId xmlns:a16="http://schemas.microsoft.com/office/drawing/2014/main" id="{ACF63262-9375-D081-31B2-68B338DD584D}"/>
                  </a:ext>
                </a:extLst>
              </p:cNvPr>
              <p:cNvSpPr/>
              <p:nvPr/>
            </p:nvSpPr>
            <p:spPr>
              <a:xfrm>
                <a:off x="341507" y="4535011"/>
                <a:ext cx="361767" cy="157441"/>
              </a:xfrm>
              <a:custGeom>
                <a:avLst/>
                <a:gdLst>
                  <a:gd name="connsiteX0" fmla="*/ 201849 w 361767"/>
                  <a:gd name="connsiteY0" fmla="*/ 154508 h 157441"/>
                  <a:gd name="connsiteX1" fmla="*/ 201849 w 361767"/>
                  <a:gd name="connsiteY1" fmla="*/ 93878 h 157441"/>
                  <a:gd name="connsiteX2" fmla="*/ 245729 w 361767"/>
                  <a:gd name="connsiteY2" fmla="*/ 0 h 157441"/>
                  <a:gd name="connsiteX3" fmla="*/ 211600 w 361767"/>
                  <a:gd name="connsiteY3" fmla="*/ 0 h 157441"/>
                  <a:gd name="connsiteX4" fmla="*/ 185272 w 361767"/>
                  <a:gd name="connsiteY4" fmla="*/ 61608 h 157441"/>
                  <a:gd name="connsiteX5" fmla="*/ 158944 w 361767"/>
                  <a:gd name="connsiteY5" fmla="*/ 0 h 157441"/>
                  <a:gd name="connsiteX6" fmla="*/ 123840 w 361767"/>
                  <a:gd name="connsiteY6" fmla="*/ 0 h 157441"/>
                  <a:gd name="connsiteX7" fmla="*/ 167720 w 361767"/>
                  <a:gd name="connsiteY7" fmla="*/ 93878 h 157441"/>
                  <a:gd name="connsiteX8" fmla="*/ 167720 w 361767"/>
                  <a:gd name="connsiteY8" fmla="*/ 154508 h 157441"/>
                  <a:gd name="connsiteX9" fmla="*/ 201849 w 361767"/>
                  <a:gd name="connsiteY9" fmla="*/ 154508 h 157441"/>
                  <a:gd name="connsiteX10" fmla="*/ 81910 w 361767"/>
                  <a:gd name="connsiteY10" fmla="*/ 88989 h 157441"/>
                  <a:gd name="connsiteX11" fmla="*/ 35104 w 361767"/>
                  <a:gd name="connsiteY11" fmla="*/ 978 h 157441"/>
                  <a:gd name="connsiteX12" fmla="*/ 35104 w 361767"/>
                  <a:gd name="connsiteY12" fmla="*/ 0 h 157441"/>
                  <a:gd name="connsiteX13" fmla="*/ 0 w 361767"/>
                  <a:gd name="connsiteY13" fmla="*/ 0 h 157441"/>
                  <a:gd name="connsiteX14" fmla="*/ 0 w 361767"/>
                  <a:gd name="connsiteY14" fmla="*/ 155486 h 157441"/>
                  <a:gd name="connsiteX15" fmla="*/ 31204 w 361767"/>
                  <a:gd name="connsiteY15" fmla="*/ 155486 h 157441"/>
                  <a:gd name="connsiteX16" fmla="*/ 31204 w 361767"/>
                  <a:gd name="connsiteY16" fmla="*/ 63564 h 157441"/>
                  <a:gd name="connsiteX17" fmla="*/ 81910 w 361767"/>
                  <a:gd name="connsiteY17" fmla="*/ 154508 h 157441"/>
                  <a:gd name="connsiteX18" fmla="*/ 82885 w 361767"/>
                  <a:gd name="connsiteY18" fmla="*/ 155486 h 157441"/>
                  <a:gd name="connsiteX19" fmla="*/ 114088 w 361767"/>
                  <a:gd name="connsiteY19" fmla="*/ 155486 h 157441"/>
                  <a:gd name="connsiteX20" fmla="*/ 114088 w 361767"/>
                  <a:gd name="connsiteY20" fmla="*/ 0 h 157441"/>
                  <a:gd name="connsiteX21" fmla="*/ 82885 w 361767"/>
                  <a:gd name="connsiteY21" fmla="*/ 0 h 157441"/>
                  <a:gd name="connsiteX22" fmla="*/ 82885 w 361767"/>
                  <a:gd name="connsiteY22" fmla="*/ 88989 h 157441"/>
                  <a:gd name="connsiteX23" fmla="*/ 361767 w 361767"/>
                  <a:gd name="connsiteY23" fmla="*/ 100724 h 157441"/>
                  <a:gd name="connsiteX24" fmla="*/ 361767 w 361767"/>
                  <a:gd name="connsiteY24" fmla="*/ 0 h 157441"/>
                  <a:gd name="connsiteX25" fmla="*/ 328613 w 361767"/>
                  <a:gd name="connsiteY25" fmla="*/ 0 h 157441"/>
                  <a:gd name="connsiteX26" fmla="*/ 328613 w 361767"/>
                  <a:gd name="connsiteY26" fmla="*/ 99746 h 157441"/>
                  <a:gd name="connsiteX27" fmla="*/ 309111 w 361767"/>
                  <a:gd name="connsiteY27" fmla="*/ 128105 h 157441"/>
                  <a:gd name="connsiteX28" fmla="*/ 289609 w 361767"/>
                  <a:gd name="connsiteY28" fmla="*/ 99746 h 157441"/>
                  <a:gd name="connsiteX29" fmla="*/ 289609 w 361767"/>
                  <a:gd name="connsiteY29" fmla="*/ 0 h 157441"/>
                  <a:gd name="connsiteX30" fmla="*/ 255480 w 361767"/>
                  <a:gd name="connsiteY30" fmla="*/ 0 h 157441"/>
                  <a:gd name="connsiteX31" fmla="*/ 255480 w 361767"/>
                  <a:gd name="connsiteY31" fmla="*/ 100724 h 157441"/>
                  <a:gd name="connsiteX32" fmla="*/ 309111 w 361767"/>
                  <a:gd name="connsiteY32" fmla="*/ 157442 h 157441"/>
                  <a:gd name="connsiteX33" fmla="*/ 361767 w 361767"/>
                  <a:gd name="connsiteY33" fmla="*/ 10072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1767" h="157441">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w="9729" cap="flat">
                <a:noFill/>
                <a:prstDash val="solid"/>
                <a:miter/>
              </a:ln>
            </p:spPr>
            <p:txBody>
              <a:bodyPr rtlCol="0" anchor="ctr"/>
              <a:lstStyle/>
              <a:p>
                <a:endParaRPr lang="en-US"/>
              </a:p>
            </p:txBody>
          </p:sp>
        </p:grpSp>
        <p:grpSp>
          <p:nvGrpSpPr>
            <p:cNvPr id="11" name="Graphic 6">
              <a:extLst>
                <a:ext uri="{FF2B5EF4-FFF2-40B4-BE49-F238E27FC236}">
                  <a16:creationId xmlns:a16="http://schemas.microsoft.com/office/drawing/2014/main" id="{F97CA6C3-11B5-0288-E146-B24548B6E59E}"/>
                </a:ext>
              </a:extLst>
            </p:cNvPr>
            <p:cNvGrpSpPr/>
            <p:nvPr/>
          </p:nvGrpSpPr>
          <p:grpSpPr>
            <a:xfrm>
              <a:off x="898297" y="4574127"/>
              <a:ext cx="765464" cy="118325"/>
              <a:chOff x="898297" y="4574127"/>
              <a:chExt cx="765464" cy="118325"/>
            </a:xfrm>
            <a:solidFill>
              <a:srgbClr val="FFFFFF"/>
            </a:solidFill>
          </p:grpSpPr>
          <p:sp>
            <p:nvSpPr>
              <p:cNvPr id="32" name="Freeform 31">
                <a:extLst>
                  <a:ext uri="{FF2B5EF4-FFF2-40B4-BE49-F238E27FC236}">
                    <a16:creationId xmlns:a16="http://schemas.microsoft.com/office/drawing/2014/main" id="{D12F9DD5-7E14-9BBC-FF51-8FA31825B9BA}"/>
                  </a:ext>
                </a:extLst>
              </p:cNvPr>
              <p:cNvSpPr/>
              <p:nvPr/>
            </p:nvSpPr>
            <p:spPr>
              <a:xfrm>
                <a:off x="898297" y="4575105"/>
                <a:ext cx="67282" cy="115392"/>
              </a:xfrm>
              <a:custGeom>
                <a:avLst/>
                <a:gdLst>
                  <a:gd name="connsiteX0" fmla="*/ 34129 w 67282"/>
                  <a:gd name="connsiteY0" fmla="*/ 115392 h 115392"/>
                  <a:gd name="connsiteX1" fmla="*/ 0 w 67282"/>
                  <a:gd name="connsiteY1" fmla="*/ 115392 h 115392"/>
                  <a:gd name="connsiteX2" fmla="*/ 0 w 67282"/>
                  <a:gd name="connsiteY2" fmla="*/ 1956 h 115392"/>
                  <a:gd name="connsiteX3" fmla="*/ 34129 w 67282"/>
                  <a:gd name="connsiteY3" fmla="*/ 1956 h 115392"/>
                  <a:gd name="connsiteX4" fmla="*/ 34129 w 67282"/>
                  <a:gd name="connsiteY4" fmla="*/ 16624 h 115392"/>
                  <a:gd name="connsiteX5" fmla="*/ 64358 w 67282"/>
                  <a:gd name="connsiteY5" fmla="*/ 0 h 115392"/>
                  <a:gd name="connsiteX6" fmla="*/ 66308 w 67282"/>
                  <a:gd name="connsiteY6" fmla="*/ 0 h 115392"/>
                  <a:gd name="connsiteX7" fmla="*/ 67283 w 67282"/>
                  <a:gd name="connsiteY7" fmla="*/ 0 h 115392"/>
                  <a:gd name="connsiteX8" fmla="*/ 67283 w 67282"/>
                  <a:gd name="connsiteY8" fmla="*/ 28359 h 115392"/>
                  <a:gd name="connsiteX9" fmla="*/ 65333 w 67282"/>
                  <a:gd name="connsiteY9" fmla="*/ 28359 h 115392"/>
                  <a:gd name="connsiteX10" fmla="*/ 59482 w 67282"/>
                  <a:gd name="connsiteY10" fmla="*/ 27381 h 115392"/>
                  <a:gd name="connsiteX11" fmla="*/ 34129 w 67282"/>
                  <a:gd name="connsiteY11" fmla="*/ 39116 h 115392"/>
                  <a:gd name="connsiteX12" fmla="*/ 34129 w 67282"/>
                  <a:gd name="connsiteY12" fmla="*/ 115392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282" h="11539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w="9729"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BCD23A7F-DCDD-1C7D-7F64-E339DE2C4765}"/>
                  </a:ext>
                </a:extLst>
              </p:cNvPr>
              <p:cNvSpPr/>
              <p:nvPr/>
            </p:nvSpPr>
            <p:spPr>
              <a:xfrm>
                <a:off x="1182055"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5993388-4D24-AE7E-67B4-984BF432A412}"/>
                  </a:ext>
                </a:extLst>
              </p:cNvPr>
              <p:cNvSpPr/>
              <p:nvPr/>
            </p:nvSpPr>
            <p:spPr>
              <a:xfrm>
                <a:off x="1079668"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00D9A8DD-62DA-6DC4-6F4D-E9F2A1778159}"/>
                  </a:ext>
                </a:extLst>
              </p:cNvPr>
              <p:cNvSpPr/>
              <p:nvPr/>
            </p:nvSpPr>
            <p:spPr>
              <a:xfrm>
                <a:off x="1291268" y="4574127"/>
                <a:ext cx="152117" cy="118325"/>
              </a:xfrm>
              <a:custGeom>
                <a:avLst/>
                <a:gdLst>
                  <a:gd name="connsiteX0" fmla="*/ 152118 w 152117"/>
                  <a:gd name="connsiteY0" fmla="*/ 116370 h 118325"/>
                  <a:gd name="connsiteX1" fmla="*/ 118964 w 152117"/>
                  <a:gd name="connsiteY1" fmla="*/ 116370 h 118325"/>
                  <a:gd name="connsiteX2" fmla="*/ 118964 w 152117"/>
                  <a:gd name="connsiteY2" fmla="*/ 41072 h 118325"/>
                  <a:gd name="connsiteX3" fmla="*/ 110188 w 152117"/>
                  <a:gd name="connsiteY3" fmla="*/ 29337 h 118325"/>
                  <a:gd name="connsiteX4" fmla="*/ 93611 w 152117"/>
                  <a:gd name="connsiteY4" fmla="*/ 39116 h 118325"/>
                  <a:gd name="connsiteX5" fmla="*/ 93611 w 152117"/>
                  <a:gd name="connsiteY5" fmla="*/ 117348 h 118325"/>
                  <a:gd name="connsiteX6" fmla="*/ 59482 w 152117"/>
                  <a:gd name="connsiteY6" fmla="*/ 117348 h 118325"/>
                  <a:gd name="connsiteX7" fmla="*/ 59482 w 152117"/>
                  <a:gd name="connsiteY7" fmla="*/ 42050 h 118325"/>
                  <a:gd name="connsiteX8" fmla="*/ 51681 w 152117"/>
                  <a:gd name="connsiteY8" fmla="*/ 30315 h 118325"/>
                  <a:gd name="connsiteX9" fmla="*/ 34129 w 152117"/>
                  <a:gd name="connsiteY9" fmla="*/ 40094 h 118325"/>
                  <a:gd name="connsiteX10" fmla="*/ 34129 w 152117"/>
                  <a:gd name="connsiteY10" fmla="*/ 118326 h 118325"/>
                  <a:gd name="connsiteX11" fmla="*/ 0 w 152117"/>
                  <a:gd name="connsiteY11" fmla="*/ 118326 h 118325"/>
                  <a:gd name="connsiteX12" fmla="*/ 0 w 152117"/>
                  <a:gd name="connsiteY12" fmla="*/ 2934 h 118325"/>
                  <a:gd name="connsiteX13" fmla="*/ 34129 w 152117"/>
                  <a:gd name="connsiteY13" fmla="*/ 2934 h 118325"/>
                  <a:gd name="connsiteX14" fmla="*/ 34129 w 152117"/>
                  <a:gd name="connsiteY14" fmla="*/ 14669 h 118325"/>
                  <a:gd name="connsiteX15" fmla="*/ 65333 w 152117"/>
                  <a:gd name="connsiteY15" fmla="*/ 0 h 118325"/>
                  <a:gd name="connsiteX16" fmla="*/ 91661 w 152117"/>
                  <a:gd name="connsiteY16" fmla="*/ 15646 h 118325"/>
                  <a:gd name="connsiteX17" fmla="*/ 123840 w 152117"/>
                  <a:gd name="connsiteY17" fmla="*/ 0 h 118325"/>
                  <a:gd name="connsiteX18" fmla="*/ 152118 w 152117"/>
                  <a:gd name="connsiteY18" fmla="*/ 31293 h 118325"/>
                  <a:gd name="connsiteX19" fmla="*/ 152118 w 152117"/>
                  <a:gd name="connsiteY19" fmla="*/ 116370 h 11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117" h="118325">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w="9729"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B8917A23-7DCA-B972-E8E7-B73761652BDD}"/>
                  </a:ext>
                </a:extLst>
              </p:cNvPr>
              <p:cNvSpPr/>
              <p:nvPr/>
            </p:nvSpPr>
            <p:spPr>
              <a:xfrm>
                <a:off x="1458012" y="4574127"/>
                <a:ext cx="96536" cy="117348"/>
              </a:xfrm>
              <a:custGeom>
                <a:avLst/>
                <a:gdLst>
                  <a:gd name="connsiteX0" fmla="*/ 28278 w 96536"/>
                  <a:gd name="connsiteY0" fmla="*/ 117348 h 117348"/>
                  <a:gd name="connsiteX1" fmla="*/ 0 w 96536"/>
                  <a:gd name="connsiteY1" fmla="*/ 88011 h 117348"/>
                  <a:gd name="connsiteX2" fmla="*/ 60457 w 96536"/>
                  <a:gd name="connsiteY2" fmla="*/ 42050 h 117348"/>
                  <a:gd name="connsiteX3" fmla="*/ 60457 w 96536"/>
                  <a:gd name="connsiteY3" fmla="*/ 38138 h 117348"/>
                  <a:gd name="connsiteX4" fmla="*/ 50706 w 96536"/>
                  <a:gd name="connsiteY4" fmla="*/ 26403 h 117348"/>
                  <a:gd name="connsiteX5" fmla="*/ 20477 w 96536"/>
                  <a:gd name="connsiteY5" fmla="*/ 38138 h 117348"/>
                  <a:gd name="connsiteX6" fmla="*/ 4876 w 96536"/>
                  <a:gd name="connsiteY6" fmla="*/ 17602 h 117348"/>
                  <a:gd name="connsiteX7" fmla="*/ 56557 w 96536"/>
                  <a:gd name="connsiteY7" fmla="*/ 0 h 117348"/>
                  <a:gd name="connsiteX8" fmla="*/ 93611 w 96536"/>
                  <a:gd name="connsiteY8" fmla="*/ 37160 h 117348"/>
                  <a:gd name="connsiteX9" fmla="*/ 93611 w 96536"/>
                  <a:gd name="connsiteY9" fmla="*/ 87033 h 117348"/>
                  <a:gd name="connsiteX10" fmla="*/ 96536 w 96536"/>
                  <a:gd name="connsiteY10" fmla="*/ 114414 h 117348"/>
                  <a:gd name="connsiteX11" fmla="*/ 96536 w 96536"/>
                  <a:gd name="connsiteY11" fmla="*/ 115392 h 117348"/>
                  <a:gd name="connsiteX12" fmla="*/ 63382 w 96536"/>
                  <a:gd name="connsiteY12" fmla="*/ 115392 h 117348"/>
                  <a:gd name="connsiteX13" fmla="*/ 61432 w 96536"/>
                  <a:gd name="connsiteY13" fmla="*/ 103657 h 117348"/>
                  <a:gd name="connsiteX14" fmla="*/ 28278 w 96536"/>
                  <a:gd name="connsiteY14" fmla="*/ 117348 h 117348"/>
                  <a:gd name="connsiteX15" fmla="*/ 60457 w 96536"/>
                  <a:gd name="connsiteY15" fmla="*/ 60630 h 117348"/>
                  <a:gd name="connsiteX16" fmla="*/ 32179 w 96536"/>
                  <a:gd name="connsiteY16" fmla="*/ 82144 h 117348"/>
                  <a:gd name="connsiteX17" fmla="*/ 41930 w 96536"/>
                  <a:gd name="connsiteY17" fmla="*/ 91923 h 117348"/>
                  <a:gd name="connsiteX18" fmla="*/ 60457 w 96536"/>
                  <a:gd name="connsiteY18" fmla="*/ 84099 h 117348"/>
                  <a:gd name="connsiteX19" fmla="*/ 60457 w 96536"/>
                  <a:gd name="connsiteY19" fmla="*/ 60630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536" h="117348">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w="9729"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9413E70F-6C1A-274F-A10D-B2CEDBB4FA9E}"/>
                  </a:ext>
                </a:extLst>
              </p:cNvPr>
              <p:cNvSpPr/>
              <p:nvPr/>
            </p:nvSpPr>
            <p:spPr>
              <a:xfrm>
                <a:off x="971430" y="4575105"/>
                <a:ext cx="99461" cy="117347"/>
              </a:xfrm>
              <a:custGeom>
                <a:avLst/>
                <a:gdLst>
                  <a:gd name="connsiteX0" fmla="*/ 49731 w 99461"/>
                  <a:gd name="connsiteY0" fmla="*/ 0 h 117347"/>
                  <a:gd name="connsiteX1" fmla="*/ 0 w 99461"/>
                  <a:gd name="connsiteY1" fmla="*/ 58674 h 117347"/>
                  <a:gd name="connsiteX2" fmla="*/ 49731 w 99461"/>
                  <a:gd name="connsiteY2" fmla="*/ 117348 h 117347"/>
                  <a:gd name="connsiteX3" fmla="*/ 99462 w 99461"/>
                  <a:gd name="connsiteY3" fmla="*/ 58674 h 117347"/>
                  <a:gd name="connsiteX4" fmla="*/ 49731 w 99461"/>
                  <a:gd name="connsiteY4" fmla="*/ 0 h 117347"/>
                  <a:gd name="connsiteX5" fmla="*/ 49731 w 99461"/>
                  <a:gd name="connsiteY5" fmla="*/ 89967 h 117347"/>
                  <a:gd name="connsiteX6" fmla="*/ 34129 w 99461"/>
                  <a:gd name="connsiteY6" fmla="*/ 58674 h 117347"/>
                  <a:gd name="connsiteX7" fmla="*/ 49731 w 99461"/>
                  <a:gd name="connsiteY7" fmla="*/ 28359 h 117347"/>
                  <a:gd name="connsiteX8" fmla="*/ 65333 w 99461"/>
                  <a:gd name="connsiteY8" fmla="*/ 58674 h 117347"/>
                  <a:gd name="connsiteX9" fmla="*/ 49731 w 99461"/>
                  <a:gd name="connsiteY9" fmla="*/ 89967 h 11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7">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38F2D7C6-1BDD-8BE4-D8C8-5F0269738CD6}"/>
                  </a:ext>
                </a:extLst>
              </p:cNvPr>
              <p:cNvSpPr/>
              <p:nvPr/>
            </p:nvSpPr>
            <p:spPr>
              <a:xfrm>
                <a:off x="1571126" y="4575105"/>
                <a:ext cx="92635" cy="114414"/>
              </a:xfrm>
              <a:custGeom>
                <a:avLst/>
                <a:gdLst>
                  <a:gd name="connsiteX0" fmla="*/ 64357 w 92635"/>
                  <a:gd name="connsiteY0" fmla="*/ 0 h 114414"/>
                  <a:gd name="connsiteX1" fmla="*/ 34129 w 92635"/>
                  <a:gd name="connsiteY1" fmla="*/ 13691 h 114414"/>
                  <a:gd name="connsiteX2" fmla="*/ 34129 w 92635"/>
                  <a:gd name="connsiteY2" fmla="*/ 1956 h 114414"/>
                  <a:gd name="connsiteX3" fmla="*/ 0 w 92635"/>
                  <a:gd name="connsiteY3" fmla="*/ 1956 h 114414"/>
                  <a:gd name="connsiteX4" fmla="*/ 0 w 92635"/>
                  <a:gd name="connsiteY4" fmla="*/ 114414 h 114414"/>
                  <a:gd name="connsiteX5" fmla="*/ 34129 w 92635"/>
                  <a:gd name="connsiteY5" fmla="*/ 114414 h 114414"/>
                  <a:gd name="connsiteX6" fmla="*/ 34129 w 92635"/>
                  <a:gd name="connsiteY6" fmla="*/ 37160 h 114414"/>
                  <a:gd name="connsiteX7" fmla="*/ 50706 w 92635"/>
                  <a:gd name="connsiteY7" fmla="*/ 28359 h 114414"/>
                  <a:gd name="connsiteX8" fmla="*/ 58507 w 92635"/>
                  <a:gd name="connsiteY8" fmla="*/ 39116 h 114414"/>
                  <a:gd name="connsiteX9" fmla="*/ 58507 w 92635"/>
                  <a:gd name="connsiteY9" fmla="*/ 114414 h 114414"/>
                  <a:gd name="connsiteX10" fmla="*/ 92636 w 92635"/>
                  <a:gd name="connsiteY10" fmla="*/ 114414 h 114414"/>
                  <a:gd name="connsiteX11" fmla="*/ 92636 w 92635"/>
                  <a:gd name="connsiteY11" fmla="*/ 30315 h 114414"/>
                  <a:gd name="connsiteX12" fmla="*/ 64357 w 92635"/>
                  <a:gd name="connsiteY12" fmla="*/ 0 h 11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4414">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w="9729" cap="flat">
                <a:noFill/>
                <a:prstDash val="solid"/>
                <a:miter/>
              </a:ln>
            </p:spPr>
            <p:txBody>
              <a:bodyPr rtlCol="0" anchor="ctr"/>
              <a:lstStyle/>
              <a:p>
                <a:endParaRPr lang="en-US"/>
              </a:p>
            </p:txBody>
          </p:sp>
        </p:grpSp>
        <p:sp>
          <p:nvSpPr>
            <p:cNvPr id="12" name="Freeform 11">
              <a:extLst>
                <a:ext uri="{FF2B5EF4-FFF2-40B4-BE49-F238E27FC236}">
                  <a16:creationId xmlns:a16="http://schemas.microsoft.com/office/drawing/2014/main" id="{00C46163-67A2-7931-04D1-ED2959DCE3B1}"/>
                </a:ext>
              </a:extLst>
            </p:cNvPr>
            <p:cNvSpPr/>
            <p:nvPr/>
          </p:nvSpPr>
          <p:spPr>
            <a:xfrm>
              <a:off x="650618" y="4732547"/>
              <a:ext cx="112138" cy="159397"/>
            </a:xfrm>
            <a:custGeom>
              <a:avLst/>
              <a:gdLst>
                <a:gd name="connsiteX0" fmla="*/ 67283 w 112138"/>
                <a:gd name="connsiteY0" fmla="*/ 64541 h 159397"/>
                <a:gd name="connsiteX1" fmla="*/ 64358 w 112138"/>
                <a:gd name="connsiteY1" fmla="*/ 63564 h 159397"/>
                <a:gd name="connsiteX2" fmla="*/ 40955 w 112138"/>
                <a:gd name="connsiteY2" fmla="*/ 42050 h 159397"/>
                <a:gd name="connsiteX3" fmla="*/ 55582 w 112138"/>
                <a:gd name="connsiteY3" fmla="*/ 29337 h 159397"/>
                <a:gd name="connsiteX4" fmla="*/ 80934 w 112138"/>
                <a:gd name="connsiteY4" fmla="*/ 49873 h 159397"/>
                <a:gd name="connsiteX5" fmla="*/ 81910 w 112138"/>
                <a:gd name="connsiteY5" fmla="*/ 51829 h 159397"/>
                <a:gd name="connsiteX6" fmla="*/ 109213 w 112138"/>
                <a:gd name="connsiteY6" fmla="*/ 37160 h 159397"/>
                <a:gd name="connsiteX7" fmla="*/ 108238 w 112138"/>
                <a:gd name="connsiteY7" fmla="*/ 35204 h 159397"/>
                <a:gd name="connsiteX8" fmla="*/ 55582 w 112138"/>
                <a:gd name="connsiteY8" fmla="*/ 0 h 159397"/>
                <a:gd name="connsiteX9" fmla="*/ 5851 w 112138"/>
                <a:gd name="connsiteY9" fmla="*/ 44006 h 159397"/>
                <a:gd name="connsiteX10" fmla="*/ 49731 w 112138"/>
                <a:gd name="connsiteY10" fmla="*/ 93878 h 159397"/>
                <a:gd name="connsiteX11" fmla="*/ 50706 w 112138"/>
                <a:gd name="connsiteY11" fmla="*/ 94856 h 159397"/>
                <a:gd name="connsiteX12" fmla="*/ 76059 w 112138"/>
                <a:gd name="connsiteY12" fmla="*/ 117348 h 159397"/>
                <a:gd name="connsiteX13" fmla="*/ 58507 w 112138"/>
                <a:gd name="connsiteY13" fmla="*/ 132017 h 159397"/>
                <a:gd name="connsiteX14" fmla="*/ 29253 w 112138"/>
                <a:gd name="connsiteY14" fmla="*/ 109525 h 159397"/>
                <a:gd name="connsiteX15" fmla="*/ 28278 w 112138"/>
                <a:gd name="connsiteY15" fmla="*/ 107569 h 159397"/>
                <a:gd name="connsiteX16" fmla="*/ 0 w 112138"/>
                <a:gd name="connsiteY16" fmla="*/ 120282 h 159397"/>
                <a:gd name="connsiteX17" fmla="*/ 975 w 112138"/>
                <a:gd name="connsiteY17" fmla="*/ 122238 h 159397"/>
                <a:gd name="connsiteX18" fmla="*/ 59482 w 112138"/>
                <a:gd name="connsiteY18" fmla="*/ 159398 h 159397"/>
                <a:gd name="connsiteX19" fmla="*/ 112138 w 112138"/>
                <a:gd name="connsiteY19" fmla="*/ 114414 h 159397"/>
                <a:gd name="connsiteX20" fmla="*/ 67283 w 112138"/>
                <a:gd name="connsiteY20" fmla="*/ 64541 h 15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2138" h="159397">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w="9729"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1450BEC8-712C-14B7-3750-26F0D5BDBB31}"/>
                </a:ext>
              </a:extLst>
            </p:cNvPr>
            <p:cNvSpPr/>
            <p:nvPr/>
          </p:nvSpPr>
          <p:spPr>
            <a:xfrm>
              <a:off x="77640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7F7B7E5-3AC3-76EA-A3FE-ADC08DCC9502}"/>
                </a:ext>
              </a:extLst>
            </p:cNvPr>
            <p:cNvSpPr/>
            <p:nvPr/>
          </p:nvSpPr>
          <p:spPr>
            <a:xfrm>
              <a:off x="885620" y="4729613"/>
              <a:ext cx="92635" cy="160375"/>
            </a:xfrm>
            <a:custGeom>
              <a:avLst/>
              <a:gdLst>
                <a:gd name="connsiteX0" fmla="*/ 64358 w 92635"/>
                <a:gd name="connsiteY0" fmla="*/ 44006 h 160375"/>
                <a:gd name="connsiteX1" fmla="*/ 34129 w 92635"/>
                <a:gd name="connsiteY1" fmla="*/ 57696 h 160375"/>
                <a:gd name="connsiteX2" fmla="*/ 34129 w 92635"/>
                <a:gd name="connsiteY2" fmla="*/ 0 h 160375"/>
                <a:gd name="connsiteX3" fmla="*/ 0 w 92635"/>
                <a:gd name="connsiteY3" fmla="*/ 4890 h 160375"/>
                <a:gd name="connsiteX4" fmla="*/ 0 w 92635"/>
                <a:gd name="connsiteY4" fmla="*/ 160376 h 160375"/>
                <a:gd name="connsiteX5" fmla="*/ 34129 w 92635"/>
                <a:gd name="connsiteY5" fmla="*/ 160376 h 160375"/>
                <a:gd name="connsiteX6" fmla="*/ 34129 w 92635"/>
                <a:gd name="connsiteY6" fmla="*/ 83122 h 160375"/>
                <a:gd name="connsiteX7" fmla="*/ 50706 w 92635"/>
                <a:gd name="connsiteY7" fmla="*/ 74320 h 160375"/>
                <a:gd name="connsiteX8" fmla="*/ 58507 w 92635"/>
                <a:gd name="connsiteY8" fmla="*/ 85077 h 160375"/>
                <a:gd name="connsiteX9" fmla="*/ 58507 w 92635"/>
                <a:gd name="connsiteY9" fmla="*/ 160376 h 160375"/>
                <a:gd name="connsiteX10" fmla="*/ 92636 w 92635"/>
                <a:gd name="connsiteY10" fmla="*/ 160376 h 160375"/>
                <a:gd name="connsiteX11" fmla="*/ 92636 w 92635"/>
                <a:gd name="connsiteY11" fmla="*/ 74320 h 160375"/>
                <a:gd name="connsiteX12" fmla="*/ 64358 w 92635"/>
                <a:gd name="connsiteY12" fmla="*/ 44006 h 1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6037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w="9729"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B8859D8-467B-3A60-A90F-B20FA07CCAD1}"/>
                </a:ext>
              </a:extLst>
            </p:cNvPr>
            <p:cNvSpPr/>
            <p:nvPr/>
          </p:nvSpPr>
          <p:spPr>
            <a:xfrm>
              <a:off x="990933"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63C0E45-612B-5447-B490-A6EBF7731D3A}"/>
                </a:ext>
              </a:extLst>
            </p:cNvPr>
            <p:cNvSpPr/>
            <p:nvPr/>
          </p:nvSpPr>
          <p:spPr>
            <a:xfrm>
              <a:off x="1102096"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6CA691B-5FD3-5FE1-331F-3F9796FCB4AD}"/>
                </a:ext>
              </a:extLst>
            </p:cNvPr>
            <p:cNvSpPr/>
            <p:nvPr/>
          </p:nvSpPr>
          <p:spPr>
            <a:xfrm>
              <a:off x="1284442" y="4773619"/>
              <a:ext cx="99487" cy="117348"/>
            </a:xfrm>
            <a:custGeom>
              <a:avLst/>
              <a:gdLst>
                <a:gd name="connsiteX0" fmla="*/ 49731 w 99487"/>
                <a:gd name="connsiteY0" fmla="*/ 0 h 117348"/>
                <a:gd name="connsiteX1" fmla="*/ 0 w 99487"/>
                <a:gd name="connsiteY1" fmla="*/ 58674 h 117348"/>
                <a:gd name="connsiteX2" fmla="*/ 49731 w 99487"/>
                <a:gd name="connsiteY2" fmla="*/ 117348 h 117348"/>
                <a:gd name="connsiteX3" fmla="*/ 99462 w 99487"/>
                <a:gd name="connsiteY3" fmla="*/ 58674 h 117348"/>
                <a:gd name="connsiteX4" fmla="*/ 49731 w 99487"/>
                <a:gd name="connsiteY4" fmla="*/ 0 h 117348"/>
                <a:gd name="connsiteX5" fmla="*/ 49731 w 99487"/>
                <a:gd name="connsiteY5" fmla="*/ 89967 h 117348"/>
                <a:gd name="connsiteX6" fmla="*/ 34129 w 99487"/>
                <a:gd name="connsiteY6" fmla="*/ 58674 h 117348"/>
                <a:gd name="connsiteX7" fmla="*/ 49731 w 99487"/>
                <a:gd name="connsiteY7" fmla="*/ 28359 h 117348"/>
                <a:gd name="connsiteX8" fmla="*/ 65333 w 99487"/>
                <a:gd name="connsiteY8" fmla="*/ 58674 h 117348"/>
                <a:gd name="connsiteX9" fmla="*/ 49731 w 99487"/>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87" h="117348">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ABDC420-6CD2-22AA-A27E-56CBE41E2A80}"/>
                </a:ext>
              </a:extLst>
            </p:cNvPr>
            <p:cNvSpPr/>
            <p:nvPr/>
          </p:nvSpPr>
          <p:spPr>
            <a:xfrm>
              <a:off x="1390729" y="4733525"/>
              <a:ext cx="69233" cy="156464"/>
            </a:xfrm>
            <a:custGeom>
              <a:avLst/>
              <a:gdLst>
                <a:gd name="connsiteX0" fmla="*/ 51681 w 69233"/>
                <a:gd name="connsiteY0" fmla="*/ 0 h 156464"/>
                <a:gd name="connsiteX1" fmla="*/ 15602 w 69233"/>
                <a:gd name="connsiteY1" fmla="*/ 35204 h 156464"/>
                <a:gd name="connsiteX2" fmla="*/ 15602 w 69233"/>
                <a:gd name="connsiteY2" fmla="*/ 43028 h 156464"/>
                <a:gd name="connsiteX3" fmla="*/ 0 w 69233"/>
                <a:gd name="connsiteY3" fmla="*/ 43028 h 156464"/>
                <a:gd name="connsiteX4" fmla="*/ 0 w 69233"/>
                <a:gd name="connsiteY4" fmla="*/ 69431 h 156464"/>
                <a:gd name="connsiteX5" fmla="*/ 15602 w 69233"/>
                <a:gd name="connsiteY5" fmla="*/ 69431 h 156464"/>
                <a:gd name="connsiteX6" fmla="*/ 15602 w 69233"/>
                <a:gd name="connsiteY6" fmla="*/ 156464 h 156464"/>
                <a:gd name="connsiteX7" fmla="*/ 49731 w 69233"/>
                <a:gd name="connsiteY7" fmla="*/ 156464 h 156464"/>
                <a:gd name="connsiteX8" fmla="*/ 49731 w 69233"/>
                <a:gd name="connsiteY8" fmla="*/ 69431 h 156464"/>
                <a:gd name="connsiteX9" fmla="*/ 69233 w 69233"/>
                <a:gd name="connsiteY9" fmla="*/ 69431 h 156464"/>
                <a:gd name="connsiteX10" fmla="*/ 69233 w 69233"/>
                <a:gd name="connsiteY10" fmla="*/ 43028 h 156464"/>
                <a:gd name="connsiteX11" fmla="*/ 49731 w 69233"/>
                <a:gd name="connsiteY11" fmla="*/ 43028 h 156464"/>
                <a:gd name="connsiteX12" fmla="*/ 49731 w 69233"/>
                <a:gd name="connsiteY12" fmla="*/ 36182 h 156464"/>
                <a:gd name="connsiteX13" fmla="*/ 60457 w 69233"/>
                <a:gd name="connsiteY13" fmla="*/ 26403 h 156464"/>
                <a:gd name="connsiteX14" fmla="*/ 67283 w 69233"/>
                <a:gd name="connsiteY14" fmla="*/ 27381 h 156464"/>
                <a:gd name="connsiteX15" fmla="*/ 69233 w 69233"/>
                <a:gd name="connsiteY15" fmla="*/ 27381 h 156464"/>
                <a:gd name="connsiteX16" fmla="*/ 69233 w 69233"/>
                <a:gd name="connsiteY16" fmla="*/ 978 h 156464"/>
                <a:gd name="connsiteX17" fmla="*/ 68258 w 69233"/>
                <a:gd name="connsiteY17" fmla="*/ 978 h 156464"/>
                <a:gd name="connsiteX18" fmla="*/ 51681 w 69233"/>
                <a:gd name="connsiteY18" fmla="*/ 0 h 15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233" h="156464">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w="9729"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A6DD72E-7689-D2EB-AC86-65F2596307CF}"/>
                </a:ext>
              </a:extLst>
            </p:cNvPr>
            <p:cNvSpPr/>
            <p:nvPr/>
          </p:nvSpPr>
          <p:spPr>
            <a:xfrm>
              <a:off x="1501892" y="4733525"/>
              <a:ext cx="135540" cy="155486"/>
            </a:xfrm>
            <a:custGeom>
              <a:avLst/>
              <a:gdLst>
                <a:gd name="connsiteX0" fmla="*/ 68258 w 135540"/>
                <a:gd name="connsiteY0" fmla="*/ 101702 h 155486"/>
                <a:gd name="connsiteX1" fmla="*/ 42905 w 135540"/>
                <a:gd name="connsiteY1" fmla="*/ 0 h 155486"/>
                <a:gd name="connsiteX2" fmla="*/ 0 w 135540"/>
                <a:gd name="connsiteY2" fmla="*/ 0 h 155486"/>
                <a:gd name="connsiteX3" fmla="*/ 0 w 135540"/>
                <a:gd name="connsiteY3" fmla="*/ 155486 h 155486"/>
                <a:gd name="connsiteX4" fmla="*/ 29253 w 135540"/>
                <a:gd name="connsiteY4" fmla="*/ 155486 h 155486"/>
                <a:gd name="connsiteX5" fmla="*/ 29253 w 135540"/>
                <a:gd name="connsiteY5" fmla="*/ 58674 h 155486"/>
                <a:gd name="connsiteX6" fmla="*/ 53631 w 135540"/>
                <a:gd name="connsiteY6" fmla="*/ 155486 h 155486"/>
                <a:gd name="connsiteX7" fmla="*/ 79959 w 135540"/>
                <a:gd name="connsiteY7" fmla="*/ 155486 h 155486"/>
                <a:gd name="connsiteX8" fmla="*/ 104337 w 135540"/>
                <a:gd name="connsiteY8" fmla="*/ 59652 h 155486"/>
                <a:gd name="connsiteX9" fmla="*/ 104337 w 135540"/>
                <a:gd name="connsiteY9" fmla="*/ 155486 h 155486"/>
                <a:gd name="connsiteX10" fmla="*/ 135541 w 135540"/>
                <a:gd name="connsiteY10" fmla="*/ 155486 h 155486"/>
                <a:gd name="connsiteX11" fmla="*/ 135541 w 135540"/>
                <a:gd name="connsiteY11" fmla="*/ 0 h 155486"/>
                <a:gd name="connsiteX12" fmla="*/ 91661 w 135540"/>
                <a:gd name="connsiteY12" fmla="*/ 0 h 155486"/>
                <a:gd name="connsiteX13" fmla="*/ 68258 w 135540"/>
                <a:gd name="connsiteY13" fmla="*/ 101702 h 15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540" h="155486">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w="9729"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E97D1CC-5740-ACED-5B33-A62DE70957F7}"/>
                </a:ext>
              </a:extLst>
            </p:cNvPr>
            <p:cNvSpPr/>
            <p:nvPr/>
          </p:nvSpPr>
          <p:spPr>
            <a:xfrm>
              <a:off x="1652060" y="4772641"/>
              <a:ext cx="94586" cy="117348"/>
            </a:xfrm>
            <a:custGeom>
              <a:avLst/>
              <a:gdLst>
                <a:gd name="connsiteX0" fmla="*/ 73134 w 94586"/>
                <a:gd name="connsiteY0" fmla="*/ 78232 h 117348"/>
                <a:gd name="connsiteX1" fmla="*/ 51681 w 94586"/>
                <a:gd name="connsiteY1" fmla="*/ 90945 h 117348"/>
                <a:gd name="connsiteX2" fmla="*/ 34129 w 94586"/>
                <a:gd name="connsiteY2" fmla="*/ 68453 h 117348"/>
                <a:gd name="connsiteX3" fmla="*/ 94586 w 94586"/>
                <a:gd name="connsiteY3" fmla="*/ 68453 h 117348"/>
                <a:gd name="connsiteX4" fmla="*/ 94586 w 94586"/>
                <a:gd name="connsiteY4" fmla="*/ 60630 h 117348"/>
                <a:gd name="connsiteX5" fmla="*/ 48756 w 94586"/>
                <a:gd name="connsiteY5" fmla="*/ 0 h 117348"/>
                <a:gd name="connsiteX6" fmla="*/ 0 w 94586"/>
                <a:gd name="connsiteY6" fmla="*/ 58674 h 117348"/>
                <a:gd name="connsiteX7" fmla="*/ 49731 w 94586"/>
                <a:gd name="connsiteY7" fmla="*/ 117348 h 117348"/>
                <a:gd name="connsiteX8" fmla="*/ 93611 w 94586"/>
                <a:gd name="connsiteY8" fmla="*/ 93878 h 117348"/>
                <a:gd name="connsiteX9" fmla="*/ 94586 w 94586"/>
                <a:gd name="connsiteY9" fmla="*/ 91923 h 117348"/>
                <a:gd name="connsiteX10" fmla="*/ 74109 w 94586"/>
                <a:gd name="connsiteY10" fmla="*/ 75298 h 117348"/>
                <a:gd name="connsiteX11" fmla="*/ 73134 w 94586"/>
                <a:gd name="connsiteY11" fmla="*/ 78232 h 117348"/>
                <a:gd name="connsiteX12" fmla="*/ 35104 w 94586"/>
                <a:gd name="connsiteY12" fmla="*/ 47917 h 117348"/>
                <a:gd name="connsiteX13" fmla="*/ 49731 w 94586"/>
                <a:gd name="connsiteY13" fmla="*/ 28359 h 117348"/>
                <a:gd name="connsiteX14" fmla="*/ 63382 w 94586"/>
                <a:gd name="connsiteY14" fmla="*/ 47917 h 117348"/>
                <a:gd name="connsiteX15" fmla="*/ 35104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w="9729"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10757BF-DD1F-13C9-852D-3CD9C9B5253E}"/>
                </a:ext>
              </a:extLst>
            </p:cNvPr>
            <p:cNvSpPr/>
            <p:nvPr/>
          </p:nvSpPr>
          <p:spPr>
            <a:xfrm>
              <a:off x="1762248" y="4733525"/>
              <a:ext cx="101411" cy="157441"/>
            </a:xfrm>
            <a:custGeom>
              <a:avLst/>
              <a:gdLst>
                <a:gd name="connsiteX0" fmla="*/ 96536 w 101411"/>
                <a:gd name="connsiteY0" fmla="*/ 127127 h 157441"/>
                <a:gd name="connsiteX1" fmla="*/ 96536 w 101411"/>
                <a:gd name="connsiteY1" fmla="*/ 0 h 157441"/>
                <a:gd name="connsiteX2" fmla="*/ 62407 w 101411"/>
                <a:gd name="connsiteY2" fmla="*/ 0 h 157441"/>
                <a:gd name="connsiteX3" fmla="*/ 62407 w 101411"/>
                <a:gd name="connsiteY3" fmla="*/ 50851 h 157441"/>
                <a:gd name="connsiteX4" fmla="*/ 37054 w 101411"/>
                <a:gd name="connsiteY4" fmla="*/ 40094 h 157441"/>
                <a:gd name="connsiteX5" fmla="*/ 0 w 101411"/>
                <a:gd name="connsiteY5" fmla="*/ 99746 h 157441"/>
                <a:gd name="connsiteX6" fmla="*/ 37054 w 101411"/>
                <a:gd name="connsiteY6" fmla="*/ 157442 h 157441"/>
                <a:gd name="connsiteX7" fmla="*/ 63382 w 101411"/>
                <a:gd name="connsiteY7" fmla="*/ 145707 h 157441"/>
                <a:gd name="connsiteX8" fmla="*/ 65333 w 101411"/>
                <a:gd name="connsiteY8" fmla="*/ 154508 h 157441"/>
                <a:gd name="connsiteX9" fmla="*/ 66308 w 101411"/>
                <a:gd name="connsiteY9" fmla="*/ 155486 h 157441"/>
                <a:gd name="connsiteX10" fmla="*/ 101412 w 101411"/>
                <a:gd name="connsiteY10" fmla="*/ 155486 h 157441"/>
                <a:gd name="connsiteX11" fmla="*/ 100437 w 101411"/>
                <a:gd name="connsiteY11" fmla="*/ 152552 h 157441"/>
                <a:gd name="connsiteX12" fmla="*/ 96536 w 101411"/>
                <a:gd name="connsiteY12" fmla="*/ 127127 h 157441"/>
                <a:gd name="connsiteX13" fmla="*/ 62407 w 101411"/>
                <a:gd name="connsiteY13" fmla="*/ 77254 h 157441"/>
                <a:gd name="connsiteX14" fmla="*/ 62407 w 101411"/>
                <a:gd name="connsiteY14" fmla="*/ 120282 h 157441"/>
                <a:gd name="connsiteX15" fmla="*/ 47781 w 101411"/>
                <a:gd name="connsiteY15" fmla="*/ 129083 h 157441"/>
                <a:gd name="connsiteX16" fmla="*/ 33154 w 101411"/>
                <a:gd name="connsiteY16" fmla="*/ 98768 h 157441"/>
                <a:gd name="connsiteX17" fmla="*/ 47781 w 101411"/>
                <a:gd name="connsiteY17" fmla="*/ 69431 h 157441"/>
                <a:gd name="connsiteX18" fmla="*/ 62407 w 101411"/>
                <a:gd name="connsiteY18" fmla="*/ 7725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411" h="15744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w="9729"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C594B399-08D9-7C4A-2D60-8AAB0CD91E0D}"/>
                </a:ext>
              </a:extLst>
            </p:cNvPr>
            <p:cNvSpPr/>
            <p:nvPr/>
          </p:nvSpPr>
          <p:spPr>
            <a:xfrm>
              <a:off x="1879262"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237C908-C8B6-9681-A5EB-30370CC21498}"/>
                </a:ext>
              </a:extLst>
            </p:cNvPr>
            <p:cNvSpPr/>
            <p:nvPr/>
          </p:nvSpPr>
          <p:spPr>
            <a:xfrm>
              <a:off x="1879262"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100C979D-E1B2-6459-1C25-6AE58E0717B6}"/>
                </a:ext>
              </a:extLst>
            </p:cNvPr>
            <p:cNvSpPr/>
            <p:nvPr/>
          </p:nvSpPr>
          <p:spPr>
            <a:xfrm>
              <a:off x="192801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1A0F350-52E6-897B-629A-BA19680EE9B8}"/>
                </a:ext>
              </a:extLst>
            </p:cNvPr>
            <p:cNvSpPr/>
            <p:nvPr/>
          </p:nvSpPr>
          <p:spPr>
            <a:xfrm>
              <a:off x="2036255"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B10DC46-AAA1-0866-4467-DD9B262C667B}"/>
                </a:ext>
              </a:extLst>
            </p:cNvPr>
            <p:cNvSpPr/>
            <p:nvPr/>
          </p:nvSpPr>
          <p:spPr>
            <a:xfrm>
              <a:off x="2036255"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004466E-D745-28C7-D23D-2702C9FF0BC9}"/>
                </a:ext>
              </a:extLst>
            </p:cNvPr>
            <p:cNvSpPr/>
            <p:nvPr/>
          </p:nvSpPr>
          <p:spPr>
            <a:xfrm>
              <a:off x="2091836" y="4773619"/>
              <a:ext cx="92635" cy="115392"/>
            </a:xfrm>
            <a:custGeom>
              <a:avLst/>
              <a:gdLst>
                <a:gd name="connsiteX0" fmla="*/ 64358 w 92635"/>
                <a:gd name="connsiteY0" fmla="*/ 0 h 115392"/>
                <a:gd name="connsiteX1" fmla="*/ 34129 w 92635"/>
                <a:gd name="connsiteY1" fmla="*/ 13691 h 115392"/>
                <a:gd name="connsiteX2" fmla="*/ 34129 w 92635"/>
                <a:gd name="connsiteY2" fmla="*/ 1956 h 115392"/>
                <a:gd name="connsiteX3" fmla="*/ 0 w 92635"/>
                <a:gd name="connsiteY3" fmla="*/ 1956 h 115392"/>
                <a:gd name="connsiteX4" fmla="*/ 0 w 92635"/>
                <a:gd name="connsiteY4" fmla="*/ 115392 h 115392"/>
                <a:gd name="connsiteX5" fmla="*/ 34129 w 92635"/>
                <a:gd name="connsiteY5" fmla="*/ 115392 h 115392"/>
                <a:gd name="connsiteX6" fmla="*/ 34129 w 92635"/>
                <a:gd name="connsiteY6" fmla="*/ 38138 h 115392"/>
                <a:gd name="connsiteX7" fmla="*/ 50706 w 92635"/>
                <a:gd name="connsiteY7" fmla="*/ 29337 h 115392"/>
                <a:gd name="connsiteX8" fmla="*/ 58507 w 92635"/>
                <a:gd name="connsiteY8" fmla="*/ 40094 h 115392"/>
                <a:gd name="connsiteX9" fmla="*/ 58507 w 92635"/>
                <a:gd name="connsiteY9" fmla="*/ 115392 h 115392"/>
                <a:gd name="connsiteX10" fmla="*/ 92636 w 92635"/>
                <a:gd name="connsiteY10" fmla="*/ 115392 h 115392"/>
                <a:gd name="connsiteX11" fmla="*/ 92636 w 92635"/>
                <a:gd name="connsiteY11" fmla="*/ 30315 h 115392"/>
                <a:gd name="connsiteX12" fmla="*/ 64358 w 92635"/>
                <a:gd name="connsiteY12" fmla="*/ 0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5392">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w="9729"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5EC27089-CABE-C805-FF56-C22148ED81D9}"/>
                </a:ext>
              </a:extLst>
            </p:cNvPr>
            <p:cNvSpPr/>
            <p:nvPr/>
          </p:nvSpPr>
          <p:spPr>
            <a:xfrm>
              <a:off x="2199099" y="4772641"/>
              <a:ext cx="94586" cy="117348"/>
            </a:xfrm>
            <a:custGeom>
              <a:avLst/>
              <a:gdLst>
                <a:gd name="connsiteX0" fmla="*/ 74109 w 94586"/>
                <a:gd name="connsiteY0" fmla="*/ 76276 h 117348"/>
                <a:gd name="connsiteX1" fmla="*/ 73134 w 94586"/>
                <a:gd name="connsiteY1" fmla="*/ 78232 h 117348"/>
                <a:gd name="connsiteX2" fmla="*/ 51681 w 94586"/>
                <a:gd name="connsiteY2" fmla="*/ 90945 h 117348"/>
                <a:gd name="connsiteX3" fmla="*/ 34129 w 94586"/>
                <a:gd name="connsiteY3" fmla="*/ 68453 h 117348"/>
                <a:gd name="connsiteX4" fmla="*/ 94586 w 94586"/>
                <a:gd name="connsiteY4" fmla="*/ 68453 h 117348"/>
                <a:gd name="connsiteX5" fmla="*/ 94586 w 94586"/>
                <a:gd name="connsiteY5" fmla="*/ 60630 h 117348"/>
                <a:gd name="connsiteX6" fmla="*/ 48756 w 94586"/>
                <a:gd name="connsiteY6" fmla="*/ 0 h 117348"/>
                <a:gd name="connsiteX7" fmla="*/ 0 w 94586"/>
                <a:gd name="connsiteY7" fmla="*/ 58674 h 117348"/>
                <a:gd name="connsiteX8" fmla="*/ 49731 w 94586"/>
                <a:gd name="connsiteY8" fmla="*/ 117348 h 117348"/>
                <a:gd name="connsiteX9" fmla="*/ 93611 w 94586"/>
                <a:gd name="connsiteY9" fmla="*/ 93878 h 117348"/>
                <a:gd name="connsiteX10" fmla="*/ 94586 w 94586"/>
                <a:gd name="connsiteY10" fmla="*/ 91923 h 117348"/>
                <a:gd name="connsiteX11" fmla="*/ 74109 w 94586"/>
                <a:gd name="connsiteY11" fmla="*/ 76276 h 117348"/>
                <a:gd name="connsiteX12" fmla="*/ 34129 w 94586"/>
                <a:gd name="connsiteY12" fmla="*/ 47917 h 117348"/>
                <a:gd name="connsiteX13" fmla="*/ 48756 w 94586"/>
                <a:gd name="connsiteY13" fmla="*/ 28359 h 117348"/>
                <a:gd name="connsiteX14" fmla="*/ 62407 w 94586"/>
                <a:gd name="connsiteY14" fmla="*/ 47917 h 117348"/>
                <a:gd name="connsiteX15" fmla="*/ 34129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w="9729"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B7319FCD-5C96-B3A7-B663-6FB60DAEA3C6}"/>
                </a:ext>
              </a:extLst>
            </p:cNvPr>
            <p:cNvSpPr/>
            <p:nvPr/>
          </p:nvSpPr>
          <p:spPr>
            <a:xfrm>
              <a:off x="1213259" y="4733525"/>
              <a:ext cx="34128" cy="155486"/>
            </a:xfrm>
            <a:custGeom>
              <a:avLst/>
              <a:gdLst>
                <a:gd name="connsiteX0" fmla="*/ 0 w 34128"/>
                <a:gd name="connsiteY0" fmla="*/ 0 h 155486"/>
                <a:gd name="connsiteX1" fmla="*/ 34129 w 34128"/>
                <a:gd name="connsiteY1" fmla="*/ 0 h 155486"/>
                <a:gd name="connsiteX2" fmla="*/ 34129 w 34128"/>
                <a:gd name="connsiteY2" fmla="*/ 155486 h 155486"/>
                <a:gd name="connsiteX3" fmla="*/ 0 w 34128"/>
                <a:gd name="connsiteY3" fmla="*/ 155486 h 155486"/>
              </a:gdLst>
              <a:ahLst/>
              <a:cxnLst>
                <a:cxn ang="0">
                  <a:pos x="connsiteX0" y="connsiteY0"/>
                </a:cxn>
                <a:cxn ang="0">
                  <a:pos x="connsiteX1" y="connsiteY1"/>
                </a:cxn>
                <a:cxn ang="0">
                  <a:pos x="connsiteX2" y="connsiteY2"/>
                </a:cxn>
                <a:cxn ang="0">
                  <a:pos x="connsiteX3" y="connsiteY3"/>
                </a:cxn>
              </a:cxnLst>
              <a:rect l="l" t="t" r="r" b="b"/>
              <a:pathLst>
                <a:path w="34128" h="155486">
                  <a:moveTo>
                    <a:pt x="0" y="0"/>
                  </a:moveTo>
                  <a:lnTo>
                    <a:pt x="34129" y="0"/>
                  </a:lnTo>
                  <a:lnTo>
                    <a:pt x="34129" y="155486"/>
                  </a:lnTo>
                  <a:lnTo>
                    <a:pt x="0" y="155486"/>
                  </a:lnTo>
                  <a:close/>
                </a:path>
              </a:pathLst>
            </a:custGeom>
            <a:solidFill>
              <a:srgbClr val="FFFFFF"/>
            </a:solidFill>
            <a:ln w="9729"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C88AA6-B350-7C0E-1134-F7E49B786D3C}"/>
                </a:ext>
              </a:extLst>
            </p:cNvPr>
            <p:cNvSpPr/>
            <p:nvPr/>
          </p:nvSpPr>
          <p:spPr>
            <a:xfrm>
              <a:off x="757880" y="4528166"/>
              <a:ext cx="118963" cy="164287"/>
            </a:xfrm>
            <a:custGeom>
              <a:avLst/>
              <a:gdLst>
                <a:gd name="connsiteX0" fmla="*/ 64358 w 118963"/>
                <a:gd name="connsiteY0" fmla="*/ 109525 h 164287"/>
                <a:gd name="connsiteX1" fmla="*/ 86785 w 118963"/>
                <a:gd name="connsiteY1" fmla="*/ 109525 h 164287"/>
                <a:gd name="connsiteX2" fmla="*/ 62407 w 118963"/>
                <a:gd name="connsiteY2" fmla="*/ 136906 h 164287"/>
                <a:gd name="connsiteX3" fmla="*/ 34129 w 118963"/>
                <a:gd name="connsiteY3" fmla="*/ 82144 h 164287"/>
                <a:gd name="connsiteX4" fmla="*/ 60457 w 118963"/>
                <a:gd name="connsiteY4" fmla="*/ 30315 h 164287"/>
                <a:gd name="connsiteX5" fmla="*/ 83860 w 118963"/>
                <a:gd name="connsiteY5" fmla="*/ 58674 h 164287"/>
                <a:gd name="connsiteX6" fmla="*/ 116039 w 118963"/>
                <a:gd name="connsiteY6" fmla="*/ 54762 h 164287"/>
                <a:gd name="connsiteX7" fmla="*/ 62407 w 118963"/>
                <a:gd name="connsiteY7" fmla="*/ 0 h 164287"/>
                <a:gd name="connsiteX8" fmla="*/ 0 w 118963"/>
                <a:gd name="connsiteY8" fmla="*/ 82144 h 164287"/>
                <a:gd name="connsiteX9" fmla="*/ 58507 w 118963"/>
                <a:gd name="connsiteY9" fmla="*/ 164287 h 164287"/>
                <a:gd name="connsiteX10" fmla="*/ 92636 w 118963"/>
                <a:gd name="connsiteY10" fmla="*/ 145707 h 164287"/>
                <a:gd name="connsiteX11" fmla="*/ 92636 w 118963"/>
                <a:gd name="connsiteY11" fmla="*/ 161354 h 164287"/>
                <a:gd name="connsiteX12" fmla="*/ 118964 w 118963"/>
                <a:gd name="connsiteY12" fmla="*/ 161354 h 164287"/>
                <a:gd name="connsiteX13" fmla="*/ 118964 w 118963"/>
                <a:gd name="connsiteY13" fmla="*/ 83122 h 164287"/>
                <a:gd name="connsiteX14" fmla="*/ 65333 w 118963"/>
                <a:gd name="connsiteY14" fmla="*/ 83122 h 164287"/>
                <a:gd name="connsiteX15" fmla="*/ 65333 w 118963"/>
                <a:gd name="connsiteY15" fmla="*/ 109525 h 16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963" h="164287">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w="9729" cap="flat">
              <a:noFill/>
              <a:prstDash val="solid"/>
              <a:miter/>
            </a:ln>
          </p:spPr>
          <p:txBody>
            <a:bodyPr rtlCol="0" anchor="ctr"/>
            <a:lstStyle/>
            <a:p>
              <a:endParaRPr lang="en-US"/>
            </a:p>
          </p:txBody>
        </p:sp>
      </p:grpSp>
    </p:spTree>
    <p:extLst>
      <p:ext uri="{BB962C8B-B14F-4D97-AF65-F5344CB8AC3E}">
        <p14:creationId xmlns:p14="http://schemas.microsoft.com/office/powerpoint/2010/main" val="8506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Large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3036367" y="0"/>
            <a:ext cx="6107634" cy="5143501"/>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7ED6687E-E66B-5294-8095-3A1F08C6B870}"/>
              </a:ext>
            </a:extLst>
          </p:cNvPr>
          <p:cNvSpPr>
            <a:spLocks noGrp="1"/>
          </p:cNvSpPr>
          <p:nvPr>
            <p:ph type="sldNum" sz="quarter" idx="4"/>
          </p:nvPr>
        </p:nvSpPr>
        <p:spPr>
          <a:xfrm>
            <a:off x="8346924" y="4509793"/>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5" name="Footer Placeholder 4">
            <a:extLst>
              <a:ext uri="{FF2B5EF4-FFF2-40B4-BE49-F238E27FC236}">
                <a16:creationId xmlns:a16="http://schemas.microsoft.com/office/drawing/2014/main" id="{E4E82167-816F-0330-5594-30CE0FD38D7F}"/>
              </a:ext>
            </a:extLst>
          </p:cNvPr>
          <p:cNvSpPr>
            <a:spLocks noGrp="1"/>
          </p:cNvSpPr>
          <p:nvPr>
            <p:ph type="ftr" sz="quarter" idx="11"/>
          </p:nvPr>
        </p:nvSpPr>
        <p:spPr/>
        <p:txBody>
          <a:bodyPr/>
          <a:lstStyle>
            <a:lvl1pPr>
              <a:defRPr>
                <a:solidFill>
                  <a:schemeClr val="bg1"/>
                </a:solidFill>
              </a:defRPr>
            </a:lvl1pPr>
          </a:lstStyle>
          <a:p>
            <a:r>
              <a:rPr lang="en-US"/>
              <a:t>NYU Langone Health</a:t>
            </a:r>
            <a:endParaRPr lang="en-US" dirty="0"/>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1572392"/>
            <a:ext cx="2240921" cy="2647182"/>
          </a:xfrm>
        </p:spPr>
        <p:txBody>
          <a:bodyPr/>
          <a:lstStyle>
            <a:lvl1pPr>
              <a:lnSpc>
                <a:spcPct val="112000"/>
              </a:lnSpc>
              <a:defRPr sz="1600">
                <a:solidFill>
                  <a:schemeClr val="bg2"/>
                </a:solidFill>
              </a:defRPr>
            </a:lvl1pPr>
            <a:lvl2pPr>
              <a:lnSpc>
                <a:spcPct val="112000"/>
              </a:lnSpc>
              <a:defRPr sz="1600">
                <a:solidFill>
                  <a:schemeClr val="bg1"/>
                </a:solidFill>
              </a:defRPr>
            </a:lvl2pPr>
            <a:lvl3pPr>
              <a:lnSpc>
                <a:spcPct val="112000"/>
              </a:lnSpc>
              <a:defRPr sz="1600">
                <a:solidFill>
                  <a:schemeClr val="bg1"/>
                </a:solidFill>
              </a:defRPr>
            </a:lvl3pPr>
            <a:lvl4pPr>
              <a:lnSpc>
                <a:spcPct val="112000"/>
              </a:lnSpc>
              <a:defRPr sz="1600">
                <a:solidFill>
                  <a:schemeClr val="bg1"/>
                </a:solidFill>
              </a:defRPr>
            </a:lvl4pPr>
            <a:lvl5pPr>
              <a:lnSpc>
                <a:spcPct val="112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95299" y="400050"/>
            <a:ext cx="2240921" cy="920750"/>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0713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and Full Page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0" y="0"/>
            <a:ext cx="9144001" cy="5143501"/>
          </a:xfrm>
          <a:solidFill>
            <a:schemeClr val="bg1">
              <a:lumMod val="85000"/>
            </a:schemeClr>
          </a:solidFill>
        </p:spPr>
        <p:txBody>
          <a:bodyPr tIns="1005840"/>
          <a:lstStyle>
            <a:lvl1pPr algn="ctr">
              <a:defRPr>
                <a:solidFill>
                  <a:schemeClr val="tx2"/>
                </a:solidFill>
              </a:defRPr>
            </a:lvl1pPr>
          </a:lstStyle>
          <a:p>
            <a:r>
              <a:rPr lang="en-US"/>
              <a:t>Click icon to add picture</a:t>
            </a:r>
            <a:endParaRPr lang="en-US" dirty="0"/>
          </a:p>
        </p:txBody>
      </p:sp>
      <p:sp>
        <p:nvSpPr>
          <p:cNvPr id="5" name="Slide Number Placeholder 5">
            <a:extLst>
              <a:ext uri="{FF2B5EF4-FFF2-40B4-BE49-F238E27FC236}">
                <a16:creationId xmlns:a16="http://schemas.microsoft.com/office/drawing/2014/main" id="{2182874F-C92B-945D-B692-C1B9B8C5B79A}"/>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4" name="Footer Placeholder 3">
            <a:extLst>
              <a:ext uri="{FF2B5EF4-FFF2-40B4-BE49-F238E27FC236}">
                <a16:creationId xmlns:a16="http://schemas.microsoft.com/office/drawing/2014/main" id="{08FBBF81-8C89-DF23-78CA-8B0FAB4530F0}"/>
              </a:ext>
            </a:extLst>
          </p:cNvPr>
          <p:cNvSpPr>
            <a:spLocks noGrp="1"/>
          </p:cNvSpPr>
          <p:nvPr>
            <p:ph type="ftr" sz="quarter" idx="15"/>
          </p:nvPr>
        </p:nvSpPr>
        <p:spPr/>
        <p:txBody>
          <a:bodyPr/>
          <a:lstStyle>
            <a:lvl1pPr>
              <a:defRPr>
                <a:solidFill>
                  <a:schemeClr val="bg1"/>
                </a:solidFill>
              </a:defRPr>
            </a:lvl1pPr>
          </a:lstStyle>
          <a:p>
            <a:r>
              <a:rPr lang="en-US"/>
              <a:t>NYU Langone Health</a:t>
            </a:r>
            <a:endParaRPr lang="en-US" dirty="0"/>
          </a:p>
        </p:txBody>
      </p:sp>
      <p:sp>
        <p:nvSpPr>
          <p:cNvPr id="13" name="Content Placeholder 2">
            <a:extLst>
              <a:ext uri="{FF2B5EF4-FFF2-40B4-BE49-F238E27FC236}">
                <a16:creationId xmlns:a16="http://schemas.microsoft.com/office/drawing/2014/main" id="{313CFE71-3F3A-F8D9-8EE4-516B6E1B2C9D}"/>
              </a:ext>
            </a:extLst>
          </p:cNvPr>
          <p:cNvSpPr>
            <a:spLocks noGrp="1"/>
          </p:cNvSpPr>
          <p:nvPr>
            <p:ph idx="13"/>
          </p:nvPr>
        </p:nvSpPr>
        <p:spPr>
          <a:xfrm>
            <a:off x="495300" y="1542656"/>
            <a:ext cx="5448300" cy="2676918"/>
          </a:xfrm>
        </p:spPr>
        <p:txBody>
          <a:bodyPr/>
          <a:lstStyle>
            <a:lvl1pPr>
              <a:lnSpc>
                <a:spcPct val="82000"/>
              </a:lnSpc>
              <a:defRPr sz="4500" b="0">
                <a:solidFill>
                  <a:schemeClr val="bg2"/>
                </a:solidFill>
              </a:defRPr>
            </a:lvl1pPr>
            <a:lvl2pPr>
              <a:lnSpc>
                <a:spcPct val="115000"/>
              </a:lnSpc>
              <a:defRPr/>
            </a:lvl2pPr>
            <a:lvl3pPr>
              <a:lnSpc>
                <a:spcPct val="115000"/>
              </a:lnSpc>
              <a:defRPr/>
            </a:lvl3pPr>
            <a:lvl4pPr>
              <a:lnSpc>
                <a:spcPct val="115000"/>
              </a:lnSpc>
              <a:defRPr/>
            </a:lvl4pPr>
            <a:lvl5pPr>
              <a:lnSpc>
                <a:spcPct val="115000"/>
              </a:lnSpc>
              <a:defRPr/>
            </a:lvl5pPr>
          </a:lstStyle>
          <a:p>
            <a:pPr lvl="0"/>
            <a:r>
              <a:rPr lang="en-US"/>
              <a:t>Click to edit Master text styles</a:t>
            </a:r>
          </a:p>
        </p:txBody>
      </p:sp>
      <p:sp>
        <p:nvSpPr>
          <p:cNvPr id="2" name="Title 1"/>
          <p:cNvSpPr>
            <a:spLocks noGrp="1"/>
          </p:cNvSpPr>
          <p:nvPr>
            <p:ph type="title"/>
          </p:nvPr>
        </p:nvSpPr>
        <p:spPr>
          <a:xfrm>
            <a:off x="495299" y="400050"/>
            <a:ext cx="7066789" cy="815580"/>
          </a:xfrm>
        </p:spPr>
        <p:txBody>
          <a:bodyPr/>
          <a:lstStyle>
            <a:lvl1pPr>
              <a:defRPr>
                <a:solidFill>
                  <a:schemeClr val="bg1"/>
                </a:solidFill>
              </a:defRPr>
            </a:lvl1pPr>
          </a:lstStyle>
          <a:p>
            <a:r>
              <a:rPr lang="en-US"/>
              <a:t>Click to edit Master title style</a:t>
            </a:r>
            <a:endParaRPr lang="en-US" dirty="0"/>
          </a:p>
        </p:txBody>
      </p:sp>
      <p:sp>
        <p:nvSpPr>
          <p:cNvPr id="6" name="Text Placeholder 9">
            <a:extLst>
              <a:ext uri="{FF2B5EF4-FFF2-40B4-BE49-F238E27FC236}">
                <a16:creationId xmlns:a16="http://schemas.microsoft.com/office/drawing/2014/main" id="{69082BF7-CA7E-B70F-34B6-7E0DAA0DEE8F}"/>
              </a:ext>
            </a:extLst>
          </p:cNvPr>
          <p:cNvSpPr>
            <a:spLocks noGrp="1"/>
          </p:cNvSpPr>
          <p:nvPr>
            <p:ph type="body" sz="quarter" idx="16" hasCustomPrompt="1"/>
          </p:nvPr>
        </p:nvSpPr>
        <p:spPr>
          <a:xfrm>
            <a:off x="499309" y="4410243"/>
            <a:ext cx="1331121" cy="358774"/>
          </a:xfrm>
          <a:blipFill>
            <a:blip r:embed="rId2">
              <a:extLst>
                <a:ext uri="{96DAC541-7B7A-43D3-8B79-37D633B846F1}">
                  <asvg:svgBlip xmlns:asvg="http://schemas.microsoft.com/office/drawing/2016/SVG/main" r:embed="rId3"/>
                </a:ext>
              </a:extLst>
            </a:blip>
            <a:stretch>
              <a:fillRect/>
            </a:stretch>
          </a:blipFill>
        </p:spPr>
        <p:txBody>
          <a:bodyPr/>
          <a:lstStyle/>
          <a:p>
            <a:pPr lvl="0"/>
            <a:r>
              <a:rPr lang="en-US" dirty="0"/>
              <a:t> </a:t>
            </a:r>
          </a:p>
        </p:txBody>
      </p:sp>
    </p:spTree>
    <p:extLst>
      <p:ext uri="{BB962C8B-B14F-4D97-AF65-F5344CB8AC3E}">
        <p14:creationId xmlns:p14="http://schemas.microsoft.com/office/powerpoint/2010/main" val="167078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Two Imag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4645FEE-0D66-8F6B-F262-51EC62F50AB8}"/>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5" name="Footer Placeholder 4">
            <a:extLst>
              <a:ext uri="{FF2B5EF4-FFF2-40B4-BE49-F238E27FC236}">
                <a16:creationId xmlns:a16="http://schemas.microsoft.com/office/drawing/2014/main" id="{56250348-974D-18B5-6E6F-24FA7F9F5613}"/>
              </a:ext>
            </a:extLst>
          </p:cNvPr>
          <p:cNvSpPr>
            <a:spLocks noGrp="1"/>
          </p:cNvSpPr>
          <p:nvPr>
            <p:ph type="ftr" sz="quarter" idx="15"/>
          </p:nvPr>
        </p:nvSpPr>
        <p:spPr/>
        <p:txBody>
          <a:bodyPr/>
          <a:lstStyle>
            <a:lvl1pPr>
              <a:defRPr>
                <a:solidFill>
                  <a:schemeClr val="bg1"/>
                </a:solidFill>
              </a:defRPr>
            </a:lvl1pPr>
          </a:lstStyle>
          <a:p>
            <a:r>
              <a:rPr lang="en-US"/>
              <a:t>NYU Langone Health</a:t>
            </a:r>
            <a:endParaRPr lang="en-US" dirty="0"/>
          </a:p>
        </p:txBody>
      </p:sp>
      <p:sp>
        <p:nvSpPr>
          <p:cNvPr id="10" name="Content Placeholder 2">
            <a:extLst>
              <a:ext uri="{FF2B5EF4-FFF2-40B4-BE49-F238E27FC236}">
                <a16:creationId xmlns:a16="http://schemas.microsoft.com/office/drawing/2014/main" id="{0D18C1C8-D8FB-BD07-A65C-92605D1A9036}"/>
              </a:ext>
            </a:extLst>
          </p:cNvPr>
          <p:cNvSpPr>
            <a:spLocks noGrp="1"/>
          </p:cNvSpPr>
          <p:nvPr>
            <p:ph idx="14"/>
          </p:nvPr>
        </p:nvSpPr>
        <p:spPr>
          <a:xfrm>
            <a:off x="4838701" y="3587183"/>
            <a:ext cx="3771900" cy="622867"/>
          </a:xfrm>
        </p:spPr>
        <p:txBody>
          <a:bodyPr/>
          <a:lstStyle>
            <a:lvl1pPr>
              <a:lnSpc>
                <a:spcPct val="112000"/>
              </a:lnSpc>
              <a:defRPr sz="1400">
                <a:solidFill>
                  <a:schemeClr val="bg2"/>
                </a:solidFill>
              </a:defRPr>
            </a:lvl1pPr>
            <a:lvl2pPr>
              <a:lnSpc>
                <a:spcPct val="112000"/>
              </a:lnSpc>
              <a:defRPr sz="1400"/>
            </a:lvl2pPr>
            <a:lvl3pPr marL="109728" indent="-109728">
              <a:lnSpc>
                <a:spcPct val="112000"/>
              </a:lnSpc>
              <a:defRPr sz="1400"/>
            </a:lvl3pPr>
            <a:lvl4pPr marL="292608" indent="-109728">
              <a:lnSpc>
                <a:spcPct val="112000"/>
              </a:lnSpc>
              <a:defRPr sz="1400"/>
            </a:lvl4pPr>
            <a:lvl5pPr marL="475488" indent="-109728">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3">
            <a:extLst>
              <a:ext uri="{FF2B5EF4-FFF2-40B4-BE49-F238E27FC236}">
                <a16:creationId xmlns:a16="http://schemas.microsoft.com/office/drawing/2014/main" id="{32AB9D3B-A168-5E4F-54A4-969E9494DB3C}"/>
              </a:ext>
            </a:extLst>
          </p:cNvPr>
          <p:cNvSpPr>
            <a:spLocks noGrp="1"/>
          </p:cNvSpPr>
          <p:nvPr>
            <p:ph type="pic" sz="quarter" idx="13"/>
          </p:nvPr>
        </p:nvSpPr>
        <p:spPr>
          <a:xfrm>
            <a:off x="4838700" y="1427981"/>
            <a:ext cx="3771900"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300" y="3587183"/>
            <a:ext cx="3810000" cy="622867"/>
          </a:xfrm>
        </p:spPr>
        <p:txBody>
          <a:bodyPr/>
          <a:lstStyle>
            <a:lvl1pPr>
              <a:lnSpc>
                <a:spcPct val="112000"/>
              </a:lnSpc>
              <a:defRPr sz="1400">
                <a:solidFill>
                  <a:schemeClr val="bg2"/>
                </a:solidFill>
              </a:defRPr>
            </a:lvl1pPr>
            <a:lvl2pPr>
              <a:lnSpc>
                <a:spcPct val="112000"/>
              </a:lnSpc>
              <a:defRPr sz="1400"/>
            </a:lvl2pPr>
            <a:lvl3pPr marL="109728" indent="-109728">
              <a:lnSpc>
                <a:spcPct val="112000"/>
              </a:lnSpc>
              <a:defRPr sz="1400"/>
            </a:lvl3pPr>
            <a:lvl4pPr marL="292608" indent="-109728">
              <a:lnSpc>
                <a:spcPct val="112000"/>
              </a:lnSpc>
              <a:defRPr sz="1400"/>
            </a:lvl4pPr>
            <a:lvl5pPr marL="475488" indent="-109728">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95299" y="1427981"/>
            <a:ext cx="3810001"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40590763"/>
      </p:ext>
    </p:extLst>
  </p:cSld>
  <p:clrMapOvr>
    <a:masterClrMapping/>
  </p:clrMapOvr>
  <p:extLst>
    <p:ext uri="{DCECCB84-F9BA-43D5-87BE-67443E8EF086}">
      <p15:sldGuideLst xmlns:p15="http://schemas.microsoft.com/office/powerpoint/2012/main">
        <p15:guide id="1" pos="2712" userDrawn="1">
          <p15:clr>
            <a:srgbClr val="FBAE40"/>
          </p15:clr>
        </p15:guide>
        <p15:guide id="2" pos="30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Three Imag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4645FEE-0D66-8F6B-F262-51EC62F50AB8}"/>
              </a:ext>
            </a:extLst>
          </p:cNvPr>
          <p:cNvSpPr>
            <a:spLocks noGrp="1"/>
          </p:cNvSpPr>
          <p:nvPr>
            <p:ph type="sldNum" sz="quarter" idx="4"/>
          </p:nvPr>
        </p:nvSpPr>
        <p:spPr>
          <a:xfrm>
            <a:off x="8346924" y="4517608"/>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11" name="Footer Placeholder 10">
            <a:extLst>
              <a:ext uri="{FF2B5EF4-FFF2-40B4-BE49-F238E27FC236}">
                <a16:creationId xmlns:a16="http://schemas.microsoft.com/office/drawing/2014/main" id="{3A25C9B9-E8CF-7442-A5BA-65B7E96FACF7}"/>
              </a:ext>
            </a:extLst>
          </p:cNvPr>
          <p:cNvSpPr>
            <a:spLocks noGrp="1"/>
          </p:cNvSpPr>
          <p:nvPr>
            <p:ph type="ftr" sz="quarter" idx="17"/>
          </p:nvPr>
        </p:nvSpPr>
        <p:spPr/>
        <p:txBody>
          <a:bodyPr/>
          <a:lstStyle/>
          <a:p>
            <a:r>
              <a:rPr lang="en-US"/>
              <a:t>NYU Langone Health</a:t>
            </a:r>
            <a:endParaRPr lang="en-US" dirty="0"/>
          </a:p>
        </p:txBody>
      </p:sp>
      <p:sp>
        <p:nvSpPr>
          <p:cNvPr id="6" name="Content Placeholder 2">
            <a:extLst>
              <a:ext uri="{FF2B5EF4-FFF2-40B4-BE49-F238E27FC236}">
                <a16:creationId xmlns:a16="http://schemas.microsoft.com/office/drawing/2014/main" id="{C9B4B917-387E-4074-A52F-4A3842B75A72}"/>
              </a:ext>
            </a:extLst>
          </p:cNvPr>
          <p:cNvSpPr>
            <a:spLocks noGrp="1"/>
          </p:cNvSpPr>
          <p:nvPr>
            <p:ph idx="16"/>
          </p:nvPr>
        </p:nvSpPr>
        <p:spPr>
          <a:xfrm>
            <a:off x="6077712" y="3587183"/>
            <a:ext cx="2532889" cy="632393"/>
          </a:xfrm>
        </p:spPr>
        <p:txBody>
          <a:bodyPr/>
          <a:lstStyle>
            <a:lvl1pPr>
              <a:lnSpc>
                <a:spcPct val="112000"/>
              </a:lnSpc>
              <a:defRPr sz="1400">
                <a:solidFill>
                  <a:schemeClr val="bg2"/>
                </a:solidFill>
              </a:defRPr>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13">
            <a:extLst>
              <a:ext uri="{FF2B5EF4-FFF2-40B4-BE49-F238E27FC236}">
                <a16:creationId xmlns:a16="http://schemas.microsoft.com/office/drawing/2014/main" id="{F1BDD536-E6BE-8F75-8E09-7164FBB4612B}"/>
              </a:ext>
            </a:extLst>
          </p:cNvPr>
          <p:cNvSpPr>
            <a:spLocks noGrp="1"/>
          </p:cNvSpPr>
          <p:nvPr>
            <p:ph type="pic" sz="quarter" idx="15"/>
          </p:nvPr>
        </p:nvSpPr>
        <p:spPr>
          <a:xfrm>
            <a:off x="6077712" y="1427981"/>
            <a:ext cx="2532888"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10" name="Content Placeholder 2">
            <a:extLst>
              <a:ext uri="{FF2B5EF4-FFF2-40B4-BE49-F238E27FC236}">
                <a16:creationId xmlns:a16="http://schemas.microsoft.com/office/drawing/2014/main" id="{0D18C1C8-D8FB-BD07-A65C-92605D1A9036}"/>
              </a:ext>
            </a:extLst>
          </p:cNvPr>
          <p:cNvSpPr>
            <a:spLocks noGrp="1"/>
          </p:cNvSpPr>
          <p:nvPr>
            <p:ph idx="14"/>
          </p:nvPr>
        </p:nvSpPr>
        <p:spPr>
          <a:xfrm>
            <a:off x="3286506" y="3587183"/>
            <a:ext cx="2532888" cy="632393"/>
          </a:xfrm>
        </p:spPr>
        <p:txBody>
          <a:bodyPr/>
          <a:lstStyle>
            <a:lvl1pPr>
              <a:lnSpc>
                <a:spcPct val="112000"/>
              </a:lnSpc>
              <a:defRPr sz="1400">
                <a:solidFill>
                  <a:schemeClr val="bg2"/>
                </a:solidFill>
              </a:defRPr>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3">
            <a:extLst>
              <a:ext uri="{FF2B5EF4-FFF2-40B4-BE49-F238E27FC236}">
                <a16:creationId xmlns:a16="http://schemas.microsoft.com/office/drawing/2014/main" id="{32AB9D3B-A168-5E4F-54A4-969E9494DB3C}"/>
              </a:ext>
            </a:extLst>
          </p:cNvPr>
          <p:cNvSpPr>
            <a:spLocks noGrp="1"/>
          </p:cNvSpPr>
          <p:nvPr>
            <p:ph type="pic" sz="quarter" idx="13"/>
          </p:nvPr>
        </p:nvSpPr>
        <p:spPr>
          <a:xfrm>
            <a:off x="3286506" y="1427981"/>
            <a:ext cx="2532888"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3587183"/>
            <a:ext cx="2532887" cy="632393"/>
          </a:xfrm>
        </p:spPr>
        <p:txBody>
          <a:bodyPr/>
          <a:lstStyle>
            <a:lvl1pPr>
              <a:lnSpc>
                <a:spcPct val="112000"/>
              </a:lnSpc>
              <a:defRPr sz="1400">
                <a:solidFill>
                  <a:schemeClr val="bg2"/>
                </a:solidFill>
              </a:defRPr>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95299" y="1427981"/>
            <a:ext cx="2532888" cy="1965960"/>
          </a:xfrm>
          <a:solidFill>
            <a:schemeClr val="bg1">
              <a:lumMod val="85000"/>
            </a:schemeClr>
          </a:solidFill>
        </p:spPr>
        <p:txBody>
          <a:bodyPr tIns="731520"/>
          <a:lstStyle>
            <a:lvl1pPr algn="ctr">
              <a:defRPr>
                <a:solidFill>
                  <a:schemeClr val="tx2"/>
                </a:solidFill>
              </a:defRPr>
            </a:lvl1pPr>
          </a:lstStyle>
          <a:p>
            <a:r>
              <a:rPr lang="en-US"/>
              <a:t>Click icon to add picture</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89771965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Four Images">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E003EF9-3D7B-6B28-CFE9-B03186353ED1}"/>
              </a:ext>
            </a:extLst>
          </p:cNvPr>
          <p:cNvSpPr>
            <a:spLocks noGrp="1"/>
          </p:cNvSpPr>
          <p:nvPr>
            <p:ph type="sldNum" sz="quarter" idx="4"/>
          </p:nvPr>
        </p:nvSpPr>
        <p:spPr>
          <a:xfrm>
            <a:off x="8346922" y="4517607"/>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3" name="Footer Placeholder 2">
            <a:extLst>
              <a:ext uri="{FF2B5EF4-FFF2-40B4-BE49-F238E27FC236}">
                <a16:creationId xmlns:a16="http://schemas.microsoft.com/office/drawing/2014/main" id="{5D807D47-AE70-B2A6-AA00-07691081AE46}"/>
              </a:ext>
            </a:extLst>
          </p:cNvPr>
          <p:cNvSpPr>
            <a:spLocks noGrp="1"/>
          </p:cNvSpPr>
          <p:nvPr>
            <p:ph type="ftr" sz="quarter" idx="21"/>
          </p:nvPr>
        </p:nvSpPr>
        <p:spPr/>
        <p:txBody>
          <a:bodyPr/>
          <a:lstStyle/>
          <a:p>
            <a:r>
              <a:rPr lang="en-US"/>
              <a:t>NYU Langone Health</a:t>
            </a:r>
            <a:endParaRPr lang="en-US" dirty="0"/>
          </a:p>
        </p:txBody>
      </p:sp>
      <p:sp>
        <p:nvSpPr>
          <p:cNvPr id="16" name="Content Placeholder 2">
            <a:extLst>
              <a:ext uri="{FF2B5EF4-FFF2-40B4-BE49-F238E27FC236}">
                <a16:creationId xmlns:a16="http://schemas.microsoft.com/office/drawing/2014/main" id="{3BCA7B80-B75F-A050-86EB-5459E1FFF963}"/>
              </a:ext>
            </a:extLst>
          </p:cNvPr>
          <p:cNvSpPr>
            <a:spLocks noGrp="1"/>
          </p:cNvSpPr>
          <p:nvPr>
            <p:ph idx="20"/>
          </p:nvPr>
        </p:nvSpPr>
        <p:spPr>
          <a:xfrm>
            <a:off x="6781800" y="2764992"/>
            <a:ext cx="1828800"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3">
            <a:extLst>
              <a:ext uri="{FF2B5EF4-FFF2-40B4-BE49-F238E27FC236}">
                <a16:creationId xmlns:a16="http://schemas.microsoft.com/office/drawing/2014/main" id="{1B733EA3-1907-BCFF-411F-10B15B638E03}"/>
              </a:ext>
            </a:extLst>
          </p:cNvPr>
          <p:cNvSpPr>
            <a:spLocks noGrp="1"/>
          </p:cNvSpPr>
          <p:nvPr>
            <p:ph type="pic" sz="quarter" idx="17"/>
          </p:nvPr>
        </p:nvSpPr>
        <p:spPr>
          <a:xfrm>
            <a:off x="6781800" y="1428750"/>
            <a:ext cx="1828800" cy="1143000"/>
          </a:xfrm>
          <a:solidFill>
            <a:schemeClr val="bg1">
              <a:lumMod val="85000"/>
            </a:schemeClr>
          </a:solidFill>
        </p:spPr>
        <p:txBody>
          <a:bodyPr tIns="91440"/>
          <a:lstStyle>
            <a:lvl1pPr algn="ctr">
              <a:defRPr>
                <a:solidFill>
                  <a:schemeClr val="tx2"/>
                </a:solidFill>
              </a:defRPr>
            </a:lvl1pPr>
          </a:lstStyle>
          <a:p>
            <a:r>
              <a:rPr lang="en-US"/>
              <a:t>Click icon to add picture</a:t>
            </a:r>
            <a:endParaRPr lang="en-US" dirty="0"/>
          </a:p>
        </p:txBody>
      </p:sp>
      <p:sp>
        <p:nvSpPr>
          <p:cNvPr id="15" name="Content Placeholder 2">
            <a:extLst>
              <a:ext uri="{FF2B5EF4-FFF2-40B4-BE49-F238E27FC236}">
                <a16:creationId xmlns:a16="http://schemas.microsoft.com/office/drawing/2014/main" id="{113EDF18-D2BC-07DE-A7F8-CEA49F7C8A8F}"/>
              </a:ext>
            </a:extLst>
          </p:cNvPr>
          <p:cNvSpPr>
            <a:spLocks noGrp="1"/>
          </p:cNvSpPr>
          <p:nvPr>
            <p:ph idx="19"/>
          </p:nvPr>
        </p:nvSpPr>
        <p:spPr>
          <a:xfrm>
            <a:off x="4686301" y="2764992"/>
            <a:ext cx="1828800"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3">
            <a:extLst>
              <a:ext uri="{FF2B5EF4-FFF2-40B4-BE49-F238E27FC236}">
                <a16:creationId xmlns:a16="http://schemas.microsoft.com/office/drawing/2014/main" id="{6B9052FE-07F2-2318-FAED-8F93C55BB715}"/>
              </a:ext>
            </a:extLst>
          </p:cNvPr>
          <p:cNvSpPr>
            <a:spLocks noGrp="1"/>
          </p:cNvSpPr>
          <p:nvPr>
            <p:ph type="pic" sz="quarter" idx="16"/>
          </p:nvPr>
        </p:nvSpPr>
        <p:spPr>
          <a:xfrm>
            <a:off x="4686300" y="1428750"/>
            <a:ext cx="1828800" cy="1143000"/>
          </a:xfrm>
          <a:solidFill>
            <a:schemeClr val="bg1">
              <a:lumMod val="85000"/>
            </a:schemeClr>
          </a:solidFill>
        </p:spPr>
        <p:txBody>
          <a:bodyPr tIns="91440"/>
          <a:lstStyle>
            <a:lvl1pPr algn="ctr">
              <a:defRPr>
                <a:solidFill>
                  <a:schemeClr val="tx2"/>
                </a:solidFill>
              </a:defRPr>
            </a:lvl1pPr>
          </a:lstStyle>
          <a:p>
            <a:r>
              <a:rPr lang="en-US"/>
              <a:t>Click icon to add picture</a:t>
            </a:r>
          </a:p>
        </p:txBody>
      </p:sp>
      <p:sp>
        <p:nvSpPr>
          <p:cNvPr id="14" name="Content Placeholder 2">
            <a:extLst>
              <a:ext uri="{FF2B5EF4-FFF2-40B4-BE49-F238E27FC236}">
                <a16:creationId xmlns:a16="http://schemas.microsoft.com/office/drawing/2014/main" id="{F1B4BB71-3293-6CFC-9E86-D40C6FB8E839}"/>
              </a:ext>
            </a:extLst>
          </p:cNvPr>
          <p:cNvSpPr>
            <a:spLocks noGrp="1"/>
          </p:cNvSpPr>
          <p:nvPr>
            <p:ph idx="18"/>
          </p:nvPr>
        </p:nvSpPr>
        <p:spPr>
          <a:xfrm>
            <a:off x="2590800" y="2764992"/>
            <a:ext cx="1828800"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3">
            <a:extLst>
              <a:ext uri="{FF2B5EF4-FFF2-40B4-BE49-F238E27FC236}">
                <a16:creationId xmlns:a16="http://schemas.microsoft.com/office/drawing/2014/main" id="{798FC0FE-33D3-F2F7-29D8-BFB66F8FB500}"/>
              </a:ext>
            </a:extLst>
          </p:cNvPr>
          <p:cNvSpPr>
            <a:spLocks noGrp="1"/>
          </p:cNvSpPr>
          <p:nvPr>
            <p:ph type="pic" sz="quarter" idx="15"/>
          </p:nvPr>
        </p:nvSpPr>
        <p:spPr>
          <a:xfrm>
            <a:off x="2590800" y="1428750"/>
            <a:ext cx="1828800" cy="1143000"/>
          </a:xfrm>
          <a:solidFill>
            <a:schemeClr val="bg1">
              <a:lumMod val="85000"/>
            </a:schemeClr>
          </a:solidFill>
        </p:spPr>
        <p:txBody>
          <a:bodyPr tIns="91440"/>
          <a:lstStyle>
            <a:lvl1pPr algn="ctr">
              <a:defRPr>
                <a:solidFill>
                  <a:schemeClr val="tx2"/>
                </a:solidFill>
              </a:defRPr>
            </a:lvl1pPr>
          </a:lstStyle>
          <a:p>
            <a:r>
              <a:rPr lang="en-US"/>
              <a:t>Click icon to add picture</a:t>
            </a:r>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2764992"/>
            <a:ext cx="1828799" cy="1445058"/>
          </a:xfrm>
        </p:spPr>
        <p:txBody>
          <a:bodyPr/>
          <a:lstStyle>
            <a:lvl1pPr>
              <a:lnSpc>
                <a:spcPct val="112000"/>
              </a:lnSpc>
              <a:defRPr sz="1400"/>
            </a:lvl1pPr>
            <a:lvl2pPr>
              <a:lnSpc>
                <a:spcPct val="112000"/>
              </a:lnSpc>
              <a:defRPr sz="1400"/>
            </a:lvl2pPr>
            <a:lvl3pPr marL="91440" indent="-91440">
              <a:lnSpc>
                <a:spcPct val="112000"/>
              </a:lnSpc>
              <a:defRPr sz="1400"/>
            </a:lvl3pPr>
            <a:lvl4pPr marL="228600" indent="-91440">
              <a:lnSpc>
                <a:spcPct val="112000"/>
              </a:lnSpc>
              <a:defRPr sz="1400"/>
            </a:lvl4pPr>
            <a:lvl5pPr marL="411480" indent="-91440">
              <a:lnSpc>
                <a:spcPct val="11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95300" y="1427982"/>
            <a:ext cx="1828800" cy="1143768"/>
          </a:xfrm>
          <a:solidFill>
            <a:schemeClr val="bg1">
              <a:lumMod val="85000"/>
            </a:schemeClr>
          </a:solidFill>
        </p:spPr>
        <p:txBody>
          <a:bodyPr tIns="91440"/>
          <a:lstStyle>
            <a:lvl1pPr algn="ctr">
              <a:defRPr>
                <a:solidFill>
                  <a:schemeClr val="tx2"/>
                </a:solidFill>
              </a:defRPr>
            </a:lvl1pPr>
          </a:lstStyle>
          <a:p>
            <a:r>
              <a:rPr lang="en-US"/>
              <a:t>Click icon to add picture</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08559130"/>
      </p:ext>
    </p:extLst>
  </p:cSld>
  <p:clrMapOvr>
    <a:masterClrMapping/>
  </p:clrMapOvr>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Large Tex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D57F39-02AA-089A-80FD-60D144D0644A}"/>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4" name="Footer Placeholder 3">
            <a:extLst>
              <a:ext uri="{FF2B5EF4-FFF2-40B4-BE49-F238E27FC236}">
                <a16:creationId xmlns:a16="http://schemas.microsoft.com/office/drawing/2014/main" id="{6043DC9F-2744-7188-1DCD-23C5484CA212}"/>
              </a:ext>
            </a:extLst>
          </p:cNvPr>
          <p:cNvSpPr>
            <a:spLocks noGrp="1"/>
          </p:cNvSpPr>
          <p:nvPr>
            <p:ph type="ftr" sz="quarter" idx="10"/>
          </p:nvPr>
        </p:nvSpPr>
        <p:spPr/>
        <p:txBody>
          <a:bodyPr/>
          <a:lstStyle/>
          <a:p>
            <a:r>
              <a:rPr lang="en-US"/>
              <a:t>NYU Langone Health</a:t>
            </a:r>
            <a:endParaRPr lang="en-US" dirty="0"/>
          </a:p>
        </p:txBody>
      </p:sp>
      <p:sp>
        <p:nvSpPr>
          <p:cNvPr id="3" name="Content Placeholder 2"/>
          <p:cNvSpPr>
            <a:spLocks noGrp="1"/>
          </p:cNvSpPr>
          <p:nvPr>
            <p:ph idx="1"/>
          </p:nvPr>
        </p:nvSpPr>
        <p:spPr>
          <a:xfrm>
            <a:off x="495300" y="1552575"/>
            <a:ext cx="7274034" cy="2657475"/>
          </a:xfrm>
        </p:spPr>
        <p:txBody>
          <a:bodyPr/>
          <a:lstStyle>
            <a:lvl1pPr>
              <a:lnSpc>
                <a:spcPct val="85000"/>
              </a:lnSpc>
              <a:defRPr sz="5600" b="0">
                <a:solidFill>
                  <a:schemeClr val="bg2"/>
                </a:solidFill>
              </a:defRPr>
            </a:lvl1pPr>
            <a:lvl2pPr>
              <a:lnSpc>
                <a:spcPct val="112000"/>
              </a:lnSpc>
              <a:defRPr/>
            </a:lvl2pPr>
            <a:lvl3pPr>
              <a:lnSpc>
                <a:spcPct val="112000"/>
              </a:lnSpc>
              <a:defRPr/>
            </a:lvl3pPr>
            <a:lvl4pPr>
              <a:lnSpc>
                <a:spcPct val="112000"/>
              </a:lnSpc>
              <a:defRPr/>
            </a:lvl4pPr>
            <a:lvl5pPr>
              <a:lnSpc>
                <a:spcPct val="112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98798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and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571999" y="0"/>
            <a:ext cx="4572001" cy="5143501"/>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6" name="Slide Number Placeholder 5">
            <a:extLst>
              <a:ext uri="{FF2B5EF4-FFF2-40B4-BE49-F238E27FC236}">
                <a16:creationId xmlns:a16="http://schemas.microsoft.com/office/drawing/2014/main" id="{C35BB43B-1319-036D-5BDA-56D0F6DE0B73}"/>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10" name="Footer Placeholder 9">
            <a:extLst>
              <a:ext uri="{FF2B5EF4-FFF2-40B4-BE49-F238E27FC236}">
                <a16:creationId xmlns:a16="http://schemas.microsoft.com/office/drawing/2014/main" id="{0D3792DC-0B59-CFCA-D68B-D6E33DB0ABD9}"/>
              </a:ext>
            </a:extLst>
          </p:cNvPr>
          <p:cNvSpPr>
            <a:spLocks noGrp="1"/>
          </p:cNvSpPr>
          <p:nvPr>
            <p:ph type="ftr" sz="quarter" idx="11"/>
          </p:nvPr>
        </p:nvSpPr>
        <p:spPr/>
        <p:txBody>
          <a:bodyPr/>
          <a:lstStyle>
            <a:lvl1pPr>
              <a:defRPr>
                <a:solidFill>
                  <a:schemeClr val="bg1"/>
                </a:solidFill>
              </a:defRPr>
            </a:lvl1pPr>
          </a:lstStyle>
          <a:p>
            <a:r>
              <a:rPr lang="en-US"/>
              <a:t>NYU Langone Health</a:t>
            </a:r>
            <a:endParaRPr lang="en-US" dirty="0"/>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3085" y="1561057"/>
            <a:ext cx="3664700" cy="2309411"/>
          </a:xfrm>
        </p:spPr>
        <p:txBody>
          <a:bodyPr anchor="b"/>
          <a:lstStyle>
            <a:lvl1pPr>
              <a:lnSpc>
                <a:spcPct val="112000"/>
              </a:lnSpc>
              <a:defRPr sz="1800" b="0">
                <a:solidFill>
                  <a:schemeClr val="bg1"/>
                </a:solidFill>
              </a:defRPr>
            </a:lvl1pPr>
            <a:lvl2pPr>
              <a:lnSpc>
                <a:spcPct val="112000"/>
              </a:lnSpc>
              <a:defRPr sz="1800" b="0">
                <a:solidFill>
                  <a:schemeClr val="bg1"/>
                </a:solidFill>
              </a:defRPr>
            </a:lvl2pPr>
            <a:lvl3pPr marL="228600" indent="-228600">
              <a:lnSpc>
                <a:spcPct val="112000"/>
              </a:lnSpc>
              <a:defRPr sz="1800" b="0">
                <a:solidFill>
                  <a:schemeClr val="bg1"/>
                </a:solidFill>
              </a:defRPr>
            </a:lvl3pPr>
            <a:lvl4pPr marL="457200" indent="-228600">
              <a:lnSpc>
                <a:spcPct val="112000"/>
              </a:lnSpc>
              <a:defRPr sz="1800" b="0">
                <a:solidFill>
                  <a:schemeClr val="bg1"/>
                </a:solidFill>
              </a:defRPr>
            </a:lvl4pPr>
            <a:lvl5pPr marL="685800" indent="-228600">
              <a:lnSpc>
                <a:spcPct val="112000"/>
              </a:lnSpc>
              <a:defRPr sz="18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95299" y="468630"/>
            <a:ext cx="3661083" cy="1152525"/>
          </a:xfrm>
        </p:spPr>
        <p:txBody>
          <a:bodyPr/>
          <a:lstStyle>
            <a:lvl1pPr>
              <a:lnSpc>
                <a:spcPct val="80000"/>
              </a:lnSpc>
              <a:defRPr sz="45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0047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41B06AA-53AF-3F9D-598B-1507782FAEAF}"/>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3" name="Footer Placeholder 2">
            <a:extLst>
              <a:ext uri="{FF2B5EF4-FFF2-40B4-BE49-F238E27FC236}">
                <a16:creationId xmlns:a16="http://schemas.microsoft.com/office/drawing/2014/main" id="{C8CE9641-4D3A-B465-0EED-F0FBA6591F7F}"/>
              </a:ext>
            </a:extLst>
          </p:cNvPr>
          <p:cNvSpPr>
            <a:spLocks noGrp="1"/>
          </p:cNvSpPr>
          <p:nvPr>
            <p:ph type="ftr" sz="quarter" idx="10"/>
          </p:nvPr>
        </p:nvSpPr>
        <p:spPr/>
        <p:txBody>
          <a:bodyPr/>
          <a:lstStyle>
            <a:lvl1pPr>
              <a:defRPr>
                <a:solidFill>
                  <a:schemeClr val="bg1"/>
                </a:solidFill>
              </a:defRPr>
            </a:lvl1pPr>
          </a:lstStyle>
          <a:p>
            <a:r>
              <a:rPr lang="en-US"/>
              <a:t>NYU Langone Health</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42833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3BD8AE6-C2F0-35EB-8C96-26857916D76B}"/>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2" name="Footer Placeholder 1">
            <a:extLst>
              <a:ext uri="{FF2B5EF4-FFF2-40B4-BE49-F238E27FC236}">
                <a16:creationId xmlns:a16="http://schemas.microsoft.com/office/drawing/2014/main" id="{AC8BEB58-F668-7562-F0AA-C1E9454C821D}"/>
              </a:ext>
            </a:extLst>
          </p:cNvPr>
          <p:cNvSpPr>
            <a:spLocks noGrp="1"/>
          </p:cNvSpPr>
          <p:nvPr>
            <p:ph type="ftr" sz="quarter" idx="10"/>
          </p:nvPr>
        </p:nvSpPr>
        <p:spPr/>
        <p:txBody>
          <a:bodyPr/>
          <a:lstStyle>
            <a:lvl1pPr>
              <a:defRPr>
                <a:solidFill>
                  <a:schemeClr val="bg1"/>
                </a:solidFill>
              </a:defRPr>
            </a:lvl1pPr>
          </a:lstStyle>
          <a:p>
            <a:r>
              <a:rPr lang="en-US"/>
              <a:t>NYU Langone Health</a:t>
            </a:r>
            <a:endParaRPr lang="en-US" dirty="0"/>
          </a:p>
        </p:txBody>
      </p:sp>
    </p:spTree>
    <p:extLst>
      <p:ext uri="{BB962C8B-B14F-4D97-AF65-F5344CB8AC3E}">
        <p14:creationId xmlns:p14="http://schemas.microsoft.com/office/powerpoint/2010/main" val="272604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ECAB4B7-018A-0EBB-A58F-9FCA59C75D47}"/>
              </a:ext>
            </a:extLst>
          </p:cNvPr>
          <p:cNvSpPr>
            <a:spLocks noGrp="1"/>
          </p:cNvSpPr>
          <p:nvPr>
            <p:ph type="pic" sz="quarter" idx="10"/>
          </p:nvPr>
        </p:nvSpPr>
        <p:spPr>
          <a:xfrm>
            <a:off x="6103938" y="0"/>
            <a:ext cx="3040062" cy="5143500"/>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4" name="Footer Placeholder 3">
            <a:extLst>
              <a:ext uri="{FF2B5EF4-FFF2-40B4-BE49-F238E27FC236}">
                <a16:creationId xmlns:a16="http://schemas.microsoft.com/office/drawing/2014/main" id="{13A6D16C-CEA9-48DE-DB22-D8D95E736356}"/>
              </a:ext>
            </a:extLst>
          </p:cNvPr>
          <p:cNvSpPr>
            <a:spLocks noGrp="1"/>
          </p:cNvSpPr>
          <p:nvPr>
            <p:ph type="ftr" sz="quarter" idx="11"/>
          </p:nvPr>
        </p:nvSpPr>
        <p:spPr>
          <a:xfrm>
            <a:off x="486870" y="4597360"/>
            <a:ext cx="4978319" cy="233720"/>
          </a:xfrm>
        </p:spPr>
        <p:txBody>
          <a:bodyPr/>
          <a:lstStyle>
            <a:lvl1pPr algn="l">
              <a:defRPr sz="1200" b="1">
                <a:solidFill>
                  <a:schemeClr val="bg1"/>
                </a:solidFill>
              </a:defRPr>
            </a:lvl1pPr>
          </a:lstStyle>
          <a:p>
            <a:r>
              <a:rPr lang="en-US"/>
              <a:t>NYU Langone Health</a:t>
            </a:r>
            <a:endParaRPr lang="en-US" dirty="0"/>
          </a:p>
        </p:txBody>
      </p:sp>
      <p:sp>
        <p:nvSpPr>
          <p:cNvPr id="3" name="Subtitle 2"/>
          <p:cNvSpPr>
            <a:spLocks noGrp="1"/>
          </p:cNvSpPr>
          <p:nvPr>
            <p:ph type="subTitle" idx="1"/>
          </p:nvPr>
        </p:nvSpPr>
        <p:spPr>
          <a:xfrm>
            <a:off x="486871" y="3689684"/>
            <a:ext cx="4978319" cy="560867"/>
          </a:xfrm>
        </p:spPr>
        <p:txBody>
          <a:bodyPr anchor="b">
            <a:noAutofit/>
          </a:bodyPr>
          <a:lstStyle>
            <a:lvl1pPr marL="0" indent="0" algn="l">
              <a:lnSpc>
                <a:spcPct val="105000"/>
              </a:lnSpc>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3" name="Thank you">
            <a:extLst>
              <a:ext uri="{FF2B5EF4-FFF2-40B4-BE49-F238E27FC236}">
                <a16:creationId xmlns:a16="http://schemas.microsoft.com/office/drawing/2014/main" id="{719728A9-6C8B-6FDF-9879-F88BA8D3969B}"/>
              </a:ext>
            </a:extLst>
          </p:cNvPr>
          <p:cNvSpPr txBox="1"/>
          <p:nvPr userDrawn="1"/>
        </p:nvSpPr>
        <p:spPr>
          <a:xfrm>
            <a:off x="495300" y="2015373"/>
            <a:ext cx="3444907" cy="692497"/>
          </a:xfrm>
          <a:prstGeom prst="rect">
            <a:avLst/>
          </a:prstGeom>
          <a:noFill/>
        </p:spPr>
        <p:txBody>
          <a:bodyPr wrap="square" lIns="0" tIns="0" rIns="0" bIns="0" rtlCol="0">
            <a:spAutoFit/>
          </a:bodyPr>
          <a:lstStyle/>
          <a:p>
            <a:pPr algn="l"/>
            <a:r>
              <a:rPr lang="en-US" sz="4500" dirty="0">
                <a:solidFill>
                  <a:schemeClr val="bg2"/>
                </a:solidFill>
              </a:rPr>
              <a:t>Thank you</a:t>
            </a:r>
          </a:p>
        </p:txBody>
      </p:sp>
      <p:grpSp>
        <p:nvGrpSpPr>
          <p:cNvPr id="7" name="Graphic 6">
            <a:extLst>
              <a:ext uri="{FF2B5EF4-FFF2-40B4-BE49-F238E27FC236}">
                <a16:creationId xmlns:a16="http://schemas.microsoft.com/office/drawing/2014/main" id="{65CBD445-6C43-CEB1-7DA1-49D3D7EFF4D2}"/>
              </a:ext>
            </a:extLst>
          </p:cNvPr>
          <p:cNvGrpSpPr>
            <a:grpSpLocks noChangeAspect="1"/>
          </p:cNvGrpSpPr>
          <p:nvPr userDrawn="1"/>
        </p:nvGrpSpPr>
        <p:grpSpPr>
          <a:xfrm>
            <a:off x="488824" y="382333"/>
            <a:ext cx="2450016" cy="630936"/>
            <a:chOff x="243131" y="4363879"/>
            <a:chExt cx="2050553" cy="528066"/>
          </a:xfrm>
          <a:solidFill>
            <a:srgbClr val="FFFFFF"/>
          </a:solidFill>
        </p:grpSpPr>
        <p:grpSp>
          <p:nvGrpSpPr>
            <p:cNvPr id="8" name="Graphic 6">
              <a:extLst>
                <a:ext uri="{FF2B5EF4-FFF2-40B4-BE49-F238E27FC236}">
                  <a16:creationId xmlns:a16="http://schemas.microsoft.com/office/drawing/2014/main" id="{BED90DC3-E8BB-F4ED-F4A4-C7DC4E5FB0F2}"/>
                </a:ext>
              </a:extLst>
            </p:cNvPr>
            <p:cNvGrpSpPr/>
            <p:nvPr/>
          </p:nvGrpSpPr>
          <p:grpSpPr>
            <a:xfrm>
              <a:off x="243131" y="4363879"/>
              <a:ext cx="460142" cy="527338"/>
              <a:chOff x="243131" y="4363879"/>
              <a:chExt cx="460142" cy="527338"/>
            </a:xfrm>
            <a:solidFill>
              <a:srgbClr val="FFFFFF"/>
            </a:solidFill>
          </p:grpSpPr>
          <p:grpSp>
            <p:nvGrpSpPr>
              <p:cNvPr id="39" name="Graphic 6">
                <a:extLst>
                  <a:ext uri="{FF2B5EF4-FFF2-40B4-BE49-F238E27FC236}">
                    <a16:creationId xmlns:a16="http://schemas.microsoft.com/office/drawing/2014/main" id="{6A6FA141-1154-128F-EF2E-F555693CF99E}"/>
                  </a:ext>
                </a:extLst>
              </p:cNvPr>
              <p:cNvGrpSpPr/>
              <p:nvPr/>
            </p:nvGrpSpPr>
            <p:grpSpPr>
              <a:xfrm>
                <a:off x="243131" y="4363879"/>
                <a:ext cx="457650" cy="527338"/>
                <a:chOff x="243131" y="4363879"/>
                <a:chExt cx="457650" cy="527338"/>
              </a:xfrm>
              <a:solidFill>
                <a:srgbClr val="FFFFFF"/>
              </a:solidFill>
            </p:grpSpPr>
            <p:sp>
              <p:nvSpPr>
                <p:cNvPr id="41" name="Freeform 40">
                  <a:extLst>
                    <a:ext uri="{FF2B5EF4-FFF2-40B4-BE49-F238E27FC236}">
                      <a16:creationId xmlns:a16="http://schemas.microsoft.com/office/drawing/2014/main" id="{4096DCFC-01E8-73DA-9041-D957189C9466}"/>
                    </a:ext>
                  </a:extLst>
                </p:cNvPr>
                <p:cNvSpPr/>
                <p:nvPr/>
              </p:nvSpPr>
              <p:spPr>
                <a:xfrm>
                  <a:off x="265989" y="4363879"/>
                  <a:ext cx="434792" cy="163309"/>
                </a:xfrm>
                <a:custGeom>
                  <a:avLst/>
                  <a:gdLst>
                    <a:gd name="connsiteX0" fmla="*/ 434359 w 434792"/>
                    <a:gd name="connsiteY0" fmla="*/ 108547 h 163309"/>
                    <a:gd name="connsiteX1" fmla="*/ 434359 w 434792"/>
                    <a:gd name="connsiteY1" fmla="*/ 108547 h 163309"/>
                    <a:gd name="connsiteX2" fmla="*/ 431434 w 434792"/>
                    <a:gd name="connsiteY2" fmla="*/ 103657 h 163309"/>
                    <a:gd name="connsiteX3" fmla="*/ 396330 w 434792"/>
                    <a:gd name="connsiteY3" fmla="*/ 64541 h 163309"/>
                    <a:gd name="connsiteX4" fmla="*/ 234461 w 434792"/>
                    <a:gd name="connsiteY4" fmla="*/ 0 h 163309"/>
                    <a:gd name="connsiteX5" fmla="*/ 48214 w 434792"/>
                    <a:gd name="connsiteY5" fmla="*/ 86055 h 163309"/>
                    <a:gd name="connsiteX6" fmla="*/ 433 w 434792"/>
                    <a:gd name="connsiteY6" fmla="*/ 161354 h 163309"/>
                    <a:gd name="connsiteX7" fmla="*/ 433 w 434792"/>
                    <a:gd name="connsiteY7" fmla="*/ 163309 h 163309"/>
                    <a:gd name="connsiteX8" fmla="*/ 1408 w 434792"/>
                    <a:gd name="connsiteY8" fmla="*/ 161354 h 163309"/>
                    <a:gd name="connsiteX9" fmla="*/ 54065 w 434792"/>
                    <a:gd name="connsiteY9" fmla="*/ 94856 h 163309"/>
                    <a:gd name="connsiteX10" fmla="*/ 235436 w 434792"/>
                    <a:gd name="connsiteY10" fmla="*/ 32271 h 163309"/>
                    <a:gd name="connsiteX11" fmla="*/ 386579 w 434792"/>
                    <a:gd name="connsiteY11" fmla="*/ 73343 h 163309"/>
                    <a:gd name="connsiteX12" fmla="*/ 429484 w 434792"/>
                    <a:gd name="connsiteY12" fmla="*/ 105613 h 163309"/>
                    <a:gd name="connsiteX13" fmla="*/ 434359 w 434792"/>
                    <a:gd name="connsiteY13" fmla="*/ 108547 h 163309"/>
                    <a:gd name="connsiteX14" fmla="*/ 434359 w 434792"/>
                    <a:gd name="connsiteY14" fmla="*/ 108547 h 16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4792" h="163309">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w="9729"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C51BF8FD-AA46-D0DB-363B-D0F792CD4791}"/>
                    </a:ext>
                  </a:extLst>
                </p:cNvPr>
                <p:cNvSpPr/>
                <p:nvPr/>
              </p:nvSpPr>
              <p:spPr>
                <a:xfrm>
                  <a:off x="243131" y="4611287"/>
                  <a:ext cx="393834" cy="279929"/>
                </a:xfrm>
                <a:custGeom>
                  <a:avLst/>
                  <a:gdLst>
                    <a:gd name="connsiteX0" fmla="*/ 1839 w 393834"/>
                    <a:gd name="connsiteY0" fmla="*/ 0 h 279929"/>
                    <a:gd name="connsiteX1" fmla="*/ 1839 w 393834"/>
                    <a:gd name="connsiteY1" fmla="*/ 0 h 279929"/>
                    <a:gd name="connsiteX2" fmla="*/ 1839 w 393834"/>
                    <a:gd name="connsiteY2" fmla="*/ 3912 h 279929"/>
                    <a:gd name="connsiteX3" fmla="*/ 22316 w 393834"/>
                    <a:gd name="connsiteY3" fmla="*/ 93878 h 279929"/>
                    <a:gd name="connsiteX4" fmla="*/ 149081 w 393834"/>
                    <a:gd name="connsiteY4" fmla="*/ 221983 h 279929"/>
                    <a:gd name="connsiteX5" fmla="*/ 312900 w 393834"/>
                    <a:gd name="connsiteY5" fmla="*/ 251320 h 279929"/>
                    <a:gd name="connsiteX6" fmla="*/ 391885 w 393834"/>
                    <a:gd name="connsiteY6" fmla="*/ 228829 h 279929"/>
                    <a:gd name="connsiteX7" fmla="*/ 393835 w 393834"/>
                    <a:gd name="connsiteY7" fmla="*/ 227851 h 279929"/>
                    <a:gd name="connsiteX8" fmla="*/ 393835 w 393834"/>
                    <a:gd name="connsiteY8" fmla="*/ 227851 h 279929"/>
                    <a:gd name="connsiteX9" fmla="*/ 391885 w 393834"/>
                    <a:gd name="connsiteY9" fmla="*/ 228829 h 279929"/>
                    <a:gd name="connsiteX10" fmla="*/ 386034 w 393834"/>
                    <a:gd name="connsiteY10" fmla="*/ 233718 h 279929"/>
                    <a:gd name="connsiteX11" fmla="*/ 337278 w 393834"/>
                    <a:gd name="connsiteY11" fmla="*/ 261099 h 279929"/>
                    <a:gd name="connsiteX12" fmla="*/ 128604 w 393834"/>
                    <a:gd name="connsiteY12" fmla="*/ 250342 h 279929"/>
                    <a:gd name="connsiteX13" fmla="*/ 5739 w 393834"/>
                    <a:gd name="connsiteY13" fmla="*/ 81166 h 279929"/>
                    <a:gd name="connsiteX14" fmla="*/ 864 w 393834"/>
                    <a:gd name="connsiteY14" fmla="*/ 1956 h 279929"/>
                    <a:gd name="connsiteX15" fmla="*/ 1839 w 393834"/>
                    <a:gd name="connsiteY15" fmla="*/ 0 h 279929"/>
                    <a:gd name="connsiteX16" fmla="*/ 1839 w 393834"/>
                    <a:gd name="connsiteY16" fmla="*/ 0 h 27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834" h="279929">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w="9729" cap="flat">
                  <a:noFill/>
                  <a:prstDash val="solid"/>
                  <a:miter/>
                </a:ln>
              </p:spPr>
              <p:txBody>
                <a:bodyPr rtlCol="0" anchor="ctr"/>
                <a:lstStyle/>
                <a:p>
                  <a:endParaRPr lang="en-US"/>
                </a:p>
              </p:txBody>
            </p:sp>
          </p:grpSp>
          <p:sp>
            <p:nvSpPr>
              <p:cNvPr id="40" name="Freeform 39">
                <a:extLst>
                  <a:ext uri="{FF2B5EF4-FFF2-40B4-BE49-F238E27FC236}">
                    <a16:creationId xmlns:a16="http://schemas.microsoft.com/office/drawing/2014/main" id="{1E3B934E-AA14-4C58-65C2-BD97D7829004}"/>
                  </a:ext>
                </a:extLst>
              </p:cNvPr>
              <p:cNvSpPr/>
              <p:nvPr/>
            </p:nvSpPr>
            <p:spPr>
              <a:xfrm>
                <a:off x="341507" y="4535011"/>
                <a:ext cx="361767" cy="157441"/>
              </a:xfrm>
              <a:custGeom>
                <a:avLst/>
                <a:gdLst>
                  <a:gd name="connsiteX0" fmla="*/ 201849 w 361767"/>
                  <a:gd name="connsiteY0" fmla="*/ 154508 h 157441"/>
                  <a:gd name="connsiteX1" fmla="*/ 201849 w 361767"/>
                  <a:gd name="connsiteY1" fmla="*/ 93878 h 157441"/>
                  <a:gd name="connsiteX2" fmla="*/ 245729 w 361767"/>
                  <a:gd name="connsiteY2" fmla="*/ 0 h 157441"/>
                  <a:gd name="connsiteX3" fmla="*/ 211600 w 361767"/>
                  <a:gd name="connsiteY3" fmla="*/ 0 h 157441"/>
                  <a:gd name="connsiteX4" fmla="*/ 185272 w 361767"/>
                  <a:gd name="connsiteY4" fmla="*/ 61608 h 157441"/>
                  <a:gd name="connsiteX5" fmla="*/ 158944 w 361767"/>
                  <a:gd name="connsiteY5" fmla="*/ 0 h 157441"/>
                  <a:gd name="connsiteX6" fmla="*/ 123840 w 361767"/>
                  <a:gd name="connsiteY6" fmla="*/ 0 h 157441"/>
                  <a:gd name="connsiteX7" fmla="*/ 167720 w 361767"/>
                  <a:gd name="connsiteY7" fmla="*/ 93878 h 157441"/>
                  <a:gd name="connsiteX8" fmla="*/ 167720 w 361767"/>
                  <a:gd name="connsiteY8" fmla="*/ 154508 h 157441"/>
                  <a:gd name="connsiteX9" fmla="*/ 201849 w 361767"/>
                  <a:gd name="connsiteY9" fmla="*/ 154508 h 157441"/>
                  <a:gd name="connsiteX10" fmla="*/ 81910 w 361767"/>
                  <a:gd name="connsiteY10" fmla="*/ 88989 h 157441"/>
                  <a:gd name="connsiteX11" fmla="*/ 35104 w 361767"/>
                  <a:gd name="connsiteY11" fmla="*/ 978 h 157441"/>
                  <a:gd name="connsiteX12" fmla="*/ 35104 w 361767"/>
                  <a:gd name="connsiteY12" fmla="*/ 0 h 157441"/>
                  <a:gd name="connsiteX13" fmla="*/ 0 w 361767"/>
                  <a:gd name="connsiteY13" fmla="*/ 0 h 157441"/>
                  <a:gd name="connsiteX14" fmla="*/ 0 w 361767"/>
                  <a:gd name="connsiteY14" fmla="*/ 155486 h 157441"/>
                  <a:gd name="connsiteX15" fmla="*/ 31204 w 361767"/>
                  <a:gd name="connsiteY15" fmla="*/ 155486 h 157441"/>
                  <a:gd name="connsiteX16" fmla="*/ 31204 w 361767"/>
                  <a:gd name="connsiteY16" fmla="*/ 63564 h 157441"/>
                  <a:gd name="connsiteX17" fmla="*/ 81910 w 361767"/>
                  <a:gd name="connsiteY17" fmla="*/ 154508 h 157441"/>
                  <a:gd name="connsiteX18" fmla="*/ 82885 w 361767"/>
                  <a:gd name="connsiteY18" fmla="*/ 155486 h 157441"/>
                  <a:gd name="connsiteX19" fmla="*/ 114088 w 361767"/>
                  <a:gd name="connsiteY19" fmla="*/ 155486 h 157441"/>
                  <a:gd name="connsiteX20" fmla="*/ 114088 w 361767"/>
                  <a:gd name="connsiteY20" fmla="*/ 0 h 157441"/>
                  <a:gd name="connsiteX21" fmla="*/ 82885 w 361767"/>
                  <a:gd name="connsiteY21" fmla="*/ 0 h 157441"/>
                  <a:gd name="connsiteX22" fmla="*/ 82885 w 361767"/>
                  <a:gd name="connsiteY22" fmla="*/ 88989 h 157441"/>
                  <a:gd name="connsiteX23" fmla="*/ 361767 w 361767"/>
                  <a:gd name="connsiteY23" fmla="*/ 100724 h 157441"/>
                  <a:gd name="connsiteX24" fmla="*/ 361767 w 361767"/>
                  <a:gd name="connsiteY24" fmla="*/ 0 h 157441"/>
                  <a:gd name="connsiteX25" fmla="*/ 328613 w 361767"/>
                  <a:gd name="connsiteY25" fmla="*/ 0 h 157441"/>
                  <a:gd name="connsiteX26" fmla="*/ 328613 w 361767"/>
                  <a:gd name="connsiteY26" fmla="*/ 99746 h 157441"/>
                  <a:gd name="connsiteX27" fmla="*/ 309111 w 361767"/>
                  <a:gd name="connsiteY27" fmla="*/ 128105 h 157441"/>
                  <a:gd name="connsiteX28" fmla="*/ 289609 w 361767"/>
                  <a:gd name="connsiteY28" fmla="*/ 99746 h 157441"/>
                  <a:gd name="connsiteX29" fmla="*/ 289609 w 361767"/>
                  <a:gd name="connsiteY29" fmla="*/ 0 h 157441"/>
                  <a:gd name="connsiteX30" fmla="*/ 255480 w 361767"/>
                  <a:gd name="connsiteY30" fmla="*/ 0 h 157441"/>
                  <a:gd name="connsiteX31" fmla="*/ 255480 w 361767"/>
                  <a:gd name="connsiteY31" fmla="*/ 100724 h 157441"/>
                  <a:gd name="connsiteX32" fmla="*/ 309111 w 361767"/>
                  <a:gd name="connsiteY32" fmla="*/ 157442 h 157441"/>
                  <a:gd name="connsiteX33" fmla="*/ 361767 w 361767"/>
                  <a:gd name="connsiteY33" fmla="*/ 10072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1767" h="157441">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w="9729" cap="flat">
                <a:noFill/>
                <a:prstDash val="solid"/>
                <a:miter/>
              </a:ln>
            </p:spPr>
            <p:txBody>
              <a:bodyPr rtlCol="0" anchor="ctr"/>
              <a:lstStyle/>
              <a:p>
                <a:endParaRPr lang="en-US"/>
              </a:p>
            </p:txBody>
          </p:sp>
        </p:grpSp>
        <p:grpSp>
          <p:nvGrpSpPr>
            <p:cNvPr id="10" name="Graphic 6">
              <a:extLst>
                <a:ext uri="{FF2B5EF4-FFF2-40B4-BE49-F238E27FC236}">
                  <a16:creationId xmlns:a16="http://schemas.microsoft.com/office/drawing/2014/main" id="{3B4AD10C-1119-3596-97A2-28CF58A38046}"/>
                </a:ext>
              </a:extLst>
            </p:cNvPr>
            <p:cNvGrpSpPr/>
            <p:nvPr/>
          </p:nvGrpSpPr>
          <p:grpSpPr>
            <a:xfrm>
              <a:off x="898297" y="4574127"/>
              <a:ext cx="765464" cy="118325"/>
              <a:chOff x="898297" y="4574127"/>
              <a:chExt cx="765464" cy="118325"/>
            </a:xfrm>
            <a:solidFill>
              <a:srgbClr val="FFFFFF"/>
            </a:solidFill>
          </p:grpSpPr>
          <p:sp>
            <p:nvSpPr>
              <p:cNvPr id="32" name="Freeform 31">
                <a:extLst>
                  <a:ext uri="{FF2B5EF4-FFF2-40B4-BE49-F238E27FC236}">
                    <a16:creationId xmlns:a16="http://schemas.microsoft.com/office/drawing/2014/main" id="{DBC08A07-0CEF-1EA3-583E-91360266122F}"/>
                  </a:ext>
                </a:extLst>
              </p:cNvPr>
              <p:cNvSpPr/>
              <p:nvPr/>
            </p:nvSpPr>
            <p:spPr>
              <a:xfrm>
                <a:off x="898297" y="4575105"/>
                <a:ext cx="67282" cy="115392"/>
              </a:xfrm>
              <a:custGeom>
                <a:avLst/>
                <a:gdLst>
                  <a:gd name="connsiteX0" fmla="*/ 34129 w 67282"/>
                  <a:gd name="connsiteY0" fmla="*/ 115392 h 115392"/>
                  <a:gd name="connsiteX1" fmla="*/ 0 w 67282"/>
                  <a:gd name="connsiteY1" fmla="*/ 115392 h 115392"/>
                  <a:gd name="connsiteX2" fmla="*/ 0 w 67282"/>
                  <a:gd name="connsiteY2" fmla="*/ 1956 h 115392"/>
                  <a:gd name="connsiteX3" fmla="*/ 34129 w 67282"/>
                  <a:gd name="connsiteY3" fmla="*/ 1956 h 115392"/>
                  <a:gd name="connsiteX4" fmla="*/ 34129 w 67282"/>
                  <a:gd name="connsiteY4" fmla="*/ 16624 h 115392"/>
                  <a:gd name="connsiteX5" fmla="*/ 64358 w 67282"/>
                  <a:gd name="connsiteY5" fmla="*/ 0 h 115392"/>
                  <a:gd name="connsiteX6" fmla="*/ 66308 w 67282"/>
                  <a:gd name="connsiteY6" fmla="*/ 0 h 115392"/>
                  <a:gd name="connsiteX7" fmla="*/ 67283 w 67282"/>
                  <a:gd name="connsiteY7" fmla="*/ 0 h 115392"/>
                  <a:gd name="connsiteX8" fmla="*/ 67283 w 67282"/>
                  <a:gd name="connsiteY8" fmla="*/ 28359 h 115392"/>
                  <a:gd name="connsiteX9" fmla="*/ 65333 w 67282"/>
                  <a:gd name="connsiteY9" fmla="*/ 28359 h 115392"/>
                  <a:gd name="connsiteX10" fmla="*/ 59482 w 67282"/>
                  <a:gd name="connsiteY10" fmla="*/ 27381 h 115392"/>
                  <a:gd name="connsiteX11" fmla="*/ 34129 w 67282"/>
                  <a:gd name="connsiteY11" fmla="*/ 39116 h 115392"/>
                  <a:gd name="connsiteX12" fmla="*/ 34129 w 67282"/>
                  <a:gd name="connsiteY12" fmla="*/ 115392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282" h="11539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w="9729"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1DC5B911-017C-6321-26B7-28EC83C99E8A}"/>
                  </a:ext>
                </a:extLst>
              </p:cNvPr>
              <p:cNvSpPr/>
              <p:nvPr/>
            </p:nvSpPr>
            <p:spPr>
              <a:xfrm>
                <a:off x="1182055"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41C5D758-6C02-B145-0AB0-917614EE51EA}"/>
                  </a:ext>
                </a:extLst>
              </p:cNvPr>
              <p:cNvSpPr/>
              <p:nvPr/>
            </p:nvSpPr>
            <p:spPr>
              <a:xfrm>
                <a:off x="1079668"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93D9761B-BF75-5CC7-1AEB-E54EB0FC8FFB}"/>
                  </a:ext>
                </a:extLst>
              </p:cNvPr>
              <p:cNvSpPr/>
              <p:nvPr/>
            </p:nvSpPr>
            <p:spPr>
              <a:xfrm>
                <a:off x="1291268" y="4574127"/>
                <a:ext cx="152117" cy="118325"/>
              </a:xfrm>
              <a:custGeom>
                <a:avLst/>
                <a:gdLst>
                  <a:gd name="connsiteX0" fmla="*/ 152118 w 152117"/>
                  <a:gd name="connsiteY0" fmla="*/ 116370 h 118325"/>
                  <a:gd name="connsiteX1" fmla="*/ 118964 w 152117"/>
                  <a:gd name="connsiteY1" fmla="*/ 116370 h 118325"/>
                  <a:gd name="connsiteX2" fmla="*/ 118964 w 152117"/>
                  <a:gd name="connsiteY2" fmla="*/ 41072 h 118325"/>
                  <a:gd name="connsiteX3" fmla="*/ 110188 w 152117"/>
                  <a:gd name="connsiteY3" fmla="*/ 29337 h 118325"/>
                  <a:gd name="connsiteX4" fmla="*/ 93611 w 152117"/>
                  <a:gd name="connsiteY4" fmla="*/ 39116 h 118325"/>
                  <a:gd name="connsiteX5" fmla="*/ 93611 w 152117"/>
                  <a:gd name="connsiteY5" fmla="*/ 117348 h 118325"/>
                  <a:gd name="connsiteX6" fmla="*/ 59482 w 152117"/>
                  <a:gd name="connsiteY6" fmla="*/ 117348 h 118325"/>
                  <a:gd name="connsiteX7" fmla="*/ 59482 w 152117"/>
                  <a:gd name="connsiteY7" fmla="*/ 42050 h 118325"/>
                  <a:gd name="connsiteX8" fmla="*/ 51681 w 152117"/>
                  <a:gd name="connsiteY8" fmla="*/ 30315 h 118325"/>
                  <a:gd name="connsiteX9" fmla="*/ 34129 w 152117"/>
                  <a:gd name="connsiteY9" fmla="*/ 40094 h 118325"/>
                  <a:gd name="connsiteX10" fmla="*/ 34129 w 152117"/>
                  <a:gd name="connsiteY10" fmla="*/ 118326 h 118325"/>
                  <a:gd name="connsiteX11" fmla="*/ 0 w 152117"/>
                  <a:gd name="connsiteY11" fmla="*/ 118326 h 118325"/>
                  <a:gd name="connsiteX12" fmla="*/ 0 w 152117"/>
                  <a:gd name="connsiteY12" fmla="*/ 2934 h 118325"/>
                  <a:gd name="connsiteX13" fmla="*/ 34129 w 152117"/>
                  <a:gd name="connsiteY13" fmla="*/ 2934 h 118325"/>
                  <a:gd name="connsiteX14" fmla="*/ 34129 w 152117"/>
                  <a:gd name="connsiteY14" fmla="*/ 14669 h 118325"/>
                  <a:gd name="connsiteX15" fmla="*/ 65333 w 152117"/>
                  <a:gd name="connsiteY15" fmla="*/ 0 h 118325"/>
                  <a:gd name="connsiteX16" fmla="*/ 91661 w 152117"/>
                  <a:gd name="connsiteY16" fmla="*/ 15646 h 118325"/>
                  <a:gd name="connsiteX17" fmla="*/ 123840 w 152117"/>
                  <a:gd name="connsiteY17" fmla="*/ 0 h 118325"/>
                  <a:gd name="connsiteX18" fmla="*/ 152118 w 152117"/>
                  <a:gd name="connsiteY18" fmla="*/ 31293 h 118325"/>
                  <a:gd name="connsiteX19" fmla="*/ 152118 w 152117"/>
                  <a:gd name="connsiteY19" fmla="*/ 116370 h 11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117" h="118325">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w="9729"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8B75DF1E-AC23-862A-F042-3DD6059A5F8A}"/>
                  </a:ext>
                </a:extLst>
              </p:cNvPr>
              <p:cNvSpPr/>
              <p:nvPr/>
            </p:nvSpPr>
            <p:spPr>
              <a:xfrm>
                <a:off x="1458012" y="4574127"/>
                <a:ext cx="96536" cy="117348"/>
              </a:xfrm>
              <a:custGeom>
                <a:avLst/>
                <a:gdLst>
                  <a:gd name="connsiteX0" fmla="*/ 28278 w 96536"/>
                  <a:gd name="connsiteY0" fmla="*/ 117348 h 117348"/>
                  <a:gd name="connsiteX1" fmla="*/ 0 w 96536"/>
                  <a:gd name="connsiteY1" fmla="*/ 88011 h 117348"/>
                  <a:gd name="connsiteX2" fmla="*/ 60457 w 96536"/>
                  <a:gd name="connsiteY2" fmla="*/ 42050 h 117348"/>
                  <a:gd name="connsiteX3" fmla="*/ 60457 w 96536"/>
                  <a:gd name="connsiteY3" fmla="*/ 38138 h 117348"/>
                  <a:gd name="connsiteX4" fmla="*/ 50706 w 96536"/>
                  <a:gd name="connsiteY4" fmla="*/ 26403 h 117348"/>
                  <a:gd name="connsiteX5" fmla="*/ 20477 w 96536"/>
                  <a:gd name="connsiteY5" fmla="*/ 38138 h 117348"/>
                  <a:gd name="connsiteX6" fmla="*/ 4876 w 96536"/>
                  <a:gd name="connsiteY6" fmla="*/ 17602 h 117348"/>
                  <a:gd name="connsiteX7" fmla="*/ 56557 w 96536"/>
                  <a:gd name="connsiteY7" fmla="*/ 0 h 117348"/>
                  <a:gd name="connsiteX8" fmla="*/ 93611 w 96536"/>
                  <a:gd name="connsiteY8" fmla="*/ 37160 h 117348"/>
                  <a:gd name="connsiteX9" fmla="*/ 93611 w 96536"/>
                  <a:gd name="connsiteY9" fmla="*/ 87033 h 117348"/>
                  <a:gd name="connsiteX10" fmla="*/ 96536 w 96536"/>
                  <a:gd name="connsiteY10" fmla="*/ 114414 h 117348"/>
                  <a:gd name="connsiteX11" fmla="*/ 96536 w 96536"/>
                  <a:gd name="connsiteY11" fmla="*/ 115392 h 117348"/>
                  <a:gd name="connsiteX12" fmla="*/ 63382 w 96536"/>
                  <a:gd name="connsiteY12" fmla="*/ 115392 h 117348"/>
                  <a:gd name="connsiteX13" fmla="*/ 61432 w 96536"/>
                  <a:gd name="connsiteY13" fmla="*/ 103657 h 117348"/>
                  <a:gd name="connsiteX14" fmla="*/ 28278 w 96536"/>
                  <a:gd name="connsiteY14" fmla="*/ 117348 h 117348"/>
                  <a:gd name="connsiteX15" fmla="*/ 60457 w 96536"/>
                  <a:gd name="connsiteY15" fmla="*/ 60630 h 117348"/>
                  <a:gd name="connsiteX16" fmla="*/ 32179 w 96536"/>
                  <a:gd name="connsiteY16" fmla="*/ 82144 h 117348"/>
                  <a:gd name="connsiteX17" fmla="*/ 41930 w 96536"/>
                  <a:gd name="connsiteY17" fmla="*/ 91923 h 117348"/>
                  <a:gd name="connsiteX18" fmla="*/ 60457 w 96536"/>
                  <a:gd name="connsiteY18" fmla="*/ 84099 h 117348"/>
                  <a:gd name="connsiteX19" fmla="*/ 60457 w 96536"/>
                  <a:gd name="connsiteY19" fmla="*/ 60630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536" h="117348">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w="9729"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FF461449-A369-D18E-8475-6032DA2CDA8E}"/>
                  </a:ext>
                </a:extLst>
              </p:cNvPr>
              <p:cNvSpPr/>
              <p:nvPr/>
            </p:nvSpPr>
            <p:spPr>
              <a:xfrm>
                <a:off x="971430" y="4575105"/>
                <a:ext cx="99461" cy="117347"/>
              </a:xfrm>
              <a:custGeom>
                <a:avLst/>
                <a:gdLst>
                  <a:gd name="connsiteX0" fmla="*/ 49731 w 99461"/>
                  <a:gd name="connsiteY0" fmla="*/ 0 h 117347"/>
                  <a:gd name="connsiteX1" fmla="*/ 0 w 99461"/>
                  <a:gd name="connsiteY1" fmla="*/ 58674 h 117347"/>
                  <a:gd name="connsiteX2" fmla="*/ 49731 w 99461"/>
                  <a:gd name="connsiteY2" fmla="*/ 117348 h 117347"/>
                  <a:gd name="connsiteX3" fmla="*/ 99462 w 99461"/>
                  <a:gd name="connsiteY3" fmla="*/ 58674 h 117347"/>
                  <a:gd name="connsiteX4" fmla="*/ 49731 w 99461"/>
                  <a:gd name="connsiteY4" fmla="*/ 0 h 117347"/>
                  <a:gd name="connsiteX5" fmla="*/ 49731 w 99461"/>
                  <a:gd name="connsiteY5" fmla="*/ 89967 h 117347"/>
                  <a:gd name="connsiteX6" fmla="*/ 34129 w 99461"/>
                  <a:gd name="connsiteY6" fmla="*/ 58674 h 117347"/>
                  <a:gd name="connsiteX7" fmla="*/ 49731 w 99461"/>
                  <a:gd name="connsiteY7" fmla="*/ 28359 h 117347"/>
                  <a:gd name="connsiteX8" fmla="*/ 65333 w 99461"/>
                  <a:gd name="connsiteY8" fmla="*/ 58674 h 117347"/>
                  <a:gd name="connsiteX9" fmla="*/ 49731 w 99461"/>
                  <a:gd name="connsiteY9" fmla="*/ 89967 h 11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7">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E894797-C387-388D-4D19-9FB1224F2DE1}"/>
                  </a:ext>
                </a:extLst>
              </p:cNvPr>
              <p:cNvSpPr/>
              <p:nvPr/>
            </p:nvSpPr>
            <p:spPr>
              <a:xfrm>
                <a:off x="1571126" y="4575105"/>
                <a:ext cx="92635" cy="114414"/>
              </a:xfrm>
              <a:custGeom>
                <a:avLst/>
                <a:gdLst>
                  <a:gd name="connsiteX0" fmla="*/ 64357 w 92635"/>
                  <a:gd name="connsiteY0" fmla="*/ 0 h 114414"/>
                  <a:gd name="connsiteX1" fmla="*/ 34129 w 92635"/>
                  <a:gd name="connsiteY1" fmla="*/ 13691 h 114414"/>
                  <a:gd name="connsiteX2" fmla="*/ 34129 w 92635"/>
                  <a:gd name="connsiteY2" fmla="*/ 1956 h 114414"/>
                  <a:gd name="connsiteX3" fmla="*/ 0 w 92635"/>
                  <a:gd name="connsiteY3" fmla="*/ 1956 h 114414"/>
                  <a:gd name="connsiteX4" fmla="*/ 0 w 92635"/>
                  <a:gd name="connsiteY4" fmla="*/ 114414 h 114414"/>
                  <a:gd name="connsiteX5" fmla="*/ 34129 w 92635"/>
                  <a:gd name="connsiteY5" fmla="*/ 114414 h 114414"/>
                  <a:gd name="connsiteX6" fmla="*/ 34129 w 92635"/>
                  <a:gd name="connsiteY6" fmla="*/ 37160 h 114414"/>
                  <a:gd name="connsiteX7" fmla="*/ 50706 w 92635"/>
                  <a:gd name="connsiteY7" fmla="*/ 28359 h 114414"/>
                  <a:gd name="connsiteX8" fmla="*/ 58507 w 92635"/>
                  <a:gd name="connsiteY8" fmla="*/ 39116 h 114414"/>
                  <a:gd name="connsiteX9" fmla="*/ 58507 w 92635"/>
                  <a:gd name="connsiteY9" fmla="*/ 114414 h 114414"/>
                  <a:gd name="connsiteX10" fmla="*/ 92636 w 92635"/>
                  <a:gd name="connsiteY10" fmla="*/ 114414 h 114414"/>
                  <a:gd name="connsiteX11" fmla="*/ 92636 w 92635"/>
                  <a:gd name="connsiteY11" fmla="*/ 30315 h 114414"/>
                  <a:gd name="connsiteX12" fmla="*/ 64357 w 92635"/>
                  <a:gd name="connsiteY12" fmla="*/ 0 h 11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4414">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w="9729" cap="flat">
                <a:noFill/>
                <a:prstDash val="solid"/>
                <a:miter/>
              </a:ln>
            </p:spPr>
            <p:txBody>
              <a:bodyPr rtlCol="0" anchor="ctr"/>
              <a:lstStyle/>
              <a:p>
                <a:endParaRPr lang="en-US"/>
              </a:p>
            </p:txBody>
          </p:sp>
        </p:grpSp>
        <p:sp>
          <p:nvSpPr>
            <p:cNvPr id="11" name="Freeform 10">
              <a:extLst>
                <a:ext uri="{FF2B5EF4-FFF2-40B4-BE49-F238E27FC236}">
                  <a16:creationId xmlns:a16="http://schemas.microsoft.com/office/drawing/2014/main" id="{9BCA2F08-BA5E-A61F-2C35-5E3CC7BEF0DA}"/>
                </a:ext>
              </a:extLst>
            </p:cNvPr>
            <p:cNvSpPr/>
            <p:nvPr/>
          </p:nvSpPr>
          <p:spPr>
            <a:xfrm>
              <a:off x="650618" y="4732547"/>
              <a:ext cx="112138" cy="159397"/>
            </a:xfrm>
            <a:custGeom>
              <a:avLst/>
              <a:gdLst>
                <a:gd name="connsiteX0" fmla="*/ 67283 w 112138"/>
                <a:gd name="connsiteY0" fmla="*/ 64541 h 159397"/>
                <a:gd name="connsiteX1" fmla="*/ 64358 w 112138"/>
                <a:gd name="connsiteY1" fmla="*/ 63564 h 159397"/>
                <a:gd name="connsiteX2" fmla="*/ 40955 w 112138"/>
                <a:gd name="connsiteY2" fmla="*/ 42050 h 159397"/>
                <a:gd name="connsiteX3" fmla="*/ 55582 w 112138"/>
                <a:gd name="connsiteY3" fmla="*/ 29337 h 159397"/>
                <a:gd name="connsiteX4" fmla="*/ 80934 w 112138"/>
                <a:gd name="connsiteY4" fmla="*/ 49873 h 159397"/>
                <a:gd name="connsiteX5" fmla="*/ 81910 w 112138"/>
                <a:gd name="connsiteY5" fmla="*/ 51829 h 159397"/>
                <a:gd name="connsiteX6" fmla="*/ 109213 w 112138"/>
                <a:gd name="connsiteY6" fmla="*/ 37160 h 159397"/>
                <a:gd name="connsiteX7" fmla="*/ 108238 w 112138"/>
                <a:gd name="connsiteY7" fmla="*/ 35204 h 159397"/>
                <a:gd name="connsiteX8" fmla="*/ 55582 w 112138"/>
                <a:gd name="connsiteY8" fmla="*/ 0 h 159397"/>
                <a:gd name="connsiteX9" fmla="*/ 5851 w 112138"/>
                <a:gd name="connsiteY9" fmla="*/ 44006 h 159397"/>
                <a:gd name="connsiteX10" fmla="*/ 49731 w 112138"/>
                <a:gd name="connsiteY10" fmla="*/ 93878 h 159397"/>
                <a:gd name="connsiteX11" fmla="*/ 50706 w 112138"/>
                <a:gd name="connsiteY11" fmla="*/ 94856 h 159397"/>
                <a:gd name="connsiteX12" fmla="*/ 76059 w 112138"/>
                <a:gd name="connsiteY12" fmla="*/ 117348 h 159397"/>
                <a:gd name="connsiteX13" fmla="*/ 58507 w 112138"/>
                <a:gd name="connsiteY13" fmla="*/ 132017 h 159397"/>
                <a:gd name="connsiteX14" fmla="*/ 29253 w 112138"/>
                <a:gd name="connsiteY14" fmla="*/ 109525 h 159397"/>
                <a:gd name="connsiteX15" fmla="*/ 28278 w 112138"/>
                <a:gd name="connsiteY15" fmla="*/ 107569 h 159397"/>
                <a:gd name="connsiteX16" fmla="*/ 0 w 112138"/>
                <a:gd name="connsiteY16" fmla="*/ 120282 h 159397"/>
                <a:gd name="connsiteX17" fmla="*/ 975 w 112138"/>
                <a:gd name="connsiteY17" fmla="*/ 122238 h 159397"/>
                <a:gd name="connsiteX18" fmla="*/ 59482 w 112138"/>
                <a:gd name="connsiteY18" fmla="*/ 159398 h 159397"/>
                <a:gd name="connsiteX19" fmla="*/ 112138 w 112138"/>
                <a:gd name="connsiteY19" fmla="*/ 114414 h 159397"/>
                <a:gd name="connsiteX20" fmla="*/ 67283 w 112138"/>
                <a:gd name="connsiteY20" fmla="*/ 64541 h 15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2138" h="159397">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w="9729"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AE3AD222-9863-564F-7BD5-38CB690162A5}"/>
                </a:ext>
              </a:extLst>
            </p:cNvPr>
            <p:cNvSpPr/>
            <p:nvPr/>
          </p:nvSpPr>
          <p:spPr>
            <a:xfrm>
              <a:off x="77640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AAB863D-BEBF-2974-0BFD-AEA0B17013C5}"/>
                </a:ext>
              </a:extLst>
            </p:cNvPr>
            <p:cNvSpPr/>
            <p:nvPr/>
          </p:nvSpPr>
          <p:spPr>
            <a:xfrm>
              <a:off x="885620" y="4729613"/>
              <a:ext cx="92635" cy="160375"/>
            </a:xfrm>
            <a:custGeom>
              <a:avLst/>
              <a:gdLst>
                <a:gd name="connsiteX0" fmla="*/ 64358 w 92635"/>
                <a:gd name="connsiteY0" fmla="*/ 44006 h 160375"/>
                <a:gd name="connsiteX1" fmla="*/ 34129 w 92635"/>
                <a:gd name="connsiteY1" fmla="*/ 57696 h 160375"/>
                <a:gd name="connsiteX2" fmla="*/ 34129 w 92635"/>
                <a:gd name="connsiteY2" fmla="*/ 0 h 160375"/>
                <a:gd name="connsiteX3" fmla="*/ 0 w 92635"/>
                <a:gd name="connsiteY3" fmla="*/ 4890 h 160375"/>
                <a:gd name="connsiteX4" fmla="*/ 0 w 92635"/>
                <a:gd name="connsiteY4" fmla="*/ 160376 h 160375"/>
                <a:gd name="connsiteX5" fmla="*/ 34129 w 92635"/>
                <a:gd name="connsiteY5" fmla="*/ 160376 h 160375"/>
                <a:gd name="connsiteX6" fmla="*/ 34129 w 92635"/>
                <a:gd name="connsiteY6" fmla="*/ 83122 h 160375"/>
                <a:gd name="connsiteX7" fmla="*/ 50706 w 92635"/>
                <a:gd name="connsiteY7" fmla="*/ 74320 h 160375"/>
                <a:gd name="connsiteX8" fmla="*/ 58507 w 92635"/>
                <a:gd name="connsiteY8" fmla="*/ 85077 h 160375"/>
                <a:gd name="connsiteX9" fmla="*/ 58507 w 92635"/>
                <a:gd name="connsiteY9" fmla="*/ 160376 h 160375"/>
                <a:gd name="connsiteX10" fmla="*/ 92636 w 92635"/>
                <a:gd name="connsiteY10" fmla="*/ 160376 h 160375"/>
                <a:gd name="connsiteX11" fmla="*/ 92636 w 92635"/>
                <a:gd name="connsiteY11" fmla="*/ 74320 h 160375"/>
                <a:gd name="connsiteX12" fmla="*/ 64358 w 92635"/>
                <a:gd name="connsiteY12" fmla="*/ 44006 h 1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6037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w="9729"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48D78AC-5C70-A439-32FA-1BB15D3A9B04}"/>
                </a:ext>
              </a:extLst>
            </p:cNvPr>
            <p:cNvSpPr/>
            <p:nvPr/>
          </p:nvSpPr>
          <p:spPr>
            <a:xfrm>
              <a:off x="990933"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FD6C1A7A-5FC5-9153-E360-517BD7E62CFF}"/>
                </a:ext>
              </a:extLst>
            </p:cNvPr>
            <p:cNvSpPr/>
            <p:nvPr/>
          </p:nvSpPr>
          <p:spPr>
            <a:xfrm>
              <a:off x="1102096"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0FA0375-0703-BBFB-2854-A7BC61321A39}"/>
                </a:ext>
              </a:extLst>
            </p:cNvPr>
            <p:cNvSpPr/>
            <p:nvPr/>
          </p:nvSpPr>
          <p:spPr>
            <a:xfrm>
              <a:off x="1284442" y="4773619"/>
              <a:ext cx="99487" cy="117348"/>
            </a:xfrm>
            <a:custGeom>
              <a:avLst/>
              <a:gdLst>
                <a:gd name="connsiteX0" fmla="*/ 49731 w 99487"/>
                <a:gd name="connsiteY0" fmla="*/ 0 h 117348"/>
                <a:gd name="connsiteX1" fmla="*/ 0 w 99487"/>
                <a:gd name="connsiteY1" fmla="*/ 58674 h 117348"/>
                <a:gd name="connsiteX2" fmla="*/ 49731 w 99487"/>
                <a:gd name="connsiteY2" fmla="*/ 117348 h 117348"/>
                <a:gd name="connsiteX3" fmla="*/ 99462 w 99487"/>
                <a:gd name="connsiteY3" fmla="*/ 58674 h 117348"/>
                <a:gd name="connsiteX4" fmla="*/ 49731 w 99487"/>
                <a:gd name="connsiteY4" fmla="*/ 0 h 117348"/>
                <a:gd name="connsiteX5" fmla="*/ 49731 w 99487"/>
                <a:gd name="connsiteY5" fmla="*/ 89967 h 117348"/>
                <a:gd name="connsiteX6" fmla="*/ 34129 w 99487"/>
                <a:gd name="connsiteY6" fmla="*/ 58674 h 117348"/>
                <a:gd name="connsiteX7" fmla="*/ 49731 w 99487"/>
                <a:gd name="connsiteY7" fmla="*/ 28359 h 117348"/>
                <a:gd name="connsiteX8" fmla="*/ 65333 w 99487"/>
                <a:gd name="connsiteY8" fmla="*/ 58674 h 117348"/>
                <a:gd name="connsiteX9" fmla="*/ 49731 w 99487"/>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87" h="117348">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CB802D3-00B2-859E-4193-8D98A79BE31B}"/>
                </a:ext>
              </a:extLst>
            </p:cNvPr>
            <p:cNvSpPr/>
            <p:nvPr/>
          </p:nvSpPr>
          <p:spPr>
            <a:xfrm>
              <a:off x="1390729" y="4733525"/>
              <a:ext cx="69233" cy="156464"/>
            </a:xfrm>
            <a:custGeom>
              <a:avLst/>
              <a:gdLst>
                <a:gd name="connsiteX0" fmla="*/ 51681 w 69233"/>
                <a:gd name="connsiteY0" fmla="*/ 0 h 156464"/>
                <a:gd name="connsiteX1" fmla="*/ 15602 w 69233"/>
                <a:gd name="connsiteY1" fmla="*/ 35204 h 156464"/>
                <a:gd name="connsiteX2" fmla="*/ 15602 w 69233"/>
                <a:gd name="connsiteY2" fmla="*/ 43028 h 156464"/>
                <a:gd name="connsiteX3" fmla="*/ 0 w 69233"/>
                <a:gd name="connsiteY3" fmla="*/ 43028 h 156464"/>
                <a:gd name="connsiteX4" fmla="*/ 0 w 69233"/>
                <a:gd name="connsiteY4" fmla="*/ 69431 h 156464"/>
                <a:gd name="connsiteX5" fmla="*/ 15602 w 69233"/>
                <a:gd name="connsiteY5" fmla="*/ 69431 h 156464"/>
                <a:gd name="connsiteX6" fmla="*/ 15602 w 69233"/>
                <a:gd name="connsiteY6" fmla="*/ 156464 h 156464"/>
                <a:gd name="connsiteX7" fmla="*/ 49731 w 69233"/>
                <a:gd name="connsiteY7" fmla="*/ 156464 h 156464"/>
                <a:gd name="connsiteX8" fmla="*/ 49731 w 69233"/>
                <a:gd name="connsiteY8" fmla="*/ 69431 h 156464"/>
                <a:gd name="connsiteX9" fmla="*/ 69233 w 69233"/>
                <a:gd name="connsiteY9" fmla="*/ 69431 h 156464"/>
                <a:gd name="connsiteX10" fmla="*/ 69233 w 69233"/>
                <a:gd name="connsiteY10" fmla="*/ 43028 h 156464"/>
                <a:gd name="connsiteX11" fmla="*/ 49731 w 69233"/>
                <a:gd name="connsiteY11" fmla="*/ 43028 h 156464"/>
                <a:gd name="connsiteX12" fmla="*/ 49731 w 69233"/>
                <a:gd name="connsiteY12" fmla="*/ 36182 h 156464"/>
                <a:gd name="connsiteX13" fmla="*/ 60457 w 69233"/>
                <a:gd name="connsiteY13" fmla="*/ 26403 h 156464"/>
                <a:gd name="connsiteX14" fmla="*/ 67283 w 69233"/>
                <a:gd name="connsiteY14" fmla="*/ 27381 h 156464"/>
                <a:gd name="connsiteX15" fmla="*/ 69233 w 69233"/>
                <a:gd name="connsiteY15" fmla="*/ 27381 h 156464"/>
                <a:gd name="connsiteX16" fmla="*/ 69233 w 69233"/>
                <a:gd name="connsiteY16" fmla="*/ 978 h 156464"/>
                <a:gd name="connsiteX17" fmla="*/ 68258 w 69233"/>
                <a:gd name="connsiteY17" fmla="*/ 978 h 156464"/>
                <a:gd name="connsiteX18" fmla="*/ 51681 w 69233"/>
                <a:gd name="connsiteY18" fmla="*/ 0 h 15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233" h="156464">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w="9729"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89D6400-689C-CE38-5ABB-FC65CEBA72CB}"/>
                </a:ext>
              </a:extLst>
            </p:cNvPr>
            <p:cNvSpPr/>
            <p:nvPr/>
          </p:nvSpPr>
          <p:spPr>
            <a:xfrm>
              <a:off x="1501892" y="4733525"/>
              <a:ext cx="135540" cy="155486"/>
            </a:xfrm>
            <a:custGeom>
              <a:avLst/>
              <a:gdLst>
                <a:gd name="connsiteX0" fmla="*/ 68258 w 135540"/>
                <a:gd name="connsiteY0" fmla="*/ 101702 h 155486"/>
                <a:gd name="connsiteX1" fmla="*/ 42905 w 135540"/>
                <a:gd name="connsiteY1" fmla="*/ 0 h 155486"/>
                <a:gd name="connsiteX2" fmla="*/ 0 w 135540"/>
                <a:gd name="connsiteY2" fmla="*/ 0 h 155486"/>
                <a:gd name="connsiteX3" fmla="*/ 0 w 135540"/>
                <a:gd name="connsiteY3" fmla="*/ 155486 h 155486"/>
                <a:gd name="connsiteX4" fmla="*/ 29253 w 135540"/>
                <a:gd name="connsiteY4" fmla="*/ 155486 h 155486"/>
                <a:gd name="connsiteX5" fmla="*/ 29253 w 135540"/>
                <a:gd name="connsiteY5" fmla="*/ 58674 h 155486"/>
                <a:gd name="connsiteX6" fmla="*/ 53631 w 135540"/>
                <a:gd name="connsiteY6" fmla="*/ 155486 h 155486"/>
                <a:gd name="connsiteX7" fmla="*/ 79959 w 135540"/>
                <a:gd name="connsiteY7" fmla="*/ 155486 h 155486"/>
                <a:gd name="connsiteX8" fmla="*/ 104337 w 135540"/>
                <a:gd name="connsiteY8" fmla="*/ 59652 h 155486"/>
                <a:gd name="connsiteX9" fmla="*/ 104337 w 135540"/>
                <a:gd name="connsiteY9" fmla="*/ 155486 h 155486"/>
                <a:gd name="connsiteX10" fmla="*/ 135541 w 135540"/>
                <a:gd name="connsiteY10" fmla="*/ 155486 h 155486"/>
                <a:gd name="connsiteX11" fmla="*/ 135541 w 135540"/>
                <a:gd name="connsiteY11" fmla="*/ 0 h 155486"/>
                <a:gd name="connsiteX12" fmla="*/ 91661 w 135540"/>
                <a:gd name="connsiteY12" fmla="*/ 0 h 155486"/>
                <a:gd name="connsiteX13" fmla="*/ 68258 w 135540"/>
                <a:gd name="connsiteY13" fmla="*/ 101702 h 15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540" h="155486">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w="9729"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18A28510-7AB8-C52E-0749-10890DE4DF23}"/>
                </a:ext>
              </a:extLst>
            </p:cNvPr>
            <p:cNvSpPr/>
            <p:nvPr/>
          </p:nvSpPr>
          <p:spPr>
            <a:xfrm>
              <a:off x="1652060" y="4772641"/>
              <a:ext cx="94586" cy="117348"/>
            </a:xfrm>
            <a:custGeom>
              <a:avLst/>
              <a:gdLst>
                <a:gd name="connsiteX0" fmla="*/ 73134 w 94586"/>
                <a:gd name="connsiteY0" fmla="*/ 78232 h 117348"/>
                <a:gd name="connsiteX1" fmla="*/ 51681 w 94586"/>
                <a:gd name="connsiteY1" fmla="*/ 90945 h 117348"/>
                <a:gd name="connsiteX2" fmla="*/ 34129 w 94586"/>
                <a:gd name="connsiteY2" fmla="*/ 68453 h 117348"/>
                <a:gd name="connsiteX3" fmla="*/ 94586 w 94586"/>
                <a:gd name="connsiteY3" fmla="*/ 68453 h 117348"/>
                <a:gd name="connsiteX4" fmla="*/ 94586 w 94586"/>
                <a:gd name="connsiteY4" fmla="*/ 60630 h 117348"/>
                <a:gd name="connsiteX5" fmla="*/ 48756 w 94586"/>
                <a:gd name="connsiteY5" fmla="*/ 0 h 117348"/>
                <a:gd name="connsiteX6" fmla="*/ 0 w 94586"/>
                <a:gd name="connsiteY6" fmla="*/ 58674 h 117348"/>
                <a:gd name="connsiteX7" fmla="*/ 49731 w 94586"/>
                <a:gd name="connsiteY7" fmla="*/ 117348 h 117348"/>
                <a:gd name="connsiteX8" fmla="*/ 93611 w 94586"/>
                <a:gd name="connsiteY8" fmla="*/ 93878 h 117348"/>
                <a:gd name="connsiteX9" fmla="*/ 94586 w 94586"/>
                <a:gd name="connsiteY9" fmla="*/ 91923 h 117348"/>
                <a:gd name="connsiteX10" fmla="*/ 74109 w 94586"/>
                <a:gd name="connsiteY10" fmla="*/ 75298 h 117348"/>
                <a:gd name="connsiteX11" fmla="*/ 73134 w 94586"/>
                <a:gd name="connsiteY11" fmla="*/ 78232 h 117348"/>
                <a:gd name="connsiteX12" fmla="*/ 35104 w 94586"/>
                <a:gd name="connsiteY12" fmla="*/ 47917 h 117348"/>
                <a:gd name="connsiteX13" fmla="*/ 49731 w 94586"/>
                <a:gd name="connsiteY13" fmla="*/ 28359 h 117348"/>
                <a:gd name="connsiteX14" fmla="*/ 63382 w 94586"/>
                <a:gd name="connsiteY14" fmla="*/ 47917 h 117348"/>
                <a:gd name="connsiteX15" fmla="*/ 35104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w="9729"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5B89278A-1210-BF2E-7830-AB90E55E3560}"/>
                </a:ext>
              </a:extLst>
            </p:cNvPr>
            <p:cNvSpPr/>
            <p:nvPr/>
          </p:nvSpPr>
          <p:spPr>
            <a:xfrm>
              <a:off x="1762248" y="4733525"/>
              <a:ext cx="101411" cy="157441"/>
            </a:xfrm>
            <a:custGeom>
              <a:avLst/>
              <a:gdLst>
                <a:gd name="connsiteX0" fmla="*/ 96536 w 101411"/>
                <a:gd name="connsiteY0" fmla="*/ 127127 h 157441"/>
                <a:gd name="connsiteX1" fmla="*/ 96536 w 101411"/>
                <a:gd name="connsiteY1" fmla="*/ 0 h 157441"/>
                <a:gd name="connsiteX2" fmla="*/ 62407 w 101411"/>
                <a:gd name="connsiteY2" fmla="*/ 0 h 157441"/>
                <a:gd name="connsiteX3" fmla="*/ 62407 w 101411"/>
                <a:gd name="connsiteY3" fmla="*/ 50851 h 157441"/>
                <a:gd name="connsiteX4" fmla="*/ 37054 w 101411"/>
                <a:gd name="connsiteY4" fmla="*/ 40094 h 157441"/>
                <a:gd name="connsiteX5" fmla="*/ 0 w 101411"/>
                <a:gd name="connsiteY5" fmla="*/ 99746 h 157441"/>
                <a:gd name="connsiteX6" fmla="*/ 37054 w 101411"/>
                <a:gd name="connsiteY6" fmla="*/ 157442 h 157441"/>
                <a:gd name="connsiteX7" fmla="*/ 63382 w 101411"/>
                <a:gd name="connsiteY7" fmla="*/ 145707 h 157441"/>
                <a:gd name="connsiteX8" fmla="*/ 65333 w 101411"/>
                <a:gd name="connsiteY8" fmla="*/ 154508 h 157441"/>
                <a:gd name="connsiteX9" fmla="*/ 66308 w 101411"/>
                <a:gd name="connsiteY9" fmla="*/ 155486 h 157441"/>
                <a:gd name="connsiteX10" fmla="*/ 101412 w 101411"/>
                <a:gd name="connsiteY10" fmla="*/ 155486 h 157441"/>
                <a:gd name="connsiteX11" fmla="*/ 100437 w 101411"/>
                <a:gd name="connsiteY11" fmla="*/ 152552 h 157441"/>
                <a:gd name="connsiteX12" fmla="*/ 96536 w 101411"/>
                <a:gd name="connsiteY12" fmla="*/ 127127 h 157441"/>
                <a:gd name="connsiteX13" fmla="*/ 62407 w 101411"/>
                <a:gd name="connsiteY13" fmla="*/ 77254 h 157441"/>
                <a:gd name="connsiteX14" fmla="*/ 62407 w 101411"/>
                <a:gd name="connsiteY14" fmla="*/ 120282 h 157441"/>
                <a:gd name="connsiteX15" fmla="*/ 47781 w 101411"/>
                <a:gd name="connsiteY15" fmla="*/ 129083 h 157441"/>
                <a:gd name="connsiteX16" fmla="*/ 33154 w 101411"/>
                <a:gd name="connsiteY16" fmla="*/ 98768 h 157441"/>
                <a:gd name="connsiteX17" fmla="*/ 47781 w 101411"/>
                <a:gd name="connsiteY17" fmla="*/ 69431 h 157441"/>
                <a:gd name="connsiteX18" fmla="*/ 62407 w 101411"/>
                <a:gd name="connsiteY18" fmla="*/ 7725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411" h="15744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w="9729"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C665B1F-6E6C-7640-BE97-5C24D4C48AD1}"/>
                </a:ext>
              </a:extLst>
            </p:cNvPr>
            <p:cNvSpPr/>
            <p:nvPr/>
          </p:nvSpPr>
          <p:spPr>
            <a:xfrm>
              <a:off x="1879262"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730D7FA-DA27-B9E2-726D-EC6544D0AEC7}"/>
                </a:ext>
              </a:extLst>
            </p:cNvPr>
            <p:cNvSpPr/>
            <p:nvPr/>
          </p:nvSpPr>
          <p:spPr>
            <a:xfrm>
              <a:off x="1879262"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B201546E-0D33-EC95-E959-A6A0D7F361DD}"/>
                </a:ext>
              </a:extLst>
            </p:cNvPr>
            <p:cNvSpPr/>
            <p:nvPr/>
          </p:nvSpPr>
          <p:spPr>
            <a:xfrm>
              <a:off x="192801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C9084C46-82CF-3C9B-35EF-965738188BCB}"/>
                </a:ext>
              </a:extLst>
            </p:cNvPr>
            <p:cNvSpPr/>
            <p:nvPr/>
          </p:nvSpPr>
          <p:spPr>
            <a:xfrm>
              <a:off x="2036255"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A74BE8B-EC1C-CE74-32C1-E0888576288F}"/>
                </a:ext>
              </a:extLst>
            </p:cNvPr>
            <p:cNvSpPr/>
            <p:nvPr/>
          </p:nvSpPr>
          <p:spPr>
            <a:xfrm>
              <a:off x="2036255"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E1CC746-303A-E205-77A4-9C6CD27B86B5}"/>
                </a:ext>
              </a:extLst>
            </p:cNvPr>
            <p:cNvSpPr/>
            <p:nvPr/>
          </p:nvSpPr>
          <p:spPr>
            <a:xfrm>
              <a:off x="2091836" y="4773619"/>
              <a:ext cx="92635" cy="115392"/>
            </a:xfrm>
            <a:custGeom>
              <a:avLst/>
              <a:gdLst>
                <a:gd name="connsiteX0" fmla="*/ 64358 w 92635"/>
                <a:gd name="connsiteY0" fmla="*/ 0 h 115392"/>
                <a:gd name="connsiteX1" fmla="*/ 34129 w 92635"/>
                <a:gd name="connsiteY1" fmla="*/ 13691 h 115392"/>
                <a:gd name="connsiteX2" fmla="*/ 34129 w 92635"/>
                <a:gd name="connsiteY2" fmla="*/ 1956 h 115392"/>
                <a:gd name="connsiteX3" fmla="*/ 0 w 92635"/>
                <a:gd name="connsiteY3" fmla="*/ 1956 h 115392"/>
                <a:gd name="connsiteX4" fmla="*/ 0 w 92635"/>
                <a:gd name="connsiteY4" fmla="*/ 115392 h 115392"/>
                <a:gd name="connsiteX5" fmla="*/ 34129 w 92635"/>
                <a:gd name="connsiteY5" fmla="*/ 115392 h 115392"/>
                <a:gd name="connsiteX6" fmla="*/ 34129 w 92635"/>
                <a:gd name="connsiteY6" fmla="*/ 38138 h 115392"/>
                <a:gd name="connsiteX7" fmla="*/ 50706 w 92635"/>
                <a:gd name="connsiteY7" fmla="*/ 29337 h 115392"/>
                <a:gd name="connsiteX8" fmla="*/ 58507 w 92635"/>
                <a:gd name="connsiteY8" fmla="*/ 40094 h 115392"/>
                <a:gd name="connsiteX9" fmla="*/ 58507 w 92635"/>
                <a:gd name="connsiteY9" fmla="*/ 115392 h 115392"/>
                <a:gd name="connsiteX10" fmla="*/ 92636 w 92635"/>
                <a:gd name="connsiteY10" fmla="*/ 115392 h 115392"/>
                <a:gd name="connsiteX11" fmla="*/ 92636 w 92635"/>
                <a:gd name="connsiteY11" fmla="*/ 30315 h 115392"/>
                <a:gd name="connsiteX12" fmla="*/ 64358 w 92635"/>
                <a:gd name="connsiteY12" fmla="*/ 0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5392">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w="9729"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88CD103E-B9C1-1FA8-4756-C6BD52FE47CB}"/>
                </a:ext>
              </a:extLst>
            </p:cNvPr>
            <p:cNvSpPr/>
            <p:nvPr/>
          </p:nvSpPr>
          <p:spPr>
            <a:xfrm>
              <a:off x="2199099" y="4772641"/>
              <a:ext cx="94586" cy="117348"/>
            </a:xfrm>
            <a:custGeom>
              <a:avLst/>
              <a:gdLst>
                <a:gd name="connsiteX0" fmla="*/ 74109 w 94586"/>
                <a:gd name="connsiteY0" fmla="*/ 76276 h 117348"/>
                <a:gd name="connsiteX1" fmla="*/ 73134 w 94586"/>
                <a:gd name="connsiteY1" fmla="*/ 78232 h 117348"/>
                <a:gd name="connsiteX2" fmla="*/ 51681 w 94586"/>
                <a:gd name="connsiteY2" fmla="*/ 90945 h 117348"/>
                <a:gd name="connsiteX3" fmla="*/ 34129 w 94586"/>
                <a:gd name="connsiteY3" fmla="*/ 68453 h 117348"/>
                <a:gd name="connsiteX4" fmla="*/ 94586 w 94586"/>
                <a:gd name="connsiteY4" fmla="*/ 68453 h 117348"/>
                <a:gd name="connsiteX5" fmla="*/ 94586 w 94586"/>
                <a:gd name="connsiteY5" fmla="*/ 60630 h 117348"/>
                <a:gd name="connsiteX6" fmla="*/ 48756 w 94586"/>
                <a:gd name="connsiteY6" fmla="*/ 0 h 117348"/>
                <a:gd name="connsiteX7" fmla="*/ 0 w 94586"/>
                <a:gd name="connsiteY7" fmla="*/ 58674 h 117348"/>
                <a:gd name="connsiteX8" fmla="*/ 49731 w 94586"/>
                <a:gd name="connsiteY8" fmla="*/ 117348 h 117348"/>
                <a:gd name="connsiteX9" fmla="*/ 93611 w 94586"/>
                <a:gd name="connsiteY9" fmla="*/ 93878 h 117348"/>
                <a:gd name="connsiteX10" fmla="*/ 94586 w 94586"/>
                <a:gd name="connsiteY10" fmla="*/ 91923 h 117348"/>
                <a:gd name="connsiteX11" fmla="*/ 74109 w 94586"/>
                <a:gd name="connsiteY11" fmla="*/ 76276 h 117348"/>
                <a:gd name="connsiteX12" fmla="*/ 34129 w 94586"/>
                <a:gd name="connsiteY12" fmla="*/ 47917 h 117348"/>
                <a:gd name="connsiteX13" fmla="*/ 48756 w 94586"/>
                <a:gd name="connsiteY13" fmla="*/ 28359 h 117348"/>
                <a:gd name="connsiteX14" fmla="*/ 62407 w 94586"/>
                <a:gd name="connsiteY14" fmla="*/ 47917 h 117348"/>
                <a:gd name="connsiteX15" fmla="*/ 34129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w="9729"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4EF8000B-9590-9369-5678-13FBCC431452}"/>
                </a:ext>
              </a:extLst>
            </p:cNvPr>
            <p:cNvSpPr/>
            <p:nvPr/>
          </p:nvSpPr>
          <p:spPr>
            <a:xfrm>
              <a:off x="1213259" y="4733525"/>
              <a:ext cx="34128" cy="155486"/>
            </a:xfrm>
            <a:custGeom>
              <a:avLst/>
              <a:gdLst>
                <a:gd name="connsiteX0" fmla="*/ 0 w 34128"/>
                <a:gd name="connsiteY0" fmla="*/ 0 h 155486"/>
                <a:gd name="connsiteX1" fmla="*/ 34129 w 34128"/>
                <a:gd name="connsiteY1" fmla="*/ 0 h 155486"/>
                <a:gd name="connsiteX2" fmla="*/ 34129 w 34128"/>
                <a:gd name="connsiteY2" fmla="*/ 155486 h 155486"/>
                <a:gd name="connsiteX3" fmla="*/ 0 w 34128"/>
                <a:gd name="connsiteY3" fmla="*/ 155486 h 155486"/>
              </a:gdLst>
              <a:ahLst/>
              <a:cxnLst>
                <a:cxn ang="0">
                  <a:pos x="connsiteX0" y="connsiteY0"/>
                </a:cxn>
                <a:cxn ang="0">
                  <a:pos x="connsiteX1" y="connsiteY1"/>
                </a:cxn>
                <a:cxn ang="0">
                  <a:pos x="connsiteX2" y="connsiteY2"/>
                </a:cxn>
                <a:cxn ang="0">
                  <a:pos x="connsiteX3" y="connsiteY3"/>
                </a:cxn>
              </a:cxnLst>
              <a:rect l="l" t="t" r="r" b="b"/>
              <a:pathLst>
                <a:path w="34128" h="155486">
                  <a:moveTo>
                    <a:pt x="0" y="0"/>
                  </a:moveTo>
                  <a:lnTo>
                    <a:pt x="34129" y="0"/>
                  </a:lnTo>
                  <a:lnTo>
                    <a:pt x="34129" y="155486"/>
                  </a:lnTo>
                  <a:lnTo>
                    <a:pt x="0" y="155486"/>
                  </a:lnTo>
                  <a:close/>
                </a:path>
              </a:pathLst>
            </a:custGeom>
            <a:solidFill>
              <a:srgbClr val="FFFFFF"/>
            </a:solidFill>
            <a:ln w="9729"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6042BAC8-20DD-58B4-4337-94AFC60D7A18}"/>
                </a:ext>
              </a:extLst>
            </p:cNvPr>
            <p:cNvSpPr/>
            <p:nvPr/>
          </p:nvSpPr>
          <p:spPr>
            <a:xfrm>
              <a:off x="757880" y="4528166"/>
              <a:ext cx="118963" cy="164287"/>
            </a:xfrm>
            <a:custGeom>
              <a:avLst/>
              <a:gdLst>
                <a:gd name="connsiteX0" fmla="*/ 64358 w 118963"/>
                <a:gd name="connsiteY0" fmla="*/ 109525 h 164287"/>
                <a:gd name="connsiteX1" fmla="*/ 86785 w 118963"/>
                <a:gd name="connsiteY1" fmla="*/ 109525 h 164287"/>
                <a:gd name="connsiteX2" fmla="*/ 62407 w 118963"/>
                <a:gd name="connsiteY2" fmla="*/ 136906 h 164287"/>
                <a:gd name="connsiteX3" fmla="*/ 34129 w 118963"/>
                <a:gd name="connsiteY3" fmla="*/ 82144 h 164287"/>
                <a:gd name="connsiteX4" fmla="*/ 60457 w 118963"/>
                <a:gd name="connsiteY4" fmla="*/ 30315 h 164287"/>
                <a:gd name="connsiteX5" fmla="*/ 83860 w 118963"/>
                <a:gd name="connsiteY5" fmla="*/ 58674 h 164287"/>
                <a:gd name="connsiteX6" fmla="*/ 116039 w 118963"/>
                <a:gd name="connsiteY6" fmla="*/ 54762 h 164287"/>
                <a:gd name="connsiteX7" fmla="*/ 62407 w 118963"/>
                <a:gd name="connsiteY7" fmla="*/ 0 h 164287"/>
                <a:gd name="connsiteX8" fmla="*/ 0 w 118963"/>
                <a:gd name="connsiteY8" fmla="*/ 82144 h 164287"/>
                <a:gd name="connsiteX9" fmla="*/ 58507 w 118963"/>
                <a:gd name="connsiteY9" fmla="*/ 164287 h 164287"/>
                <a:gd name="connsiteX10" fmla="*/ 92636 w 118963"/>
                <a:gd name="connsiteY10" fmla="*/ 145707 h 164287"/>
                <a:gd name="connsiteX11" fmla="*/ 92636 w 118963"/>
                <a:gd name="connsiteY11" fmla="*/ 161354 h 164287"/>
                <a:gd name="connsiteX12" fmla="*/ 118964 w 118963"/>
                <a:gd name="connsiteY12" fmla="*/ 161354 h 164287"/>
                <a:gd name="connsiteX13" fmla="*/ 118964 w 118963"/>
                <a:gd name="connsiteY13" fmla="*/ 83122 h 164287"/>
                <a:gd name="connsiteX14" fmla="*/ 65333 w 118963"/>
                <a:gd name="connsiteY14" fmla="*/ 83122 h 164287"/>
                <a:gd name="connsiteX15" fmla="*/ 65333 w 118963"/>
                <a:gd name="connsiteY15" fmla="*/ 109525 h 16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963" h="164287">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w="9729" cap="flat">
              <a:noFill/>
              <a:prstDash val="solid"/>
              <a:miter/>
            </a:ln>
          </p:spPr>
          <p:txBody>
            <a:bodyPr rtlCol="0" anchor="ctr"/>
            <a:lstStyle/>
            <a:p>
              <a:endParaRPr lang="en-US"/>
            </a:p>
          </p:txBody>
        </p:sp>
      </p:grpSp>
    </p:spTree>
    <p:extLst>
      <p:ext uri="{BB962C8B-B14F-4D97-AF65-F5344CB8AC3E}">
        <p14:creationId xmlns:p14="http://schemas.microsoft.com/office/powerpoint/2010/main" val="2797501156"/>
      </p:ext>
    </p:extLst>
  </p:cSld>
  <p:clrMapOvr>
    <a:masterClrMapping/>
  </p:clrMapOvr>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38F23230-3DF8-DE8A-559D-BE0AB2D5FEAA}"/>
              </a:ext>
            </a:extLst>
          </p:cNvPr>
          <p:cNvSpPr>
            <a:spLocks noGrp="1"/>
          </p:cNvSpPr>
          <p:nvPr>
            <p:ph type="ftr" sz="quarter" idx="10"/>
          </p:nvPr>
        </p:nvSpPr>
        <p:spPr>
          <a:xfrm>
            <a:off x="495298" y="4600193"/>
            <a:ext cx="5912993" cy="229715"/>
          </a:xfrm>
        </p:spPr>
        <p:txBody>
          <a:bodyPr/>
          <a:lstStyle>
            <a:lvl1pPr algn="l">
              <a:defRPr sz="1200" b="1">
                <a:solidFill>
                  <a:schemeClr val="bg1"/>
                </a:solidFill>
              </a:defRPr>
            </a:lvl1pPr>
          </a:lstStyle>
          <a:p>
            <a:r>
              <a:rPr lang="en-US"/>
              <a:t>NYU Langone Health</a:t>
            </a:r>
            <a:endParaRPr lang="en-US" dirty="0"/>
          </a:p>
        </p:txBody>
      </p:sp>
      <p:sp>
        <p:nvSpPr>
          <p:cNvPr id="3" name="Subtitle 2"/>
          <p:cNvSpPr>
            <a:spLocks noGrp="1"/>
          </p:cNvSpPr>
          <p:nvPr>
            <p:ph type="subTitle" idx="1"/>
          </p:nvPr>
        </p:nvSpPr>
        <p:spPr>
          <a:xfrm>
            <a:off x="495300" y="3670570"/>
            <a:ext cx="5912994" cy="599777"/>
          </a:xfrm>
        </p:spPr>
        <p:txBody>
          <a:bodyPr anchor="b">
            <a:noAutofit/>
          </a:bodyPr>
          <a:lstStyle>
            <a:lvl1pPr marL="0" indent="0" algn="l">
              <a:lnSpc>
                <a:spcPct val="105000"/>
              </a:lnSpc>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itle 1"/>
          <p:cNvSpPr>
            <a:spLocks noGrp="1"/>
          </p:cNvSpPr>
          <p:nvPr>
            <p:ph type="ctrTitle"/>
          </p:nvPr>
        </p:nvSpPr>
        <p:spPr>
          <a:xfrm>
            <a:off x="495299" y="1552575"/>
            <a:ext cx="5912995" cy="1751015"/>
          </a:xfrm>
        </p:spPr>
        <p:txBody>
          <a:bodyPr anchor="t" anchorCtr="0"/>
          <a:lstStyle>
            <a:lvl1pPr algn="l">
              <a:lnSpc>
                <a:spcPct val="83000"/>
              </a:lnSpc>
              <a:defRPr sz="3600">
                <a:solidFill>
                  <a:schemeClr val="bg2"/>
                </a:solidFill>
              </a:defRPr>
            </a:lvl1pPr>
          </a:lstStyle>
          <a:p>
            <a:r>
              <a:rPr lang="en-US"/>
              <a:t>Click to edit Master title style</a:t>
            </a:r>
            <a:endParaRPr lang="en-US" dirty="0"/>
          </a:p>
        </p:txBody>
      </p:sp>
      <p:grpSp>
        <p:nvGrpSpPr>
          <p:cNvPr id="4" name="Graphic 6">
            <a:extLst>
              <a:ext uri="{FF2B5EF4-FFF2-40B4-BE49-F238E27FC236}">
                <a16:creationId xmlns:a16="http://schemas.microsoft.com/office/drawing/2014/main" id="{1A5F4398-30EC-6E47-138E-D333C0586349}"/>
              </a:ext>
            </a:extLst>
          </p:cNvPr>
          <p:cNvGrpSpPr>
            <a:grpSpLocks noChangeAspect="1"/>
          </p:cNvGrpSpPr>
          <p:nvPr userDrawn="1"/>
        </p:nvGrpSpPr>
        <p:grpSpPr>
          <a:xfrm>
            <a:off x="488824" y="382333"/>
            <a:ext cx="2450016" cy="630936"/>
            <a:chOff x="243131" y="4363879"/>
            <a:chExt cx="2050553" cy="528066"/>
          </a:xfrm>
          <a:solidFill>
            <a:srgbClr val="FFFFFF"/>
          </a:solidFill>
        </p:grpSpPr>
        <p:grpSp>
          <p:nvGrpSpPr>
            <p:cNvPr id="10" name="Graphic 6">
              <a:extLst>
                <a:ext uri="{FF2B5EF4-FFF2-40B4-BE49-F238E27FC236}">
                  <a16:creationId xmlns:a16="http://schemas.microsoft.com/office/drawing/2014/main" id="{E929FBD3-D59A-54C6-A614-FCD9CAF7D413}"/>
                </a:ext>
              </a:extLst>
            </p:cNvPr>
            <p:cNvGrpSpPr/>
            <p:nvPr/>
          </p:nvGrpSpPr>
          <p:grpSpPr>
            <a:xfrm>
              <a:off x="243131" y="4363879"/>
              <a:ext cx="460142" cy="527338"/>
              <a:chOff x="243131" y="4363879"/>
              <a:chExt cx="460142" cy="527338"/>
            </a:xfrm>
            <a:solidFill>
              <a:srgbClr val="FFFFFF"/>
            </a:solidFill>
          </p:grpSpPr>
          <p:grpSp>
            <p:nvGrpSpPr>
              <p:cNvPr id="38" name="Graphic 6">
                <a:extLst>
                  <a:ext uri="{FF2B5EF4-FFF2-40B4-BE49-F238E27FC236}">
                    <a16:creationId xmlns:a16="http://schemas.microsoft.com/office/drawing/2014/main" id="{EE94D5F4-F023-7A3B-8BA0-3C331EFA24D4}"/>
                  </a:ext>
                </a:extLst>
              </p:cNvPr>
              <p:cNvGrpSpPr/>
              <p:nvPr/>
            </p:nvGrpSpPr>
            <p:grpSpPr>
              <a:xfrm>
                <a:off x="243131" y="4363879"/>
                <a:ext cx="457650" cy="527338"/>
                <a:chOff x="243131" y="4363879"/>
                <a:chExt cx="457650" cy="527338"/>
              </a:xfrm>
              <a:solidFill>
                <a:srgbClr val="FFFFFF"/>
              </a:solidFill>
            </p:grpSpPr>
            <p:sp>
              <p:nvSpPr>
                <p:cNvPr id="40" name="Freeform 39">
                  <a:extLst>
                    <a:ext uri="{FF2B5EF4-FFF2-40B4-BE49-F238E27FC236}">
                      <a16:creationId xmlns:a16="http://schemas.microsoft.com/office/drawing/2014/main" id="{7355356D-2B06-69F9-ED20-1D5B32604126}"/>
                    </a:ext>
                  </a:extLst>
                </p:cNvPr>
                <p:cNvSpPr/>
                <p:nvPr/>
              </p:nvSpPr>
              <p:spPr>
                <a:xfrm>
                  <a:off x="265989" y="4363879"/>
                  <a:ext cx="434792" cy="163309"/>
                </a:xfrm>
                <a:custGeom>
                  <a:avLst/>
                  <a:gdLst>
                    <a:gd name="connsiteX0" fmla="*/ 434359 w 434792"/>
                    <a:gd name="connsiteY0" fmla="*/ 108547 h 163309"/>
                    <a:gd name="connsiteX1" fmla="*/ 434359 w 434792"/>
                    <a:gd name="connsiteY1" fmla="*/ 108547 h 163309"/>
                    <a:gd name="connsiteX2" fmla="*/ 431434 w 434792"/>
                    <a:gd name="connsiteY2" fmla="*/ 103657 h 163309"/>
                    <a:gd name="connsiteX3" fmla="*/ 396330 w 434792"/>
                    <a:gd name="connsiteY3" fmla="*/ 64541 h 163309"/>
                    <a:gd name="connsiteX4" fmla="*/ 234461 w 434792"/>
                    <a:gd name="connsiteY4" fmla="*/ 0 h 163309"/>
                    <a:gd name="connsiteX5" fmla="*/ 48214 w 434792"/>
                    <a:gd name="connsiteY5" fmla="*/ 86055 h 163309"/>
                    <a:gd name="connsiteX6" fmla="*/ 433 w 434792"/>
                    <a:gd name="connsiteY6" fmla="*/ 161354 h 163309"/>
                    <a:gd name="connsiteX7" fmla="*/ 433 w 434792"/>
                    <a:gd name="connsiteY7" fmla="*/ 163309 h 163309"/>
                    <a:gd name="connsiteX8" fmla="*/ 1408 w 434792"/>
                    <a:gd name="connsiteY8" fmla="*/ 161354 h 163309"/>
                    <a:gd name="connsiteX9" fmla="*/ 54065 w 434792"/>
                    <a:gd name="connsiteY9" fmla="*/ 94856 h 163309"/>
                    <a:gd name="connsiteX10" fmla="*/ 235436 w 434792"/>
                    <a:gd name="connsiteY10" fmla="*/ 32271 h 163309"/>
                    <a:gd name="connsiteX11" fmla="*/ 386579 w 434792"/>
                    <a:gd name="connsiteY11" fmla="*/ 73343 h 163309"/>
                    <a:gd name="connsiteX12" fmla="*/ 429484 w 434792"/>
                    <a:gd name="connsiteY12" fmla="*/ 105613 h 163309"/>
                    <a:gd name="connsiteX13" fmla="*/ 434359 w 434792"/>
                    <a:gd name="connsiteY13" fmla="*/ 108547 h 163309"/>
                    <a:gd name="connsiteX14" fmla="*/ 434359 w 434792"/>
                    <a:gd name="connsiteY14" fmla="*/ 108547 h 16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4792" h="163309">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w="9729"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37198EBD-7B66-B5DF-818D-54AA55E288A7}"/>
                    </a:ext>
                  </a:extLst>
                </p:cNvPr>
                <p:cNvSpPr/>
                <p:nvPr/>
              </p:nvSpPr>
              <p:spPr>
                <a:xfrm>
                  <a:off x="243131" y="4611287"/>
                  <a:ext cx="393834" cy="279929"/>
                </a:xfrm>
                <a:custGeom>
                  <a:avLst/>
                  <a:gdLst>
                    <a:gd name="connsiteX0" fmla="*/ 1839 w 393834"/>
                    <a:gd name="connsiteY0" fmla="*/ 0 h 279929"/>
                    <a:gd name="connsiteX1" fmla="*/ 1839 w 393834"/>
                    <a:gd name="connsiteY1" fmla="*/ 0 h 279929"/>
                    <a:gd name="connsiteX2" fmla="*/ 1839 w 393834"/>
                    <a:gd name="connsiteY2" fmla="*/ 3912 h 279929"/>
                    <a:gd name="connsiteX3" fmla="*/ 22316 w 393834"/>
                    <a:gd name="connsiteY3" fmla="*/ 93878 h 279929"/>
                    <a:gd name="connsiteX4" fmla="*/ 149081 w 393834"/>
                    <a:gd name="connsiteY4" fmla="*/ 221983 h 279929"/>
                    <a:gd name="connsiteX5" fmla="*/ 312900 w 393834"/>
                    <a:gd name="connsiteY5" fmla="*/ 251320 h 279929"/>
                    <a:gd name="connsiteX6" fmla="*/ 391885 w 393834"/>
                    <a:gd name="connsiteY6" fmla="*/ 228829 h 279929"/>
                    <a:gd name="connsiteX7" fmla="*/ 393835 w 393834"/>
                    <a:gd name="connsiteY7" fmla="*/ 227851 h 279929"/>
                    <a:gd name="connsiteX8" fmla="*/ 393835 w 393834"/>
                    <a:gd name="connsiteY8" fmla="*/ 227851 h 279929"/>
                    <a:gd name="connsiteX9" fmla="*/ 391885 w 393834"/>
                    <a:gd name="connsiteY9" fmla="*/ 228829 h 279929"/>
                    <a:gd name="connsiteX10" fmla="*/ 386034 w 393834"/>
                    <a:gd name="connsiteY10" fmla="*/ 233718 h 279929"/>
                    <a:gd name="connsiteX11" fmla="*/ 337278 w 393834"/>
                    <a:gd name="connsiteY11" fmla="*/ 261099 h 279929"/>
                    <a:gd name="connsiteX12" fmla="*/ 128604 w 393834"/>
                    <a:gd name="connsiteY12" fmla="*/ 250342 h 279929"/>
                    <a:gd name="connsiteX13" fmla="*/ 5739 w 393834"/>
                    <a:gd name="connsiteY13" fmla="*/ 81166 h 279929"/>
                    <a:gd name="connsiteX14" fmla="*/ 864 w 393834"/>
                    <a:gd name="connsiteY14" fmla="*/ 1956 h 279929"/>
                    <a:gd name="connsiteX15" fmla="*/ 1839 w 393834"/>
                    <a:gd name="connsiteY15" fmla="*/ 0 h 279929"/>
                    <a:gd name="connsiteX16" fmla="*/ 1839 w 393834"/>
                    <a:gd name="connsiteY16" fmla="*/ 0 h 27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834" h="279929">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w="9729" cap="flat">
                  <a:noFill/>
                  <a:prstDash val="solid"/>
                  <a:miter/>
                </a:ln>
              </p:spPr>
              <p:txBody>
                <a:bodyPr rtlCol="0" anchor="ctr"/>
                <a:lstStyle/>
                <a:p>
                  <a:endParaRPr lang="en-US"/>
                </a:p>
              </p:txBody>
            </p:sp>
          </p:grpSp>
          <p:sp>
            <p:nvSpPr>
              <p:cNvPr id="39" name="Freeform 38">
                <a:extLst>
                  <a:ext uri="{FF2B5EF4-FFF2-40B4-BE49-F238E27FC236}">
                    <a16:creationId xmlns:a16="http://schemas.microsoft.com/office/drawing/2014/main" id="{B1E452E0-B709-D75E-FF03-2F51FF0249B9}"/>
                  </a:ext>
                </a:extLst>
              </p:cNvPr>
              <p:cNvSpPr/>
              <p:nvPr/>
            </p:nvSpPr>
            <p:spPr>
              <a:xfrm>
                <a:off x="341507" y="4535011"/>
                <a:ext cx="361767" cy="157441"/>
              </a:xfrm>
              <a:custGeom>
                <a:avLst/>
                <a:gdLst>
                  <a:gd name="connsiteX0" fmla="*/ 201849 w 361767"/>
                  <a:gd name="connsiteY0" fmla="*/ 154508 h 157441"/>
                  <a:gd name="connsiteX1" fmla="*/ 201849 w 361767"/>
                  <a:gd name="connsiteY1" fmla="*/ 93878 h 157441"/>
                  <a:gd name="connsiteX2" fmla="*/ 245729 w 361767"/>
                  <a:gd name="connsiteY2" fmla="*/ 0 h 157441"/>
                  <a:gd name="connsiteX3" fmla="*/ 211600 w 361767"/>
                  <a:gd name="connsiteY3" fmla="*/ 0 h 157441"/>
                  <a:gd name="connsiteX4" fmla="*/ 185272 w 361767"/>
                  <a:gd name="connsiteY4" fmla="*/ 61608 h 157441"/>
                  <a:gd name="connsiteX5" fmla="*/ 158944 w 361767"/>
                  <a:gd name="connsiteY5" fmla="*/ 0 h 157441"/>
                  <a:gd name="connsiteX6" fmla="*/ 123840 w 361767"/>
                  <a:gd name="connsiteY6" fmla="*/ 0 h 157441"/>
                  <a:gd name="connsiteX7" fmla="*/ 167720 w 361767"/>
                  <a:gd name="connsiteY7" fmla="*/ 93878 h 157441"/>
                  <a:gd name="connsiteX8" fmla="*/ 167720 w 361767"/>
                  <a:gd name="connsiteY8" fmla="*/ 154508 h 157441"/>
                  <a:gd name="connsiteX9" fmla="*/ 201849 w 361767"/>
                  <a:gd name="connsiteY9" fmla="*/ 154508 h 157441"/>
                  <a:gd name="connsiteX10" fmla="*/ 81910 w 361767"/>
                  <a:gd name="connsiteY10" fmla="*/ 88989 h 157441"/>
                  <a:gd name="connsiteX11" fmla="*/ 35104 w 361767"/>
                  <a:gd name="connsiteY11" fmla="*/ 978 h 157441"/>
                  <a:gd name="connsiteX12" fmla="*/ 35104 w 361767"/>
                  <a:gd name="connsiteY12" fmla="*/ 0 h 157441"/>
                  <a:gd name="connsiteX13" fmla="*/ 0 w 361767"/>
                  <a:gd name="connsiteY13" fmla="*/ 0 h 157441"/>
                  <a:gd name="connsiteX14" fmla="*/ 0 w 361767"/>
                  <a:gd name="connsiteY14" fmla="*/ 155486 h 157441"/>
                  <a:gd name="connsiteX15" fmla="*/ 31204 w 361767"/>
                  <a:gd name="connsiteY15" fmla="*/ 155486 h 157441"/>
                  <a:gd name="connsiteX16" fmla="*/ 31204 w 361767"/>
                  <a:gd name="connsiteY16" fmla="*/ 63564 h 157441"/>
                  <a:gd name="connsiteX17" fmla="*/ 81910 w 361767"/>
                  <a:gd name="connsiteY17" fmla="*/ 154508 h 157441"/>
                  <a:gd name="connsiteX18" fmla="*/ 82885 w 361767"/>
                  <a:gd name="connsiteY18" fmla="*/ 155486 h 157441"/>
                  <a:gd name="connsiteX19" fmla="*/ 114088 w 361767"/>
                  <a:gd name="connsiteY19" fmla="*/ 155486 h 157441"/>
                  <a:gd name="connsiteX20" fmla="*/ 114088 w 361767"/>
                  <a:gd name="connsiteY20" fmla="*/ 0 h 157441"/>
                  <a:gd name="connsiteX21" fmla="*/ 82885 w 361767"/>
                  <a:gd name="connsiteY21" fmla="*/ 0 h 157441"/>
                  <a:gd name="connsiteX22" fmla="*/ 82885 w 361767"/>
                  <a:gd name="connsiteY22" fmla="*/ 88989 h 157441"/>
                  <a:gd name="connsiteX23" fmla="*/ 361767 w 361767"/>
                  <a:gd name="connsiteY23" fmla="*/ 100724 h 157441"/>
                  <a:gd name="connsiteX24" fmla="*/ 361767 w 361767"/>
                  <a:gd name="connsiteY24" fmla="*/ 0 h 157441"/>
                  <a:gd name="connsiteX25" fmla="*/ 328613 w 361767"/>
                  <a:gd name="connsiteY25" fmla="*/ 0 h 157441"/>
                  <a:gd name="connsiteX26" fmla="*/ 328613 w 361767"/>
                  <a:gd name="connsiteY26" fmla="*/ 99746 h 157441"/>
                  <a:gd name="connsiteX27" fmla="*/ 309111 w 361767"/>
                  <a:gd name="connsiteY27" fmla="*/ 128105 h 157441"/>
                  <a:gd name="connsiteX28" fmla="*/ 289609 w 361767"/>
                  <a:gd name="connsiteY28" fmla="*/ 99746 h 157441"/>
                  <a:gd name="connsiteX29" fmla="*/ 289609 w 361767"/>
                  <a:gd name="connsiteY29" fmla="*/ 0 h 157441"/>
                  <a:gd name="connsiteX30" fmla="*/ 255480 w 361767"/>
                  <a:gd name="connsiteY30" fmla="*/ 0 h 157441"/>
                  <a:gd name="connsiteX31" fmla="*/ 255480 w 361767"/>
                  <a:gd name="connsiteY31" fmla="*/ 100724 h 157441"/>
                  <a:gd name="connsiteX32" fmla="*/ 309111 w 361767"/>
                  <a:gd name="connsiteY32" fmla="*/ 157442 h 157441"/>
                  <a:gd name="connsiteX33" fmla="*/ 361767 w 361767"/>
                  <a:gd name="connsiteY33" fmla="*/ 10072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1767" h="157441">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w="9729" cap="flat">
                <a:noFill/>
                <a:prstDash val="solid"/>
                <a:miter/>
              </a:ln>
            </p:spPr>
            <p:txBody>
              <a:bodyPr rtlCol="0" anchor="ctr"/>
              <a:lstStyle/>
              <a:p>
                <a:endParaRPr lang="en-US"/>
              </a:p>
            </p:txBody>
          </p:sp>
        </p:grpSp>
        <p:grpSp>
          <p:nvGrpSpPr>
            <p:cNvPr id="11" name="Graphic 6">
              <a:extLst>
                <a:ext uri="{FF2B5EF4-FFF2-40B4-BE49-F238E27FC236}">
                  <a16:creationId xmlns:a16="http://schemas.microsoft.com/office/drawing/2014/main" id="{C48F64B0-DF98-BA65-94BC-C92F2193777B}"/>
                </a:ext>
              </a:extLst>
            </p:cNvPr>
            <p:cNvGrpSpPr/>
            <p:nvPr/>
          </p:nvGrpSpPr>
          <p:grpSpPr>
            <a:xfrm>
              <a:off x="898297" y="4574127"/>
              <a:ext cx="765464" cy="118325"/>
              <a:chOff x="898297" y="4574127"/>
              <a:chExt cx="765464" cy="118325"/>
            </a:xfrm>
            <a:solidFill>
              <a:srgbClr val="FFFFFF"/>
            </a:solidFill>
          </p:grpSpPr>
          <p:sp>
            <p:nvSpPr>
              <p:cNvPr id="31" name="Freeform 30">
                <a:extLst>
                  <a:ext uri="{FF2B5EF4-FFF2-40B4-BE49-F238E27FC236}">
                    <a16:creationId xmlns:a16="http://schemas.microsoft.com/office/drawing/2014/main" id="{0D1BEA6E-A656-2047-911F-FBE9664CD710}"/>
                  </a:ext>
                </a:extLst>
              </p:cNvPr>
              <p:cNvSpPr/>
              <p:nvPr/>
            </p:nvSpPr>
            <p:spPr>
              <a:xfrm>
                <a:off x="898297" y="4575105"/>
                <a:ext cx="67282" cy="115392"/>
              </a:xfrm>
              <a:custGeom>
                <a:avLst/>
                <a:gdLst>
                  <a:gd name="connsiteX0" fmla="*/ 34129 w 67282"/>
                  <a:gd name="connsiteY0" fmla="*/ 115392 h 115392"/>
                  <a:gd name="connsiteX1" fmla="*/ 0 w 67282"/>
                  <a:gd name="connsiteY1" fmla="*/ 115392 h 115392"/>
                  <a:gd name="connsiteX2" fmla="*/ 0 w 67282"/>
                  <a:gd name="connsiteY2" fmla="*/ 1956 h 115392"/>
                  <a:gd name="connsiteX3" fmla="*/ 34129 w 67282"/>
                  <a:gd name="connsiteY3" fmla="*/ 1956 h 115392"/>
                  <a:gd name="connsiteX4" fmla="*/ 34129 w 67282"/>
                  <a:gd name="connsiteY4" fmla="*/ 16624 h 115392"/>
                  <a:gd name="connsiteX5" fmla="*/ 64358 w 67282"/>
                  <a:gd name="connsiteY5" fmla="*/ 0 h 115392"/>
                  <a:gd name="connsiteX6" fmla="*/ 66308 w 67282"/>
                  <a:gd name="connsiteY6" fmla="*/ 0 h 115392"/>
                  <a:gd name="connsiteX7" fmla="*/ 67283 w 67282"/>
                  <a:gd name="connsiteY7" fmla="*/ 0 h 115392"/>
                  <a:gd name="connsiteX8" fmla="*/ 67283 w 67282"/>
                  <a:gd name="connsiteY8" fmla="*/ 28359 h 115392"/>
                  <a:gd name="connsiteX9" fmla="*/ 65333 w 67282"/>
                  <a:gd name="connsiteY9" fmla="*/ 28359 h 115392"/>
                  <a:gd name="connsiteX10" fmla="*/ 59482 w 67282"/>
                  <a:gd name="connsiteY10" fmla="*/ 27381 h 115392"/>
                  <a:gd name="connsiteX11" fmla="*/ 34129 w 67282"/>
                  <a:gd name="connsiteY11" fmla="*/ 39116 h 115392"/>
                  <a:gd name="connsiteX12" fmla="*/ 34129 w 67282"/>
                  <a:gd name="connsiteY12" fmla="*/ 115392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282" h="11539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w="9729"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AD60055-5FBB-546A-1363-8DC2F1D4C540}"/>
                  </a:ext>
                </a:extLst>
              </p:cNvPr>
              <p:cNvSpPr/>
              <p:nvPr/>
            </p:nvSpPr>
            <p:spPr>
              <a:xfrm>
                <a:off x="1182055"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395F5D13-78B0-3407-EA5C-9C03EDB9A029}"/>
                  </a:ext>
                </a:extLst>
              </p:cNvPr>
              <p:cNvSpPr/>
              <p:nvPr/>
            </p:nvSpPr>
            <p:spPr>
              <a:xfrm>
                <a:off x="1079668"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4D4B85E0-870F-A81E-F4C7-55C627F982E6}"/>
                  </a:ext>
                </a:extLst>
              </p:cNvPr>
              <p:cNvSpPr/>
              <p:nvPr/>
            </p:nvSpPr>
            <p:spPr>
              <a:xfrm>
                <a:off x="1291268" y="4574127"/>
                <a:ext cx="152117" cy="118325"/>
              </a:xfrm>
              <a:custGeom>
                <a:avLst/>
                <a:gdLst>
                  <a:gd name="connsiteX0" fmla="*/ 152118 w 152117"/>
                  <a:gd name="connsiteY0" fmla="*/ 116370 h 118325"/>
                  <a:gd name="connsiteX1" fmla="*/ 118964 w 152117"/>
                  <a:gd name="connsiteY1" fmla="*/ 116370 h 118325"/>
                  <a:gd name="connsiteX2" fmla="*/ 118964 w 152117"/>
                  <a:gd name="connsiteY2" fmla="*/ 41072 h 118325"/>
                  <a:gd name="connsiteX3" fmla="*/ 110188 w 152117"/>
                  <a:gd name="connsiteY3" fmla="*/ 29337 h 118325"/>
                  <a:gd name="connsiteX4" fmla="*/ 93611 w 152117"/>
                  <a:gd name="connsiteY4" fmla="*/ 39116 h 118325"/>
                  <a:gd name="connsiteX5" fmla="*/ 93611 w 152117"/>
                  <a:gd name="connsiteY5" fmla="*/ 117348 h 118325"/>
                  <a:gd name="connsiteX6" fmla="*/ 59482 w 152117"/>
                  <a:gd name="connsiteY6" fmla="*/ 117348 h 118325"/>
                  <a:gd name="connsiteX7" fmla="*/ 59482 w 152117"/>
                  <a:gd name="connsiteY7" fmla="*/ 42050 h 118325"/>
                  <a:gd name="connsiteX8" fmla="*/ 51681 w 152117"/>
                  <a:gd name="connsiteY8" fmla="*/ 30315 h 118325"/>
                  <a:gd name="connsiteX9" fmla="*/ 34129 w 152117"/>
                  <a:gd name="connsiteY9" fmla="*/ 40094 h 118325"/>
                  <a:gd name="connsiteX10" fmla="*/ 34129 w 152117"/>
                  <a:gd name="connsiteY10" fmla="*/ 118326 h 118325"/>
                  <a:gd name="connsiteX11" fmla="*/ 0 w 152117"/>
                  <a:gd name="connsiteY11" fmla="*/ 118326 h 118325"/>
                  <a:gd name="connsiteX12" fmla="*/ 0 w 152117"/>
                  <a:gd name="connsiteY12" fmla="*/ 2934 h 118325"/>
                  <a:gd name="connsiteX13" fmla="*/ 34129 w 152117"/>
                  <a:gd name="connsiteY13" fmla="*/ 2934 h 118325"/>
                  <a:gd name="connsiteX14" fmla="*/ 34129 w 152117"/>
                  <a:gd name="connsiteY14" fmla="*/ 14669 h 118325"/>
                  <a:gd name="connsiteX15" fmla="*/ 65333 w 152117"/>
                  <a:gd name="connsiteY15" fmla="*/ 0 h 118325"/>
                  <a:gd name="connsiteX16" fmla="*/ 91661 w 152117"/>
                  <a:gd name="connsiteY16" fmla="*/ 15646 h 118325"/>
                  <a:gd name="connsiteX17" fmla="*/ 123840 w 152117"/>
                  <a:gd name="connsiteY17" fmla="*/ 0 h 118325"/>
                  <a:gd name="connsiteX18" fmla="*/ 152118 w 152117"/>
                  <a:gd name="connsiteY18" fmla="*/ 31293 h 118325"/>
                  <a:gd name="connsiteX19" fmla="*/ 152118 w 152117"/>
                  <a:gd name="connsiteY19" fmla="*/ 116370 h 11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117" h="118325">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w="9729"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B495A5C2-8507-E3A9-31AB-FE85FBF5B27B}"/>
                  </a:ext>
                </a:extLst>
              </p:cNvPr>
              <p:cNvSpPr/>
              <p:nvPr/>
            </p:nvSpPr>
            <p:spPr>
              <a:xfrm>
                <a:off x="1458012" y="4574127"/>
                <a:ext cx="96536" cy="117348"/>
              </a:xfrm>
              <a:custGeom>
                <a:avLst/>
                <a:gdLst>
                  <a:gd name="connsiteX0" fmla="*/ 28278 w 96536"/>
                  <a:gd name="connsiteY0" fmla="*/ 117348 h 117348"/>
                  <a:gd name="connsiteX1" fmla="*/ 0 w 96536"/>
                  <a:gd name="connsiteY1" fmla="*/ 88011 h 117348"/>
                  <a:gd name="connsiteX2" fmla="*/ 60457 w 96536"/>
                  <a:gd name="connsiteY2" fmla="*/ 42050 h 117348"/>
                  <a:gd name="connsiteX3" fmla="*/ 60457 w 96536"/>
                  <a:gd name="connsiteY3" fmla="*/ 38138 h 117348"/>
                  <a:gd name="connsiteX4" fmla="*/ 50706 w 96536"/>
                  <a:gd name="connsiteY4" fmla="*/ 26403 h 117348"/>
                  <a:gd name="connsiteX5" fmla="*/ 20477 w 96536"/>
                  <a:gd name="connsiteY5" fmla="*/ 38138 h 117348"/>
                  <a:gd name="connsiteX6" fmla="*/ 4876 w 96536"/>
                  <a:gd name="connsiteY6" fmla="*/ 17602 h 117348"/>
                  <a:gd name="connsiteX7" fmla="*/ 56557 w 96536"/>
                  <a:gd name="connsiteY7" fmla="*/ 0 h 117348"/>
                  <a:gd name="connsiteX8" fmla="*/ 93611 w 96536"/>
                  <a:gd name="connsiteY8" fmla="*/ 37160 h 117348"/>
                  <a:gd name="connsiteX9" fmla="*/ 93611 w 96536"/>
                  <a:gd name="connsiteY9" fmla="*/ 87033 h 117348"/>
                  <a:gd name="connsiteX10" fmla="*/ 96536 w 96536"/>
                  <a:gd name="connsiteY10" fmla="*/ 114414 h 117348"/>
                  <a:gd name="connsiteX11" fmla="*/ 96536 w 96536"/>
                  <a:gd name="connsiteY11" fmla="*/ 115392 h 117348"/>
                  <a:gd name="connsiteX12" fmla="*/ 63382 w 96536"/>
                  <a:gd name="connsiteY12" fmla="*/ 115392 h 117348"/>
                  <a:gd name="connsiteX13" fmla="*/ 61432 w 96536"/>
                  <a:gd name="connsiteY13" fmla="*/ 103657 h 117348"/>
                  <a:gd name="connsiteX14" fmla="*/ 28278 w 96536"/>
                  <a:gd name="connsiteY14" fmla="*/ 117348 h 117348"/>
                  <a:gd name="connsiteX15" fmla="*/ 60457 w 96536"/>
                  <a:gd name="connsiteY15" fmla="*/ 60630 h 117348"/>
                  <a:gd name="connsiteX16" fmla="*/ 32179 w 96536"/>
                  <a:gd name="connsiteY16" fmla="*/ 82144 h 117348"/>
                  <a:gd name="connsiteX17" fmla="*/ 41930 w 96536"/>
                  <a:gd name="connsiteY17" fmla="*/ 91923 h 117348"/>
                  <a:gd name="connsiteX18" fmla="*/ 60457 w 96536"/>
                  <a:gd name="connsiteY18" fmla="*/ 84099 h 117348"/>
                  <a:gd name="connsiteX19" fmla="*/ 60457 w 96536"/>
                  <a:gd name="connsiteY19" fmla="*/ 60630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536" h="117348">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w="9729"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0D7A9469-DDB9-B728-7D6F-511116FF0FCD}"/>
                  </a:ext>
                </a:extLst>
              </p:cNvPr>
              <p:cNvSpPr/>
              <p:nvPr/>
            </p:nvSpPr>
            <p:spPr>
              <a:xfrm>
                <a:off x="971430" y="4575105"/>
                <a:ext cx="99461" cy="117347"/>
              </a:xfrm>
              <a:custGeom>
                <a:avLst/>
                <a:gdLst>
                  <a:gd name="connsiteX0" fmla="*/ 49731 w 99461"/>
                  <a:gd name="connsiteY0" fmla="*/ 0 h 117347"/>
                  <a:gd name="connsiteX1" fmla="*/ 0 w 99461"/>
                  <a:gd name="connsiteY1" fmla="*/ 58674 h 117347"/>
                  <a:gd name="connsiteX2" fmla="*/ 49731 w 99461"/>
                  <a:gd name="connsiteY2" fmla="*/ 117348 h 117347"/>
                  <a:gd name="connsiteX3" fmla="*/ 99462 w 99461"/>
                  <a:gd name="connsiteY3" fmla="*/ 58674 h 117347"/>
                  <a:gd name="connsiteX4" fmla="*/ 49731 w 99461"/>
                  <a:gd name="connsiteY4" fmla="*/ 0 h 117347"/>
                  <a:gd name="connsiteX5" fmla="*/ 49731 w 99461"/>
                  <a:gd name="connsiteY5" fmla="*/ 89967 h 117347"/>
                  <a:gd name="connsiteX6" fmla="*/ 34129 w 99461"/>
                  <a:gd name="connsiteY6" fmla="*/ 58674 h 117347"/>
                  <a:gd name="connsiteX7" fmla="*/ 49731 w 99461"/>
                  <a:gd name="connsiteY7" fmla="*/ 28359 h 117347"/>
                  <a:gd name="connsiteX8" fmla="*/ 65333 w 99461"/>
                  <a:gd name="connsiteY8" fmla="*/ 58674 h 117347"/>
                  <a:gd name="connsiteX9" fmla="*/ 49731 w 99461"/>
                  <a:gd name="connsiteY9" fmla="*/ 89967 h 11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7">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6C210078-AA1B-EC92-A01A-D3FEDD8F539A}"/>
                  </a:ext>
                </a:extLst>
              </p:cNvPr>
              <p:cNvSpPr/>
              <p:nvPr/>
            </p:nvSpPr>
            <p:spPr>
              <a:xfrm>
                <a:off x="1571126" y="4575105"/>
                <a:ext cx="92635" cy="114414"/>
              </a:xfrm>
              <a:custGeom>
                <a:avLst/>
                <a:gdLst>
                  <a:gd name="connsiteX0" fmla="*/ 64357 w 92635"/>
                  <a:gd name="connsiteY0" fmla="*/ 0 h 114414"/>
                  <a:gd name="connsiteX1" fmla="*/ 34129 w 92635"/>
                  <a:gd name="connsiteY1" fmla="*/ 13691 h 114414"/>
                  <a:gd name="connsiteX2" fmla="*/ 34129 w 92635"/>
                  <a:gd name="connsiteY2" fmla="*/ 1956 h 114414"/>
                  <a:gd name="connsiteX3" fmla="*/ 0 w 92635"/>
                  <a:gd name="connsiteY3" fmla="*/ 1956 h 114414"/>
                  <a:gd name="connsiteX4" fmla="*/ 0 w 92635"/>
                  <a:gd name="connsiteY4" fmla="*/ 114414 h 114414"/>
                  <a:gd name="connsiteX5" fmla="*/ 34129 w 92635"/>
                  <a:gd name="connsiteY5" fmla="*/ 114414 h 114414"/>
                  <a:gd name="connsiteX6" fmla="*/ 34129 w 92635"/>
                  <a:gd name="connsiteY6" fmla="*/ 37160 h 114414"/>
                  <a:gd name="connsiteX7" fmla="*/ 50706 w 92635"/>
                  <a:gd name="connsiteY7" fmla="*/ 28359 h 114414"/>
                  <a:gd name="connsiteX8" fmla="*/ 58507 w 92635"/>
                  <a:gd name="connsiteY8" fmla="*/ 39116 h 114414"/>
                  <a:gd name="connsiteX9" fmla="*/ 58507 w 92635"/>
                  <a:gd name="connsiteY9" fmla="*/ 114414 h 114414"/>
                  <a:gd name="connsiteX10" fmla="*/ 92636 w 92635"/>
                  <a:gd name="connsiteY10" fmla="*/ 114414 h 114414"/>
                  <a:gd name="connsiteX11" fmla="*/ 92636 w 92635"/>
                  <a:gd name="connsiteY11" fmla="*/ 30315 h 114414"/>
                  <a:gd name="connsiteX12" fmla="*/ 64357 w 92635"/>
                  <a:gd name="connsiteY12" fmla="*/ 0 h 11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4414">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w="9729" cap="flat">
                <a:noFill/>
                <a:prstDash val="solid"/>
                <a:miter/>
              </a:ln>
            </p:spPr>
            <p:txBody>
              <a:bodyPr rtlCol="0" anchor="ctr"/>
              <a:lstStyle/>
              <a:p>
                <a:endParaRPr lang="en-US"/>
              </a:p>
            </p:txBody>
          </p:sp>
        </p:grpSp>
        <p:sp>
          <p:nvSpPr>
            <p:cNvPr id="12" name="Freeform 11">
              <a:extLst>
                <a:ext uri="{FF2B5EF4-FFF2-40B4-BE49-F238E27FC236}">
                  <a16:creationId xmlns:a16="http://schemas.microsoft.com/office/drawing/2014/main" id="{8A3C450D-C650-C6E3-D05A-CA08B95B92AD}"/>
                </a:ext>
              </a:extLst>
            </p:cNvPr>
            <p:cNvSpPr/>
            <p:nvPr/>
          </p:nvSpPr>
          <p:spPr>
            <a:xfrm>
              <a:off x="650618" y="4732547"/>
              <a:ext cx="112138" cy="159397"/>
            </a:xfrm>
            <a:custGeom>
              <a:avLst/>
              <a:gdLst>
                <a:gd name="connsiteX0" fmla="*/ 67283 w 112138"/>
                <a:gd name="connsiteY0" fmla="*/ 64541 h 159397"/>
                <a:gd name="connsiteX1" fmla="*/ 64358 w 112138"/>
                <a:gd name="connsiteY1" fmla="*/ 63564 h 159397"/>
                <a:gd name="connsiteX2" fmla="*/ 40955 w 112138"/>
                <a:gd name="connsiteY2" fmla="*/ 42050 h 159397"/>
                <a:gd name="connsiteX3" fmla="*/ 55582 w 112138"/>
                <a:gd name="connsiteY3" fmla="*/ 29337 h 159397"/>
                <a:gd name="connsiteX4" fmla="*/ 80934 w 112138"/>
                <a:gd name="connsiteY4" fmla="*/ 49873 h 159397"/>
                <a:gd name="connsiteX5" fmla="*/ 81910 w 112138"/>
                <a:gd name="connsiteY5" fmla="*/ 51829 h 159397"/>
                <a:gd name="connsiteX6" fmla="*/ 109213 w 112138"/>
                <a:gd name="connsiteY6" fmla="*/ 37160 h 159397"/>
                <a:gd name="connsiteX7" fmla="*/ 108238 w 112138"/>
                <a:gd name="connsiteY7" fmla="*/ 35204 h 159397"/>
                <a:gd name="connsiteX8" fmla="*/ 55582 w 112138"/>
                <a:gd name="connsiteY8" fmla="*/ 0 h 159397"/>
                <a:gd name="connsiteX9" fmla="*/ 5851 w 112138"/>
                <a:gd name="connsiteY9" fmla="*/ 44006 h 159397"/>
                <a:gd name="connsiteX10" fmla="*/ 49731 w 112138"/>
                <a:gd name="connsiteY10" fmla="*/ 93878 h 159397"/>
                <a:gd name="connsiteX11" fmla="*/ 50706 w 112138"/>
                <a:gd name="connsiteY11" fmla="*/ 94856 h 159397"/>
                <a:gd name="connsiteX12" fmla="*/ 76059 w 112138"/>
                <a:gd name="connsiteY12" fmla="*/ 117348 h 159397"/>
                <a:gd name="connsiteX13" fmla="*/ 58507 w 112138"/>
                <a:gd name="connsiteY13" fmla="*/ 132017 h 159397"/>
                <a:gd name="connsiteX14" fmla="*/ 29253 w 112138"/>
                <a:gd name="connsiteY14" fmla="*/ 109525 h 159397"/>
                <a:gd name="connsiteX15" fmla="*/ 28278 w 112138"/>
                <a:gd name="connsiteY15" fmla="*/ 107569 h 159397"/>
                <a:gd name="connsiteX16" fmla="*/ 0 w 112138"/>
                <a:gd name="connsiteY16" fmla="*/ 120282 h 159397"/>
                <a:gd name="connsiteX17" fmla="*/ 975 w 112138"/>
                <a:gd name="connsiteY17" fmla="*/ 122238 h 159397"/>
                <a:gd name="connsiteX18" fmla="*/ 59482 w 112138"/>
                <a:gd name="connsiteY18" fmla="*/ 159398 h 159397"/>
                <a:gd name="connsiteX19" fmla="*/ 112138 w 112138"/>
                <a:gd name="connsiteY19" fmla="*/ 114414 h 159397"/>
                <a:gd name="connsiteX20" fmla="*/ 67283 w 112138"/>
                <a:gd name="connsiteY20" fmla="*/ 64541 h 15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2138" h="159397">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w="9729"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AD8962F-9531-6879-55EB-8E8EB3B92155}"/>
                </a:ext>
              </a:extLst>
            </p:cNvPr>
            <p:cNvSpPr/>
            <p:nvPr/>
          </p:nvSpPr>
          <p:spPr>
            <a:xfrm>
              <a:off x="77640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CE90FB50-BEEF-1316-8ACC-53F9634D8E35}"/>
                </a:ext>
              </a:extLst>
            </p:cNvPr>
            <p:cNvSpPr/>
            <p:nvPr/>
          </p:nvSpPr>
          <p:spPr>
            <a:xfrm>
              <a:off x="885620" y="4729613"/>
              <a:ext cx="92635" cy="160375"/>
            </a:xfrm>
            <a:custGeom>
              <a:avLst/>
              <a:gdLst>
                <a:gd name="connsiteX0" fmla="*/ 64358 w 92635"/>
                <a:gd name="connsiteY0" fmla="*/ 44006 h 160375"/>
                <a:gd name="connsiteX1" fmla="*/ 34129 w 92635"/>
                <a:gd name="connsiteY1" fmla="*/ 57696 h 160375"/>
                <a:gd name="connsiteX2" fmla="*/ 34129 w 92635"/>
                <a:gd name="connsiteY2" fmla="*/ 0 h 160375"/>
                <a:gd name="connsiteX3" fmla="*/ 0 w 92635"/>
                <a:gd name="connsiteY3" fmla="*/ 4890 h 160375"/>
                <a:gd name="connsiteX4" fmla="*/ 0 w 92635"/>
                <a:gd name="connsiteY4" fmla="*/ 160376 h 160375"/>
                <a:gd name="connsiteX5" fmla="*/ 34129 w 92635"/>
                <a:gd name="connsiteY5" fmla="*/ 160376 h 160375"/>
                <a:gd name="connsiteX6" fmla="*/ 34129 w 92635"/>
                <a:gd name="connsiteY6" fmla="*/ 83122 h 160375"/>
                <a:gd name="connsiteX7" fmla="*/ 50706 w 92635"/>
                <a:gd name="connsiteY7" fmla="*/ 74320 h 160375"/>
                <a:gd name="connsiteX8" fmla="*/ 58507 w 92635"/>
                <a:gd name="connsiteY8" fmla="*/ 85077 h 160375"/>
                <a:gd name="connsiteX9" fmla="*/ 58507 w 92635"/>
                <a:gd name="connsiteY9" fmla="*/ 160376 h 160375"/>
                <a:gd name="connsiteX10" fmla="*/ 92636 w 92635"/>
                <a:gd name="connsiteY10" fmla="*/ 160376 h 160375"/>
                <a:gd name="connsiteX11" fmla="*/ 92636 w 92635"/>
                <a:gd name="connsiteY11" fmla="*/ 74320 h 160375"/>
                <a:gd name="connsiteX12" fmla="*/ 64358 w 92635"/>
                <a:gd name="connsiteY12" fmla="*/ 44006 h 1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6037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w="9729"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7E81BC5-9B66-E52A-9DDB-D219B68043E6}"/>
                </a:ext>
              </a:extLst>
            </p:cNvPr>
            <p:cNvSpPr/>
            <p:nvPr/>
          </p:nvSpPr>
          <p:spPr>
            <a:xfrm>
              <a:off x="990933"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9666B65-876D-0D8C-95E8-0762A3405214}"/>
                </a:ext>
              </a:extLst>
            </p:cNvPr>
            <p:cNvSpPr/>
            <p:nvPr/>
          </p:nvSpPr>
          <p:spPr>
            <a:xfrm>
              <a:off x="1102096"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0680117-B447-8430-2978-C20D93B1D7C4}"/>
                </a:ext>
              </a:extLst>
            </p:cNvPr>
            <p:cNvSpPr/>
            <p:nvPr/>
          </p:nvSpPr>
          <p:spPr>
            <a:xfrm>
              <a:off x="1284442" y="4773619"/>
              <a:ext cx="99487" cy="117348"/>
            </a:xfrm>
            <a:custGeom>
              <a:avLst/>
              <a:gdLst>
                <a:gd name="connsiteX0" fmla="*/ 49731 w 99487"/>
                <a:gd name="connsiteY0" fmla="*/ 0 h 117348"/>
                <a:gd name="connsiteX1" fmla="*/ 0 w 99487"/>
                <a:gd name="connsiteY1" fmla="*/ 58674 h 117348"/>
                <a:gd name="connsiteX2" fmla="*/ 49731 w 99487"/>
                <a:gd name="connsiteY2" fmla="*/ 117348 h 117348"/>
                <a:gd name="connsiteX3" fmla="*/ 99462 w 99487"/>
                <a:gd name="connsiteY3" fmla="*/ 58674 h 117348"/>
                <a:gd name="connsiteX4" fmla="*/ 49731 w 99487"/>
                <a:gd name="connsiteY4" fmla="*/ 0 h 117348"/>
                <a:gd name="connsiteX5" fmla="*/ 49731 w 99487"/>
                <a:gd name="connsiteY5" fmla="*/ 89967 h 117348"/>
                <a:gd name="connsiteX6" fmla="*/ 34129 w 99487"/>
                <a:gd name="connsiteY6" fmla="*/ 58674 h 117348"/>
                <a:gd name="connsiteX7" fmla="*/ 49731 w 99487"/>
                <a:gd name="connsiteY7" fmla="*/ 28359 h 117348"/>
                <a:gd name="connsiteX8" fmla="*/ 65333 w 99487"/>
                <a:gd name="connsiteY8" fmla="*/ 58674 h 117348"/>
                <a:gd name="connsiteX9" fmla="*/ 49731 w 99487"/>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87" h="117348">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BD69B06-D4AB-8053-EDCF-62793645FEE4}"/>
                </a:ext>
              </a:extLst>
            </p:cNvPr>
            <p:cNvSpPr/>
            <p:nvPr/>
          </p:nvSpPr>
          <p:spPr>
            <a:xfrm>
              <a:off x="1390729" y="4733525"/>
              <a:ext cx="69233" cy="156464"/>
            </a:xfrm>
            <a:custGeom>
              <a:avLst/>
              <a:gdLst>
                <a:gd name="connsiteX0" fmla="*/ 51681 w 69233"/>
                <a:gd name="connsiteY0" fmla="*/ 0 h 156464"/>
                <a:gd name="connsiteX1" fmla="*/ 15602 w 69233"/>
                <a:gd name="connsiteY1" fmla="*/ 35204 h 156464"/>
                <a:gd name="connsiteX2" fmla="*/ 15602 w 69233"/>
                <a:gd name="connsiteY2" fmla="*/ 43028 h 156464"/>
                <a:gd name="connsiteX3" fmla="*/ 0 w 69233"/>
                <a:gd name="connsiteY3" fmla="*/ 43028 h 156464"/>
                <a:gd name="connsiteX4" fmla="*/ 0 w 69233"/>
                <a:gd name="connsiteY4" fmla="*/ 69431 h 156464"/>
                <a:gd name="connsiteX5" fmla="*/ 15602 w 69233"/>
                <a:gd name="connsiteY5" fmla="*/ 69431 h 156464"/>
                <a:gd name="connsiteX6" fmla="*/ 15602 w 69233"/>
                <a:gd name="connsiteY6" fmla="*/ 156464 h 156464"/>
                <a:gd name="connsiteX7" fmla="*/ 49731 w 69233"/>
                <a:gd name="connsiteY7" fmla="*/ 156464 h 156464"/>
                <a:gd name="connsiteX8" fmla="*/ 49731 w 69233"/>
                <a:gd name="connsiteY8" fmla="*/ 69431 h 156464"/>
                <a:gd name="connsiteX9" fmla="*/ 69233 w 69233"/>
                <a:gd name="connsiteY9" fmla="*/ 69431 h 156464"/>
                <a:gd name="connsiteX10" fmla="*/ 69233 w 69233"/>
                <a:gd name="connsiteY10" fmla="*/ 43028 h 156464"/>
                <a:gd name="connsiteX11" fmla="*/ 49731 w 69233"/>
                <a:gd name="connsiteY11" fmla="*/ 43028 h 156464"/>
                <a:gd name="connsiteX12" fmla="*/ 49731 w 69233"/>
                <a:gd name="connsiteY12" fmla="*/ 36182 h 156464"/>
                <a:gd name="connsiteX13" fmla="*/ 60457 w 69233"/>
                <a:gd name="connsiteY13" fmla="*/ 26403 h 156464"/>
                <a:gd name="connsiteX14" fmla="*/ 67283 w 69233"/>
                <a:gd name="connsiteY14" fmla="*/ 27381 h 156464"/>
                <a:gd name="connsiteX15" fmla="*/ 69233 w 69233"/>
                <a:gd name="connsiteY15" fmla="*/ 27381 h 156464"/>
                <a:gd name="connsiteX16" fmla="*/ 69233 w 69233"/>
                <a:gd name="connsiteY16" fmla="*/ 978 h 156464"/>
                <a:gd name="connsiteX17" fmla="*/ 68258 w 69233"/>
                <a:gd name="connsiteY17" fmla="*/ 978 h 156464"/>
                <a:gd name="connsiteX18" fmla="*/ 51681 w 69233"/>
                <a:gd name="connsiteY18" fmla="*/ 0 h 15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233" h="156464">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w="9729"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09F0E289-6F33-F9B2-BF39-650E90DEEC1D}"/>
                </a:ext>
              </a:extLst>
            </p:cNvPr>
            <p:cNvSpPr/>
            <p:nvPr/>
          </p:nvSpPr>
          <p:spPr>
            <a:xfrm>
              <a:off x="1501892" y="4733525"/>
              <a:ext cx="135540" cy="155486"/>
            </a:xfrm>
            <a:custGeom>
              <a:avLst/>
              <a:gdLst>
                <a:gd name="connsiteX0" fmla="*/ 68258 w 135540"/>
                <a:gd name="connsiteY0" fmla="*/ 101702 h 155486"/>
                <a:gd name="connsiteX1" fmla="*/ 42905 w 135540"/>
                <a:gd name="connsiteY1" fmla="*/ 0 h 155486"/>
                <a:gd name="connsiteX2" fmla="*/ 0 w 135540"/>
                <a:gd name="connsiteY2" fmla="*/ 0 h 155486"/>
                <a:gd name="connsiteX3" fmla="*/ 0 w 135540"/>
                <a:gd name="connsiteY3" fmla="*/ 155486 h 155486"/>
                <a:gd name="connsiteX4" fmla="*/ 29253 w 135540"/>
                <a:gd name="connsiteY4" fmla="*/ 155486 h 155486"/>
                <a:gd name="connsiteX5" fmla="*/ 29253 w 135540"/>
                <a:gd name="connsiteY5" fmla="*/ 58674 h 155486"/>
                <a:gd name="connsiteX6" fmla="*/ 53631 w 135540"/>
                <a:gd name="connsiteY6" fmla="*/ 155486 h 155486"/>
                <a:gd name="connsiteX7" fmla="*/ 79959 w 135540"/>
                <a:gd name="connsiteY7" fmla="*/ 155486 h 155486"/>
                <a:gd name="connsiteX8" fmla="*/ 104337 w 135540"/>
                <a:gd name="connsiteY8" fmla="*/ 59652 h 155486"/>
                <a:gd name="connsiteX9" fmla="*/ 104337 w 135540"/>
                <a:gd name="connsiteY9" fmla="*/ 155486 h 155486"/>
                <a:gd name="connsiteX10" fmla="*/ 135541 w 135540"/>
                <a:gd name="connsiteY10" fmla="*/ 155486 h 155486"/>
                <a:gd name="connsiteX11" fmla="*/ 135541 w 135540"/>
                <a:gd name="connsiteY11" fmla="*/ 0 h 155486"/>
                <a:gd name="connsiteX12" fmla="*/ 91661 w 135540"/>
                <a:gd name="connsiteY12" fmla="*/ 0 h 155486"/>
                <a:gd name="connsiteX13" fmla="*/ 68258 w 135540"/>
                <a:gd name="connsiteY13" fmla="*/ 101702 h 15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540" h="155486">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w="9729"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8A1B72DB-74E0-CA42-1411-F81FD5D56BED}"/>
                </a:ext>
              </a:extLst>
            </p:cNvPr>
            <p:cNvSpPr/>
            <p:nvPr/>
          </p:nvSpPr>
          <p:spPr>
            <a:xfrm>
              <a:off x="1652060" y="4772641"/>
              <a:ext cx="94586" cy="117348"/>
            </a:xfrm>
            <a:custGeom>
              <a:avLst/>
              <a:gdLst>
                <a:gd name="connsiteX0" fmla="*/ 73134 w 94586"/>
                <a:gd name="connsiteY0" fmla="*/ 78232 h 117348"/>
                <a:gd name="connsiteX1" fmla="*/ 51681 w 94586"/>
                <a:gd name="connsiteY1" fmla="*/ 90945 h 117348"/>
                <a:gd name="connsiteX2" fmla="*/ 34129 w 94586"/>
                <a:gd name="connsiteY2" fmla="*/ 68453 h 117348"/>
                <a:gd name="connsiteX3" fmla="*/ 94586 w 94586"/>
                <a:gd name="connsiteY3" fmla="*/ 68453 h 117348"/>
                <a:gd name="connsiteX4" fmla="*/ 94586 w 94586"/>
                <a:gd name="connsiteY4" fmla="*/ 60630 h 117348"/>
                <a:gd name="connsiteX5" fmla="*/ 48756 w 94586"/>
                <a:gd name="connsiteY5" fmla="*/ 0 h 117348"/>
                <a:gd name="connsiteX6" fmla="*/ 0 w 94586"/>
                <a:gd name="connsiteY6" fmla="*/ 58674 h 117348"/>
                <a:gd name="connsiteX7" fmla="*/ 49731 w 94586"/>
                <a:gd name="connsiteY7" fmla="*/ 117348 h 117348"/>
                <a:gd name="connsiteX8" fmla="*/ 93611 w 94586"/>
                <a:gd name="connsiteY8" fmla="*/ 93878 h 117348"/>
                <a:gd name="connsiteX9" fmla="*/ 94586 w 94586"/>
                <a:gd name="connsiteY9" fmla="*/ 91923 h 117348"/>
                <a:gd name="connsiteX10" fmla="*/ 74109 w 94586"/>
                <a:gd name="connsiteY10" fmla="*/ 75298 h 117348"/>
                <a:gd name="connsiteX11" fmla="*/ 73134 w 94586"/>
                <a:gd name="connsiteY11" fmla="*/ 78232 h 117348"/>
                <a:gd name="connsiteX12" fmla="*/ 35104 w 94586"/>
                <a:gd name="connsiteY12" fmla="*/ 47917 h 117348"/>
                <a:gd name="connsiteX13" fmla="*/ 49731 w 94586"/>
                <a:gd name="connsiteY13" fmla="*/ 28359 h 117348"/>
                <a:gd name="connsiteX14" fmla="*/ 63382 w 94586"/>
                <a:gd name="connsiteY14" fmla="*/ 47917 h 117348"/>
                <a:gd name="connsiteX15" fmla="*/ 35104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w="9729"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0222A4DF-F10B-1186-A69E-EBDCA7728D97}"/>
                </a:ext>
              </a:extLst>
            </p:cNvPr>
            <p:cNvSpPr/>
            <p:nvPr/>
          </p:nvSpPr>
          <p:spPr>
            <a:xfrm>
              <a:off x="1762248" y="4733525"/>
              <a:ext cx="101411" cy="157441"/>
            </a:xfrm>
            <a:custGeom>
              <a:avLst/>
              <a:gdLst>
                <a:gd name="connsiteX0" fmla="*/ 96536 w 101411"/>
                <a:gd name="connsiteY0" fmla="*/ 127127 h 157441"/>
                <a:gd name="connsiteX1" fmla="*/ 96536 w 101411"/>
                <a:gd name="connsiteY1" fmla="*/ 0 h 157441"/>
                <a:gd name="connsiteX2" fmla="*/ 62407 w 101411"/>
                <a:gd name="connsiteY2" fmla="*/ 0 h 157441"/>
                <a:gd name="connsiteX3" fmla="*/ 62407 w 101411"/>
                <a:gd name="connsiteY3" fmla="*/ 50851 h 157441"/>
                <a:gd name="connsiteX4" fmla="*/ 37054 w 101411"/>
                <a:gd name="connsiteY4" fmla="*/ 40094 h 157441"/>
                <a:gd name="connsiteX5" fmla="*/ 0 w 101411"/>
                <a:gd name="connsiteY5" fmla="*/ 99746 h 157441"/>
                <a:gd name="connsiteX6" fmla="*/ 37054 w 101411"/>
                <a:gd name="connsiteY6" fmla="*/ 157442 h 157441"/>
                <a:gd name="connsiteX7" fmla="*/ 63382 w 101411"/>
                <a:gd name="connsiteY7" fmla="*/ 145707 h 157441"/>
                <a:gd name="connsiteX8" fmla="*/ 65333 w 101411"/>
                <a:gd name="connsiteY8" fmla="*/ 154508 h 157441"/>
                <a:gd name="connsiteX9" fmla="*/ 66308 w 101411"/>
                <a:gd name="connsiteY9" fmla="*/ 155486 h 157441"/>
                <a:gd name="connsiteX10" fmla="*/ 101412 w 101411"/>
                <a:gd name="connsiteY10" fmla="*/ 155486 h 157441"/>
                <a:gd name="connsiteX11" fmla="*/ 100437 w 101411"/>
                <a:gd name="connsiteY11" fmla="*/ 152552 h 157441"/>
                <a:gd name="connsiteX12" fmla="*/ 96536 w 101411"/>
                <a:gd name="connsiteY12" fmla="*/ 127127 h 157441"/>
                <a:gd name="connsiteX13" fmla="*/ 62407 w 101411"/>
                <a:gd name="connsiteY13" fmla="*/ 77254 h 157441"/>
                <a:gd name="connsiteX14" fmla="*/ 62407 w 101411"/>
                <a:gd name="connsiteY14" fmla="*/ 120282 h 157441"/>
                <a:gd name="connsiteX15" fmla="*/ 47781 w 101411"/>
                <a:gd name="connsiteY15" fmla="*/ 129083 h 157441"/>
                <a:gd name="connsiteX16" fmla="*/ 33154 w 101411"/>
                <a:gd name="connsiteY16" fmla="*/ 98768 h 157441"/>
                <a:gd name="connsiteX17" fmla="*/ 47781 w 101411"/>
                <a:gd name="connsiteY17" fmla="*/ 69431 h 157441"/>
                <a:gd name="connsiteX18" fmla="*/ 62407 w 101411"/>
                <a:gd name="connsiteY18" fmla="*/ 7725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411" h="15744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w="9729"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6A43F037-4107-B708-4B46-53BA783344C3}"/>
                </a:ext>
              </a:extLst>
            </p:cNvPr>
            <p:cNvSpPr/>
            <p:nvPr/>
          </p:nvSpPr>
          <p:spPr>
            <a:xfrm>
              <a:off x="1879262"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EAB4841-0382-8202-7AC5-E6684A00D35F}"/>
                </a:ext>
              </a:extLst>
            </p:cNvPr>
            <p:cNvSpPr/>
            <p:nvPr/>
          </p:nvSpPr>
          <p:spPr>
            <a:xfrm>
              <a:off x="1879262"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2C919149-B28B-8DF6-FCDE-2A7C69E54695}"/>
                </a:ext>
              </a:extLst>
            </p:cNvPr>
            <p:cNvSpPr/>
            <p:nvPr/>
          </p:nvSpPr>
          <p:spPr>
            <a:xfrm>
              <a:off x="192801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7899137-D688-1886-7CF7-7491893B64FF}"/>
                </a:ext>
              </a:extLst>
            </p:cNvPr>
            <p:cNvSpPr/>
            <p:nvPr/>
          </p:nvSpPr>
          <p:spPr>
            <a:xfrm>
              <a:off x="2036255"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5BD22327-031F-D79D-13EA-9B2A40424A68}"/>
                </a:ext>
              </a:extLst>
            </p:cNvPr>
            <p:cNvSpPr/>
            <p:nvPr/>
          </p:nvSpPr>
          <p:spPr>
            <a:xfrm>
              <a:off x="2036255"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16704A1-B667-7F22-2CA2-4F615ACA04CA}"/>
                </a:ext>
              </a:extLst>
            </p:cNvPr>
            <p:cNvSpPr/>
            <p:nvPr/>
          </p:nvSpPr>
          <p:spPr>
            <a:xfrm>
              <a:off x="2091836" y="4773619"/>
              <a:ext cx="92635" cy="115392"/>
            </a:xfrm>
            <a:custGeom>
              <a:avLst/>
              <a:gdLst>
                <a:gd name="connsiteX0" fmla="*/ 64358 w 92635"/>
                <a:gd name="connsiteY0" fmla="*/ 0 h 115392"/>
                <a:gd name="connsiteX1" fmla="*/ 34129 w 92635"/>
                <a:gd name="connsiteY1" fmla="*/ 13691 h 115392"/>
                <a:gd name="connsiteX2" fmla="*/ 34129 w 92635"/>
                <a:gd name="connsiteY2" fmla="*/ 1956 h 115392"/>
                <a:gd name="connsiteX3" fmla="*/ 0 w 92635"/>
                <a:gd name="connsiteY3" fmla="*/ 1956 h 115392"/>
                <a:gd name="connsiteX4" fmla="*/ 0 w 92635"/>
                <a:gd name="connsiteY4" fmla="*/ 115392 h 115392"/>
                <a:gd name="connsiteX5" fmla="*/ 34129 w 92635"/>
                <a:gd name="connsiteY5" fmla="*/ 115392 h 115392"/>
                <a:gd name="connsiteX6" fmla="*/ 34129 w 92635"/>
                <a:gd name="connsiteY6" fmla="*/ 38138 h 115392"/>
                <a:gd name="connsiteX7" fmla="*/ 50706 w 92635"/>
                <a:gd name="connsiteY7" fmla="*/ 29337 h 115392"/>
                <a:gd name="connsiteX8" fmla="*/ 58507 w 92635"/>
                <a:gd name="connsiteY8" fmla="*/ 40094 h 115392"/>
                <a:gd name="connsiteX9" fmla="*/ 58507 w 92635"/>
                <a:gd name="connsiteY9" fmla="*/ 115392 h 115392"/>
                <a:gd name="connsiteX10" fmla="*/ 92636 w 92635"/>
                <a:gd name="connsiteY10" fmla="*/ 115392 h 115392"/>
                <a:gd name="connsiteX11" fmla="*/ 92636 w 92635"/>
                <a:gd name="connsiteY11" fmla="*/ 30315 h 115392"/>
                <a:gd name="connsiteX12" fmla="*/ 64358 w 92635"/>
                <a:gd name="connsiteY12" fmla="*/ 0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5392">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w="9729"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E8CE2C3-714C-782A-4303-608A2A1003AD}"/>
                </a:ext>
              </a:extLst>
            </p:cNvPr>
            <p:cNvSpPr/>
            <p:nvPr/>
          </p:nvSpPr>
          <p:spPr>
            <a:xfrm>
              <a:off x="2199099" y="4772641"/>
              <a:ext cx="94586" cy="117348"/>
            </a:xfrm>
            <a:custGeom>
              <a:avLst/>
              <a:gdLst>
                <a:gd name="connsiteX0" fmla="*/ 74109 w 94586"/>
                <a:gd name="connsiteY0" fmla="*/ 76276 h 117348"/>
                <a:gd name="connsiteX1" fmla="*/ 73134 w 94586"/>
                <a:gd name="connsiteY1" fmla="*/ 78232 h 117348"/>
                <a:gd name="connsiteX2" fmla="*/ 51681 w 94586"/>
                <a:gd name="connsiteY2" fmla="*/ 90945 h 117348"/>
                <a:gd name="connsiteX3" fmla="*/ 34129 w 94586"/>
                <a:gd name="connsiteY3" fmla="*/ 68453 h 117348"/>
                <a:gd name="connsiteX4" fmla="*/ 94586 w 94586"/>
                <a:gd name="connsiteY4" fmla="*/ 68453 h 117348"/>
                <a:gd name="connsiteX5" fmla="*/ 94586 w 94586"/>
                <a:gd name="connsiteY5" fmla="*/ 60630 h 117348"/>
                <a:gd name="connsiteX6" fmla="*/ 48756 w 94586"/>
                <a:gd name="connsiteY6" fmla="*/ 0 h 117348"/>
                <a:gd name="connsiteX7" fmla="*/ 0 w 94586"/>
                <a:gd name="connsiteY7" fmla="*/ 58674 h 117348"/>
                <a:gd name="connsiteX8" fmla="*/ 49731 w 94586"/>
                <a:gd name="connsiteY8" fmla="*/ 117348 h 117348"/>
                <a:gd name="connsiteX9" fmla="*/ 93611 w 94586"/>
                <a:gd name="connsiteY9" fmla="*/ 93878 h 117348"/>
                <a:gd name="connsiteX10" fmla="*/ 94586 w 94586"/>
                <a:gd name="connsiteY10" fmla="*/ 91923 h 117348"/>
                <a:gd name="connsiteX11" fmla="*/ 74109 w 94586"/>
                <a:gd name="connsiteY11" fmla="*/ 76276 h 117348"/>
                <a:gd name="connsiteX12" fmla="*/ 34129 w 94586"/>
                <a:gd name="connsiteY12" fmla="*/ 47917 h 117348"/>
                <a:gd name="connsiteX13" fmla="*/ 48756 w 94586"/>
                <a:gd name="connsiteY13" fmla="*/ 28359 h 117348"/>
                <a:gd name="connsiteX14" fmla="*/ 62407 w 94586"/>
                <a:gd name="connsiteY14" fmla="*/ 47917 h 117348"/>
                <a:gd name="connsiteX15" fmla="*/ 34129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w="9729"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B9B814F9-260F-925B-1F69-E8F58D20BCB0}"/>
                </a:ext>
              </a:extLst>
            </p:cNvPr>
            <p:cNvSpPr/>
            <p:nvPr/>
          </p:nvSpPr>
          <p:spPr>
            <a:xfrm>
              <a:off x="1213259" y="4733525"/>
              <a:ext cx="34128" cy="155486"/>
            </a:xfrm>
            <a:custGeom>
              <a:avLst/>
              <a:gdLst>
                <a:gd name="connsiteX0" fmla="*/ 0 w 34128"/>
                <a:gd name="connsiteY0" fmla="*/ 0 h 155486"/>
                <a:gd name="connsiteX1" fmla="*/ 34129 w 34128"/>
                <a:gd name="connsiteY1" fmla="*/ 0 h 155486"/>
                <a:gd name="connsiteX2" fmla="*/ 34129 w 34128"/>
                <a:gd name="connsiteY2" fmla="*/ 155486 h 155486"/>
                <a:gd name="connsiteX3" fmla="*/ 0 w 34128"/>
                <a:gd name="connsiteY3" fmla="*/ 155486 h 155486"/>
              </a:gdLst>
              <a:ahLst/>
              <a:cxnLst>
                <a:cxn ang="0">
                  <a:pos x="connsiteX0" y="connsiteY0"/>
                </a:cxn>
                <a:cxn ang="0">
                  <a:pos x="connsiteX1" y="connsiteY1"/>
                </a:cxn>
                <a:cxn ang="0">
                  <a:pos x="connsiteX2" y="connsiteY2"/>
                </a:cxn>
                <a:cxn ang="0">
                  <a:pos x="connsiteX3" y="connsiteY3"/>
                </a:cxn>
              </a:cxnLst>
              <a:rect l="l" t="t" r="r" b="b"/>
              <a:pathLst>
                <a:path w="34128" h="155486">
                  <a:moveTo>
                    <a:pt x="0" y="0"/>
                  </a:moveTo>
                  <a:lnTo>
                    <a:pt x="34129" y="0"/>
                  </a:lnTo>
                  <a:lnTo>
                    <a:pt x="34129" y="155486"/>
                  </a:lnTo>
                  <a:lnTo>
                    <a:pt x="0" y="155486"/>
                  </a:lnTo>
                  <a:close/>
                </a:path>
              </a:pathLst>
            </a:custGeom>
            <a:solidFill>
              <a:srgbClr val="FFFFFF"/>
            </a:solidFill>
            <a:ln w="9729"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17DAF78E-FC10-E5FA-588C-F80395336266}"/>
                </a:ext>
              </a:extLst>
            </p:cNvPr>
            <p:cNvSpPr/>
            <p:nvPr/>
          </p:nvSpPr>
          <p:spPr>
            <a:xfrm>
              <a:off x="757880" y="4528166"/>
              <a:ext cx="118963" cy="164287"/>
            </a:xfrm>
            <a:custGeom>
              <a:avLst/>
              <a:gdLst>
                <a:gd name="connsiteX0" fmla="*/ 64358 w 118963"/>
                <a:gd name="connsiteY0" fmla="*/ 109525 h 164287"/>
                <a:gd name="connsiteX1" fmla="*/ 86785 w 118963"/>
                <a:gd name="connsiteY1" fmla="*/ 109525 h 164287"/>
                <a:gd name="connsiteX2" fmla="*/ 62407 w 118963"/>
                <a:gd name="connsiteY2" fmla="*/ 136906 h 164287"/>
                <a:gd name="connsiteX3" fmla="*/ 34129 w 118963"/>
                <a:gd name="connsiteY3" fmla="*/ 82144 h 164287"/>
                <a:gd name="connsiteX4" fmla="*/ 60457 w 118963"/>
                <a:gd name="connsiteY4" fmla="*/ 30315 h 164287"/>
                <a:gd name="connsiteX5" fmla="*/ 83860 w 118963"/>
                <a:gd name="connsiteY5" fmla="*/ 58674 h 164287"/>
                <a:gd name="connsiteX6" fmla="*/ 116039 w 118963"/>
                <a:gd name="connsiteY6" fmla="*/ 54762 h 164287"/>
                <a:gd name="connsiteX7" fmla="*/ 62407 w 118963"/>
                <a:gd name="connsiteY7" fmla="*/ 0 h 164287"/>
                <a:gd name="connsiteX8" fmla="*/ 0 w 118963"/>
                <a:gd name="connsiteY8" fmla="*/ 82144 h 164287"/>
                <a:gd name="connsiteX9" fmla="*/ 58507 w 118963"/>
                <a:gd name="connsiteY9" fmla="*/ 164287 h 164287"/>
                <a:gd name="connsiteX10" fmla="*/ 92636 w 118963"/>
                <a:gd name="connsiteY10" fmla="*/ 145707 h 164287"/>
                <a:gd name="connsiteX11" fmla="*/ 92636 w 118963"/>
                <a:gd name="connsiteY11" fmla="*/ 161354 h 164287"/>
                <a:gd name="connsiteX12" fmla="*/ 118964 w 118963"/>
                <a:gd name="connsiteY12" fmla="*/ 161354 h 164287"/>
                <a:gd name="connsiteX13" fmla="*/ 118964 w 118963"/>
                <a:gd name="connsiteY13" fmla="*/ 83122 h 164287"/>
                <a:gd name="connsiteX14" fmla="*/ 65333 w 118963"/>
                <a:gd name="connsiteY14" fmla="*/ 83122 h 164287"/>
                <a:gd name="connsiteX15" fmla="*/ 65333 w 118963"/>
                <a:gd name="connsiteY15" fmla="*/ 109525 h 16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963" h="164287">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w="9729" cap="flat">
              <a:noFill/>
              <a:prstDash val="solid"/>
              <a:miter/>
            </a:ln>
          </p:spPr>
          <p:txBody>
            <a:bodyPr rtlCol="0" anchor="ctr"/>
            <a:lstStyle/>
            <a:p>
              <a:endParaRPr lang="en-US"/>
            </a:p>
          </p:txBody>
        </p:sp>
      </p:grpSp>
    </p:spTree>
    <p:extLst>
      <p:ext uri="{BB962C8B-B14F-4D97-AF65-F5344CB8AC3E}">
        <p14:creationId xmlns:p14="http://schemas.microsoft.com/office/powerpoint/2010/main" val="949368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UTORIAL">
    <p:spTree>
      <p:nvGrpSpPr>
        <p:cNvPr id="1" name=""/>
        <p:cNvGrpSpPr/>
        <p:nvPr/>
      </p:nvGrpSpPr>
      <p:grpSpPr>
        <a:xfrm>
          <a:off x="0" y="0"/>
          <a:ext cx="0" cy="0"/>
          <a:chOff x="0" y="0"/>
          <a:chExt cx="0" cy="0"/>
        </a:xfrm>
      </p:grpSpPr>
      <p:pic>
        <p:nvPicPr>
          <p:cNvPr id="9" name="Image Example">
            <a:extLst>
              <a:ext uri="{FF2B5EF4-FFF2-40B4-BE49-F238E27FC236}">
                <a16:creationId xmlns:a16="http://schemas.microsoft.com/office/drawing/2014/main" id="{BCCA40AB-832C-6D9B-CC34-6BDA6725AA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r="115"/>
          <a:stretch/>
        </p:blipFill>
        <p:spPr>
          <a:xfrm>
            <a:off x="6103938" y="0"/>
            <a:ext cx="3040062" cy="5143500"/>
          </a:xfrm>
          <a:prstGeom prst="rect">
            <a:avLst/>
          </a:prstGeom>
        </p:spPr>
      </p:pic>
      <p:sp>
        <p:nvSpPr>
          <p:cNvPr id="2" name="Footer Placeholder">
            <a:extLst>
              <a:ext uri="{FF2B5EF4-FFF2-40B4-BE49-F238E27FC236}">
                <a16:creationId xmlns:a16="http://schemas.microsoft.com/office/drawing/2014/main" id="{EAB0A6EE-7D6F-85E1-73E5-80EABD17B8E9}"/>
              </a:ext>
            </a:extLst>
          </p:cNvPr>
          <p:cNvSpPr>
            <a:spLocks noGrp="1"/>
          </p:cNvSpPr>
          <p:nvPr>
            <p:ph type="ftr" sz="quarter" idx="10"/>
          </p:nvPr>
        </p:nvSpPr>
        <p:spPr>
          <a:xfrm>
            <a:off x="495300" y="4597361"/>
            <a:ext cx="4076700" cy="221592"/>
          </a:xfrm>
        </p:spPr>
        <p:txBody>
          <a:bodyPr/>
          <a:lstStyle>
            <a:lvl1pPr algn="l">
              <a:defRPr sz="1200" b="1">
                <a:solidFill>
                  <a:schemeClr val="bg1"/>
                </a:solidFill>
              </a:defRPr>
            </a:lvl1pPr>
          </a:lstStyle>
          <a:p>
            <a:r>
              <a:rPr lang="en-US"/>
              <a:t>NYU Langone Health</a:t>
            </a:r>
            <a:endParaRPr lang="en-US" dirty="0"/>
          </a:p>
        </p:txBody>
      </p:sp>
      <p:sp>
        <p:nvSpPr>
          <p:cNvPr id="17" name="Subtitle Text Placeholder">
            <a:extLst>
              <a:ext uri="{FF2B5EF4-FFF2-40B4-BE49-F238E27FC236}">
                <a16:creationId xmlns:a16="http://schemas.microsoft.com/office/drawing/2014/main" id="{2A2677B2-FF96-96FE-D4CC-FC8EE8BCAE5D}"/>
              </a:ext>
            </a:extLst>
          </p:cNvPr>
          <p:cNvSpPr txBox="1"/>
          <p:nvPr userDrawn="1"/>
        </p:nvSpPr>
        <p:spPr>
          <a:xfrm>
            <a:off x="495301" y="3616514"/>
            <a:ext cx="4174136" cy="653833"/>
          </a:xfrm>
          <a:prstGeom prst="rect">
            <a:avLst/>
          </a:prstGeom>
          <a:noFill/>
        </p:spPr>
        <p:txBody>
          <a:bodyPr wrap="square" lIns="0" tIns="0" rIns="0" bIns="0" rtlCol="0" anchor="b" anchorCtr="0">
            <a:noAutofit/>
          </a:bodyPr>
          <a:lstStyle/>
          <a:p>
            <a:pPr marL="0" marR="0" lvl="0" indent="0" algn="l" defTabSz="685800" rtl="0" eaLnBrk="1" fontAlgn="auto" latinLnBrk="0" hangingPunct="1">
              <a:lnSpc>
                <a:spcPct val="105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Presentation subtitle information </a:t>
            </a:r>
          </a:p>
          <a:p>
            <a:pPr marL="0" marR="0" lvl="0" indent="0" algn="l" defTabSz="685800" rtl="0" eaLnBrk="1" fontAlgn="auto" latinLnBrk="0" hangingPunct="1">
              <a:lnSpc>
                <a:spcPct val="105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MM/DD/YYYY</a:t>
            </a:r>
          </a:p>
        </p:txBody>
      </p:sp>
      <p:sp>
        <p:nvSpPr>
          <p:cNvPr id="15" name="Presentation Title Text Placeholder">
            <a:extLst>
              <a:ext uri="{FF2B5EF4-FFF2-40B4-BE49-F238E27FC236}">
                <a16:creationId xmlns:a16="http://schemas.microsoft.com/office/drawing/2014/main" id="{BFC7CFA0-762E-DB7F-EB33-6B78BBE20A8A}"/>
              </a:ext>
            </a:extLst>
          </p:cNvPr>
          <p:cNvSpPr txBox="1"/>
          <p:nvPr userDrawn="1"/>
        </p:nvSpPr>
        <p:spPr>
          <a:xfrm>
            <a:off x="495300" y="1552575"/>
            <a:ext cx="4699270" cy="1845945"/>
          </a:xfrm>
          <a:prstGeom prst="rect">
            <a:avLst/>
          </a:prstGeom>
          <a:noFill/>
        </p:spPr>
        <p:txBody>
          <a:bodyPr wrap="square" lIns="0" tIns="0" rIns="0" bIns="0" rtlCol="0">
            <a:noAutofit/>
          </a:bodyPr>
          <a:lstStyle/>
          <a:p>
            <a:pPr marL="0" marR="0" indent="0" algn="l" defTabSz="457200" rtl="0" eaLnBrk="1" fontAlgn="auto" latinLnBrk="0" hangingPunct="1">
              <a:lnSpc>
                <a:spcPct val="82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bg2"/>
                </a:solidFill>
                <a:effectLst/>
                <a:uLnTx/>
                <a:uFillTx/>
                <a:latin typeface="+mj-lt"/>
                <a:ea typeface="+mj-ea"/>
                <a:cs typeface="+mj-cs"/>
              </a:rPr>
              <a:t>Presentation title goes here. </a:t>
            </a:r>
            <a:r>
              <a:rPr lang="en-US" sz="3600" b="0" i="0" dirty="0">
                <a:solidFill>
                  <a:schemeClr val="bg2"/>
                </a:solidFill>
                <a:effectLst/>
                <a:latin typeface="Arial" panose="020B0604020202020204" pitchFamily="34" charset="0"/>
              </a:rPr>
              <a:t>Presentation title goes here</a:t>
            </a:r>
            <a:endParaRPr lang="en-US" sz="1400" dirty="0">
              <a:solidFill>
                <a:schemeClr val="bg2"/>
              </a:solidFill>
              <a:latin typeface="+mj-lt"/>
            </a:endParaRPr>
          </a:p>
        </p:txBody>
      </p:sp>
      <p:grpSp>
        <p:nvGrpSpPr>
          <p:cNvPr id="3" name="Graphic 6">
            <a:extLst>
              <a:ext uri="{FF2B5EF4-FFF2-40B4-BE49-F238E27FC236}">
                <a16:creationId xmlns:a16="http://schemas.microsoft.com/office/drawing/2014/main" id="{7D1CEB24-B42E-D15B-A586-B63F54BC4700}"/>
              </a:ext>
            </a:extLst>
          </p:cNvPr>
          <p:cNvGrpSpPr>
            <a:grpSpLocks noChangeAspect="1"/>
          </p:cNvGrpSpPr>
          <p:nvPr userDrawn="1"/>
        </p:nvGrpSpPr>
        <p:grpSpPr>
          <a:xfrm>
            <a:off x="488824" y="382333"/>
            <a:ext cx="2450016" cy="630936"/>
            <a:chOff x="243131" y="4363879"/>
            <a:chExt cx="2050553" cy="528066"/>
          </a:xfrm>
          <a:solidFill>
            <a:srgbClr val="FFFFFF"/>
          </a:solidFill>
        </p:grpSpPr>
        <p:grpSp>
          <p:nvGrpSpPr>
            <p:cNvPr id="4" name="Graphic 6">
              <a:extLst>
                <a:ext uri="{FF2B5EF4-FFF2-40B4-BE49-F238E27FC236}">
                  <a16:creationId xmlns:a16="http://schemas.microsoft.com/office/drawing/2014/main" id="{CCF73B9A-7286-4873-43EE-71751F381098}"/>
                </a:ext>
              </a:extLst>
            </p:cNvPr>
            <p:cNvGrpSpPr/>
            <p:nvPr/>
          </p:nvGrpSpPr>
          <p:grpSpPr>
            <a:xfrm>
              <a:off x="243131" y="4363879"/>
              <a:ext cx="460142" cy="527338"/>
              <a:chOff x="243131" y="4363879"/>
              <a:chExt cx="460142" cy="527338"/>
            </a:xfrm>
            <a:solidFill>
              <a:srgbClr val="FFFFFF"/>
            </a:solidFill>
          </p:grpSpPr>
          <p:grpSp>
            <p:nvGrpSpPr>
              <p:cNvPr id="44" name="Graphic 6">
                <a:extLst>
                  <a:ext uri="{FF2B5EF4-FFF2-40B4-BE49-F238E27FC236}">
                    <a16:creationId xmlns:a16="http://schemas.microsoft.com/office/drawing/2014/main" id="{2C4724DC-411E-0BE4-49E6-E9403129EBBC}"/>
                  </a:ext>
                </a:extLst>
              </p:cNvPr>
              <p:cNvGrpSpPr/>
              <p:nvPr/>
            </p:nvGrpSpPr>
            <p:grpSpPr>
              <a:xfrm>
                <a:off x="243131" y="4363879"/>
                <a:ext cx="457650" cy="527338"/>
                <a:chOff x="243131" y="4363879"/>
                <a:chExt cx="457650" cy="527338"/>
              </a:xfrm>
              <a:solidFill>
                <a:srgbClr val="FFFFFF"/>
              </a:solidFill>
            </p:grpSpPr>
            <p:sp>
              <p:nvSpPr>
                <p:cNvPr id="46" name="Freeform 45">
                  <a:extLst>
                    <a:ext uri="{FF2B5EF4-FFF2-40B4-BE49-F238E27FC236}">
                      <a16:creationId xmlns:a16="http://schemas.microsoft.com/office/drawing/2014/main" id="{9172C807-D296-8193-00DE-696A98640CB9}"/>
                    </a:ext>
                  </a:extLst>
                </p:cNvPr>
                <p:cNvSpPr/>
                <p:nvPr/>
              </p:nvSpPr>
              <p:spPr>
                <a:xfrm>
                  <a:off x="265989" y="4363879"/>
                  <a:ext cx="434792" cy="163309"/>
                </a:xfrm>
                <a:custGeom>
                  <a:avLst/>
                  <a:gdLst>
                    <a:gd name="connsiteX0" fmla="*/ 434359 w 434792"/>
                    <a:gd name="connsiteY0" fmla="*/ 108547 h 163309"/>
                    <a:gd name="connsiteX1" fmla="*/ 434359 w 434792"/>
                    <a:gd name="connsiteY1" fmla="*/ 108547 h 163309"/>
                    <a:gd name="connsiteX2" fmla="*/ 431434 w 434792"/>
                    <a:gd name="connsiteY2" fmla="*/ 103657 h 163309"/>
                    <a:gd name="connsiteX3" fmla="*/ 396330 w 434792"/>
                    <a:gd name="connsiteY3" fmla="*/ 64541 h 163309"/>
                    <a:gd name="connsiteX4" fmla="*/ 234461 w 434792"/>
                    <a:gd name="connsiteY4" fmla="*/ 0 h 163309"/>
                    <a:gd name="connsiteX5" fmla="*/ 48214 w 434792"/>
                    <a:gd name="connsiteY5" fmla="*/ 86055 h 163309"/>
                    <a:gd name="connsiteX6" fmla="*/ 433 w 434792"/>
                    <a:gd name="connsiteY6" fmla="*/ 161354 h 163309"/>
                    <a:gd name="connsiteX7" fmla="*/ 433 w 434792"/>
                    <a:gd name="connsiteY7" fmla="*/ 163309 h 163309"/>
                    <a:gd name="connsiteX8" fmla="*/ 1408 w 434792"/>
                    <a:gd name="connsiteY8" fmla="*/ 161354 h 163309"/>
                    <a:gd name="connsiteX9" fmla="*/ 54065 w 434792"/>
                    <a:gd name="connsiteY9" fmla="*/ 94856 h 163309"/>
                    <a:gd name="connsiteX10" fmla="*/ 235436 w 434792"/>
                    <a:gd name="connsiteY10" fmla="*/ 32271 h 163309"/>
                    <a:gd name="connsiteX11" fmla="*/ 386579 w 434792"/>
                    <a:gd name="connsiteY11" fmla="*/ 73343 h 163309"/>
                    <a:gd name="connsiteX12" fmla="*/ 429484 w 434792"/>
                    <a:gd name="connsiteY12" fmla="*/ 105613 h 163309"/>
                    <a:gd name="connsiteX13" fmla="*/ 434359 w 434792"/>
                    <a:gd name="connsiteY13" fmla="*/ 108547 h 163309"/>
                    <a:gd name="connsiteX14" fmla="*/ 434359 w 434792"/>
                    <a:gd name="connsiteY14" fmla="*/ 108547 h 16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4792" h="163309">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w="9729"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EB0F40A8-57E4-DC99-673E-6A1241F06311}"/>
                    </a:ext>
                  </a:extLst>
                </p:cNvPr>
                <p:cNvSpPr/>
                <p:nvPr/>
              </p:nvSpPr>
              <p:spPr>
                <a:xfrm>
                  <a:off x="243131" y="4611287"/>
                  <a:ext cx="393834" cy="279929"/>
                </a:xfrm>
                <a:custGeom>
                  <a:avLst/>
                  <a:gdLst>
                    <a:gd name="connsiteX0" fmla="*/ 1839 w 393834"/>
                    <a:gd name="connsiteY0" fmla="*/ 0 h 279929"/>
                    <a:gd name="connsiteX1" fmla="*/ 1839 w 393834"/>
                    <a:gd name="connsiteY1" fmla="*/ 0 h 279929"/>
                    <a:gd name="connsiteX2" fmla="*/ 1839 w 393834"/>
                    <a:gd name="connsiteY2" fmla="*/ 3912 h 279929"/>
                    <a:gd name="connsiteX3" fmla="*/ 22316 w 393834"/>
                    <a:gd name="connsiteY3" fmla="*/ 93878 h 279929"/>
                    <a:gd name="connsiteX4" fmla="*/ 149081 w 393834"/>
                    <a:gd name="connsiteY4" fmla="*/ 221983 h 279929"/>
                    <a:gd name="connsiteX5" fmla="*/ 312900 w 393834"/>
                    <a:gd name="connsiteY5" fmla="*/ 251320 h 279929"/>
                    <a:gd name="connsiteX6" fmla="*/ 391885 w 393834"/>
                    <a:gd name="connsiteY6" fmla="*/ 228829 h 279929"/>
                    <a:gd name="connsiteX7" fmla="*/ 393835 w 393834"/>
                    <a:gd name="connsiteY7" fmla="*/ 227851 h 279929"/>
                    <a:gd name="connsiteX8" fmla="*/ 393835 w 393834"/>
                    <a:gd name="connsiteY8" fmla="*/ 227851 h 279929"/>
                    <a:gd name="connsiteX9" fmla="*/ 391885 w 393834"/>
                    <a:gd name="connsiteY9" fmla="*/ 228829 h 279929"/>
                    <a:gd name="connsiteX10" fmla="*/ 386034 w 393834"/>
                    <a:gd name="connsiteY10" fmla="*/ 233718 h 279929"/>
                    <a:gd name="connsiteX11" fmla="*/ 337278 w 393834"/>
                    <a:gd name="connsiteY11" fmla="*/ 261099 h 279929"/>
                    <a:gd name="connsiteX12" fmla="*/ 128604 w 393834"/>
                    <a:gd name="connsiteY12" fmla="*/ 250342 h 279929"/>
                    <a:gd name="connsiteX13" fmla="*/ 5739 w 393834"/>
                    <a:gd name="connsiteY13" fmla="*/ 81166 h 279929"/>
                    <a:gd name="connsiteX14" fmla="*/ 864 w 393834"/>
                    <a:gd name="connsiteY14" fmla="*/ 1956 h 279929"/>
                    <a:gd name="connsiteX15" fmla="*/ 1839 w 393834"/>
                    <a:gd name="connsiteY15" fmla="*/ 0 h 279929"/>
                    <a:gd name="connsiteX16" fmla="*/ 1839 w 393834"/>
                    <a:gd name="connsiteY16" fmla="*/ 0 h 27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834" h="279929">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w="9729" cap="flat">
                  <a:noFill/>
                  <a:prstDash val="solid"/>
                  <a:miter/>
                </a:ln>
              </p:spPr>
              <p:txBody>
                <a:bodyPr rtlCol="0" anchor="ctr"/>
                <a:lstStyle/>
                <a:p>
                  <a:endParaRPr lang="en-US"/>
                </a:p>
              </p:txBody>
            </p:sp>
          </p:grpSp>
          <p:sp>
            <p:nvSpPr>
              <p:cNvPr id="45" name="Freeform 44">
                <a:extLst>
                  <a:ext uri="{FF2B5EF4-FFF2-40B4-BE49-F238E27FC236}">
                    <a16:creationId xmlns:a16="http://schemas.microsoft.com/office/drawing/2014/main" id="{D2BC94DF-F380-8774-0866-F8EE92D5533F}"/>
                  </a:ext>
                </a:extLst>
              </p:cNvPr>
              <p:cNvSpPr/>
              <p:nvPr/>
            </p:nvSpPr>
            <p:spPr>
              <a:xfrm>
                <a:off x="341507" y="4535011"/>
                <a:ext cx="361767" cy="157441"/>
              </a:xfrm>
              <a:custGeom>
                <a:avLst/>
                <a:gdLst>
                  <a:gd name="connsiteX0" fmla="*/ 201849 w 361767"/>
                  <a:gd name="connsiteY0" fmla="*/ 154508 h 157441"/>
                  <a:gd name="connsiteX1" fmla="*/ 201849 w 361767"/>
                  <a:gd name="connsiteY1" fmla="*/ 93878 h 157441"/>
                  <a:gd name="connsiteX2" fmla="*/ 245729 w 361767"/>
                  <a:gd name="connsiteY2" fmla="*/ 0 h 157441"/>
                  <a:gd name="connsiteX3" fmla="*/ 211600 w 361767"/>
                  <a:gd name="connsiteY3" fmla="*/ 0 h 157441"/>
                  <a:gd name="connsiteX4" fmla="*/ 185272 w 361767"/>
                  <a:gd name="connsiteY4" fmla="*/ 61608 h 157441"/>
                  <a:gd name="connsiteX5" fmla="*/ 158944 w 361767"/>
                  <a:gd name="connsiteY5" fmla="*/ 0 h 157441"/>
                  <a:gd name="connsiteX6" fmla="*/ 123840 w 361767"/>
                  <a:gd name="connsiteY6" fmla="*/ 0 h 157441"/>
                  <a:gd name="connsiteX7" fmla="*/ 167720 w 361767"/>
                  <a:gd name="connsiteY7" fmla="*/ 93878 h 157441"/>
                  <a:gd name="connsiteX8" fmla="*/ 167720 w 361767"/>
                  <a:gd name="connsiteY8" fmla="*/ 154508 h 157441"/>
                  <a:gd name="connsiteX9" fmla="*/ 201849 w 361767"/>
                  <a:gd name="connsiteY9" fmla="*/ 154508 h 157441"/>
                  <a:gd name="connsiteX10" fmla="*/ 81910 w 361767"/>
                  <a:gd name="connsiteY10" fmla="*/ 88989 h 157441"/>
                  <a:gd name="connsiteX11" fmla="*/ 35104 w 361767"/>
                  <a:gd name="connsiteY11" fmla="*/ 978 h 157441"/>
                  <a:gd name="connsiteX12" fmla="*/ 35104 w 361767"/>
                  <a:gd name="connsiteY12" fmla="*/ 0 h 157441"/>
                  <a:gd name="connsiteX13" fmla="*/ 0 w 361767"/>
                  <a:gd name="connsiteY13" fmla="*/ 0 h 157441"/>
                  <a:gd name="connsiteX14" fmla="*/ 0 w 361767"/>
                  <a:gd name="connsiteY14" fmla="*/ 155486 h 157441"/>
                  <a:gd name="connsiteX15" fmla="*/ 31204 w 361767"/>
                  <a:gd name="connsiteY15" fmla="*/ 155486 h 157441"/>
                  <a:gd name="connsiteX16" fmla="*/ 31204 w 361767"/>
                  <a:gd name="connsiteY16" fmla="*/ 63564 h 157441"/>
                  <a:gd name="connsiteX17" fmla="*/ 81910 w 361767"/>
                  <a:gd name="connsiteY17" fmla="*/ 154508 h 157441"/>
                  <a:gd name="connsiteX18" fmla="*/ 82885 w 361767"/>
                  <a:gd name="connsiteY18" fmla="*/ 155486 h 157441"/>
                  <a:gd name="connsiteX19" fmla="*/ 114088 w 361767"/>
                  <a:gd name="connsiteY19" fmla="*/ 155486 h 157441"/>
                  <a:gd name="connsiteX20" fmla="*/ 114088 w 361767"/>
                  <a:gd name="connsiteY20" fmla="*/ 0 h 157441"/>
                  <a:gd name="connsiteX21" fmla="*/ 82885 w 361767"/>
                  <a:gd name="connsiteY21" fmla="*/ 0 h 157441"/>
                  <a:gd name="connsiteX22" fmla="*/ 82885 w 361767"/>
                  <a:gd name="connsiteY22" fmla="*/ 88989 h 157441"/>
                  <a:gd name="connsiteX23" fmla="*/ 361767 w 361767"/>
                  <a:gd name="connsiteY23" fmla="*/ 100724 h 157441"/>
                  <a:gd name="connsiteX24" fmla="*/ 361767 w 361767"/>
                  <a:gd name="connsiteY24" fmla="*/ 0 h 157441"/>
                  <a:gd name="connsiteX25" fmla="*/ 328613 w 361767"/>
                  <a:gd name="connsiteY25" fmla="*/ 0 h 157441"/>
                  <a:gd name="connsiteX26" fmla="*/ 328613 w 361767"/>
                  <a:gd name="connsiteY26" fmla="*/ 99746 h 157441"/>
                  <a:gd name="connsiteX27" fmla="*/ 309111 w 361767"/>
                  <a:gd name="connsiteY27" fmla="*/ 128105 h 157441"/>
                  <a:gd name="connsiteX28" fmla="*/ 289609 w 361767"/>
                  <a:gd name="connsiteY28" fmla="*/ 99746 h 157441"/>
                  <a:gd name="connsiteX29" fmla="*/ 289609 w 361767"/>
                  <a:gd name="connsiteY29" fmla="*/ 0 h 157441"/>
                  <a:gd name="connsiteX30" fmla="*/ 255480 w 361767"/>
                  <a:gd name="connsiteY30" fmla="*/ 0 h 157441"/>
                  <a:gd name="connsiteX31" fmla="*/ 255480 w 361767"/>
                  <a:gd name="connsiteY31" fmla="*/ 100724 h 157441"/>
                  <a:gd name="connsiteX32" fmla="*/ 309111 w 361767"/>
                  <a:gd name="connsiteY32" fmla="*/ 157442 h 157441"/>
                  <a:gd name="connsiteX33" fmla="*/ 361767 w 361767"/>
                  <a:gd name="connsiteY33" fmla="*/ 10072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1767" h="157441">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w="9729" cap="flat">
                <a:noFill/>
                <a:prstDash val="solid"/>
                <a:miter/>
              </a:ln>
            </p:spPr>
            <p:txBody>
              <a:bodyPr rtlCol="0" anchor="ctr"/>
              <a:lstStyle/>
              <a:p>
                <a:endParaRPr lang="en-US"/>
              </a:p>
            </p:txBody>
          </p:sp>
        </p:grpSp>
        <p:grpSp>
          <p:nvGrpSpPr>
            <p:cNvPr id="10" name="Graphic 6">
              <a:extLst>
                <a:ext uri="{FF2B5EF4-FFF2-40B4-BE49-F238E27FC236}">
                  <a16:creationId xmlns:a16="http://schemas.microsoft.com/office/drawing/2014/main" id="{E95FAE20-D8DB-F88C-F1CB-15368E05A093}"/>
                </a:ext>
              </a:extLst>
            </p:cNvPr>
            <p:cNvGrpSpPr/>
            <p:nvPr/>
          </p:nvGrpSpPr>
          <p:grpSpPr>
            <a:xfrm>
              <a:off x="898297" y="4574127"/>
              <a:ext cx="765464" cy="118325"/>
              <a:chOff x="898297" y="4574127"/>
              <a:chExt cx="765464" cy="118325"/>
            </a:xfrm>
            <a:solidFill>
              <a:srgbClr val="FFFFFF"/>
            </a:solidFill>
          </p:grpSpPr>
          <p:sp>
            <p:nvSpPr>
              <p:cNvPr id="37" name="Freeform 36">
                <a:extLst>
                  <a:ext uri="{FF2B5EF4-FFF2-40B4-BE49-F238E27FC236}">
                    <a16:creationId xmlns:a16="http://schemas.microsoft.com/office/drawing/2014/main" id="{F7F7771E-E63E-7D44-C98A-5D5443817697}"/>
                  </a:ext>
                </a:extLst>
              </p:cNvPr>
              <p:cNvSpPr/>
              <p:nvPr/>
            </p:nvSpPr>
            <p:spPr>
              <a:xfrm>
                <a:off x="898297" y="4575105"/>
                <a:ext cx="67282" cy="115392"/>
              </a:xfrm>
              <a:custGeom>
                <a:avLst/>
                <a:gdLst>
                  <a:gd name="connsiteX0" fmla="*/ 34129 w 67282"/>
                  <a:gd name="connsiteY0" fmla="*/ 115392 h 115392"/>
                  <a:gd name="connsiteX1" fmla="*/ 0 w 67282"/>
                  <a:gd name="connsiteY1" fmla="*/ 115392 h 115392"/>
                  <a:gd name="connsiteX2" fmla="*/ 0 w 67282"/>
                  <a:gd name="connsiteY2" fmla="*/ 1956 h 115392"/>
                  <a:gd name="connsiteX3" fmla="*/ 34129 w 67282"/>
                  <a:gd name="connsiteY3" fmla="*/ 1956 h 115392"/>
                  <a:gd name="connsiteX4" fmla="*/ 34129 w 67282"/>
                  <a:gd name="connsiteY4" fmla="*/ 16624 h 115392"/>
                  <a:gd name="connsiteX5" fmla="*/ 64358 w 67282"/>
                  <a:gd name="connsiteY5" fmla="*/ 0 h 115392"/>
                  <a:gd name="connsiteX6" fmla="*/ 66308 w 67282"/>
                  <a:gd name="connsiteY6" fmla="*/ 0 h 115392"/>
                  <a:gd name="connsiteX7" fmla="*/ 67283 w 67282"/>
                  <a:gd name="connsiteY7" fmla="*/ 0 h 115392"/>
                  <a:gd name="connsiteX8" fmla="*/ 67283 w 67282"/>
                  <a:gd name="connsiteY8" fmla="*/ 28359 h 115392"/>
                  <a:gd name="connsiteX9" fmla="*/ 65333 w 67282"/>
                  <a:gd name="connsiteY9" fmla="*/ 28359 h 115392"/>
                  <a:gd name="connsiteX10" fmla="*/ 59482 w 67282"/>
                  <a:gd name="connsiteY10" fmla="*/ 27381 h 115392"/>
                  <a:gd name="connsiteX11" fmla="*/ 34129 w 67282"/>
                  <a:gd name="connsiteY11" fmla="*/ 39116 h 115392"/>
                  <a:gd name="connsiteX12" fmla="*/ 34129 w 67282"/>
                  <a:gd name="connsiteY12" fmla="*/ 115392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282" h="11539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w="9729"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59FC0053-1337-260E-0074-5EEABA3A6FF6}"/>
                  </a:ext>
                </a:extLst>
              </p:cNvPr>
              <p:cNvSpPr/>
              <p:nvPr/>
            </p:nvSpPr>
            <p:spPr>
              <a:xfrm>
                <a:off x="1182055"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FE673B0B-FAF9-018B-8DAD-1DAE89ABF710}"/>
                  </a:ext>
                </a:extLst>
              </p:cNvPr>
              <p:cNvSpPr/>
              <p:nvPr/>
            </p:nvSpPr>
            <p:spPr>
              <a:xfrm>
                <a:off x="1079668" y="4576083"/>
                <a:ext cx="93659" cy="116370"/>
              </a:xfrm>
              <a:custGeom>
                <a:avLst/>
                <a:gdLst>
                  <a:gd name="connsiteX0" fmla="*/ 48756 w 93659"/>
                  <a:gd name="connsiteY0" fmla="*/ 116370 h 116370"/>
                  <a:gd name="connsiteX1" fmla="*/ 975 w 93659"/>
                  <a:gd name="connsiteY1" fmla="*/ 96812 h 116370"/>
                  <a:gd name="connsiteX2" fmla="*/ 0 w 93659"/>
                  <a:gd name="connsiteY2" fmla="*/ 95834 h 116370"/>
                  <a:gd name="connsiteX3" fmla="*/ 17552 w 93659"/>
                  <a:gd name="connsiteY3" fmla="*/ 77254 h 116370"/>
                  <a:gd name="connsiteX4" fmla="*/ 18527 w 93659"/>
                  <a:gd name="connsiteY4" fmla="*/ 78232 h 116370"/>
                  <a:gd name="connsiteX5" fmla="*/ 48756 w 93659"/>
                  <a:gd name="connsiteY5" fmla="*/ 92901 h 116370"/>
                  <a:gd name="connsiteX6" fmla="*/ 62407 w 93659"/>
                  <a:gd name="connsiteY6" fmla="*/ 84099 h 116370"/>
                  <a:gd name="connsiteX7" fmla="*/ 41930 w 93659"/>
                  <a:gd name="connsiteY7" fmla="*/ 70409 h 116370"/>
                  <a:gd name="connsiteX8" fmla="*/ 4876 w 93659"/>
                  <a:gd name="connsiteY8" fmla="*/ 34227 h 116370"/>
                  <a:gd name="connsiteX9" fmla="*/ 47781 w 93659"/>
                  <a:gd name="connsiteY9" fmla="*/ 0 h 116370"/>
                  <a:gd name="connsiteX10" fmla="*/ 89711 w 93659"/>
                  <a:gd name="connsiteY10" fmla="*/ 17602 h 116370"/>
                  <a:gd name="connsiteX11" fmla="*/ 90686 w 93659"/>
                  <a:gd name="connsiteY11" fmla="*/ 18580 h 116370"/>
                  <a:gd name="connsiteX12" fmla="*/ 73134 w 93659"/>
                  <a:gd name="connsiteY12" fmla="*/ 37160 h 116370"/>
                  <a:gd name="connsiteX13" fmla="*/ 72158 w 93659"/>
                  <a:gd name="connsiteY13" fmla="*/ 36182 h 116370"/>
                  <a:gd name="connsiteX14" fmla="*/ 47781 w 93659"/>
                  <a:gd name="connsiteY14" fmla="*/ 24448 h 116370"/>
                  <a:gd name="connsiteX15" fmla="*/ 37054 w 93659"/>
                  <a:gd name="connsiteY15" fmla="*/ 32271 h 116370"/>
                  <a:gd name="connsiteX16" fmla="*/ 56557 w 93659"/>
                  <a:gd name="connsiteY16" fmla="*/ 45961 h 116370"/>
                  <a:gd name="connsiteX17" fmla="*/ 93611 w 93659"/>
                  <a:gd name="connsiteY17" fmla="*/ 82144 h 116370"/>
                  <a:gd name="connsiteX18" fmla="*/ 48756 w 93659"/>
                  <a:gd name="connsiteY18" fmla="*/ 116370 h 11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659" h="116370">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w="9729"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B017D1F4-5BC5-2EE5-A621-442D9730255C}"/>
                  </a:ext>
                </a:extLst>
              </p:cNvPr>
              <p:cNvSpPr/>
              <p:nvPr/>
            </p:nvSpPr>
            <p:spPr>
              <a:xfrm>
                <a:off x="1291268" y="4574127"/>
                <a:ext cx="152117" cy="118325"/>
              </a:xfrm>
              <a:custGeom>
                <a:avLst/>
                <a:gdLst>
                  <a:gd name="connsiteX0" fmla="*/ 152118 w 152117"/>
                  <a:gd name="connsiteY0" fmla="*/ 116370 h 118325"/>
                  <a:gd name="connsiteX1" fmla="*/ 118964 w 152117"/>
                  <a:gd name="connsiteY1" fmla="*/ 116370 h 118325"/>
                  <a:gd name="connsiteX2" fmla="*/ 118964 w 152117"/>
                  <a:gd name="connsiteY2" fmla="*/ 41072 h 118325"/>
                  <a:gd name="connsiteX3" fmla="*/ 110188 w 152117"/>
                  <a:gd name="connsiteY3" fmla="*/ 29337 h 118325"/>
                  <a:gd name="connsiteX4" fmla="*/ 93611 w 152117"/>
                  <a:gd name="connsiteY4" fmla="*/ 39116 h 118325"/>
                  <a:gd name="connsiteX5" fmla="*/ 93611 w 152117"/>
                  <a:gd name="connsiteY5" fmla="*/ 117348 h 118325"/>
                  <a:gd name="connsiteX6" fmla="*/ 59482 w 152117"/>
                  <a:gd name="connsiteY6" fmla="*/ 117348 h 118325"/>
                  <a:gd name="connsiteX7" fmla="*/ 59482 w 152117"/>
                  <a:gd name="connsiteY7" fmla="*/ 42050 h 118325"/>
                  <a:gd name="connsiteX8" fmla="*/ 51681 w 152117"/>
                  <a:gd name="connsiteY8" fmla="*/ 30315 h 118325"/>
                  <a:gd name="connsiteX9" fmla="*/ 34129 w 152117"/>
                  <a:gd name="connsiteY9" fmla="*/ 40094 h 118325"/>
                  <a:gd name="connsiteX10" fmla="*/ 34129 w 152117"/>
                  <a:gd name="connsiteY10" fmla="*/ 118326 h 118325"/>
                  <a:gd name="connsiteX11" fmla="*/ 0 w 152117"/>
                  <a:gd name="connsiteY11" fmla="*/ 118326 h 118325"/>
                  <a:gd name="connsiteX12" fmla="*/ 0 w 152117"/>
                  <a:gd name="connsiteY12" fmla="*/ 2934 h 118325"/>
                  <a:gd name="connsiteX13" fmla="*/ 34129 w 152117"/>
                  <a:gd name="connsiteY13" fmla="*/ 2934 h 118325"/>
                  <a:gd name="connsiteX14" fmla="*/ 34129 w 152117"/>
                  <a:gd name="connsiteY14" fmla="*/ 14669 h 118325"/>
                  <a:gd name="connsiteX15" fmla="*/ 65333 w 152117"/>
                  <a:gd name="connsiteY15" fmla="*/ 0 h 118325"/>
                  <a:gd name="connsiteX16" fmla="*/ 91661 w 152117"/>
                  <a:gd name="connsiteY16" fmla="*/ 15646 h 118325"/>
                  <a:gd name="connsiteX17" fmla="*/ 123840 w 152117"/>
                  <a:gd name="connsiteY17" fmla="*/ 0 h 118325"/>
                  <a:gd name="connsiteX18" fmla="*/ 152118 w 152117"/>
                  <a:gd name="connsiteY18" fmla="*/ 31293 h 118325"/>
                  <a:gd name="connsiteX19" fmla="*/ 152118 w 152117"/>
                  <a:gd name="connsiteY19" fmla="*/ 116370 h 11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117" h="118325">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w="9729"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B05B476A-2A03-28B1-AE56-78346B496CC8}"/>
                  </a:ext>
                </a:extLst>
              </p:cNvPr>
              <p:cNvSpPr/>
              <p:nvPr/>
            </p:nvSpPr>
            <p:spPr>
              <a:xfrm>
                <a:off x="1458012" y="4574127"/>
                <a:ext cx="96536" cy="117348"/>
              </a:xfrm>
              <a:custGeom>
                <a:avLst/>
                <a:gdLst>
                  <a:gd name="connsiteX0" fmla="*/ 28278 w 96536"/>
                  <a:gd name="connsiteY0" fmla="*/ 117348 h 117348"/>
                  <a:gd name="connsiteX1" fmla="*/ 0 w 96536"/>
                  <a:gd name="connsiteY1" fmla="*/ 88011 h 117348"/>
                  <a:gd name="connsiteX2" fmla="*/ 60457 w 96536"/>
                  <a:gd name="connsiteY2" fmla="*/ 42050 h 117348"/>
                  <a:gd name="connsiteX3" fmla="*/ 60457 w 96536"/>
                  <a:gd name="connsiteY3" fmla="*/ 38138 h 117348"/>
                  <a:gd name="connsiteX4" fmla="*/ 50706 w 96536"/>
                  <a:gd name="connsiteY4" fmla="*/ 26403 h 117348"/>
                  <a:gd name="connsiteX5" fmla="*/ 20477 w 96536"/>
                  <a:gd name="connsiteY5" fmla="*/ 38138 h 117348"/>
                  <a:gd name="connsiteX6" fmla="*/ 4876 w 96536"/>
                  <a:gd name="connsiteY6" fmla="*/ 17602 h 117348"/>
                  <a:gd name="connsiteX7" fmla="*/ 56557 w 96536"/>
                  <a:gd name="connsiteY7" fmla="*/ 0 h 117348"/>
                  <a:gd name="connsiteX8" fmla="*/ 93611 w 96536"/>
                  <a:gd name="connsiteY8" fmla="*/ 37160 h 117348"/>
                  <a:gd name="connsiteX9" fmla="*/ 93611 w 96536"/>
                  <a:gd name="connsiteY9" fmla="*/ 87033 h 117348"/>
                  <a:gd name="connsiteX10" fmla="*/ 96536 w 96536"/>
                  <a:gd name="connsiteY10" fmla="*/ 114414 h 117348"/>
                  <a:gd name="connsiteX11" fmla="*/ 96536 w 96536"/>
                  <a:gd name="connsiteY11" fmla="*/ 115392 h 117348"/>
                  <a:gd name="connsiteX12" fmla="*/ 63382 w 96536"/>
                  <a:gd name="connsiteY12" fmla="*/ 115392 h 117348"/>
                  <a:gd name="connsiteX13" fmla="*/ 61432 w 96536"/>
                  <a:gd name="connsiteY13" fmla="*/ 103657 h 117348"/>
                  <a:gd name="connsiteX14" fmla="*/ 28278 w 96536"/>
                  <a:gd name="connsiteY14" fmla="*/ 117348 h 117348"/>
                  <a:gd name="connsiteX15" fmla="*/ 60457 w 96536"/>
                  <a:gd name="connsiteY15" fmla="*/ 60630 h 117348"/>
                  <a:gd name="connsiteX16" fmla="*/ 32179 w 96536"/>
                  <a:gd name="connsiteY16" fmla="*/ 82144 h 117348"/>
                  <a:gd name="connsiteX17" fmla="*/ 41930 w 96536"/>
                  <a:gd name="connsiteY17" fmla="*/ 91923 h 117348"/>
                  <a:gd name="connsiteX18" fmla="*/ 60457 w 96536"/>
                  <a:gd name="connsiteY18" fmla="*/ 84099 h 117348"/>
                  <a:gd name="connsiteX19" fmla="*/ 60457 w 96536"/>
                  <a:gd name="connsiteY19" fmla="*/ 60630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536" h="117348">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w="9729"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708421EF-A2E5-FE49-CDBA-A204709F16A4}"/>
                  </a:ext>
                </a:extLst>
              </p:cNvPr>
              <p:cNvSpPr/>
              <p:nvPr/>
            </p:nvSpPr>
            <p:spPr>
              <a:xfrm>
                <a:off x="971430" y="4575105"/>
                <a:ext cx="99461" cy="117347"/>
              </a:xfrm>
              <a:custGeom>
                <a:avLst/>
                <a:gdLst>
                  <a:gd name="connsiteX0" fmla="*/ 49731 w 99461"/>
                  <a:gd name="connsiteY0" fmla="*/ 0 h 117347"/>
                  <a:gd name="connsiteX1" fmla="*/ 0 w 99461"/>
                  <a:gd name="connsiteY1" fmla="*/ 58674 h 117347"/>
                  <a:gd name="connsiteX2" fmla="*/ 49731 w 99461"/>
                  <a:gd name="connsiteY2" fmla="*/ 117348 h 117347"/>
                  <a:gd name="connsiteX3" fmla="*/ 99462 w 99461"/>
                  <a:gd name="connsiteY3" fmla="*/ 58674 h 117347"/>
                  <a:gd name="connsiteX4" fmla="*/ 49731 w 99461"/>
                  <a:gd name="connsiteY4" fmla="*/ 0 h 117347"/>
                  <a:gd name="connsiteX5" fmla="*/ 49731 w 99461"/>
                  <a:gd name="connsiteY5" fmla="*/ 89967 h 117347"/>
                  <a:gd name="connsiteX6" fmla="*/ 34129 w 99461"/>
                  <a:gd name="connsiteY6" fmla="*/ 58674 h 117347"/>
                  <a:gd name="connsiteX7" fmla="*/ 49731 w 99461"/>
                  <a:gd name="connsiteY7" fmla="*/ 28359 h 117347"/>
                  <a:gd name="connsiteX8" fmla="*/ 65333 w 99461"/>
                  <a:gd name="connsiteY8" fmla="*/ 58674 h 117347"/>
                  <a:gd name="connsiteX9" fmla="*/ 49731 w 99461"/>
                  <a:gd name="connsiteY9" fmla="*/ 89967 h 11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7">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5FA4A7DD-6005-C117-3A94-A524F645B203}"/>
                  </a:ext>
                </a:extLst>
              </p:cNvPr>
              <p:cNvSpPr/>
              <p:nvPr/>
            </p:nvSpPr>
            <p:spPr>
              <a:xfrm>
                <a:off x="1571126" y="4575105"/>
                <a:ext cx="92635" cy="114414"/>
              </a:xfrm>
              <a:custGeom>
                <a:avLst/>
                <a:gdLst>
                  <a:gd name="connsiteX0" fmla="*/ 64357 w 92635"/>
                  <a:gd name="connsiteY0" fmla="*/ 0 h 114414"/>
                  <a:gd name="connsiteX1" fmla="*/ 34129 w 92635"/>
                  <a:gd name="connsiteY1" fmla="*/ 13691 h 114414"/>
                  <a:gd name="connsiteX2" fmla="*/ 34129 w 92635"/>
                  <a:gd name="connsiteY2" fmla="*/ 1956 h 114414"/>
                  <a:gd name="connsiteX3" fmla="*/ 0 w 92635"/>
                  <a:gd name="connsiteY3" fmla="*/ 1956 h 114414"/>
                  <a:gd name="connsiteX4" fmla="*/ 0 w 92635"/>
                  <a:gd name="connsiteY4" fmla="*/ 114414 h 114414"/>
                  <a:gd name="connsiteX5" fmla="*/ 34129 w 92635"/>
                  <a:gd name="connsiteY5" fmla="*/ 114414 h 114414"/>
                  <a:gd name="connsiteX6" fmla="*/ 34129 w 92635"/>
                  <a:gd name="connsiteY6" fmla="*/ 37160 h 114414"/>
                  <a:gd name="connsiteX7" fmla="*/ 50706 w 92635"/>
                  <a:gd name="connsiteY7" fmla="*/ 28359 h 114414"/>
                  <a:gd name="connsiteX8" fmla="*/ 58507 w 92635"/>
                  <a:gd name="connsiteY8" fmla="*/ 39116 h 114414"/>
                  <a:gd name="connsiteX9" fmla="*/ 58507 w 92635"/>
                  <a:gd name="connsiteY9" fmla="*/ 114414 h 114414"/>
                  <a:gd name="connsiteX10" fmla="*/ 92636 w 92635"/>
                  <a:gd name="connsiteY10" fmla="*/ 114414 h 114414"/>
                  <a:gd name="connsiteX11" fmla="*/ 92636 w 92635"/>
                  <a:gd name="connsiteY11" fmla="*/ 30315 h 114414"/>
                  <a:gd name="connsiteX12" fmla="*/ 64357 w 92635"/>
                  <a:gd name="connsiteY12" fmla="*/ 0 h 11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4414">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w="9729" cap="flat">
                <a:noFill/>
                <a:prstDash val="solid"/>
                <a:miter/>
              </a:ln>
            </p:spPr>
            <p:txBody>
              <a:bodyPr rtlCol="0" anchor="ctr"/>
              <a:lstStyle/>
              <a:p>
                <a:endParaRPr lang="en-US"/>
              </a:p>
            </p:txBody>
          </p:sp>
        </p:grpSp>
        <p:sp>
          <p:nvSpPr>
            <p:cNvPr id="11" name="Freeform 10">
              <a:extLst>
                <a:ext uri="{FF2B5EF4-FFF2-40B4-BE49-F238E27FC236}">
                  <a16:creationId xmlns:a16="http://schemas.microsoft.com/office/drawing/2014/main" id="{771E9DE0-23B2-292B-B90B-3B30228A33F4}"/>
                </a:ext>
              </a:extLst>
            </p:cNvPr>
            <p:cNvSpPr/>
            <p:nvPr/>
          </p:nvSpPr>
          <p:spPr>
            <a:xfrm>
              <a:off x="650618" y="4732547"/>
              <a:ext cx="112138" cy="159397"/>
            </a:xfrm>
            <a:custGeom>
              <a:avLst/>
              <a:gdLst>
                <a:gd name="connsiteX0" fmla="*/ 67283 w 112138"/>
                <a:gd name="connsiteY0" fmla="*/ 64541 h 159397"/>
                <a:gd name="connsiteX1" fmla="*/ 64358 w 112138"/>
                <a:gd name="connsiteY1" fmla="*/ 63564 h 159397"/>
                <a:gd name="connsiteX2" fmla="*/ 40955 w 112138"/>
                <a:gd name="connsiteY2" fmla="*/ 42050 h 159397"/>
                <a:gd name="connsiteX3" fmla="*/ 55582 w 112138"/>
                <a:gd name="connsiteY3" fmla="*/ 29337 h 159397"/>
                <a:gd name="connsiteX4" fmla="*/ 80934 w 112138"/>
                <a:gd name="connsiteY4" fmla="*/ 49873 h 159397"/>
                <a:gd name="connsiteX5" fmla="*/ 81910 w 112138"/>
                <a:gd name="connsiteY5" fmla="*/ 51829 h 159397"/>
                <a:gd name="connsiteX6" fmla="*/ 109213 w 112138"/>
                <a:gd name="connsiteY6" fmla="*/ 37160 h 159397"/>
                <a:gd name="connsiteX7" fmla="*/ 108238 w 112138"/>
                <a:gd name="connsiteY7" fmla="*/ 35204 h 159397"/>
                <a:gd name="connsiteX8" fmla="*/ 55582 w 112138"/>
                <a:gd name="connsiteY8" fmla="*/ 0 h 159397"/>
                <a:gd name="connsiteX9" fmla="*/ 5851 w 112138"/>
                <a:gd name="connsiteY9" fmla="*/ 44006 h 159397"/>
                <a:gd name="connsiteX10" fmla="*/ 49731 w 112138"/>
                <a:gd name="connsiteY10" fmla="*/ 93878 h 159397"/>
                <a:gd name="connsiteX11" fmla="*/ 50706 w 112138"/>
                <a:gd name="connsiteY11" fmla="*/ 94856 h 159397"/>
                <a:gd name="connsiteX12" fmla="*/ 76059 w 112138"/>
                <a:gd name="connsiteY12" fmla="*/ 117348 h 159397"/>
                <a:gd name="connsiteX13" fmla="*/ 58507 w 112138"/>
                <a:gd name="connsiteY13" fmla="*/ 132017 h 159397"/>
                <a:gd name="connsiteX14" fmla="*/ 29253 w 112138"/>
                <a:gd name="connsiteY14" fmla="*/ 109525 h 159397"/>
                <a:gd name="connsiteX15" fmla="*/ 28278 w 112138"/>
                <a:gd name="connsiteY15" fmla="*/ 107569 h 159397"/>
                <a:gd name="connsiteX16" fmla="*/ 0 w 112138"/>
                <a:gd name="connsiteY16" fmla="*/ 120282 h 159397"/>
                <a:gd name="connsiteX17" fmla="*/ 975 w 112138"/>
                <a:gd name="connsiteY17" fmla="*/ 122238 h 159397"/>
                <a:gd name="connsiteX18" fmla="*/ 59482 w 112138"/>
                <a:gd name="connsiteY18" fmla="*/ 159398 h 159397"/>
                <a:gd name="connsiteX19" fmla="*/ 112138 w 112138"/>
                <a:gd name="connsiteY19" fmla="*/ 114414 h 159397"/>
                <a:gd name="connsiteX20" fmla="*/ 67283 w 112138"/>
                <a:gd name="connsiteY20" fmla="*/ 64541 h 15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2138" h="159397">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w="9729"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5BFD4D7-6866-5492-850A-0D807B78E708}"/>
                </a:ext>
              </a:extLst>
            </p:cNvPr>
            <p:cNvSpPr/>
            <p:nvPr/>
          </p:nvSpPr>
          <p:spPr>
            <a:xfrm>
              <a:off x="77640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A0FE47E-99D1-4821-C54C-3DDDB170F586}"/>
                </a:ext>
              </a:extLst>
            </p:cNvPr>
            <p:cNvSpPr/>
            <p:nvPr/>
          </p:nvSpPr>
          <p:spPr>
            <a:xfrm>
              <a:off x="885620" y="4729613"/>
              <a:ext cx="92635" cy="160375"/>
            </a:xfrm>
            <a:custGeom>
              <a:avLst/>
              <a:gdLst>
                <a:gd name="connsiteX0" fmla="*/ 64358 w 92635"/>
                <a:gd name="connsiteY0" fmla="*/ 44006 h 160375"/>
                <a:gd name="connsiteX1" fmla="*/ 34129 w 92635"/>
                <a:gd name="connsiteY1" fmla="*/ 57696 h 160375"/>
                <a:gd name="connsiteX2" fmla="*/ 34129 w 92635"/>
                <a:gd name="connsiteY2" fmla="*/ 0 h 160375"/>
                <a:gd name="connsiteX3" fmla="*/ 0 w 92635"/>
                <a:gd name="connsiteY3" fmla="*/ 4890 h 160375"/>
                <a:gd name="connsiteX4" fmla="*/ 0 w 92635"/>
                <a:gd name="connsiteY4" fmla="*/ 160376 h 160375"/>
                <a:gd name="connsiteX5" fmla="*/ 34129 w 92635"/>
                <a:gd name="connsiteY5" fmla="*/ 160376 h 160375"/>
                <a:gd name="connsiteX6" fmla="*/ 34129 w 92635"/>
                <a:gd name="connsiteY6" fmla="*/ 83122 h 160375"/>
                <a:gd name="connsiteX7" fmla="*/ 50706 w 92635"/>
                <a:gd name="connsiteY7" fmla="*/ 74320 h 160375"/>
                <a:gd name="connsiteX8" fmla="*/ 58507 w 92635"/>
                <a:gd name="connsiteY8" fmla="*/ 85077 h 160375"/>
                <a:gd name="connsiteX9" fmla="*/ 58507 w 92635"/>
                <a:gd name="connsiteY9" fmla="*/ 160376 h 160375"/>
                <a:gd name="connsiteX10" fmla="*/ 92636 w 92635"/>
                <a:gd name="connsiteY10" fmla="*/ 160376 h 160375"/>
                <a:gd name="connsiteX11" fmla="*/ 92636 w 92635"/>
                <a:gd name="connsiteY11" fmla="*/ 74320 h 160375"/>
                <a:gd name="connsiteX12" fmla="*/ 64358 w 92635"/>
                <a:gd name="connsiteY12" fmla="*/ 44006 h 1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6037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w="9729"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3ED1AC3-1301-0221-5F40-8AB1D2411809}"/>
                </a:ext>
              </a:extLst>
            </p:cNvPr>
            <p:cNvSpPr/>
            <p:nvPr/>
          </p:nvSpPr>
          <p:spPr>
            <a:xfrm>
              <a:off x="990933"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B6FC791-AAFE-11A9-5E84-2AD91E85002D}"/>
                </a:ext>
              </a:extLst>
            </p:cNvPr>
            <p:cNvSpPr/>
            <p:nvPr/>
          </p:nvSpPr>
          <p:spPr>
            <a:xfrm>
              <a:off x="1102096" y="4773619"/>
              <a:ext cx="99461" cy="117348"/>
            </a:xfrm>
            <a:custGeom>
              <a:avLst/>
              <a:gdLst>
                <a:gd name="connsiteX0" fmla="*/ 49731 w 99461"/>
                <a:gd name="connsiteY0" fmla="*/ 0 h 117348"/>
                <a:gd name="connsiteX1" fmla="*/ 0 w 99461"/>
                <a:gd name="connsiteY1" fmla="*/ 58674 h 117348"/>
                <a:gd name="connsiteX2" fmla="*/ 49731 w 99461"/>
                <a:gd name="connsiteY2" fmla="*/ 117348 h 117348"/>
                <a:gd name="connsiteX3" fmla="*/ 99462 w 99461"/>
                <a:gd name="connsiteY3" fmla="*/ 58674 h 117348"/>
                <a:gd name="connsiteX4" fmla="*/ 49731 w 99461"/>
                <a:gd name="connsiteY4" fmla="*/ 0 h 117348"/>
                <a:gd name="connsiteX5" fmla="*/ 49731 w 99461"/>
                <a:gd name="connsiteY5" fmla="*/ 89967 h 117348"/>
                <a:gd name="connsiteX6" fmla="*/ 34129 w 99461"/>
                <a:gd name="connsiteY6" fmla="*/ 58674 h 117348"/>
                <a:gd name="connsiteX7" fmla="*/ 49731 w 99461"/>
                <a:gd name="connsiteY7" fmla="*/ 28359 h 117348"/>
                <a:gd name="connsiteX8" fmla="*/ 65333 w 99461"/>
                <a:gd name="connsiteY8" fmla="*/ 58674 h 117348"/>
                <a:gd name="connsiteX9" fmla="*/ 49731 w 99461"/>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61" h="117348">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w="9729"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994ACE53-3871-7BC0-46AD-7CD245CC8BD7}"/>
                </a:ext>
              </a:extLst>
            </p:cNvPr>
            <p:cNvSpPr/>
            <p:nvPr/>
          </p:nvSpPr>
          <p:spPr>
            <a:xfrm>
              <a:off x="1284442" y="4773619"/>
              <a:ext cx="99487" cy="117348"/>
            </a:xfrm>
            <a:custGeom>
              <a:avLst/>
              <a:gdLst>
                <a:gd name="connsiteX0" fmla="*/ 49731 w 99487"/>
                <a:gd name="connsiteY0" fmla="*/ 0 h 117348"/>
                <a:gd name="connsiteX1" fmla="*/ 0 w 99487"/>
                <a:gd name="connsiteY1" fmla="*/ 58674 h 117348"/>
                <a:gd name="connsiteX2" fmla="*/ 49731 w 99487"/>
                <a:gd name="connsiteY2" fmla="*/ 117348 h 117348"/>
                <a:gd name="connsiteX3" fmla="*/ 99462 w 99487"/>
                <a:gd name="connsiteY3" fmla="*/ 58674 h 117348"/>
                <a:gd name="connsiteX4" fmla="*/ 49731 w 99487"/>
                <a:gd name="connsiteY4" fmla="*/ 0 h 117348"/>
                <a:gd name="connsiteX5" fmla="*/ 49731 w 99487"/>
                <a:gd name="connsiteY5" fmla="*/ 89967 h 117348"/>
                <a:gd name="connsiteX6" fmla="*/ 34129 w 99487"/>
                <a:gd name="connsiteY6" fmla="*/ 58674 h 117348"/>
                <a:gd name="connsiteX7" fmla="*/ 49731 w 99487"/>
                <a:gd name="connsiteY7" fmla="*/ 28359 h 117348"/>
                <a:gd name="connsiteX8" fmla="*/ 65333 w 99487"/>
                <a:gd name="connsiteY8" fmla="*/ 58674 h 117348"/>
                <a:gd name="connsiteX9" fmla="*/ 49731 w 99487"/>
                <a:gd name="connsiteY9" fmla="*/ 8996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87" h="117348">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w="9729"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3ADF84E-69B1-11DF-A2C1-8D21D7E35E1D}"/>
                </a:ext>
              </a:extLst>
            </p:cNvPr>
            <p:cNvSpPr/>
            <p:nvPr/>
          </p:nvSpPr>
          <p:spPr>
            <a:xfrm>
              <a:off x="1390729" y="4733525"/>
              <a:ext cx="69233" cy="156464"/>
            </a:xfrm>
            <a:custGeom>
              <a:avLst/>
              <a:gdLst>
                <a:gd name="connsiteX0" fmla="*/ 51681 w 69233"/>
                <a:gd name="connsiteY0" fmla="*/ 0 h 156464"/>
                <a:gd name="connsiteX1" fmla="*/ 15602 w 69233"/>
                <a:gd name="connsiteY1" fmla="*/ 35204 h 156464"/>
                <a:gd name="connsiteX2" fmla="*/ 15602 w 69233"/>
                <a:gd name="connsiteY2" fmla="*/ 43028 h 156464"/>
                <a:gd name="connsiteX3" fmla="*/ 0 w 69233"/>
                <a:gd name="connsiteY3" fmla="*/ 43028 h 156464"/>
                <a:gd name="connsiteX4" fmla="*/ 0 w 69233"/>
                <a:gd name="connsiteY4" fmla="*/ 69431 h 156464"/>
                <a:gd name="connsiteX5" fmla="*/ 15602 w 69233"/>
                <a:gd name="connsiteY5" fmla="*/ 69431 h 156464"/>
                <a:gd name="connsiteX6" fmla="*/ 15602 w 69233"/>
                <a:gd name="connsiteY6" fmla="*/ 156464 h 156464"/>
                <a:gd name="connsiteX7" fmla="*/ 49731 w 69233"/>
                <a:gd name="connsiteY7" fmla="*/ 156464 h 156464"/>
                <a:gd name="connsiteX8" fmla="*/ 49731 w 69233"/>
                <a:gd name="connsiteY8" fmla="*/ 69431 h 156464"/>
                <a:gd name="connsiteX9" fmla="*/ 69233 w 69233"/>
                <a:gd name="connsiteY9" fmla="*/ 69431 h 156464"/>
                <a:gd name="connsiteX10" fmla="*/ 69233 w 69233"/>
                <a:gd name="connsiteY10" fmla="*/ 43028 h 156464"/>
                <a:gd name="connsiteX11" fmla="*/ 49731 w 69233"/>
                <a:gd name="connsiteY11" fmla="*/ 43028 h 156464"/>
                <a:gd name="connsiteX12" fmla="*/ 49731 w 69233"/>
                <a:gd name="connsiteY12" fmla="*/ 36182 h 156464"/>
                <a:gd name="connsiteX13" fmla="*/ 60457 w 69233"/>
                <a:gd name="connsiteY13" fmla="*/ 26403 h 156464"/>
                <a:gd name="connsiteX14" fmla="*/ 67283 w 69233"/>
                <a:gd name="connsiteY14" fmla="*/ 27381 h 156464"/>
                <a:gd name="connsiteX15" fmla="*/ 69233 w 69233"/>
                <a:gd name="connsiteY15" fmla="*/ 27381 h 156464"/>
                <a:gd name="connsiteX16" fmla="*/ 69233 w 69233"/>
                <a:gd name="connsiteY16" fmla="*/ 978 h 156464"/>
                <a:gd name="connsiteX17" fmla="*/ 68258 w 69233"/>
                <a:gd name="connsiteY17" fmla="*/ 978 h 156464"/>
                <a:gd name="connsiteX18" fmla="*/ 51681 w 69233"/>
                <a:gd name="connsiteY18" fmla="*/ 0 h 15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233" h="156464">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w="9729"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12186D5-3E22-086A-349F-FF4B9ED3190A}"/>
                </a:ext>
              </a:extLst>
            </p:cNvPr>
            <p:cNvSpPr/>
            <p:nvPr/>
          </p:nvSpPr>
          <p:spPr>
            <a:xfrm>
              <a:off x="1501892" y="4733525"/>
              <a:ext cx="135540" cy="155486"/>
            </a:xfrm>
            <a:custGeom>
              <a:avLst/>
              <a:gdLst>
                <a:gd name="connsiteX0" fmla="*/ 68258 w 135540"/>
                <a:gd name="connsiteY0" fmla="*/ 101702 h 155486"/>
                <a:gd name="connsiteX1" fmla="*/ 42905 w 135540"/>
                <a:gd name="connsiteY1" fmla="*/ 0 h 155486"/>
                <a:gd name="connsiteX2" fmla="*/ 0 w 135540"/>
                <a:gd name="connsiteY2" fmla="*/ 0 h 155486"/>
                <a:gd name="connsiteX3" fmla="*/ 0 w 135540"/>
                <a:gd name="connsiteY3" fmla="*/ 155486 h 155486"/>
                <a:gd name="connsiteX4" fmla="*/ 29253 w 135540"/>
                <a:gd name="connsiteY4" fmla="*/ 155486 h 155486"/>
                <a:gd name="connsiteX5" fmla="*/ 29253 w 135540"/>
                <a:gd name="connsiteY5" fmla="*/ 58674 h 155486"/>
                <a:gd name="connsiteX6" fmla="*/ 53631 w 135540"/>
                <a:gd name="connsiteY6" fmla="*/ 155486 h 155486"/>
                <a:gd name="connsiteX7" fmla="*/ 79959 w 135540"/>
                <a:gd name="connsiteY7" fmla="*/ 155486 h 155486"/>
                <a:gd name="connsiteX8" fmla="*/ 104337 w 135540"/>
                <a:gd name="connsiteY8" fmla="*/ 59652 h 155486"/>
                <a:gd name="connsiteX9" fmla="*/ 104337 w 135540"/>
                <a:gd name="connsiteY9" fmla="*/ 155486 h 155486"/>
                <a:gd name="connsiteX10" fmla="*/ 135541 w 135540"/>
                <a:gd name="connsiteY10" fmla="*/ 155486 h 155486"/>
                <a:gd name="connsiteX11" fmla="*/ 135541 w 135540"/>
                <a:gd name="connsiteY11" fmla="*/ 0 h 155486"/>
                <a:gd name="connsiteX12" fmla="*/ 91661 w 135540"/>
                <a:gd name="connsiteY12" fmla="*/ 0 h 155486"/>
                <a:gd name="connsiteX13" fmla="*/ 68258 w 135540"/>
                <a:gd name="connsiteY13" fmla="*/ 101702 h 15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540" h="155486">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w="9729"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7C4B88A-0BBA-15CC-02DE-CF9B232E5E00}"/>
                </a:ext>
              </a:extLst>
            </p:cNvPr>
            <p:cNvSpPr/>
            <p:nvPr/>
          </p:nvSpPr>
          <p:spPr>
            <a:xfrm>
              <a:off x="1652060" y="4772641"/>
              <a:ext cx="94586" cy="117348"/>
            </a:xfrm>
            <a:custGeom>
              <a:avLst/>
              <a:gdLst>
                <a:gd name="connsiteX0" fmla="*/ 73134 w 94586"/>
                <a:gd name="connsiteY0" fmla="*/ 78232 h 117348"/>
                <a:gd name="connsiteX1" fmla="*/ 51681 w 94586"/>
                <a:gd name="connsiteY1" fmla="*/ 90945 h 117348"/>
                <a:gd name="connsiteX2" fmla="*/ 34129 w 94586"/>
                <a:gd name="connsiteY2" fmla="*/ 68453 h 117348"/>
                <a:gd name="connsiteX3" fmla="*/ 94586 w 94586"/>
                <a:gd name="connsiteY3" fmla="*/ 68453 h 117348"/>
                <a:gd name="connsiteX4" fmla="*/ 94586 w 94586"/>
                <a:gd name="connsiteY4" fmla="*/ 60630 h 117348"/>
                <a:gd name="connsiteX5" fmla="*/ 48756 w 94586"/>
                <a:gd name="connsiteY5" fmla="*/ 0 h 117348"/>
                <a:gd name="connsiteX6" fmla="*/ 0 w 94586"/>
                <a:gd name="connsiteY6" fmla="*/ 58674 h 117348"/>
                <a:gd name="connsiteX7" fmla="*/ 49731 w 94586"/>
                <a:gd name="connsiteY7" fmla="*/ 117348 h 117348"/>
                <a:gd name="connsiteX8" fmla="*/ 93611 w 94586"/>
                <a:gd name="connsiteY8" fmla="*/ 93878 h 117348"/>
                <a:gd name="connsiteX9" fmla="*/ 94586 w 94586"/>
                <a:gd name="connsiteY9" fmla="*/ 91923 h 117348"/>
                <a:gd name="connsiteX10" fmla="*/ 74109 w 94586"/>
                <a:gd name="connsiteY10" fmla="*/ 75298 h 117348"/>
                <a:gd name="connsiteX11" fmla="*/ 73134 w 94586"/>
                <a:gd name="connsiteY11" fmla="*/ 78232 h 117348"/>
                <a:gd name="connsiteX12" fmla="*/ 35104 w 94586"/>
                <a:gd name="connsiteY12" fmla="*/ 47917 h 117348"/>
                <a:gd name="connsiteX13" fmla="*/ 49731 w 94586"/>
                <a:gd name="connsiteY13" fmla="*/ 28359 h 117348"/>
                <a:gd name="connsiteX14" fmla="*/ 63382 w 94586"/>
                <a:gd name="connsiteY14" fmla="*/ 47917 h 117348"/>
                <a:gd name="connsiteX15" fmla="*/ 35104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w="9729"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64DB259-9379-C7B0-5D3F-464D695A637F}"/>
                </a:ext>
              </a:extLst>
            </p:cNvPr>
            <p:cNvSpPr/>
            <p:nvPr/>
          </p:nvSpPr>
          <p:spPr>
            <a:xfrm>
              <a:off x="1762248" y="4733525"/>
              <a:ext cx="101411" cy="157441"/>
            </a:xfrm>
            <a:custGeom>
              <a:avLst/>
              <a:gdLst>
                <a:gd name="connsiteX0" fmla="*/ 96536 w 101411"/>
                <a:gd name="connsiteY0" fmla="*/ 127127 h 157441"/>
                <a:gd name="connsiteX1" fmla="*/ 96536 w 101411"/>
                <a:gd name="connsiteY1" fmla="*/ 0 h 157441"/>
                <a:gd name="connsiteX2" fmla="*/ 62407 w 101411"/>
                <a:gd name="connsiteY2" fmla="*/ 0 h 157441"/>
                <a:gd name="connsiteX3" fmla="*/ 62407 w 101411"/>
                <a:gd name="connsiteY3" fmla="*/ 50851 h 157441"/>
                <a:gd name="connsiteX4" fmla="*/ 37054 w 101411"/>
                <a:gd name="connsiteY4" fmla="*/ 40094 h 157441"/>
                <a:gd name="connsiteX5" fmla="*/ 0 w 101411"/>
                <a:gd name="connsiteY5" fmla="*/ 99746 h 157441"/>
                <a:gd name="connsiteX6" fmla="*/ 37054 w 101411"/>
                <a:gd name="connsiteY6" fmla="*/ 157442 h 157441"/>
                <a:gd name="connsiteX7" fmla="*/ 63382 w 101411"/>
                <a:gd name="connsiteY7" fmla="*/ 145707 h 157441"/>
                <a:gd name="connsiteX8" fmla="*/ 65333 w 101411"/>
                <a:gd name="connsiteY8" fmla="*/ 154508 h 157441"/>
                <a:gd name="connsiteX9" fmla="*/ 66308 w 101411"/>
                <a:gd name="connsiteY9" fmla="*/ 155486 h 157441"/>
                <a:gd name="connsiteX10" fmla="*/ 101412 w 101411"/>
                <a:gd name="connsiteY10" fmla="*/ 155486 h 157441"/>
                <a:gd name="connsiteX11" fmla="*/ 100437 w 101411"/>
                <a:gd name="connsiteY11" fmla="*/ 152552 h 157441"/>
                <a:gd name="connsiteX12" fmla="*/ 96536 w 101411"/>
                <a:gd name="connsiteY12" fmla="*/ 127127 h 157441"/>
                <a:gd name="connsiteX13" fmla="*/ 62407 w 101411"/>
                <a:gd name="connsiteY13" fmla="*/ 77254 h 157441"/>
                <a:gd name="connsiteX14" fmla="*/ 62407 w 101411"/>
                <a:gd name="connsiteY14" fmla="*/ 120282 h 157441"/>
                <a:gd name="connsiteX15" fmla="*/ 47781 w 101411"/>
                <a:gd name="connsiteY15" fmla="*/ 129083 h 157441"/>
                <a:gd name="connsiteX16" fmla="*/ 33154 w 101411"/>
                <a:gd name="connsiteY16" fmla="*/ 98768 h 157441"/>
                <a:gd name="connsiteX17" fmla="*/ 47781 w 101411"/>
                <a:gd name="connsiteY17" fmla="*/ 69431 h 157441"/>
                <a:gd name="connsiteX18" fmla="*/ 62407 w 101411"/>
                <a:gd name="connsiteY18" fmla="*/ 77254 h 1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411" h="15744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w="9729"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2EA3C05-BC44-27CE-409A-1319F81571B6}"/>
                </a:ext>
              </a:extLst>
            </p:cNvPr>
            <p:cNvSpPr/>
            <p:nvPr/>
          </p:nvSpPr>
          <p:spPr>
            <a:xfrm>
              <a:off x="1879262"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1195BD7C-774B-CE36-E3D5-37B3860C29B4}"/>
                </a:ext>
              </a:extLst>
            </p:cNvPr>
            <p:cNvSpPr/>
            <p:nvPr/>
          </p:nvSpPr>
          <p:spPr>
            <a:xfrm>
              <a:off x="1879262"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54472BC6-C06E-2F80-D2B7-6C9A2188C1E1}"/>
                </a:ext>
              </a:extLst>
            </p:cNvPr>
            <p:cNvSpPr/>
            <p:nvPr/>
          </p:nvSpPr>
          <p:spPr>
            <a:xfrm>
              <a:off x="1928017" y="4773619"/>
              <a:ext cx="94586" cy="117348"/>
            </a:xfrm>
            <a:custGeom>
              <a:avLst/>
              <a:gdLst>
                <a:gd name="connsiteX0" fmla="*/ 64358 w 94586"/>
                <a:gd name="connsiteY0" fmla="*/ 72365 h 117348"/>
                <a:gd name="connsiteX1" fmla="*/ 49731 w 94586"/>
                <a:gd name="connsiteY1" fmla="*/ 90945 h 117348"/>
                <a:gd name="connsiteX2" fmla="*/ 35104 w 94586"/>
                <a:gd name="connsiteY2" fmla="*/ 58674 h 117348"/>
                <a:gd name="connsiteX3" fmla="*/ 49731 w 94586"/>
                <a:gd name="connsiteY3" fmla="*/ 27381 h 117348"/>
                <a:gd name="connsiteX4" fmla="*/ 63382 w 94586"/>
                <a:gd name="connsiteY4" fmla="*/ 44006 h 117348"/>
                <a:gd name="connsiteX5" fmla="*/ 63382 w 94586"/>
                <a:gd name="connsiteY5" fmla="*/ 45961 h 117348"/>
                <a:gd name="connsiteX6" fmla="*/ 94586 w 94586"/>
                <a:gd name="connsiteY6" fmla="*/ 39116 h 117348"/>
                <a:gd name="connsiteX7" fmla="*/ 93611 w 94586"/>
                <a:gd name="connsiteY7" fmla="*/ 37160 h 117348"/>
                <a:gd name="connsiteX8" fmla="*/ 49731 w 94586"/>
                <a:gd name="connsiteY8" fmla="*/ 0 h 117348"/>
                <a:gd name="connsiteX9" fmla="*/ 0 w 94586"/>
                <a:gd name="connsiteY9" fmla="*/ 58674 h 117348"/>
                <a:gd name="connsiteX10" fmla="*/ 48756 w 94586"/>
                <a:gd name="connsiteY10" fmla="*/ 117348 h 117348"/>
                <a:gd name="connsiteX11" fmla="*/ 93611 w 94586"/>
                <a:gd name="connsiteY11" fmla="*/ 80188 h 117348"/>
                <a:gd name="connsiteX12" fmla="*/ 94586 w 94586"/>
                <a:gd name="connsiteY12" fmla="*/ 78232 h 117348"/>
                <a:gd name="connsiteX13" fmla="*/ 64358 w 94586"/>
                <a:gd name="connsiteY13" fmla="*/ 70409 h 117348"/>
                <a:gd name="connsiteX14" fmla="*/ 64358 w 94586"/>
                <a:gd name="connsiteY14" fmla="*/ 72365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586" h="117348">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w="9729"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203DF23-4FFC-87C4-FF58-7CA32D699A35}"/>
                </a:ext>
              </a:extLst>
            </p:cNvPr>
            <p:cNvSpPr/>
            <p:nvPr/>
          </p:nvSpPr>
          <p:spPr>
            <a:xfrm>
              <a:off x="2036255" y="4733525"/>
              <a:ext cx="34128" cy="30314"/>
            </a:xfrm>
            <a:custGeom>
              <a:avLst/>
              <a:gdLst>
                <a:gd name="connsiteX0" fmla="*/ 0 w 34128"/>
                <a:gd name="connsiteY0" fmla="*/ 0 h 30314"/>
                <a:gd name="connsiteX1" fmla="*/ 34129 w 34128"/>
                <a:gd name="connsiteY1" fmla="*/ 0 h 30314"/>
                <a:gd name="connsiteX2" fmla="*/ 34129 w 34128"/>
                <a:gd name="connsiteY2" fmla="*/ 30315 h 30314"/>
                <a:gd name="connsiteX3" fmla="*/ 0 w 34128"/>
                <a:gd name="connsiteY3" fmla="*/ 30315 h 30314"/>
              </a:gdLst>
              <a:ahLst/>
              <a:cxnLst>
                <a:cxn ang="0">
                  <a:pos x="connsiteX0" y="connsiteY0"/>
                </a:cxn>
                <a:cxn ang="0">
                  <a:pos x="connsiteX1" y="connsiteY1"/>
                </a:cxn>
                <a:cxn ang="0">
                  <a:pos x="connsiteX2" y="connsiteY2"/>
                </a:cxn>
                <a:cxn ang="0">
                  <a:pos x="connsiteX3" y="connsiteY3"/>
                </a:cxn>
              </a:cxnLst>
              <a:rect l="l" t="t" r="r" b="b"/>
              <a:pathLst>
                <a:path w="34128" h="30314">
                  <a:moveTo>
                    <a:pt x="0" y="0"/>
                  </a:moveTo>
                  <a:lnTo>
                    <a:pt x="34129" y="0"/>
                  </a:lnTo>
                  <a:lnTo>
                    <a:pt x="34129" y="30315"/>
                  </a:lnTo>
                  <a:lnTo>
                    <a:pt x="0" y="30315"/>
                  </a:lnTo>
                  <a:close/>
                </a:path>
              </a:pathLst>
            </a:custGeom>
            <a:solidFill>
              <a:srgbClr val="FFFFFF"/>
            </a:solidFill>
            <a:ln w="9729"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800ACCF-CE00-13D4-3CA1-66FD6690D0B1}"/>
                </a:ext>
              </a:extLst>
            </p:cNvPr>
            <p:cNvSpPr/>
            <p:nvPr/>
          </p:nvSpPr>
          <p:spPr>
            <a:xfrm>
              <a:off x="2036255" y="4775574"/>
              <a:ext cx="34128" cy="113436"/>
            </a:xfrm>
            <a:custGeom>
              <a:avLst/>
              <a:gdLst>
                <a:gd name="connsiteX0" fmla="*/ 0 w 34128"/>
                <a:gd name="connsiteY0" fmla="*/ 0 h 113436"/>
                <a:gd name="connsiteX1" fmla="*/ 34129 w 34128"/>
                <a:gd name="connsiteY1" fmla="*/ 0 h 113436"/>
                <a:gd name="connsiteX2" fmla="*/ 34129 w 34128"/>
                <a:gd name="connsiteY2" fmla="*/ 113436 h 113436"/>
                <a:gd name="connsiteX3" fmla="*/ 0 w 34128"/>
                <a:gd name="connsiteY3" fmla="*/ 113436 h 113436"/>
              </a:gdLst>
              <a:ahLst/>
              <a:cxnLst>
                <a:cxn ang="0">
                  <a:pos x="connsiteX0" y="connsiteY0"/>
                </a:cxn>
                <a:cxn ang="0">
                  <a:pos x="connsiteX1" y="connsiteY1"/>
                </a:cxn>
                <a:cxn ang="0">
                  <a:pos x="connsiteX2" y="connsiteY2"/>
                </a:cxn>
                <a:cxn ang="0">
                  <a:pos x="connsiteX3" y="connsiteY3"/>
                </a:cxn>
              </a:cxnLst>
              <a:rect l="l" t="t" r="r" b="b"/>
              <a:pathLst>
                <a:path w="34128" h="113436">
                  <a:moveTo>
                    <a:pt x="0" y="0"/>
                  </a:moveTo>
                  <a:lnTo>
                    <a:pt x="34129" y="0"/>
                  </a:lnTo>
                  <a:lnTo>
                    <a:pt x="34129" y="113436"/>
                  </a:lnTo>
                  <a:lnTo>
                    <a:pt x="0" y="113436"/>
                  </a:lnTo>
                  <a:close/>
                </a:path>
              </a:pathLst>
            </a:custGeom>
            <a:solidFill>
              <a:srgbClr val="FFFFFF"/>
            </a:solidFill>
            <a:ln w="9729"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5EEF9583-5F16-4982-96E5-AE1CF7F4D538}"/>
                </a:ext>
              </a:extLst>
            </p:cNvPr>
            <p:cNvSpPr/>
            <p:nvPr/>
          </p:nvSpPr>
          <p:spPr>
            <a:xfrm>
              <a:off x="2091836" y="4773619"/>
              <a:ext cx="92635" cy="115392"/>
            </a:xfrm>
            <a:custGeom>
              <a:avLst/>
              <a:gdLst>
                <a:gd name="connsiteX0" fmla="*/ 64358 w 92635"/>
                <a:gd name="connsiteY0" fmla="*/ 0 h 115392"/>
                <a:gd name="connsiteX1" fmla="*/ 34129 w 92635"/>
                <a:gd name="connsiteY1" fmla="*/ 13691 h 115392"/>
                <a:gd name="connsiteX2" fmla="*/ 34129 w 92635"/>
                <a:gd name="connsiteY2" fmla="*/ 1956 h 115392"/>
                <a:gd name="connsiteX3" fmla="*/ 0 w 92635"/>
                <a:gd name="connsiteY3" fmla="*/ 1956 h 115392"/>
                <a:gd name="connsiteX4" fmla="*/ 0 w 92635"/>
                <a:gd name="connsiteY4" fmla="*/ 115392 h 115392"/>
                <a:gd name="connsiteX5" fmla="*/ 34129 w 92635"/>
                <a:gd name="connsiteY5" fmla="*/ 115392 h 115392"/>
                <a:gd name="connsiteX6" fmla="*/ 34129 w 92635"/>
                <a:gd name="connsiteY6" fmla="*/ 38138 h 115392"/>
                <a:gd name="connsiteX7" fmla="*/ 50706 w 92635"/>
                <a:gd name="connsiteY7" fmla="*/ 29337 h 115392"/>
                <a:gd name="connsiteX8" fmla="*/ 58507 w 92635"/>
                <a:gd name="connsiteY8" fmla="*/ 40094 h 115392"/>
                <a:gd name="connsiteX9" fmla="*/ 58507 w 92635"/>
                <a:gd name="connsiteY9" fmla="*/ 115392 h 115392"/>
                <a:gd name="connsiteX10" fmla="*/ 92636 w 92635"/>
                <a:gd name="connsiteY10" fmla="*/ 115392 h 115392"/>
                <a:gd name="connsiteX11" fmla="*/ 92636 w 92635"/>
                <a:gd name="connsiteY11" fmla="*/ 30315 h 115392"/>
                <a:gd name="connsiteX12" fmla="*/ 64358 w 92635"/>
                <a:gd name="connsiteY12" fmla="*/ 0 h 11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635" h="115392">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w="9729"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83A6D404-5DF3-C23E-C221-FFB2394C90E3}"/>
                </a:ext>
              </a:extLst>
            </p:cNvPr>
            <p:cNvSpPr/>
            <p:nvPr/>
          </p:nvSpPr>
          <p:spPr>
            <a:xfrm>
              <a:off x="2199099" y="4772641"/>
              <a:ext cx="94586" cy="117348"/>
            </a:xfrm>
            <a:custGeom>
              <a:avLst/>
              <a:gdLst>
                <a:gd name="connsiteX0" fmla="*/ 74109 w 94586"/>
                <a:gd name="connsiteY0" fmla="*/ 76276 h 117348"/>
                <a:gd name="connsiteX1" fmla="*/ 73134 w 94586"/>
                <a:gd name="connsiteY1" fmla="*/ 78232 h 117348"/>
                <a:gd name="connsiteX2" fmla="*/ 51681 w 94586"/>
                <a:gd name="connsiteY2" fmla="*/ 90945 h 117348"/>
                <a:gd name="connsiteX3" fmla="*/ 34129 w 94586"/>
                <a:gd name="connsiteY3" fmla="*/ 68453 h 117348"/>
                <a:gd name="connsiteX4" fmla="*/ 94586 w 94586"/>
                <a:gd name="connsiteY4" fmla="*/ 68453 h 117348"/>
                <a:gd name="connsiteX5" fmla="*/ 94586 w 94586"/>
                <a:gd name="connsiteY5" fmla="*/ 60630 h 117348"/>
                <a:gd name="connsiteX6" fmla="*/ 48756 w 94586"/>
                <a:gd name="connsiteY6" fmla="*/ 0 h 117348"/>
                <a:gd name="connsiteX7" fmla="*/ 0 w 94586"/>
                <a:gd name="connsiteY7" fmla="*/ 58674 h 117348"/>
                <a:gd name="connsiteX8" fmla="*/ 49731 w 94586"/>
                <a:gd name="connsiteY8" fmla="*/ 117348 h 117348"/>
                <a:gd name="connsiteX9" fmla="*/ 93611 w 94586"/>
                <a:gd name="connsiteY9" fmla="*/ 93878 h 117348"/>
                <a:gd name="connsiteX10" fmla="*/ 94586 w 94586"/>
                <a:gd name="connsiteY10" fmla="*/ 91923 h 117348"/>
                <a:gd name="connsiteX11" fmla="*/ 74109 w 94586"/>
                <a:gd name="connsiteY11" fmla="*/ 76276 h 117348"/>
                <a:gd name="connsiteX12" fmla="*/ 34129 w 94586"/>
                <a:gd name="connsiteY12" fmla="*/ 47917 h 117348"/>
                <a:gd name="connsiteX13" fmla="*/ 48756 w 94586"/>
                <a:gd name="connsiteY13" fmla="*/ 28359 h 117348"/>
                <a:gd name="connsiteX14" fmla="*/ 62407 w 94586"/>
                <a:gd name="connsiteY14" fmla="*/ 47917 h 117348"/>
                <a:gd name="connsiteX15" fmla="*/ 34129 w 94586"/>
                <a:gd name="connsiteY15" fmla="*/ 47917 h 11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586" h="117348">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w="9729"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8F69E29F-0D83-1C20-D564-59348CAD16BA}"/>
                </a:ext>
              </a:extLst>
            </p:cNvPr>
            <p:cNvSpPr/>
            <p:nvPr/>
          </p:nvSpPr>
          <p:spPr>
            <a:xfrm>
              <a:off x="1213259" y="4733525"/>
              <a:ext cx="34128" cy="155486"/>
            </a:xfrm>
            <a:custGeom>
              <a:avLst/>
              <a:gdLst>
                <a:gd name="connsiteX0" fmla="*/ 0 w 34128"/>
                <a:gd name="connsiteY0" fmla="*/ 0 h 155486"/>
                <a:gd name="connsiteX1" fmla="*/ 34129 w 34128"/>
                <a:gd name="connsiteY1" fmla="*/ 0 h 155486"/>
                <a:gd name="connsiteX2" fmla="*/ 34129 w 34128"/>
                <a:gd name="connsiteY2" fmla="*/ 155486 h 155486"/>
                <a:gd name="connsiteX3" fmla="*/ 0 w 34128"/>
                <a:gd name="connsiteY3" fmla="*/ 155486 h 155486"/>
              </a:gdLst>
              <a:ahLst/>
              <a:cxnLst>
                <a:cxn ang="0">
                  <a:pos x="connsiteX0" y="connsiteY0"/>
                </a:cxn>
                <a:cxn ang="0">
                  <a:pos x="connsiteX1" y="connsiteY1"/>
                </a:cxn>
                <a:cxn ang="0">
                  <a:pos x="connsiteX2" y="connsiteY2"/>
                </a:cxn>
                <a:cxn ang="0">
                  <a:pos x="connsiteX3" y="connsiteY3"/>
                </a:cxn>
              </a:cxnLst>
              <a:rect l="l" t="t" r="r" b="b"/>
              <a:pathLst>
                <a:path w="34128" h="155486">
                  <a:moveTo>
                    <a:pt x="0" y="0"/>
                  </a:moveTo>
                  <a:lnTo>
                    <a:pt x="34129" y="0"/>
                  </a:lnTo>
                  <a:lnTo>
                    <a:pt x="34129" y="155486"/>
                  </a:lnTo>
                  <a:lnTo>
                    <a:pt x="0" y="155486"/>
                  </a:lnTo>
                  <a:close/>
                </a:path>
              </a:pathLst>
            </a:custGeom>
            <a:solidFill>
              <a:srgbClr val="FFFFFF"/>
            </a:solidFill>
            <a:ln w="9729"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D0798CC8-C7D7-16BE-6A4B-DE51EC2FCDA1}"/>
                </a:ext>
              </a:extLst>
            </p:cNvPr>
            <p:cNvSpPr/>
            <p:nvPr/>
          </p:nvSpPr>
          <p:spPr>
            <a:xfrm>
              <a:off x="757880" y="4528166"/>
              <a:ext cx="118963" cy="164287"/>
            </a:xfrm>
            <a:custGeom>
              <a:avLst/>
              <a:gdLst>
                <a:gd name="connsiteX0" fmla="*/ 64358 w 118963"/>
                <a:gd name="connsiteY0" fmla="*/ 109525 h 164287"/>
                <a:gd name="connsiteX1" fmla="*/ 86785 w 118963"/>
                <a:gd name="connsiteY1" fmla="*/ 109525 h 164287"/>
                <a:gd name="connsiteX2" fmla="*/ 62407 w 118963"/>
                <a:gd name="connsiteY2" fmla="*/ 136906 h 164287"/>
                <a:gd name="connsiteX3" fmla="*/ 34129 w 118963"/>
                <a:gd name="connsiteY3" fmla="*/ 82144 h 164287"/>
                <a:gd name="connsiteX4" fmla="*/ 60457 w 118963"/>
                <a:gd name="connsiteY4" fmla="*/ 30315 h 164287"/>
                <a:gd name="connsiteX5" fmla="*/ 83860 w 118963"/>
                <a:gd name="connsiteY5" fmla="*/ 58674 h 164287"/>
                <a:gd name="connsiteX6" fmla="*/ 116039 w 118963"/>
                <a:gd name="connsiteY6" fmla="*/ 54762 h 164287"/>
                <a:gd name="connsiteX7" fmla="*/ 62407 w 118963"/>
                <a:gd name="connsiteY7" fmla="*/ 0 h 164287"/>
                <a:gd name="connsiteX8" fmla="*/ 0 w 118963"/>
                <a:gd name="connsiteY8" fmla="*/ 82144 h 164287"/>
                <a:gd name="connsiteX9" fmla="*/ 58507 w 118963"/>
                <a:gd name="connsiteY9" fmla="*/ 164287 h 164287"/>
                <a:gd name="connsiteX10" fmla="*/ 92636 w 118963"/>
                <a:gd name="connsiteY10" fmla="*/ 145707 h 164287"/>
                <a:gd name="connsiteX11" fmla="*/ 92636 w 118963"/>
                <a:gd name="connsiteY11" fmla="*/ 161354 h 164287"/>
                <a:gd name="connsiteX12" fmla="*/ 118964 w 118963"/>
                <a:gd name="connsiteY12" fmla="*/ 161354 h 164287"/>
                <a:gd name="connsiteX13" fmla="*/ 118964 w 118963"/>
                <a:gd name="connsiteY13" fmla="*/ 83122 h 164287"/>
                <a:gd name="connsiteX14" fmla="*/ 65333 w 118963"/>
                <a:gd name="connsiteY14" fmla="*/ 83122 h 164287"/>
                <a:gd name="connsiteX15" fmla="*/ 65333 w 118963"/>
                <a:gd name="connsiteY15" fmla="*/ 109525 h 16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963" h="164287">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w="9729" cap="flat">
              <a:noFill/>
              <a:prstDash val="solid"/>
              <a:miter/>
            </a:ln>
          </p:spPr>
          <p:txBody>
            <a:bodyPr rtlCol="0" anchor="ctr"/>
            <a:lstStyle/>
            <a:p>
              <a:endParaRPr lang="en-US"/>
            </a:p>
          </p:txBody>
        </p:sp>
      </p:grpSp>
      <p:grpSp>
        <p:nvGrpSpPr>
          <p:cNvPr id="18" name="Quick Guide Information">
            <a:extLst>
              <a:ext uri="{FF2B5EF4-FFF2-40B4-BE49-F238E27FC236}">
                <a16:creationId xmlns:a16="http://schemas.microsoft.com/office/drawing/2014/main" id="{99F17713-B178-2A98-F146-B726CBEB2040}"/>
              </a:ext>
            </a:extLst>
          </p:cNvPr>
          <p:cNvGrpSpPr/>
          <p:nvPr userDrawn="1"/>
        </p:nvGrpSpPr>
        <p:grpSpPr>
          <a:xfrm>
            <a:off x="2773363" y="366182"/>
            <a:ext cx="6001802" cy="707886"/>
            <a:chOff x="2773363" y="366182"/>
            <a:chExt cx="6001802" cy="707886"/>
          </a:xfrm>
        </p:grpSpPr>
        <p:sp>
          <p:nvSpPr>
            <p:cNvPr id="21" name="Image Guide">
              <a:extLst>
                <a:ext uri="{FF2B5EF4-FFF2-40B4-BE49-F238E27FC236}">
                  <a16:creationId xmlns:a16="http://schemas.microsoft.com/office/drawing/2014/main" id="{8C7EED96-2326-638D-29CF-890338764C1C}"/>
                </a:ext>
              </a:extLst>
            </p:cNvPr>
            <p:cNvSpPr txBox="1"/>
            <p:nvPr/>
          </p:nvSpPr>
          <p:spPr>
            <a:xfrm>
              <a:off x="6470232" y="366182"/>
              <a:ext cx="2304933" cy="707886"/>
            </a:xfrm>
            <a:prstGeom prst="rect">
              <a:avLst/>
            </a:prstGeom>
            <a:solidFill>
              <a:schemeClr val="tx2">
                <a:alpha val="75000"/>
              </a:schemeClr>
            </a:solidFill>
            <a:ln w="12700">
              <a:solidFill>
                <a:schemeClr val="accent4"/>
              </a:solidFill>
            </a:ln>
          </p:spPr>
          <p:txBody>
            <a:bodyPr wrap="square" rtlCol="0">
              <a:spAutoFit/>
            </a:bodyPr>
            <a:lstStyle/>
            <a:p>
              <a:pPr algn="l"/>
              <a:r>
                <a:rPr lang="en-US" sz="1000" dirty="0">
                  <a:solidFill>
                    <a:schemeClr val="accent4"/>
                  </a:solidFill>
                </a:rPr>
                <a:t>IMAGES: All images used in this template are placeholders. Please replace/insert new images that convey your presentation’s message.</a:t>
              </a:r>
            </a:p>
          </p:txBody>
        </p:sp>
        <p:sp>
          <p:nvSpPr>
            <p:cNvPr id="22" name="More Information">
              <a:extLst>
                <a:ext uri="{FF2B5EF4-FFF2-40B4-BE49-F238E27FC236}">
                  <a16:creationId xmlns:a16="http://schemas.microsoft.com/office/drawing/2014/main" id="{B1DE6E49-A90E-E798-8032-A4C12925221A}"/>
                </a:ext>
              </a:extLst>
            </p:cNvPr>
            <p:cNvSpPr txBox="1"/>
            <p:nvPr/>
          </p:nvSpPr>
          <p:spPr>
            <a:xfrm>
              <a:off x="2773363" y="458997"/>
              <a:ext cx="2262368" cy="553998"/>
            </a:xfrm>
            <a:prstGeom prst="rect">
              <a:avLst/>
            </a:prstGeom>
            <a:solidFill>
              <a:schemeClr val="tx2">
                <a:alpha val="75000"/>
              </a:schemeClr>
            </a:solidFill>
            <a:ln w="12700">
              <a:solidFill>
                <a:schemeClr val="accent4"/>
              </a:solidFill>
            </a:ln>
          </p:spPr>
          <p:txBody>
            <a:bodyPr wrap="square" rtlCol="0">
              <a:spAutoFit/>
            </a:bodyPr>
            <a:lstStyle/>
            <a:p>
              <a:pPr algn="l"/>
              <a:r>
                <a:rPr lang="en-US" sz="1000" dirty="0">
                  <a:solidFill>
                    <a:schemeClr val="accent4"/>
                  </a:solidFill>
                </a:rPr>
                <a:t>FOR MORE INFO: Visit the </a:t>
              </a:r>
              <a:r>
                <a:rPr lang="en-US" sz="1000" dirty="0">
                  <a:solidFill>
                    <a:schemeClr val="accent4"/>
                  </a:solidFill>
                  <a:hlinkClick r:id="rId3">
                    <a:extLst>
                      <a:ext uri="{A12FA001-AC4F-418D-AE19-62706E023703}">
                        <ahyp:hlinkClr xmlns:ahyp="http://schemas.microsoft.com/office/drawing/2018/hyperlinkcolor" val="tx"/>
                      </a:ext>
                    </a:extLst>
                  </a:hlinkClick>
                </a:rPr>
                <a:t>Brand Center</a:t>
              </a:r>
              <a:r>
                <a:rPr lang="en-US" sz="1000" dirty="0">
                  <a:solidFill>
                    <a:schemeClr val="accent4"/>
                  </a:solidFill>
                </a:rPr>
                <a:t> for information and tips about </a:t>
              </a:r>
              <a:r>
                <a:rPr lang="en-US" sz="1000" dirty="0">
                  <a:solidFill>
                    <a:schemeClr val="accent4"/>
                  </a:solidFill>
                  <a:hlinkClick r:id="rId4">
                    <a:extLst>
                      <a:ext uri="{A12FA001-AC4F-418D-AE19-62706E023703}">
                        <ahyp:hlinkClr xmlns:ahyp="http://schemas.microsoft.com/office/drawing/2018/hyperlinkcolor" val="tx"/>
                      </a:ext>
                    </a:extLst>
                  </a:hlinkClick>
                </a:rPr>
                <a:t>PowerPoint templates</a:t>
              </a:r>
              <a:r>
                <a:rPr lang="en-US" sz="1000" dirty="0">
                  <a:solidFill>
                    <a:schemeClr val="accent4"/>
                  </a:solidFill>
                </a:rPr>
                <a:t>.</a:t>
              </a:r>
            </a:p>
          </p:txBody>
        </p:sp>
      </p:grpSp>
    </p:spTree>
    <p:extLst>
      <p:ext uri="{BB962C8B-B14F-4D97-AF65-F5344CB8AC3E}">
        <p14:creationId xmlns:p14="http://schemas.microsoft.com/office/powerpoint/2010/main" val="91719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2F7D3B8-F8F0-7738-693B-1FDED3B190DC}"/>
              </a:ext>
            </a:extLst>
          </p:cNvPr>
          <p:cNvSpPr>
            <a:spLocks noGrp="1"/>
          </p:cNvSpPr>
          <p:nvPr>
            <p:ph type="sldNum" sz="quarter" idx="4"/>
          </p:nvPr>
        </p:nvSpPr>
        <p:spPr>
          <a:xfrm>
            <a:off x="8326358"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9" name="Footer Placeholder 8">
            <a:extLst>
              <a:ext uri="{FF2B5EF4-FFF2-40B4-BE49-F238E27FC236}">
                <a16:creationId xmlns:a16="http://schemas.microsoft.com/office/drawing/2014/main" id="{4DB310CF-4BF3-06B1-7E0F-BD060268850B}"/>
              </a:ext>
            </a:extLst>
          </p:cNvPr>
          <p:cNvSpPr>
            <a:spLocks noGrp="1"/>
          </p:cNvSpPr>
          <p:nvPr>
            <p:ph type="ftr" sz="quarter" idx="10"/>
          </p:nvPr>
        </p:nvSpPr>
        <p:spPr/>
        <p:txBody>
          <a:bodyPr/>
          <a:lstStyle>
            <a:lvl1pPr>
              <a:defRPr>
                <a:solidFill>
                  <a:schemeClr val="bg1"/>
                </a:solidFill>
              </a:defRPr>
            </a:lvl1pPr>
          </a:lstStyle>
          <a:p>
            <a:r>
              <a:rPr lang="en-US"/>
              <a:t>NYU Langone Health</a:t>
            </a:r>
            <a:endParaRPr lang="en-US" dirty="0"/>
          </a:p>
        </p:txBody>
      </p:sp>
      <p:sp>
        <p:nvSpPr>
          <p:cNvPr id="2" name="Title 1"/>
          <p:cNvSpPr>
            <a:spLocks noGrp="1"/>
          </p:cNvSpPr>
          <p:nvPr>
            <p:ph type="title"/>
          </p:nvPr>
        </p:nvSpPr>
        <p:spPr>
          <a:xfrm>
            <a:off x="495300" y="438149"/>
            <a:ext cx="5007312" cy="2174569"/>
          </a:xfrm>
        </p:spPr>
        <p:txBody>
          <a:bodyPr anchor="t" anchorCtr="0"/>
          <a:lstStyle>
            <a:lvl1pPr>
              <a:lnSpc>
                <a:spcPct val="85000"/>
              </a:lnSpc>
              <a:defRPr sz="45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10904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8F5C714-8EA7-9E55-9977-F1AF1237AAFC}"/>
              </a:ext>
            </a:extLst>
          </p:cNvPr>
          <p:cNvSpPr>
            <a:spLocks noGrp="1"/>
          </p:cNvSpPr>
          <p:nvPr>
            <p:ph type="sldNum" sz="quarter" idx="4"/>
          </p:nvPr>
        </p:nvSpPr>
        <p:spPr>
          <a:xfrm>
            <a:off x="8345303" y="4512952"/>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5" name="Footer Placeholder 4">
            <a:extLst>
              <a:ext uri="{FF2B5EF4-FFF2-40B4-BE49-F238E27FC236}">
                <a16:creationId xmlns:a16="http://schemas.microsoft.com/office/drawing/2014/main" id="{CA2931FF-A3A8-84A4-6165-E18E40997951}"/>
              </a:ext>
            </a:extLst>
          </p:cNvPr>
          <p:cNvSpPr>
            <a:spLocks noGrp="1"/>
          </p:cNvSpPr>
          <p:nvPr>
            <p:ph type="ftr" sz="quarter" idx="11"/>
          </p:nvPr>
        </p:nvSpPr>
        <p:spPr/>
        <p:txBody>
          <a:bodyPr/>
          <a:lstStyle>
            <a:lvl1pPr>
              <a:defRPr>
                <a:solidFill>
                  <a:schemeClr val="bg1"/>
                </a:solidFill>
              </a:defRPr>
            </a:lvl1pPr>
          </a:lstStyle>
          <a:p>
            <a:r>
              <a:rPr lang="en-US"/>
              <a:t>NYU Langone Health</a:t>
            </a:r>
            <a:endParaRPr lang="en-US" dirty="0"/>
          </a:p>
        </p:txBody>
      </p:sp>
      <p:sp>
        <p:nvSpPr>
          <p:cNvPr id="7" name="Content Placeholder 6">
            <a:extLst>
              <a:ext uri="{FF2B5EF4-FFF2-40B4-BE49-F238E27FC236}">
                <a16:creationId xmlns:a16="http://schemas.microsoft.com/office/drawing/2014/main" id="{FB858942-9006-7DB7-7324-97FBE0354485}"/>
              </a:ext>
            </a:extLst>
          </p:cNvPr>
          <p:cNvSpPr>
            <a:spLocks noGrp="1"/>
          </p:cNvSpPr>
          <p:nvPr>
            <p:ph sz="quarter" idx="10"/>
          </p:nvPr>
        </p:nvSpPr>
        <p:spPr>
          <a:xfrm>
            <a:off x="495300" y="1554480"/>
            <a:ext cx="7277100" cy="2651760"/>
          </a:xfrm>
        </p:spPr>
        <p:txBody>
          <a:bodyPr/>
          <a:lstStyle>
            <a:lvl1pPr>
              <a:defRPr>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382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3FC6688-E25F-29B9-8DD2-7C7C3C4414E4}"/>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5" name="Footer Placeholder 4">
            <a:extLst>
              <a:ext uri="{FF2B5EF4-FFF2-40B4-BE49-F238E27FC236}">
                <a16:creationId xmlns:a16="http://schemas.microsoft.com/office/drawing/2014/main" id="{051AEF04-DE35-ACB4-664A-24D76B505A41}"/>
              </a:ext>
            </a:extLst>
          </p:cNvPr>
          <p:cNvSpPr>
            <a:spLocks noGrp="1"/>
          </p:cNvSpPr>
          <p:nvPr>
            <p:ph type="ftr" sz="quarter" idx="14"/>
          </p:nvPr>
        </p:nvSpPr>
        <p:spPr/>
        <p:txBody>
          <a:bodyPr/>
          <a:lstStyle>
            <a:lvl1pPr>
              <a:defRPr>
                <a:solidFill>
                  <a:schemeClr val="bg1"/>
                </a:solidFill>
              </a:defRPr>
            </a:lvl1pPr>
          </a:lstStyle>
          <a:p>
            <a:r>
              <a:rPr lang="en-US"/>
              <a:t>NYU Langone Health</a:t>
            </a:r>
            <a:endParaRPr lang="en-US" dirty="0"/>
          </a:p>
        </p:txBody>
      </p:sp>
      <p:sp>
        <p:nvSpPr>
          <p:cNvPr id="9" name="Content Placeholder 2">
            <a:extLst>
              <a:ext uri="{FF2B5EF4-FFF2-40B4-BE49-F238E27FC236}">
                <a16:creationId xmlns:a16="http://schemas.microsoft.com/office/drawing/2014/main" id="{07F52610-DBFC-9EDF-6011-28AA66529BA0}"/>
              </a:ext>
            </a:extLst>
          </p:cNvPr>
          <p:cNvSpPr>
            <a:spLocks noGrp="1"/>
          </p:cNvSpPr>
          <p:nvPr>
            <p:ph idx="13"/>
          </p:nvPr>
        </p:nvSpPr>
        <p:spPr>
          <a:xfrm>
            <a:off x="4838699" y="1540309"/>
            <a:ext cx="3771901" cy="2671244"/>
          </a:xfrm>
        </p:spPr>
        <p:txBody>
          <a:bodyPr/>
          <a:lstStyle>
            <a:lvl1pPr>
              <a:lnSpc>
                <a:spcPct val="112000"/>
              </a:lnSpc>
              <a:defRPr sz="1600"/>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495300" y="1540307"/>
            <a:ext cx="3810001" cy="2671245"/>
          </a:xfrm>
        </p:spPr>
        <p:txBody>
          <a:bodyPr/>
          <a:lstStyle>
            <a:lvl1pPr>
              <a:lnSpc>
                <a:spcPct val="112000"/>
              </a:lnSpc>
              <a:defRPr sz="1600"/>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56802864"/>
      </p:ext>
    </p:extLst>
  </p:cSld>
  <p:clrMapOvr>
    <a:masterClrMapping/>
  </p:clrMapOvr>
  <p:extLst>
    <p:ext uri="{DCECCB84-F9BA-43D5-87BE-67443E8EF086}">
      <p15:sldGuideLst xmlns:p15="http://schemas.microsoft.com/office/powerpoint/2012/main">
        <p15:guide id="2" pos="2712" userDrawn="1">
          <p15:clr>
            <a:srgbClr val="FBAE40"/>
          </p15:clr>
        </p15:guide>
        <p15:guide id="3" pos="30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Quot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E45C75C-DC9C-1D59-2DE3-017E4E9C0BDE}"/>
              </a:ext>
            </a:extLst>
          </p:cNvPr>
          <p:cNvSpPr>
            <a:spLocks noGrp="1"/>
          </p:cNvSpPr>
          <p:nvPr>
            <p:ph type="sldNum" sz="quarter" idx="4"/>
          </p:nvPr>
        </p:nvSpPr>
        <p:spPr>
          <a:xfrm>
            <a:off x="8350421" y="4514316"/>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5" name="Footer Placeholder 4">
            <a:extLst>
              <a:ext uri="{FF2B5EF4-FFF2-40B4-BE49-F238E27FC236}">
                <a16:creationId xmlns:a16="http://schemas.microsoft.com/office/drawing/2014/main" id="{4D126E19-C5C6-60E1-8D49-FE78D32B2E55}"/>
              </a:ext>
            </a:extLst>
          </p:cNvPr>
          <p:cNvSpPr>
            <a:spLocks noGrp="1"/>
          </p:cNvSpPr>
          <p:nvPr>
            <p:ph type="ftr" sz="quarter" idx="14"/>
          </p:nvPr>
        </p:nvSpPr>
        <p:spPr/>
        <p:txBody>
          <a:bodyPr/>
          <a:lstStyle>
            <a:lvl1pPr>
              <a:defRPr>
                <a:solidFill>
                  <a:schemeClr val="bg1"/>
                </a:solidFill>
              </a:defRPr>
            </a:lvl1pPr>
          </a:lstStyle>
          <a:p>
            <a:r>
              <a:rPr lang="en-US"/>
              <a:t>NYU Langone Health</a:t>
            </a:r>
            <a:endParaRPr lang="en-US" dirty="0"/>
          </a:p>
        </p:txBody>
      </p:sp>
      <p:sp>
        <p:nvSpPr>
          <p:cNvPr id="8" name="Content Placeholder 2">
            <a:extLst>
              <a:ext uri="{FF2B5EF4-FFF2-40B4-BE49-F238E27FC236}">
                <a16:creationId xmlns:a16="http://schemas.microsoft.com/office/drawing/2014/main" id="{B576F7DD-4DB1-0669-5356-62659CD9B9F3}"/>
              </a:ext>
            </a:extLst>
          </p:cNvPr>
          <p:cNvSpPr>
            <a:spLocks noGrp="1"/>
          </p:cNvSpPr>
          <p:nvPr>
            <p:ph idx="13"/>
          </p:nvPr>
        </p:nvSpPr>
        <p:spPr>
          <a:xfrm>
            <a:off x="4838701" y="1542656"/>
            <a:ext cx="3771900" cy="2667394"/>
          </a:xfrm>
        </p:spPr>
        <p:txBody>
          <a:bodyPr/>
          <a:lstStyle>
            <a:lvl1pPr>
              <a:lnSpc>
                <a:spcPct val="82000"/>
              </a:lnSpc>
              <a:defRPr sz="4500" b="0">
                <a:solidFill>
                  <a:schemeClr val="bg2"/>
                </a:solidFill>
              </a:defRPr>
            </a:lvl1pPr>
            <a:lvl2pPr>
              <a:lnSpc>
                <a:spcPct val="115000"/>
              </a:lnSpc>
              <a:defRPr/>
            </a:lvl2pPr>
            <a:lvl3pPr>
              <a:lnSpc>
                <a:spcPct val="115000"/>
              </a:lnSpc>
              <a:defRPr/>
            </a:lvl3pPr>
            <a:lvl4pPr>
              <a:lnSpc>
                <a:spcPct val="115000"/>
              </a:lnSpc>
              <a:defRPr/>
            </a:lvl4pPr>
            <a:lvl5pPr>
              <a:lnSpc>
                <a:spcPct val="115000"/>
              </a:lnSpc>
              <a:defRPr/>
            </a:lvl5pPr>
          </a:lstStyle>
          <a:p>
            <a:pPr lvl="0"/>
            <a:r>
              <a:rPr lang="en-US"/>
              <a:t>Click to edit Master text styles</a:t>
            </a:r>
          </a:p>
        </p:txBody>
      </p:sp>
      <p:sp>
        <p:nvSpPr>
          <p:cNvPr id="3" name="Content Placeholder 2"/>
          <p:cNvSpPr>
            <a:spLocks noGrp="1"/>
          </p:cNvSpPr>
          <p:nvPr>
            <p:ph idx="1"/>
          </p:nvPr>
        </p:nvSpPr>
        <p:spPr>
          <a:xfrm>
            <a:off x="495300" y="1540308"/>
            <a:ext cx="3810000" cy="2676918"/>
          </a:xfrm>
        </p:spPr>
        <p:txBody>
          <a:bodyPr/>
          <a:lstStyle>
            <a:lvl1pPr>
              <a:lnSpc>
                <a:spcPct val="112000"/>
              </a:lnSpc>
              <a:defRPr sz="1600">
                <a:solidFill>
                  <a:schemeClr val="bg2"/>
                </a:solidFill>
              </a:defRPr>
            </a:lvl1pPr>
            <a:lvl2pPr>
              <a:lnSpc>
                <a:spcPct val="112000"/>
              </a:lnSpc>
              <a:defRPr sz="1600">
                <a:solidFill>
                  <a:schemeClr val="bg1"/>
                </a:solidFill>
              </a:defRPr>
            </a:lvl2pPr>
            <a:lvl3pPr>
              <a:lnSpc>
                <a:spcPct val="112000"/>
              </a:lnSpc>
              <a:defRPr sz="1600">
                <a:solidFill>
                  <a:schemeClr val="bg1"/>
                </a:solidFill>
              </a:defRPr>
            </a:lvl3pPr>
            <a:lvl4pPr>
              <a:lnSpc>
                <a:spcPct val="112000"/>
              </a:lnSpc>
              <a:defRPr sz="1600">
                <a:solidFill>
                  <a:schemeClr val="bg1"/>
                </a:solidFill>
              </a:defRPr>
            </a:lvl4pPr>
            <a:lvl5pPr>
              <a:lnSpc>
                <a:spcPct val="112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90424832"/>
      </p:ext>
    </p:extLst>
  </p:cSld>
  <p:clrMapOvr>
    <a:masterClrMapping/>
  </p:clrMapOvr>
  <p:extLst>
    <p:ext uri="{DCECCB84-F9BA-43D5-87BE-67443E8EF086}">
      <p15:sldGuideLst xmlns:p15="http://schemas.microsoft.com/office/powerpoint/2012/main">
        <p15:guide id="3" pos="2712" userDrawn="1">
          <p15:clr>
            <a:srgbClr val="FBAE40"/>
          </p15:clr>
        </p15:guide>
        <p15:guide id="4" pos="30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4838700" y="1"/>
            <a:ext cx="4305299" cy="5143499"/>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4B7418D1-2207-3DA2-D401-BA061B484A23}"/>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4" name="Footer Placeholder 3">
            <a:extLst>
              <a:ext uri="{FF2B5EF4-FFF2-40B4-BE49-F238E27FC236}">
                <a16:creationId xmlns:a16="http://schemas.microsoft.com/office/drawing/2014/main" id="{D37BE962-DC9D-579A-0FFD-7708AC8D74E9}"/>
              </a:ext>
            </a:extLst>
          </p:cNvPr>
          <p:cNvSpPr>
            <a:spLocks noGrp="1"/>
          </p:cNvSpPr>
          <p:nvPr>
            <p:ph type="ftr" sz="quarter" idx="11"/>
          </p:nvPr>
        </p:nvSpPr>
        <p:spPr/>
        <p:txBody>
          <a:bodyPr/>
          <a:lstStyle>
            <a:lvl1pPr>
              <a:defRPr>
                <a:solidFill>
                  <a:schemeClr val="bg1"/>
                </a:solidFill>
              </a:defRPr>
            </a:lvl1pPr>
          </a:lstStyle>
          <a:p>
            <a:r>
              <a:rPr lang="en-US"/>
              <a:t>NYU Langone Health</a:t>
            </a:r>
            <a:endParaRPr lang="en-US" dirty="0"/>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9" y="1540308"/>
            <a:ext cx="3810002" cy="2669742"/>
          </a:xfrm>
        </p:spPr>
        <p:txBody>
          <a:bodyPr/>
          <a:lstStyle>
            <a:lvl1pPr>
              <a:lnSpc>
                <a:spcPct val="112000"/>
              </a:lnSpc>
              <a:defRPr sz="1600">
                <a:solidFill>
                  <a:schemeClr val="bg2"/>
                </a:solidFill>
              </a:defRPr>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503321" y="408071"/>
            <a:ext cx="3810002" cy="616644"/>
          </a:xfrm>
        </p:spPr>
        <p:txBody>
          <a:bodyPr/>
          <a:lstStyle/>
          <a:p>
            <a:r>
              <a:rPr lang="en-US"/>
              <a:t>Click to edit Master title style</a:t>
            </a:r>
            <a:endParaRPr lang="en-US" dirty="0"/>
          </a:p>
        </p:txBody>
      </p:sp>
    </p:spTree>
    <p:extLst>
      <p:ext uri="{BB962C8B-B14F-4D97-AF65-F5344CB8AC3E}">
        <p14:creationId xmlns:p14="http://schemas.microsoft.com/office/powerpoint/2010/main" val="523460971"/>
      </p:ext>
    </p:extLst>
  </p:cSld>
  <p:clrMapOvr>
    <a:masterClrMapping/>
  </p:clrMapOvr>
  <p:extLst>
    <p:ext uri="{DCECCB84-F9BA-43D5-87BE-67443E8EF086}">
      <p15:sldGuideLst xmlns:p15="http://schemas.microsoft.com/office/powerpoint/2012/main">
        <p15:guide id="1" pos="2712" userDrawn="1">
          <p15:clr>
            <a:srgbClr val="FBAE40"/>
          </p15:clr>
        </p15:guide>
        <p15:guide id="2" pos="30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Narrow">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6096000" y="1"/>
            <a:ext cx="3047999" cy="5143499"/>
          </a:xfrm>
          <a:solidFill>
            <a:schemeClr val="bg1">
              <a:lumMod val="85000"/>
            </a:schemeClr>
          </a:solidFill>
        </p:spPr>
        <p:txBody>
          <a:bodyPr tIns="1005840"/>
          <a:lstStyle>
            <a:lvl1pPr algn="ctr">
              <a:defRPr>
                <a:solidFill>
                  <a:schemeClr val="tx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4B7418D1-2207-3DA2-D401-BA061B484A23}"/>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4" name="Footer Placeholder 3">
            <a:extLst>
              <a:ext uri="{FF2B5EF4-FFF2-40B4-BE49-F238E27FC236}">
                <a16:creationId xmlns:a16="http://schemas.microsoft.com/office/drawing/2014/main" id="{1CAE2451-7F0A-9DB6-7819-117904A8DB9A}"/>
              </a:ext>
            </a:extLst>
          </p:cNvPr>
          <p:cNvSpPr>
            <a:spLocks noGrp="1"/>
          </p:cNvSpPr>
          <p:nvPr>
            <p:ph type="ftr" sz="quarter" idx="11"/>
          </p:nvPr>
        </p:nvSpPr>
        <p:spPr>
          <a:xfrm>
            <a:off x="6257284" y="4536400"/>
            <a:ext cx="1934216" cy="138499"/>
          </a:xfrm>
        </p:spPr>
        <p:txBody>
          <a:bodyPr/>
          <a:lstStyle>
            <a:lvl1pPr>
              <a:defRPr>
                <a:solidFill>
                  <a:schemeClr val="bg1"/>
                </a:solidFill>
              </a:defRPr>
            </a:lvl1pPr>
          </a:lstStyle>
          <a:p>
            <a:r>
              <a:rPr lang="en-US"/>
              <a:t>NYU Langone Health</a:t>
            </a:r>
            <a:endParaRPr lang="en-US" dirty="0"/>
          </a:p>
        </p:txBody>
      </p:sp>
      <p:sp>
        <p:nvSpPr>
          <p:cNvPr id="7" name="Content Placeholder 2">
            <a:extLst>
              <a:ext uri="{FF2B5EF4-FFF2-40B4-BE49-F238E27FC236}">
                <a16:creationId xmlns:a16="http://schemas.microsoft.com/office/drawing/2014/main" id="{9C7DC55A-0110-4030-35AD-A950533BEB50}"/>
              </a:ext>
            </a:extLst>
          </p:cNvPr>
          <p:cNvSpPr>
            <a:spLocks noGrp="1"/>
          </p:cNvSpPr>
          <p:nvPr>
            <p:ph idx="1"/>
          </p:nvPr>
        </p:nvSpPr>
        <p:spPr>
          <a:xfrm>
            <a:off x="495298" y="1540308"/>
            <a:ext cx="5067301" cy="2669742"/>
          </a:xfrm>
        </p:spPr>
        <p:txBody>
          <a:bodyPr/>
          <a:lstStyle>
            <a:lvl1pPr>
              <a:lnSpc>
                <a:spcPct val="112000"/>
              </a:lnSpc>
              <a:defRPr sz="1600">
                <a:solidFill>
                  <a:schemeClr val="bg2"/>
                </a:solidFill>
              </a:defRPr>
            </a:lvl1pPr>
            <a:lvl2pPr>
              <a:lnSpc>
                <a:spcPct val="112000"/>
              </a:lnSpc>
              <a:defRPr sz="1600"/>
            </a:lvl2pPr>
            <a:lvl3pPr>
              <a:lnSpc>
                <a:spcPct val="112000"/>
              </a:lnSpc>
              <a:defRPr sz="1600"/>
            </a:lvl3pPr>
            <a:lvl4pPr>
              <a:lnSpc>
                <a:spcPct val="112000"/>
              </a:lnSpc>
              <a:defRPr sz="1600"/>
            </a:lvl4pPr>
            <a:lvl5pPr>
              <a:lnSpc>
                <a:spcPct val="11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503320" y="408071"/>
            <a:ext cx="5067301" cy="616644"/>
          </a:xfrm>
        </p:spPr>
        <p:txBody>
          <a:bodyPr/>
          <a:lstStyle/>
          <a:p>
            <a:r>
              <a:rPr lang="en-US"/>
              <a:t>Click to edit Master title style</a:t>
            </a:r>
            <a:endParaRPr lang="en-US" dirty="0"/>
          </a:p>
        </p:txBody>
      </p:sp>
    </p:spTree>
    <p:extLst>
      <p:ext uri="{BB962C8B-B14F-4D97-AF65-F5344CB8AC3E}">
        <p14:creationId xmlns:p14="http://schemas.microsoft.com/office/powerpoint/2010/main" val="2965380140"/>
      </p:ext>
    </p:extLst>
  </p:cSld>
  <p:clrMapOvr>
    <a:masterClrMapping/>
  </p:clrMapOvr>
  <p:extLst>
    <p:ext uri="{DCECCB84-F9BA-43D5-87BE-67443E8EF086}">
      <p15:sldGuideLst xmlns:p15="http://schemas.microsoft.com/office/powerpoint/2012/main">
        <p15:guide id="1" pos="3504" userDrawn="1">
          <p15:clr>
            <a:srgbClr val="FBAE40"/>
          </p15:clr>
        </p15:guide>
        <p15:guide id="3"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xt and Image Wide">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974E889D-D7C1-1165-CA9E-B2545FF231D0}"/>
              </a:ext>
            </a:extLst>
          </p:cNvPr>
          <p:cNvSpPr>
            <a:spLocks noGrp="1"/>
          </p:cNvSpPr>
          <p:nvPr>
            <p:ph type="pic" sz="quarter" idx="10"/>
          </p:nvPr>
        </p:nvSpPr>
        <p:spPr>
          <a:xfrm>
            <a:off x="1" y="3771900"/>
            <a:ext cx="9144000" cy="1371600"/>
          </a:xfrm>
          <a:solidFill>
            <a:schemeClr val="bg1">
              <a:lumMod val="85000"/>
            </a:schemeClr>
          </a:solidFill>
        </p:spPr>
        <p:txBody>
          <a:bodyPr tIns="182880"/>
          <a:lstStyle>
            <a:lvl1pPr algn="ctr">
              <a:defRPr>
                <a:solidFill>
                  <a:schemeClr val="tx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4B7418D1-2207-3DA2-D401-BA061B484A23}"/>
              </a:ext>
            </a:extLst>
          </p:cNvPr>
          <p:cNvSpPr>
            <a:spLocks noGrp="1"/>
          </p:cNvSpPr>
          <p:nvPr>
            <p:ph type="sldNum" sz="quarter" idx="4"/>
          </p:nvPr>
        </p:nvSpPr>
        <p:spPr>
          <a:xfrm>
            <a:off x="8350421" y="4506295"/>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6" name="Footer Placeholder 5">
            <a:extLst>
              <a:ext uri="{FF2B5EF4-FFF2-40B4-BE49-F238E27FC236}">
                <a16:creationId xmlns:a16="http://schemas.microsoft.com/office/drawing/2014/main" id="{57E7DC31-F4C4-365C-3C4C-774909AA928E}"/>
              </a:ext>
            </a:extLst>
          </p:cNvPr>
          <p:cNvSpPr>
            <a:spLocks noGrp="1"/>
          </p:cNvSpPr>
          <p:nvPr>
            <p:ph type="ftr" sz="quarter" idx="15"/>
          </p:nvPr>
        </p:nvSpPr>
        <p:spPr/>
        <p:txBody>
          <a:bodyPr/>
          <a:lstStyle>
            <a:lvl1pPr>
              <a:defRPr>
                <a:solidFill>
                  <a:schemeClr val="bg1"/>
                </a:solidFill>
              </a:defRPr>
            </a:lvl1pPr>
          </a:lstStyle>
          <a:p>
            <a:r>
              <a:rPr lang="en-US"/>
              <a:t>NYU Langone Health</a:t>
            </a:r>
            <a:endParaRPr lang="en-US" dirty="0"/>
          </a:p>
        </p:txBody>
      </p:sp>
      <p:sp>
        <p:nvSpPr>
          <p:cNvPr id="4" name="Content Placeholder 6">
            <a:extLst>
              <a:ext uri="{FF2B5EF4-FFF2-40B4-BE49-F238E27FC236}">
                <a16:creationId xmlns:a16="http://schemas.microsoft.com/office/drawing/2014/main" id="{16DF9D62-DA62-3653-DD38-9C9FB11C7698}"/>
              </a:ext>
            </a:extLst>
          </p:cNvPr>
          <p:cNvSpPr>
            <a:spLocks noGrp="1"/>
          </p:cNvSpPr>
          <p:nvPr>
            <p:ph sz="quarter" idx="11"/>
          </p:nvPr>
        </p:nvSpPr>
        <p:spPr>
          <a:xfrm>
            <a:off x="495300" y="1554481"/>
            <a:ext cx="7277100" cy="2057778"/>
          </a:xfrm>
        </p:spPr>
        <p:txBody>
          <a:bodyPr/>
          <a:lstStyle>
            <a:lvl1pPr>
              <a:defRPr>
                <a:solidFill>
                  <a:schemeClr val="bg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9">
            <a:extLst>
              <a:ext uri="{FF2B5EF4-FFF2-40B4-BE49-F238E27FC236}">
                <a16:creationId xmlns:a16="http://schemas.microsoft.com/office/drawing/2014/main" id="{8EE9D4F1-C955-80C9-D040-F5771E81BF30}"/>
              </a:ext>
            </a:extLst>
          </p:cNvPr>
          <p:cNvSpPr>
            <a:spLocks noGrp="1"/>
          </p:cNvSpPr>
          <p:nvPr>
            <p:ph type="body" sz="quarter" idx="16" hasCustomPrompt="1"/>
          </p:nvPr>
        </p:nvSpPr>
        <p:spPr>
          <a:xfrm>
            <a:off x="499309" y="4410243"/>
            <a:ext cx="1331121" cy="358774"/>
          </a:xfrm>
          <a:blipFill>
            <a:blip r:embed="rId2">
              <a:extLst>
                <a:ext uri="{96DAC541-7B7A-43D3-8B79-37D633B846F1}">
                  <asvg:svgBlip xmlns:asvg="http://schemas.microsoft.com/office/drawing/2016/SVG/main" r:embed="rId3"/>
                </a:ext>
              </a:extLst>
            </a:blip>
            <a:stretch>
              <a:fillRect/>
            </a:stretch>
          </a:blipFill>
        </p:spPr>
        <p:txBody>
          <a:bodyPr/>
          <a:lstStyle/>
          <a:p>
            <a:pPr lvl="0"/>
            <a:r>
              <a:rPr lang="en-US" dirty="0"/>
              <a:t> </a:t>
            </a:r>
          </a:p>
        </p:txBody>
      </p:sp>
    </p:spTree>
    <p:extLst>
      <p:ext uri="{BB962C8B-B14F-4D97-AF65-F5344CB8AC3E}">
        <p14:creationId xmlns:p14="http://schemas.microsoft.com/office/powerpoint/2010/main" val="293293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2F6257E4-9C92-877B-CAF1-7439F65028CF}"/>
              </a:ext>
            </a:extLst>
          </p:cNvPr>
          <p:cNvGraphicFramePr>
            <a:graphicFrameLocks noChangeAspect="1"/>
          </p:cNvGraphicFramePr>
          <p:nvPr userDrawn="1">
            <p:custDataLst>
              <p:tags r:id="rId22"/>
            </p:custDataLst>
            <p:extLst>
              <p:ext uri="{D42A27DB-BD31-4B8C-83A1-F6EECF244321}">
                <p14:modId xmlns:p14="http://schemas.microsoft.com/office/powerpoint/2010/main" val="24373223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23" imgW="7772400" imgH="10058400" progId="TCLayout.ActiveDocument.1">
                  <p:embed/>
                </p:oleObj>
              </mc:Choice>
              <mc:Fallback>
                <p:oleObj name="think-cell Slide" r:id="rId23" imgW="7772400" imgH="10058400" progId="TCLayout.ActiveDocument.1">
                  <p:embed/>
                  <p:pic>
                    <p:nvPicPr>
                      <p:cNvPr id="0" name=""/>
                      <p:cNvPicPr/>
                      <p:nvPr/>
                    </p:nvPicPr>
                    <p:blipFill>
                      <a:blip r:embed="rId24"/>
                      <a:stretch>
                        <a:fillRect/>
                      </a:stretch>
                    </p:blipFill>
                    <p:spPr>
                      <a:xfrm>
                        <a:off x="1588" y="1588"/>
                        <a:ext cx="1227" cy="1588"/>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8337282" y="4512952"/>
            <a:ext cx="286597" cy="138499"/>
          </a:xfrm>
          <a:prstGeom prst="rect">
            <a:avLst/>
          </a:prstGeom>
        </p:spPr>
        <p:txBody>
          <a:bodyPr vert="horz" lIns="0" tIns="0" rIns="0" bIns="0" rtlCol="0" anchor="ctr">
            <a:noAutofit/>
          </a:bodyPr>
          <a:lstStyle>
            <a:lvl1pPr algn="r">
              <a:defRPr sz="1200">
                <a:solidFill>
                  <a:schemeClr val="bg1"/>
                </a:solidFill>
              </a:defRPr>
            </a:lvl1pPr>
          </a:lstStyle>
          <a:p>
            <a:fld id="{2441C0E6-2A71-4EB3-9E92-A3D15D26B6CA}" type="slidenum">
              <a:rPr lang="en-US" smtClean="0"/>
              <a:pPr/>
              <a:t>‹#›</a:t>
            </a:fld>
            <a:endParaRPr lang="en-US" dirty="0"/>
          </a:p>
        </p:txBody>
      </p:sp>
      <p:sp>
        <p:nvSpPr>
          <p:cNvPr id="7" name="Footer Placeholder 6">
            <a:extLst>
              <a:ext uri="{FF2B5EF4-FFF2-40B4-BE49-F238E27FC236}">
                <a16:creationId xmlns:a16="http://schemas.microsoft.com/office/drawing/2014/main" id="{7A160E09-2C6D-4BD1-F8A3-7E27D87E96D2}"/>
              </a:ext>
            </a:extLst>
          </p:cNvPr>
          <p:cNvSpPr>
            <a:spLocks noGrp="1"/>
          </p:cNvSpPr>
          <p:nvPr>
            <p:ph type="ftr" sz="quarter" idx="3"/>
          </p:nvPr>
        </p:nvSpPr>
        <p:spPr>
          <a:xfrm>
            <a:off x="5486400" y="4536400"/>
            <a:ext cx="2705100" cy="138499"/>
          </a:xfrm>
          <a:prstGeom prst="rect">
            <a:avLst/>
          </a:prstGeom>
        </p:spPr>
        <p:txBody>
          <a:bodyPr vert="horz" lIns="0" tIns="0" rIns="0" bIns="0" rtlCol="0" anchor="t" anchorCtr="0"/>
          <a:lstStyle>
            <a:lvl1pPr marL="0" marR="0" indent="0" algn="r" defTabSz="457200" rtl="0" eaLnBrk="1" fontAlgn="auto" latinLnBrk="0" hangingPunct="1">
              <a:lnSpc>
                <a:spcPct val="100000"/>
              </a:lnSpc>
              <a:spcBef>
                <a:spcPts val="0"/>
              </a:spcBef>
              <a:spcAft>
                <a:spcPts val="0"/>
              </a:spcAft>
              <a:buClrTx/>
              <a:buSzTx/>
              <a:buFontTx/>
              <a:buNone/>
              <a:tabLst/>
              <a:defRPr sz="800">
                <a:solidFill>
                  <a:schemeClr val="bg1"/>
                </a:solidFill>
              </a:defRPr>
            </a:lvl1pPr>
          </a:lstStyle>
          <a:p>
            <a:r>
              <a:rPr lang="en-US"/>
              <a:t>NYU Langone Health</a:t>
            </a:r>
            <a:endParaRPr lang="en-US" dirty="0"/>
          </a:p>
        </p:txBody>
      </p:sp>
      <p:sp>
        <p:nvSpPr>
          <p:cNvPr id="3" name="Text Placeholder 2"/>
          <p:cNvSpPr>
            <a:spLocks noGrp="1"/>
          </p:cNvSpPr>
          <p:nvPr>
            <p:ph type="body" idx="1"/>
          </p:nvPr>
        </p:nvSpPr>
        <p:spPr>
          <a:xfrm>
            <a:off x="495299" y="1553204"/>
            <a:ext cx="7274033" cy="264718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504606" y="414087"/>
            <a:ext cx="7274033" cy="773799"/>
          </a:xfrm>
          <a:prstGeom prst="rect">
            <a:avLst/>
          </a:prstGeom>
        </p:spPr>
        <p:txBody>
          <a:bodyPr vert="horz" lIns="0" tIns="0" rIns="0" bIns="0" rtlCol="0" anchor="t" anchorCtr="0">
            <a:noAutofit/>
          </a:bodyPr>
          <a:lstStyle/>
          <a:p>
            <a:r>
              <a:rPr lang="en-US"/>
              <a:t>Click to edit Master title style</a:t>
            </a:r>
            <a:endParaRPr lang="en-US" dirty="0"/>
          </a:p>
        </p:txBody>
      </p:sp>
      <p:grpSp>
        <p:nvGrpSpPr>
          <p:cNvPr id="4" name="Graphic 6">
            <a:extLst>
              <a:ext uri="{FF2B5EF4-FFF2-40B4-BE49-F238E27FC236}">
                <a16:creationId xmlns:a16="http://schemas.microsoft.com/office/drawing/2014/main" id="{45A77FDD-DDF9-FC14-FA19-4FBD1DC11CE2}"/>
              </a:ext>
            </a:extLst>
          </p:cNvPr>
          <p:cNvGrpSpPr/>
          <p:nvPr userDrawn="1"/>
        </p:nvGrpSpPr>
        <p:grpSpPr>
          <a:xfrm>
            <a:off x="491329" y="4418324"/>
            <a:ext cx="1331528" cy="342900"/>
            <a:chOff x="278604" y="4554538"/>
            <a:chExt cx="1331528" cy="342900"/>
          </a:xfrm>
          <a:solidFill>
            <a:schemeClr val="bg1"/>
          </a:solidFill>
        </p:grpSpPr>
        <p:grpSp>
          <p:nvGrpSpPr>
            <p:cNvPr id="5" name="Graphic 6">
              <a:extLst>
                <a:ext uri="{FF2B5EF4-FFF2-40B4-BE49-F238E27FC236}">
                  <a16:creationId xmlns:a16="http://schemas.microsoft.com/office/drawing/2014/main" id="{6DF1ED0A-7B11-18A1-0814-9AA5B115460B}"/>
                </a:ext>
              </a:extLst>
            </p:cNvPr>
            <p:cNvGrpSpPr/>
            <p:nvPr/>
          </p:nvGrpSpPr>
          <p:grpSpPr>
            <a:xfrm>
              <a:off x="278604" y="4554538"/>
              <a:ext cx="298793" cy="342427"/>
              <a:chOff x="278604" y="4554538"/>
              <a:chExt cx="298793" cy="342427"/>
            </a:xfrm>
            <a:grpFill/>
          </p:grpSpPr>
          <p:grpSp>
            <p:nvGrpSpPr>
              <p:cNvPr id="39" name="Graphic 6">
                <a:extLst>
                  <a:ext uri="{FF2B5EF4-FFF2-40B4-BE49-F238E27FC236}">
                    <a16:creationId xmlns:a16="http://schemas.microsoft.com/office/drawing/2014/main" id="{DC55B44C-A3C8-1EB1-119A-946A99CC8730}"/>
                  </a:ext>
                </a:extLst>
              </p:cNvPr>
              <p:cNvGrpSpPr/>
              <p:nvPr/>
            </p:nvGrpSpPr>
            <p:grpSpPr>
              <a:xfrm>
                <a:off x="278604" y="4554538"/>
                <a:ext cx="297175" cy="342427"/>
                <a:chOff x="278604" y="4554538"/>
                <a:chExt cx="297175" cy="342427"/>
              </a:xfrm>
              <a:grpFill/>
            </p:grpSpPr>
            <p:sp>
              <p:nvSpPr>
                <p:cNvPr id="41" name="Freeform 40">
                  <a:extLst>
                    <a:ext uri="{FF2B5EF4-FFF2-40B4-BE49-F238E27FC236}">
                      <a16:creationId xmlns:a16="http://schemas.microsoft.com/office/drawing/2014/main" id="{9B1C1CCC-857E-83BE-6185-7626F43287A8}"/>
                    </a:ext>
                  </a:extLst>
                </p:cNvPr>
                <p:cNvSpPr/>
                <p:nvPr/>
              </p:nvSpPr>
              <p:spPr>
                <a:xfrm>
                  <a:off x="293446" y="4554538"/>
                  <a:ext cx="282332" cy="106045"/>
                </a:xfrm>
                <a:custGeom>
                  <a:avLst/>
                  <a:gdLst>
                    <a:gd name="connsiteX0" fmla="*/ 282051 w 282332"/>
                    <a:gd name="connsiteY0" fmla="*/ 70485 h 106045"/>
                    <a:gd name="connsiteX1" fmla="*/ 282051 w 282332"/>
                    <a:gd name="connsiteY1" fmla="*/ 70485 h 106045"/>
                    <a:gd name="connsiteX2" fmla="*/ 280152 w 282332"/>
                    <a:gd name="connsiteY2" fmla="*/ 67310 h 106045"/>
                    <a:gd name="connsiteX3" fmla="*/ 257357 w 282332"/>
                    <a:gd name="connsiteY3" fmla="*/ 41910 h 106045"/>
                    <a:gd name="connsiteX4" fmla="*/ 152247 w 282332"/>
                    <a:gd name="connsiteY4" fmla="*/ 0 h 106045"/>
                    <a:gd name="connsiteX5" fmla="*/ 31308 w 282332"/>
                    <a:gd name="connsiteY5" fmla="*/ 55880 h 106045"/>
                    <a:gd name="connsiteX6" fmla="*/ 281 w 282332"/>
                    <a:gd name="connsiteY6" fmla="*/ 104775 h 106045"/>
                    <a:gd name="connsiteX7" fmla="*/ 281 w 282332"/>
                    <a:gd name="connsiteY7" fmla="*/ 106045 h 106045"/>
                    <a:gd name="connsiteX8" fmla="*/ 915 w 282332"/>
                    <a:gd name="connsiteY8" fmla="*/ 104775 h 106045"/>
                    <a:gd name="connsiteX9" fmla="*/ 35107 w 282332"/>
                    <a:gd name="connsiteY9" fmla="*/ 61595 h 106045"/>
                    <a:gd name="connsiteX10" fmla="*/ 152880 w 282332"/>
                    <a:gd name="connsiteY10" fmla="*/ 20955 h 106045"/>
                    <a:gd name="connsiteX11" fmla="*/ 251025 w 282332"/>
                    <a:gd name="connsiteY11" fmla="*/ 47625 h 106045"/>
                    <a:gd name="connsiteX12" fmla="*/ 278885 w 282332"/>
                    <a:gd name="connsiteY12" fmla="*/ 68580 h 106045"/>
                    <a:gd name="connsiteX13" fmla="*/ 282051 w 282332"/>
                    <a:gd name="connsiteY13" fmla="*/ 70485 h 106045"/>
                    <a:gd name="connsiteX14" fmla="*/ 282051 w 282332"/>
                    <a:gd name="connsiteY14" fmla="*/ 70485 h 10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332" h="106045">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grpFill/>
                <a:ln w="6309"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E8D50982-DF22-8E1E-6113-33D7FC5FF73C}"/>
                    </a:ext>
                  </a:extLst>
                </p:cNvPr>
                <p:cNvSpPr/>
                <p:nvPr/>
              </p:nvSpPr>
              <p:spPr>
                <a:xfrm>
                  <a:off x="278604" y="4715192"/>
                  <a:ext cx="255736" cy="181772"/>
                </a:xfrm>
                <a:custGeom>
                  <a:avLst/>
                  <a:gdLst>
                    <a:gd name="connsiteX0" fmla="*/ 1194 w 255736"/>
                    <a:gd name="connsiteY0" fmla="*/ 0 h 181772"/>
                    <a:gd name="connsiteX1" fmla="*/ 1194 w 255736"/>
                    <a:gd name="connsiteY1" fmla="*/ 0 h 181772"/>
                    <a:gd name="connsiteX2" fmla="*/ 1194 w 255736"/>
                    <a:gd name="connsiteY2" fmla="*/ 2540 h 181772"/>
                    <a:gd name="connsiteX3" fmla="*/ 14491 w 255736"/>
                    <a:gd name="connsiteY3" fmla="*/ 60960 h 181772"/>
                    <a:gd name="connsiteX4" fmla="*/ 96806 w 255736"/>
                    <a:gd name="connsiteY4" fmla="*/ 144145 h 181772"/>
                    <a:gd name="connsiteX5" fmla="*/ 203182 w 255736"/>
                    <a:gd name="connsiteY5" fmla="*/ 163195 h 181772"/>
                    <a:gd name="connsiteX6" fmla="*/ 254470 w 255736"/>
                    <a:gd name="connsiteY6" fmla="*/ 148590 h 181772"/>
                    <a:gd name="connsiteX7" fmla="*/ 255737 w 255736"/>
                    <a:gd name="connsiteY7" fmla="*/ 147955 h 181772"/>
                    <a:gd name="connsiteX8" fmla="*/ 255737 w 255736"/>
                    <a:gd name="connsiteY8" fmla="*/ 147955 h 181772"/>
                    <a:gd name="connsiteX9" fmla="*/ 254470 w 255736"/>
                    <a:gd name="connsiteY9" fmla="*/ 148590 h 181772"/>
                    <a:gd name="connsiteX10" fmla="*/ 250671 w 255736"/>
                    <a:gd name="connsiteY10" fmla="*/ 151765 h 181772"/>
                    <a:gd name="connsiteX11" fmla="*/ 219012 w 255736"/>
                    <a:gd name="connsiteY11" fmla="*/ 169545 h 181772"/>
                    <a:gd name="connsiteX12" fmla="*/ 83509 w 255736"/>
                    <a:gd name="connsiteY12" fmla="*/ 162560 h 181772"/>
                    <a:gd name="connsiteX13" fmla="*/ 3727 w 255736"/>
                    <a:gd name="connsiteY13" fmla="*/ 52705 h 181772"/>
                    <a:gd name="connsiteX14" fmla="*/ 561 w 255736"/>
                    <a:gd name="connsiteY14" fmla="*/ 1270 h 181772"/>
                    <a:gd name="connsiteX15" fmla="*/ 1194 w 255736"/>
                    <a:gd name="connsiteY15" fmla="*/ 0 h 181772"/>
                    <a:gd name="connsiteX16" fmla="*/ 1194 w 255736"/>
                    <a:gd name="connsiteY16" fmla="*/ 0 h 1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736" h="181772">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grpFill/>
                <a:ln w="6309" cap="flat">
                  <a:noFill/>
                  <a:prstDash val="solid"/>
                  <a:miter/>
                </a:ln>
              </p:spPr>
              <p:txBody>
                <a:bodyPr rtlCol="0" anchor="ctr"/>
                <a:lstStyle/>
                <a:p>
                  <a:endParaRPr lang="en-US"/>
                </a:p>
              </p:txBody>
            </p:sp>
          </p:grpSp>
          <p:sp>
            <p:nvSpPr>
              <p:cNvPr id="40" name="Freeform 39">
                <a:extLst>
                  <a:ext uri="{FF2B5EF4-FFF2-40B4-BE49-F238E27FC236}">
                    <a16:creationId xmlns:a16="http://schemas.microsoft.com/office/drawing/2014/main" id="{ACFF9F79-26AD-95ED-80AE-7870A7716904}"/>
                  </a:ext>
                </a:extLst>
              </p:cNvPr>
              <p:cNvSpPr/>
              <p:nvPr/>
            </p:nvSpPr>
            <p:spPr>
              <a:xfrm>
                <a:off x="342484" y="4665663"/>
                <a:ext cx="234913" cy="102234"/>
              </a:xfrm>
              <a:custGeom>
                <a:avLst/>
                <a:gdLst>
                  <a:gd name="connsiteX0" fmla="*/ 131071 w 234913"/>
                  <a:gd name="connsiteY0" fmla="*/ 100330 h 102234"/>
                  <a:gd name="connsiteX1" fmla="*/ 131071 w 234913"/>
                  <a:gd name="connsiteY1" fmla="*/ 60960 h 102234"/>
                  <a:gd name="connsiteX2" fmla="*/ 159564 w 234913"/>
                  <a:gd name="connsiteY2" fmla="*/ 0 h 102234"/>
                  <a:gd name="connsiteX3" fmla="*/ 137402 w 234913"/>
                  <a:gd name="connsiteY3" fmla="*/ 0 h 102234"/>
                  <a:gd name="connsiteX4" fmla="*/ 120306 w 234913"/>
                  <a:gd name="connsiteY4" fmla="*/ 40005 h 102234"/>
                  <a:gd name="connsiteX5" fmla="*/ 103210 w 234913"/>
                  <a:gd name="connsiteY5" fmla="*/ 0 h 102234"/>
                  <a:gd name="connsiteX6" fmla="*/ 80415 w 234913"/>
                  <a:gd name="connsiteY6" fmla="*/ 0 h 102234"/>
                  <a:gd name="connsiteX7" fmla="*/ 108909 w 234913"/>
                  <a:gd name="connsiteY7" fmla="*/ 60960 h 102234"/>
                  <a:gd name="connsiteX8" fmla="*/ 108909 w 234913"/>
                  <a:gd name="connsiteY8" fmla="*/ 100330 h 102234"/>
                  <a:gd name="connsiteX9" fmla="*/ 131071 w 234913"/>
                  <a:gd name="connsiteY9" fmla="*/ 100330 h 102234"/>
                  <a:gd name="connsiteX10" fmla="*/ 53188 w 234913"/>
                  <a:gd name="connsiteY10" fmla="*/ 57785 h 102234"/>
                  <a:gd name="connsiteX11" fmla="*/ 22795 w 234913"/>
                  <a:gd name="connsiteY11" fmla="*/ 635 h 102234"/>
                  <a:gd name="connsiteX12" fmla="*/ 22795 w 234913"/>
                  <a:gd name="connsiteY12" fmla="*/ 0 h 102234"/>
                  <a:gd name="connsiteX13" fmla="*/ 0 w 234913"/>
                  <a:gd name="connsiteY13" fmla="*/ 0 h 102234"/>
                  <a:gd name="connsiteX14" fmla="*/ 0 w 234913"/>
                  <a:gd name="connsiteY14" fmla="*/ 100965 h 102234"/>
                  <a:gd name="connsiteX15" fmla="*/ 20262 w 234913"/>
                  <a:gd name="connsiteY15" fmla="*/ 100965 h 102234"/>
                  <a:gd name="connsiteX16" fmla="*/ 20262 w 234913"/>
                  <a:gd name="connsiteY16" fmla="*/ 41275 h 102234"/>
                  <a:gd name="connsiteX17" fmla="*/ 53188 w 234913"/>
                  <a:gd name="connsiteY17" fmla="*/ 100330 h 102234"/>
                  <a:gd name="connsiteX18" fmla="*/ 53821 w 234913"/>
                  <a:gd name="connsiteY18" fmla="*/ 100965 h 102234"/>
                  <a:gd name="connsiteX19" fmla="*/ 74083 w 234913"/>
                  <a:gd name="connsiteY19" fmla="*/ 100965 h 102234"/>
                  <a:gd name="connsiteX20" fmla="*/ 74083 w 234913"/>
                  <a:gd name="connsiteY20" fmla="*/ 0 h 102234"/>
                  <a:gd name="connsiteX21" fmla="*/ 53821 w 234913"/>
                  <a:gd name="connsiteY21" fmla="*/ 0 h 102234"/>
                  <a:gd name="connsiteX22" fmla="*/ 53821 w 234913"/>
                  <a:gd name="connsiteY22" fmla="*/ 57785 h 102234"/>
                  <a:gd name="connsiteX23" fmla="*/ 234914 w 234913"/>
                  <a:gd name="connsiteY23" fmla="*/ 65405 h 102234"/>
                  <a:gd name="connsiteX24" fmla="*/ 234914 w 234913"/>
                  <a:gd name="connsiteY24" fmla="*/ 0 h 102234"/>
                  <a:gd name="connsiteX25" fmla="*/ 213385 w 234913"/>
                  <a:gd name="connsiteY25" fmla="*/ 0 h 102234"/>
                  <a:gd name="connsiteX26" fmla="*/ 213385 w 234913"/>
                  <a:gd name="connsiteY26" fmla="*/ 64770 h 102234"/>
                  <a:gd name="connsiteX27" fmla="*/ 200722 w 234913"/>
                  <a:gd name="connsiteY27" fmla="*/ 83185 h 102234"/>
                  <a:gd name="connsiteX28" fmla="*/ 188058 w 234913"/>
                  <a:gd name="connsiteY28" fmla="*/ 64770 h 102234"/>
                  <a:gd name="connsiteX29" fmla="*/ 188058 w 234913"/>
                  <a:gd name="connsiteY29" fmla="*/ 0 h 102234"/>
                  <a:gd name="connsiteX30" fmla="*/ 165896 w 234913"/>
                  <a:gd name="connsiteY30" fmla="*/ 0 h 102234"/>
                  <a:gd name="connsiteX31" fmla="*/ 165896 w 234913"/>
                  <a:gd name="connsiteY31" fmla="*/ 65405 h 102234"/>
                  <a:gd name="connsiteX32" fmla="*/ 200722 w 234913"/>
                  <a:gd name="connsiteY32" fmla="*/ 102235 h 102234"/>
                  <a:gd name="connsiteX33" fmla="*/ 234914 w 234913"/>
                  <a:gd name="connsiteY33" fmla="*/ 65405 h 10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913" h="102234">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grpFill/>
              <a:ln w="6309" cap="flat">
                <a:noFill/>
                <a:prstDash val="solid"/>
                <a:miter/>
              </a:ln>
            </p:spPr>
            <p:txBody>
              <a:bodyPr rtlCol="0" anchor="ctr"/>
              <a:lstStyle/>
              <a:p>
                <a:endParaRPr lang="en-US"/>
              </a:p>
            </p:txBody>
          </p:sp>
        </p:grpSp>
        <p:grpSp>
          <p:nvGrpSpPr>
            <p:cNvPr id="8" name="Graphic 6">
              <a:extLst>
                <a:ext uri="{FF2B5EF4-FFF2-40B4-BE49-F238E27FC236}">
                  <a16:creationId xmlns:a16="http://schemas.microsoft.com/office/drawing/2014/main" id="{81BC99F8-2A12-EB57-0DB3-ABE74753646B}"/>
                </a:ext>
              </a:extLst>
            </p:cNvPr>
            <p:cNvGrpSpPr/>
            <p:nvPr/>
          </p:nvGrpSpPr>
          <p:grpSpPr>
            <a:xfrm>
              <a:off x="704036" y="4691063"/>
              <a:ext cx="497055" cy="76834"/>
              <a:chOff x="704036" y="4691063"/>
              <a:chExt cx="497055" cy="76834"/>
            </a:xfrm>
            <a:grpFill/>
          </p:grpSpPr>
          <p:sp>
            <p:nvSpPr>
              <p:cNvPr id="32" name="Freeform 31">
                <a:extLst>
                  <a:ext uri="{FF2B5EF4-FFF2-40B4-BE49-F238E27FC236}">
                    <a16:creationId xmlns:a16="http://schemas.microsoft.com/office/drawing/2014/main" id="{88451A03-D4A6-FB10-D291-5532DAC75248}"/>
                  </a:ext>
                </a:extLst>
              </p:cNvPr>
              <p:cNvSpPr/>
              <p:nvPr/>
            </p:nvSpPr>
            <p:spPr>
              <a:xfrm>
                <a:off x="704036" y="4691698"/>
                <a:ext cx="43690" cy="74930"/>
              </a:xfrm>
              <a:custGeom>
                <a:avLst/>
                <a:gdLst>
                  <a:gd name="connsiteX0" fmla="*/ 22162 w 43690"/>
                  <a:gd name="connsiteY0" fmla="*/ 74930 h 74930"/>
                  <a:gd name="connsiteX1" fmla="*/ 0 w 43690"/>
                  <a:gd name="connsiteY1" fmla="*/ 74930 h 74930"/>
                  <a:gd name="connsiteX2" fmla="*/ 0 w 43690"/>
                  <a:gd name="connsiteY2" fmla="*/ 1270 h 74930"/>
                  <a:gd name="connsiteX3" fmla="*/ 22162 w 43690"/>
                  <a:gd name="connsiteY3" fmla="*/ 1270 h 74930"/>
                  <a:gd name="connsiteX4" fmla="*/ 22162 w 43690"/>
                  <a:gd name="connsiteY4" fmla="*/ 10795 h 74930"/>
                  <a:gd name="connsiteX5" fmla="*/ 41791 w 43690"/>
                  <a:gd name="connsiteY5" fmla="*/ 0 h 74930"/>
                  <a:gd name="connsiteX6" fmla="*/ 43057 w 43690"/>
                  <a:gd name="connsiteY6" fmla="*/ 0 h 74930"/>
                  <a:gd name="connsiteX7" fmla="*/ 43690 w 43690"/>
                  <a:gd name="connsiteY7" fmla="*/ 0 h 74930"/>
                  <a:gd name="connsiteX8" fmla="*/ 43690 w 43690"/>
                  <a:gd name="connsiteY8" fmla="*/ 18415 h 74930"/>
                  <a:gd name="connsiteX9" fmla="*/ 42424 w 43690"/>
                  <a:gd name="connsiteY9" fmla="*/ 18415 h 74930"/>
                  <a:gd name="connsiteX10" fmla="*/ 38625 w 43690"/>
                  <a:gd name="connsiteY10" fmla="*/ 17780 h 74930"/>
                  <a:gd name="connsiteX11" fmla="*/ 22162 w 43690"/>
                  <a:gd name="connsiteY11" fmla="*/ 25400 h 74930"/>
                  <a:gd name="connsiteX12" fmla="*/ 22162 w 43690"/>
                  <a:gd name="connsiteY12" fmla="*/ 74930 h 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690" h="7493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grpFill/>
              <a:ln w="6309"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A5786459-8CFC-8CEB-A452-66285992874D}"/>
                  </a:ext>
                </a:extLst>
              </p:cNvPr>
              <p:cNvSpPr/>
              <p:nvPr/>
            </p:nvSpPr>
            <p:spPr>
              <a:xfrm>
                <a:off x="888294" y="4692333"/>
                <a:ext cx="60817" cy="75564"/>
              </a:xfrm>
              <a:custGeom>
                <a:avLst/>
                <a:gdLst>
                  <a:gd name="connsiteX0" fmla="*/ 31660 w 60817"/>
                  <a:gd name="connsiteY0" fmla="*/ 75565 h 75564"/>
                  <a:gd name="connsiteX1" fmla="*/ 633 w 60817"/>
                  <a:gd name="connsiteY1" fmla="*/ 62865 h 75564"/>
                  <a:gd name="connsiteX2" fmla="*/ 0 w 60817"/>
                  <a:gd name="connsiteY2" fmla="*/ 62230 h 75564"/>
                  <a:gd name="connsiteX3" fmla="*/ 11397 w 60817"/>
                  <a:gd name="connsiteY3" fmla="*/ 50165 h 75564"/>
                  <a:gd name="connsiteX4" fmla="*/ 12031 w 60817"/>
                  <a:gd name="connsiteY4" fmla="*/ 50800 h 75564"/>
                  <a:gd name="connsiteX5" fmla="*/ 31660 w 60817"/>
                  <a:gd name="connsiteY5" fmla="*/ 60325 h 75564"/>
                  <a:gd name="connsiteX6" fmla="*/ 40524 w 60817"/>
                  <a:gd name="connsiteY6" fmla="*/ 54610 h 75564"/>
                  <a:gd name="connsiteX7" fmla="*/ 27227 w 60817"/>
                  <a:gd name="connsiteY7" fmla="*/ 45720 h 75564"/>
                  <a:gd name="connsiteX8" fmla="*/ 3166 w 60817"/>
                  <a:gd name="connsiteY8" fmla="*/ 22225 h 75564"/>
                  <a:gd name="connsiteX9" fmla="*/ 31026 w 60817"/>
                  <a:gd name="connsiteY9" fmla="*/ 0 h 75564"/>
                  <a:gd name="connsiteX10" fmla="*/ 58254 w 60817"/>
                  <a:gd name="connsiteY10" fmla="*/ 11430 h 75564"/>
                  <a:gd name="connsiteX11" fmla="*/ 58887 w 60817"/>
                  <a:gd name="connsiteY11" fmla="*/ 12065 h 75564"/>
                  <a:gd name="connsiteX12" fmla="*/ 47489 w 60817"/>
                  <a:gd name="connsiteY12" fmla="*/ 24130 h 75564"/>
                  <a:gd name="connsiteX13" fmla="*/ 46856 w 60817"/>
                  <a:gd name="connsiteY13" fmla="*/ 23495 h 75564"/>
                  <a:gd name="connsiteX14" fmla="*/ 31026 w 60817"/>
                  <a:gd name="connsiteY14" fmla="*/ 15875 h 75564"/>
                  <a:gd name="connsiteX15" fmla="*/ 24061 w 60817"/>
                  <a:gd name="connsiteY15" fmla="*/ 20955 h 75564"/>
                  <a:gd name="connsiteX16" fmla="*/ 36725 w 60817"/>
                  <a:gd name="connsiteY16" fmla="*/ 29845 h 75564"/>
                  <a:gd name="connsiteX17" fmla="*/ 60786 w 60817"/>
                  <a:gd name="connsiteY17" fmla="*/ 53340 h 75564"/>
                  <a:gd name="connsiteX18" fmla="*/ 31660 w 60817"/>
                  <a:gd name="connsiteY18" fmla="*/ 75565 h 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817" h="75564">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grpFill/>
              <a:ln w="6309"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B3EB5C-B8B8-7F0D-13BC-FBDB6FEACB4D}"/>
                  </a:ext>
                </a:extLst>
              </p:cNvPr>
              <p:cNvSpPr/>
              <p:nvPr/>
            </p:nvSpPr>
            <p:spPr>
              <a:xfrm>
                <a:off x="821809" y="4692333"/>
                <a:ext cx="60817" cy="75564"/>
              </a:xfrm>
              <a:custGeom>
                <a:avLst/>
                <a:gdLst>
                  <a:gd name="connsiteX0" fmla="*/ 31660 w 60817"/>
                  <a:gd name="connsiteY0" fmla="*/ 75565 h 75564"/>
                  <a:gd name="connsiteX1" fmla="*/ 633 w 60817"/>
                  <a:gd name="connsiteY1" fmla="*/ 62865 h 75564"/>
                  <a:gd name="connsiteX2" fmla="*/ 0 w 60817"/>
                  <a:gd name="connsiteY2" fmla="*/ 62230 h 75564"/>
                  <a:gd name="connsiteX3" fmla="*/ 11397 w 60817"/>
                  <a:gd name="connsiteY3" fmla="*/ 50165 h 75564"/>
                  <a:gd name="connsiteX4" fmla="*/ 12031 w 60817"/>
                  <a:gd name="connsiteY4" fmla="*/ 50800 h 75564"/>
                  <a:gd name="connsiteX5" fmla="*/ 31660 w 60817"/>
                  <a:gd name="connsiteY5" fmla="*/ 60325 h 75564"/>
                  <a:gd name="connsiteX6" fmla="*/ 40524 w 60817"/>
                  <a:gd name="connsiteY6" fmla="*/ 54610 h 75564"/>
                  <a:gd name="connsiteX7" fmla="*/ 27227 w 60817"/>
                  <a:gd name="connsiteY7" fmla="*/ 45720 h 75564"/>
                  <a:gd name="connsiteX8" fmla="*/ 3166 w 60817"/>
                  <a:gd name="connsiteY8" fmla="*/ 22225 h 75564"/>
                  <a:gd name="connsiteX9" fmla="*/ 31026 w 60817"/>
                  <a:gd name="connsiteY9" fmla="*/ 0 h 75564"/>
                  <a:gd name="connsiteX10" fmla="*/ 58254 w 60817"/>
                  <a:gd name="connsiteY10" fmla="*/ 11430 h 75564"/>
                  <a:gd name="connsiteX11" fmla="*/ 58887 w 60817"/>
                  <a:gd name="connsiteY11" fmla="*/ 12065 h 75564"/>
                  <a:gd name="connsiteX12" fmla="*/ 47489 w 60817"/>
                  <a:gd name="connsiteY12" fmla="*/ 24130 h 75564"/>
                  <a:gd name="connsiteX13" fmla="*/ 46856 w 60817"/>
                  <a:gd name="connsiteY13" fmla="*/ 23495 h 75564"/>
                  <a:gd name="connsiteX14" fmla="*/ 31026 w 60817"/>
                  <a:gd name="connsiteY14" fmla="*/ 15875 h 75564"/>
                  <a:gd name="connsiteX15" fmla="*/ 24061 w 60817"/>
                  <a:gd name="connsiteY15" fmla="*/ 20955 h 75564"/>
                  <a:gd name="connsiteX16" fmla="*/ 36725 w 60817"/>
                  <a:gd name="connsiteY16" fmla="*/ 29845 h 75564"/>
                  <a:gd name="connsiteX17" fmla="*/ 60786 w 60817"/>
                  <a:gd name="connsiteY17" fmla="*/ 53340 h 75564"/>
                  <a:gd name="connsiteX18" fmla="*/ 31660 w 60817"/>
                  <a:gd name="connsiteY18" fmla="*/ 75565 h 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817" h="75564">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grpFill/>
              <a:ln w="6309"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94366006-02A1-EA4E-29B4-BCAE202CD118}"/>
                  </a:ext>
                </a:extLst>
              </p:cNvPr>
              <p:cNvSpPr/>
              <p:nvPr/>
            </p:nvSpPr>
            <p:spPr>
              <a:xfrm>
                <a:off x="959212" y="4691063"/>
                <a:ext cx="98777" cy="76834"/>
              </a:xfrm>
              <a:custGeom>
                <a:avLst/>
                <a:gdLst>
                  <a:gd name="connsiteX0" fmla="*/ 98778 w 98777"/>
                  <a:gd name="connsiteY0" fmla="*/ 75565 h 76834"/>
                  <a:gd name="connsiteX1" fmla="*/ 77249 w 98777"/>
                  <a:gd name="connsiteY1" fmla="*/ 75565 h 76834"/>
                  <a:gd name="connsiteX2" fmla="*/ 77249 w 98777"/>
                  <a:gd name="connsiteY2" fmla="*/ 26670 h 76834"/>
                  <a:gd name="connsiteX3" fmla="*/ 71551 w 98777"/>
                  <a:gd name="connsiteY3" fmla="*/ 19050 h 76834"/>
                  <a:gd name="connsiteX4" fmla="*/ 60786 w 98777"/>
                  <a:gd name="connsiteY4" fmla="*/ 25400 h 76834"/>
                  <a:gd name="connsiteX5" fmla="*/ 60786 w 98777"/>
                  <a:gd name="connsiteY5" fmla="*/ 76200 h 76834"/>
                  <a:gd name="connsiteX6" fmla="*/ 38625 w 98777"/>
                  <a:gd name="connsiteY6" fmla="*/ 76200 h 76834"/>
                  <a:gd name="connsiteX7" fmla="*/ 38625 w 98777"/>
                  <a:gd name="connsiteY7" fmla="*/ 27305 h 76834"/>
                  <a:gd name="connsiteX8" fmla="*/ 33559 w 98777"/>
                  <a:gd name="connsiteY8" fmla="*/ 19685 h 76834"/>
                  <a:gd name="connsiteX9" fmla="*/ 22162 w 98777"/>
                  <a:gd name="connsiteY9" fmla="*/ 26035 h 76834"/>
                  <a:gd name="connsiteX10" fmla="*/ 22162 w 98777"/>
                  <a:gd name="connsiteY10" fmla="*/ 76835 h 76834"/>
                  <a:gd name="connsiteX11" fmla="*/ 0 w 98777"/>
                  <a:gd name="connsiteY11" fmla="*/ 76835 h 76834"/>
                  <a:gd name="connsiteX12" fmla="*/ 0 w 98777"/>
                  <a:gd name="connsiteY12" fmla="*/ 1905 h 76834"/>
                  <a:gd name="connsiteX13" fmla="*/ 22162 w 98777"/>
                  <a:gd name="connsiteY13" fmla="*/ 1905 h 76834"/>
                  <a:gd name="connsiteX14" fmla="*/ 22162 w 98777"/>
                  <a:gd name="connsiteY14" fmla="*/ 9525 h 76834"/>
                  <a:gd name="connsiteX15" fmla="*/ 42424 w 98777"/>
                  <a:gd name="connsiteY15" fmla="*/ 0 h 76834"/>
                  <a:gd name="connsiteX16" fmla="*/ 59520 w 98777"/>
                  <a:gd name="connsiteY16" fmla="*/ 10160 h 76834"/>
                  <a:gd name="connsiteX17" fmla="*/ 80415 w 98777"/>
                  <a:gd name="connsiteY17" fmla="*/ 0 h 76834"/>
                  <a:gd name="connsiteX18" fmla="*/ 98778 w 98777"/>
                  <a:gd name="connsiteY18" fmla="*/ 20320 h 76834"/>
                  <a:gd name="connsiteX19" fmla="*/ 98778 w 98777"/>
                  <a:gd name="connsiteY19" fmla="*/ 75565 h 7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777" h="76834">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grpFill/>
              <a:ln w="6309"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C8785529-E792-CDBC-F591-BD217ED188F5}"/>
                  </a:ext>
                </a:extLst>
              </p:cNvPr>
              <p:cNvSpPr/>
              <p:nvPr/>
            </p:nvSpPr>
            <p:spPr>
              <a:xfrm>
                <a:off x="1067487" y="4691063"/>
                <a:ext cx="62685" cy="76200"/>
              </a:xfrm>
              <a:custGeom>
                <a:avLst/>
                <a:gdLst>
                  <a:gd name="connsiteX0" fmla="*/ 18363 w 62685"/>
                  <a:gd name="connsiteY0" fmla="*/ 76200 h 76200"/>
                  <a:gd name="connsiteX1" fmla="*/ 0 w 62685"/>
                  <a:gd name="connsiteY1" fmla="*/ 57150 h 76200"/>
                  <a:gd name="connsiteX2" fmla="*/ 39258 w 62685"/>
                  <a:gd name="connsiteY2" fmla="*/ 27305 h 76200"/>
                  <a:gd name="connsiteX3" fmla="*/ 39258 w 62685"/>
                  <a:gd name="connsiteY3" fmla="*/ 24765 h 76200"/>
                  <a:gd name="connsiteX4" fmla="*/ 32926 w 62685"/>
                  <a:gd name="connsiteY4" fmla="*/ 17145 h 76200"/>
                  <a:gd name="connsiteX5" fmla="*/ 13297 w 62685"/>
                  <a:gd name="connsiteY5" fmla="*/ 24765 h 76200"/>
                  <a:gd name="connsiteX6" fmla="*/ 3166 w 62685"/>
                  <a:gd name="connsiteY6" fmla="*/ 11430 h 76200"/>
                  <a:gd name="connsiteX7" fmla="*/ 36725 w 62685"/>
                  <a:gd name="connsiteY7" fmla="*/ 0 h 76200"/>
                  <a:gd name="connsiteX8" fmla="*/ 60786 w 62685"/>
                  <a:gd name="connsiteY8" fmla="*/ 24130 h 76200"/>
                  <a:gd name="connsiteX9" fmla="*/ 60786 w 62685"/>
                  <a:gd name="connsiteY9" fmla="*/ 56515 h 76200"/>
                  <a:gd name="connsiteX10" fmla="*/ 62686 w 62685"/>
                  <a:gd name="connsiteY10" fmla="*/ 74295 h 76200"/>
                  <a:gd name="connsiteX11" fmla="*/ 62686 w 62685"/>
                  <a:gd name="connsiteY11" fmla="*/ 74930 h 76200"/>
                  <a:gd name="connsiteX12" fmla="*/ 41157 w 62685"/>
                  <a:gd name="connsiteY12" fmla="*/ 74930 h 76200"/>
                  <a:gd name="connsiteX13" fmla="*/ 39891 w 62685"/>
                  <a:gd name="connsiteY13" fmla="*/ 67310 h 76200"/>
                  <a:gd name="connsiteX14" fmla="*/ 18363 w 62685"/>
                  <a:gd name="connsiteY14" fmla="*/ 76200 h 76200"/>
                  <a:gd name="connsiteX15" fmla="*/ 39258 w 62685"/>
                  <a:gd name="connsiteY15" fmla="*/ 39370 h 76200"/>
                  <a:gd name="connsiteX16" fmla="*/ 20895 w 62685"/>
                  <a:gd name="connsiteY16" fmla="*/ 53340 h 76200"/>
                  <a:gd name="connsiteX17" fmla="*/ 27227 w 62685"/>
                  <a:gd name="connsiteY17" fmla="*/ 59690 h 76200"/>
                  <a:gd name="connsiteX18" fmla="*/ 39258 w 62685"/>
                  <a:gd name="connsiteY18" fmla="*/ 54610 h 76200"/>
                  <a:gd name="connsiteX19" fmla="*/ 39258 w 62685"/>
                  <a:gd name="connsiteY19" fmla="*/ 3937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685" h="76200">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grpFill/>
              <a:ln w="6309"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30F1C870-4031-90AA-437F-4936B6959DF6}"/>
                  </a:ext>
                </a:extLst>
              </p:cNvPr>
              <p:cNvSpPr/>
              <p:nvPr/>
            </p:nvSpPr>
            <p:spPr>
              <a:xfrm>
                <a:off x="751525" y="4691698"/>
                <a:ext cx="64585" cy="76199"/>
              </a:xfrm>
              <a:custGeom>
                <a:avLst/>
                <a:gdLst>
                  <a:gd name="connsiteX0" fmla="*/ 32293 w 64585"/>
                  <a:gd name="connsiteY0" fmla="*/ 0 h 76199"/>
                  <a:gd name="connsiteX1" fmla="*/ 0 w 64585"/>
                  <a:gd name="connsiteY1" fmla="*/ 38100 h 76199"/>
                  <a:gd name="connsiteX2" fmla="*/ 32293 w 64585"/>
                  <a:gd name="connsiteY2" fmla="*/ 76200 h 76199"/>
                  <a:gd name="connsiteX3" fmla="*/ 64586 w 64585"/>
                  <a:gd name="connsiteY3" fmla="*/ 38100 h 76199"/>
                  <a:gd name="connsiteX4" fmla="*/ 32293 w 64585"/>
                  <a:gd name="connsiteY4" fmla="*/ 0 h 76199"/>
                  <a:gd name="connsiteX5" fmla="*/ 32293 w 64585"/>
                  <a:gd name="connsiteY5" fmla="*/ 58420 h 76199"/>
                  <a:gd name="connsiteX6" fmla="*/ 22162 w 64585"/>
                  <a:gd name="connsiteY6" fmla="*/ 38100 h 76199"/>
                  <a:gd name="connsiteX7" fmla="*/ 32293 w 64585"/>
                  <a:gd name="connsiteY7" fmla="*/ 18415 h 76199"/>
                  <a:gd name="connsiteX8" fmla="*/ 42424 w 64585"/>
                  <a:gd name="connsiteY8" fmla="*/ 38100 h 76199"/>
                  <a:gd name="connsiteX9" fmla="*/ 32293 w 64585"/>
                  <a:gd name="connsiteY9" fmla="*/ 58420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85" h="76199">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grpFill/>
              <a:ln w="6309"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9B08FF16-C649-63C2-8CFF-AD80A24989A6}"/>
                  </a:ext>
                </a:extLst>
              </p:cNvPr>
              <p:cNvSpPr/>
              <p:nvPr/>
            </p:nvSpPr>
            <p:spPr>
              <a:xfrm>
                <a:off x="1140937" y="4691698"/>
                <a:ext cx="60153" cy="74294"/>
              </a:xfrm>
              <a:custGeom>
                <a:avLst/>
                <a:gdLst>
                  <a:gd name="connsiteX0" fmla="*/ 41791 w 60153"/>
                  <a:gd name="connsiteY0" fmla="*/ 0 h 74294"/>
                  <a:gd name="connsiteX1" fmla="*/ 22162 w 60153"/>
                  <a:gd name="connsiteY1" fmla="*/ 8890 h 74294"/>
                  <a:gd name="connsiteX2" fmla="*/ 22162 w 60153"/>
                  <a:gd name="connsiteY2" fmla="*/ 1270 h 74294"/>
                  <a:gd name="connsiteX3" fmla="*/ 0 w 60153"/>
                  <a:gd name="connsiteY3" fmla="*/ 1270 h 74294"/>
                  <a:gd name="connsiteX4" fmla="*/ 0 w 60153"/>
                  <a:gd name="connsiteY4" fmla="*/ 74295 h 74294"/>
                  <a:gd name="connsiteX5" fmla="*/ 22162 w 60153"/>
                  <a:gd name="connsiteY5" fmla="*/ 74295 h 74294"/>
                  <a:gd name="connsiteX6" fmla="*/ 22162 w 60153"/>
                  <a:gd name="connsiteY6" fmla="*/ 24130 h 74294"/>
                  <a:gd name="connsiteX7" fmla="*/ 32926 w 60153"/>
                  <a:gd name="connsiteY7" fmla="*/ 18415 h 74294"/>
                  <a:gd name="connsiteX8" fmla="*/ 37991 w 60153"/>
                  <a:gd name="connsiteY8" fmla="*/ 25400 h 74294"/>
                  <a:gd name="connsiteX9" fmla="*/ 37991 w 60153"/>
                  <a:gd name="connsiteY9" fmla="*/ 74295 h 74294"/>
                  <a:gd name="connsiteX10" fmla="*/ 60153 w 60153"/>
                  <a:gd name="connsiteY10" fmla="*/ 74295 h 74294"/>
                  <a:gd name="connsiteX11" fmla="*/ 60153 w 60153"/>
                  <a:gd name="connsiteY11" fmla="*/ 19685 h 74294"/>
                  <a:gd name="connsiteX12" fmla="*/ 41791 w 60153"/>
                  <a:gd name="connsiteY12" fmla="*/ 0 h 74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53" h="74294">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grpFill/>
              <a:ln w="6309" cap="flat">
                <a:noFill/>
                <a:prstDash val="solid"/>
                <a:miter/>
              </a:ln>
            </p:spPr>
            <p:txBody>
              <a:bodyPr rtlCol="0" anchor="ctr"/>
              <a:lstStyle/>
              <a:p>
                <a:endParaRPr lang="en-US"/>
              </a:p>
            </p:txBody>
          </p:sp>
        </p:grpSp>
        <p:sp>
          <p:nvSpPr>
            <p:cNvPr id="9" name="Freeform 8">
              <a:extLst>
                <a:ext uri="{FF2B5EF4-FFF2-40B4-BE49-F238E27FC236}">
                  <a16:creationId xmlns:a16="http://schemas.microsoft.com/office/drawing/2014/main" id="{06CF0EFA-8E11-5A39-DF27-5072F94DB2DE}"/>
                </a:ext>
              </a:extLst>
            </p:cNvPr>
            <p:cNvSpPr/>
            <p:nvPr/>
          </p:nvSpPr>
          <p:spPr>
            <a:xfrm>
              <a:off x="543205" y="4793933"/>
              <a:ext cx="72816" cy="103504"/>
            </a:xfrm>
            <a:custGeom>
              <a:avLst/>
              <a:gdLst>
                <a:gd name="connsiteX0" fmla="*/ 43690 w 72816"/>
                <a:gd name="connsiteY0" fmla="*/ 41910 h 103504"/>
                <a:gd name="connsiteX1" fmla="*/ 41791 w 72816"/>
                <a:gd name="connsiteY1" fmla="*/ 41275 h 103504"/>
                <a:gd name="connsiteX2" fmla="*/ 26594 w 72816"/>
                <a:gd name="connsiteY2" fmla="*/ 27305 h 103504"/>
                <a:gd name="connsiteX3" fmla="*/ 36092 w 72816"/>
                <a:gd name="connsiteY3" fmla="*/ 19050 h 103504"/>
                <a:gd name="connsiteX4" fmla="*/ 52555 w 72816"/>
                <a:gd name="connsiteY4" fmla="*/ 32385 h 103504"/>
                <a:gd name="connsiteX5" fmla="*/ 53188 w 72816"/>
                <a:gd name="connsiteY5" fmla="*/ 33655 h 103504"/>
                <a:gd name="connsiteX6" fmla="*/ 70917 w 72816"/>
                <a:gd name="connsiteY6" fmla="*/ 24130 h 103504"/>
                <a:gd name="connsiteX7" fmla="*/ 70284 w 72816"/>
                <a:gd name="connsiteY7" fmla="*/ 22860 h 103504"/>
                <a:gd name="connsiteX8" fmla="*/ 36092 w 72816"/>
                <a:gd name="connsiteY8" fmla="*/ 0 h 103504"/>
                <a:gd name="connsiteX9" fmla="*/ 3799 w 72816"/>
                <a:gd name="connsiteY9" fmla="*/ 28575 h 103504"/>
                <a:gd name="connsiteX10" fmla="*/ 32293 w 72816"/>
                <a:gd name="connsiteY10" fmla="*/ 60960 h 103504"/>
                <a:gd name="connsiteX11" fmla="*/ 32926 w 72816"/>
                <a:gd name="connsiteY11" fmla="*/ 61595 h 103504"/>
                <a:gd name="connsiteX12" fmla="*/ 49389 w 72816"/>
                <a:gd name="connsiteY12" fmla="*/ 76200 h 103504"/>
                <a:gd name="connsiteX13" fmla="*/ 37991 w 72816"/>
                <a:gd name="connsiteY13" fmla="*/ 85725 h 103504"/>
                <a:gd name="connsiteX14" fmla="*/ 18996 w 72816"/>
                <a:gd name="connsiteY14" fmla="*/ 71120 h 103504"/>
                <a:gd name="connsiteX15" fmla="*/ 18363 w 72816"/>
                <a:gd name="connsiteY15" fmla="*/ 69850 h 103504"/>
                <a:gd name="connsiteX16" fmla="*/ 0 w 72816"/>
                <a:gd name="connsiteY16" fmla="*/ 78105 h 103504"/>
                <a:gd name="connsiteX17" fmla="*/ 633 w 72816"/>
                <a:gd name="connsiteY17" fmla="*/ 79375 h 103504"/>
                <a:gd name="connsiteX18" fmla="*/ 38625 w 72816"/>
                <a:gd name="connsiteY18" fmla="*/ 103505 h 103504"/>
                <a:gd name="connsiteX19" fmla="*/ 72817 w 72816"/>
                <a:gd name="connsiteY19" fmla="*/ 74295 h 103504"/>
                <a:gd name="connsiteX20" fmla="*/ 43690 w 72816"/>
                <a:gd name="connsiteY20" fmla="*/ 41910 h 10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816" h="103504">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grpFill/>
            <a:ln w="6309"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E27CB98-80C7-1A7C-4360-9B0BAE1F8610}"/>
                </a:ext>
              </a:extLst>
            </p:cNvPr>
            <p:cNvSpPr/>
            <p:nvPr/>
          </p:nvSpPr>
          <p:spPr>
            <a:xfrm>
              <a:off x="624887" y="4820603"/>
              <a:ext cx="61419" cy="76200"/>
            </a:xfrm>
            <a:custGeom>
              <a:avLst/>
              <a:gdLst>
                <a:gd name="connsiteX0" fmla="*/ 41791 w 61419"/>
                <a:gd name="connsiteY0" fmla="*/ 46990 h 76200"/>
                <a:gd name="connsiteX1" fmla="*/ 32293 w 61419"/>
                <a:gd name="connsiteY1" fmla="*/ 59055 h 76200"/>
                <a:gd name="connsiteX2" fmla="*/ 22795 w 61419"/>
                <a:gd name="connsiteY2" fmla="*/ 38100 h 76200"/>
                <a:gd name="connsiteX3" fmla="*/ 32293 w 61419"/>
                <a:gd name="connsiteY3" fmla="*/ 17780 h 76200"/>
                <a:gd name="connsiteX4" fmla="*/ 41157 w 61419"/>
                <a:gd name="connsiteY4" fmla="*/ 28575 h 76200"/>
                <a:gd name="connsiteX5" fmla="*/ 41157 w 61419"/>
                <a:gd name="connsiteY5" fmla="*/ 29845 h 76200"/>
                <a:gd name="connsiteX6" fmla="*/ 61420 w 61419"/>
                <a:gd name="connsiteY6" fmla="*/ 25400 h 76200"/>
                <a:gd name="connsiteX7" fmla="*/ 60786 w 61419"/>
                <a:gd name="connsiteY7" fmla="*/ 24130 h 76200"/>
                <a:gd name="connsiteX8" fmla="*/ 32293 w 61419"/>
                <a:gd name="connsiteY8" fmla="*/ 0 h 76200"/>
                <a:gd name="connsiteX9" fmla="*/ 0 w 61419"/>
                <a:gd name="connsiteY9" fmla="*/ 38100 h 76200"/>
                <a:gd name="connsiteX10" fmla="*/ 31660 w 61419"/>
                <a:gd name="connsiteY10" fmla="*/ 76200 h 76200"/>
                <a:gd name="connsiteX11" fmla="*/ 60786 w 61419"/>
                <a:gd name="connsiteY11" fmla="*/ 52070 h 76200"/>
                <a:gd name="connsiteX12" fmla="*/ 61420 w 61419"/>
                <a:gd name="connsiteY12" fmla="*/ 50800 h 76200"/>
                <a:gd name="connsiteX13" fmla="*/ 41791 w 61419"/>
                <a:gd name="connsiteY13" fmla="*/ 45720 h 76200"/>
                <a:gd name="connsiteX14" fmla="*/ 41791 w 61419"/>
                <a:gd name="connsiteY14" fmla="*/ 469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419" h="76200">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grpFill/>
            <a:ln w="6309"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3642C746-CFE8-29E0-45D4-8E7F380E370D}"/>
                </a:ext>
              </a:extLst>
            </p:cNvPr>
            <p:cNvSpPr/>
            <p:nvPr/>
          </p:nvSpPr>
          <p:spPr>
            <a:xfrm>
              <a:off x="695804" y="4792028"/>
              <a:ext cx="60153" cy="104139"/>
            </a:xfrm>
            <a:custGeom>
              <a:avLst/>
              <a:gdLst>
                <a:gd name="connsiteX0" fmla="*/ 41791 w 60153"/>
                <a:gd name="connsiteY0" fmla="*/ 28575 h 104139"/>
                <a:gd name="connsiteX1" fmla="*/ 22162 w 60153"/>
                <a:gd name="connsiteY1" fmla="*/ 37465 h 104139"/>
                <a:gd name="connsiteX2" fmla="*/ 22162 w 60153"/>
                <a:gd name="connsiteY2" fmla="*/ 0 h 104139"/>
                <a:gd name="connsiteX3" fmla="*/ 0 w 60153"/>
                <a:gd name="connsiteY3" fmla="*/ 3175 h 104139"/>
                <a:gd name="connsiteX4" fmla="*/ 0 w 60153"/>
                <a:gd name="connsiteY4" fmla="*/ 104140 h 104139"/>
                <a:gd name="connsiteX5" fmla="*/ 22162 w 60153"/>
                <a:gd name="connsiteY5" fmla="*/ 104140 h 104139"/>
                <a:gd name="connsiteX6" fmla="*/ 22162 w 60153"/>
                <a:gd name="connsiteY6" fmla="*/ 53975 h 104139"/>
                <a:gd name="connsiteX7" fmla="*/ 32926 w 60153"/>
                <a:gd name="connsiteY7" fmla="*/ 48260 h 104139"/>
                <a:gd name="connsiteX8" fmla="*/ 37991 w 60153"/>
                <a:gd name="connsiteY8" fmla="*/ 55245 h 104139"/>
                <a:gd name="connsiteX9" fmla="*/ 37991 w 60153"/>
                <a:gd name="connsiteY9" fmla="*/ 104140 h 104139"/>
                <a:gd name="connsiteX10" fmla="*/ 60153 w 60153"/>
                <a:gd name="connsiteY10" fmla="*/ 104140 h 104139"/>
                <a:gd name="connsiteX11" fmla="*/ 60153 w 60153"/>
                <a:gd name="connsiteY11" fmla="*/ 48260 h 104139"/>
                <a:gd name="connsiteX12" fmla="*/ 41791 w 60153"/>
                <a:gd name="connsiteY12" fmla="*/ 28575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53" h="104139">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grpFill/>
            <a:ln w="6309"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18BC429-6C8D-C285-9DD8-A24805076274}"/>
                </a:ext>
              </a:extLst>
            </p:cNvPr>
            <p:cNvSpPr/>
            <p:nvPr/>
          </p:nvSpPr>
          <p:spPr>
            <a:xfrm>
              <a:off x="764189" y="4820603"/>
              <a:ext cx="64585" cy="76200"/>
            </a:xfrm>
            <a:custGeom>
              <a:avLst/>
              <a:gdLst>
                <a:gd name="connsiteX0" fmla="*/ 32293 w 64585"/>
                <a:gd name="connsiteY0" fmla="*/ 0 h 76200"/>
                <a:gd name="connsiteX1" fmla="*/ 0 w 64585"/>
                <a:gd name="connsiteY1" fmla="*/ 38100 h 76200"/>
                <a:gd name="connsiteX2" fmla="*/ 32293 w 64585"/>
                <a:gd name="connsiteY2" fmla="*/ 76200 h 76200"/>
                <a:gd name="connsiteX3" fmla="*/ 64586 w 64585"/>
                <a:gd name="connsiteY3" fmla="*/ 38100 h 76200"/>
                <a:gd name="connsiteX4" fmla="*/ 32293 w 64585"/>
                <a:gd name="connsiteY4" fmla="*/ 0 h 76200"/>
                <a:gd name="connsiteX5" fmla="*/ 32293 w 64585"/>
                <a:gd name="connsiteY5" fmla="*/ 58420 h 76200"/>
                <a:gd name="connsiteX6" fmla="*/ 22162 w 64585"/>
                <a:gd name="connsiteY6" fmla="*/ 38100 h 76200"/>
                <a:gd name="connsiteX7" fmla="*/ 32293 w 64585"/>
                <a:gd name="connsiteY7" fmla="*/ 18415 h 76200"/>
                <a:gd name="connsiteX8" fmla="*/ 42424 w 64585"/>
                <a:gd name="connsiteY8" fmla="*/ 38100 h 76200"/>
                <a:gd name="connsiteX9" fmla="*/ 32293 w 64585"/>
                <a:gd name="connsiteY9" fmla="*/ 5842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85" h="76200">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grpFill/>
            <a:ln w="6309"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8949D96C-EF07-87C3-3A7F-39F3F1F2263A}"/>
                </a:ext>
              </a:extLst>
            </p:cNvPr>
            <p:cNvSpPr/>
            <p:nvPr/>
          </p:nvSpPr>
          <p:spPr>
            <a:xfrm>
              <a:off x="836373" y="4820603"/>
              <a:ext cx="64585" cy="76200"/>
            </a:xfrm>
            <a:custGeom>
              <a:avLst/>
              <a:gdLst>
                <a:gd name="connsiteX0" fmla="*/ 32293 w 64585"/>
                <a:gd name="connsiteY0" fmla="*/ 0 h 76200"/>
                <a:gd name="connsiteX1" fmla="*/ 0 w 64585"/>
                <a:gd name="connsiteY1" fmla="*/ 38100 h 76200"/>
                <a:gd name="connsiteX2" fmla="*/ 32293 w 64585"/>
                <a:gd name="connsiteY2" fmla="*/ 76200 h 76200"/>
                <a:gd name="connsiteX3" fmla="*/ 64585 w 64585"/>
                <a:gd name="connsiteY3" fmla="*/ 38100 h 76200"/>
                <a:gd name="connsiteX4" fmla="*/ 32293 w 64585"/>
                <a:gd name="connsiteY4" fmla="*/ 0 h 76200"/>
                <a:gd name="connsiteX5" fmla="*/ 32293 w 64585"/>
                <a:gd name="connsiteY5" fmla="*/ 58420 h 76200"/>
                <a:gd name="connsiteX6" fmla="*/ 22162 w 64585"/>
                <a:gd name="connsiteY6" fmla="*/ 38100 h 76200"/>
                <a:gd name="connsiteX7" fmla="*/ 32293 w 64585"/>
                <a:gd name="connsiteY7" fmla="*/ 18415 h 76200"/>
                <a:gd name="connsiteX8" fmla="*/ 42424 w 64585"/>
                <a:gd name="connsiteY8" fmla="*/ 38100 h 76200"/>
                <a:gd name="connsiteX9" fmla="*/ 32293 w 64585"/>
                <a:gd name="connsiteY9" fmla="*/ 5842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85" h="76200">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grpFill/>
            <a:ln w="6309"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7AA73D-0F9C-80F8-E3A0-6C83AFE9EACA}"/>
                </a:ext>
              </a:extLst>
            </p:cNvPr>
            <p:cNvSpPr/>
            <p:nvPr/>
          </p:nvSpPr>
          <p:spPr>
            <a:xfrm>
              <a:off x="954779" y="4820603"/>
              <a:ext cx="64602" cy="76200"/>
            </a:xfrm>
            <a:custGeom>
              <a:avLst/>
              <a:gdLst>
                <a:gd name="connsiteX0" fmla="*/ 32293 w 64602"/>
                <a:gd name="connsiteY0" fmla="*/ 0 h 76200"/>
                <a:gd name="connsiteX1" fmla="*/ 0 w 64602"/>
                <a:gd name="connsiteY1" fmla="*/ 38100 h 76200"/>
                <a:gd name="connsiteX2" fmla="*/ 32293 w 64602"/>
                <a:gd name="connsiteY2" fmla="*/ 76200 h 76200"/>
                <a:gd name="connsiteX3" fmla="*/ 64585 w 64602"/>
                <a:gd name="connsiteY3" fmla="*/ 38100 h 76200"/>
                <a:gd name="connsiteX4" fmla="*/ 32293 w 64602"/>
                <a:gd name="connsiteY4" fmla="*/ 0 h 76200"/>
                <a:gd name="connsiteX5" fmla="*/ 32293 w 64602"/>
                <a:gd name="connsiteY5" fmla="*/ 58420 h 76200"/>
                <a:gd name="connsiteX6" fmla="*/ 22162 w 64602"/>
                <a:gd name="connsiteY6" fmla="*/ 38100 h 76200"/>
                <a:gd name="connsiteX7" fmla="*/ 32293 w 64602"/>
                <a:gd name="connsiteY7" fmla="*/ 18415 h 76200"/>
                <a:gd name="connsiteX8" fmla="*/ 42424 w 64602"/>
                <a:gd name="connsiteY8" fmla="*/ 38100 h 76200"/>
                <a:gd name="connsiteX9" fmla="*/ 32293 w 64602"/>
                <a:gd name="connsiteY9" fmla="*/ 5842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02" h="76200">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grpFill/>
            <a:ln w="6309"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3B53A0-5C9B-4E69-E0D2-6D864914B960}"/>
                </a:ext>
              </a:extLst>
            </p:cNvPr>
            <p:cNvSpPr/>
            <p:nvPr/>
          </p:nvSpPr>
          <p:spPr>
            <a:xfrm>
              <a:off x="1023797" y="4794567"/>
              <a:ext cx="44956" cy="101600"/>
            </a:xfrm>
            <a:custGeom>
              <a:avLst/>
              <a:gdLst>
                <a:gd name="connsiteX0" fmla="*/ 33559 w 44956"/>
                <a:gd name="connsiteY0" fmla="*/ 0 h 101600"/>
                <a:gd name="connsiteX1" fmla="*/ 10131 w 44956"/>
                <a:gd name="connsiteY1" fmla="*/ 22860 h 101600"/>
                <a:gd name="connsiteX2" fmla="*/ 10131 w 44956"/>
                <a:gd name="connsiteY2" fmla="*/ 27940 h 101600"/>
                <a:gd name="connsiteX3" fmla="*/ 0 w 44956"/>
                <a:gd name="connsiteY3" fmla="*/ 27940 h 101600"/>
                <a:gd name="connsiteX4" fmla="*/ 0 w 44956"/>
                <a:gd name="connsiteY4" fmla="*/ 45085 h 101600"/>
                <a:gd name="connsiteX5" fmla="*/ 10131 w 44956"/>
                <a:gd name="connsiteY5" fmla="*/ 45085 h 101600"/>
                <a:gd name="connsiteX6" fmla="*/ 10131 w 44956"/>
                <a:gd name="connsiteY6" fmla="*/ 101600 h 101600"/>
                <a:gd name="connsiteX7" fmla="*/ 32293 w 44956"/>
                <a:gd name="connsiteY7" fmla="*/ 101600 h 101600"/>
                <a:gd name="connsiteX8" fmla="*/ 32293 w 44956"/>
                <a:gd name="connsiteY8" fmla="*/ 45085 h 101600"/>
                <a:gd name="connsiteX9" fmla="*/ 44957 w 44956"/>
                <a:gd name="connsiteY9" fmla="*/ 45085 h 101600"/>
                <a:gd name="connsiteX10" fmla="*/ 44957 w 44956"/>
                <a:gd name="connsiteY10" fmla="*/ 27940 h 101600"/>
                <a:gd name="connsiteX11" fmla="*/ 32293 w 44956"/>
                <a:gd name="connsiteY11" fmla="*/ 27940 h 101600"/>
                <a:gd name="connsiteX12" fmla="*/ 32293 w 44956"/>
                <a:gd name="connsiteY12" fmla="*/ 23495 h 101600"/>
                <a:gd name="connsiteX13" fmla="*/ 39258 w 44956"/>
                <a:gd name="connsiteY13" fmla="*/ 17145 h 101600"/>
                <a:gd name="connsiteX14" fmla="*/ 43690 w 44956"/>
                <a:gd name="connsiteY14" fmla="*/ 17780 h 101600"/>
                <a:gd name="connsiteX15" fmla="*/ 44957 w 44956"/>
                <a:gd name="connsiteY15" fmla="*/ 17780 h 101600"/>
                <a:gd name="connsiteX16" fmla="*/ 44957 w 44956"/>
                <a:gd name="connsiteY16" fmla="*/ 635 h 101600"/>
                <a:gd name="connsiteX17" fmla="*/ 44323 w 44956"/>
                <a:gd name="connsiteY17" fmla="*/ 635 h 101600"/>
                <a:gd name="connsiteX18" fmla="*/ 33559 w 44956"/>
                <a:gd name="connsiteY18"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956" h="101600">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grpFill/>
            <a:ln w="6309"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98C2A315-2B00-6328-CE11-2E324DF2F3D6}"/>
                </a:ext>
              </a:extLst>
            </p:cNvPr>
            <p:cNvSpPr/>
            <p:nvPr/>
          </p:nvSpPr>
          <p:spPr>
            <a:xfrm>
              <a:off x="1095981" y="4794567"/>
              <a:ext cx="88013" cy="100965"/>
            </a:xfrm>
            <a:custGeom>
              <a:avLst/>
              <a:gdLst>
                <a:gd name="connsiteX0" fmla="*/ 44323 w 88013"/>
                <a:gd name="connsiteY0" fmla="*/ 66040 h 100965"/>
                <a:gd name="connsiteX1" fmla="*/ 27860 w 88013"/>
                <a:gd name="connsiteY1" fmla="*/ 0 h 100965"/>
                <a:gd name="connsiteX2" fmla="*/ 0 w 88013"/>
                <a:gd name="connsiteY2" fmla="*/ 0 h 100965"/>
                <a:gd name="connsiteX3" fmla="*/ 0 w 88013"/>
                <a:gd name="connsiteY3" fmla="*/ 100965 h 100965"/>
                <a:gd name="connsiteX4" fmla="*/ 18996 w 88013"/>
                <a:gd name="connsiteY4" fmla="*/ 100965 h 100965"/>
                <a:gd name="connsiteX5" fmla="*/ 18996 w 88013"/>
                <a:gd name="connsiteY5" fmla="*/ 38100 h 100965"/>
                <a:gd name="connsiteX6" fmla="*/ 34826 w 88013"/>
                <a:gd name="connsiteY6" fmla="*/ 100965 h 100965"/>
                <a:gd name="connsiteX7" fmla="*/ 51922 w 88013"/>
                <a:gd name="connsiteY7" fmla="*/ 100965 h 100965"/>
                <a:gd name="connsiteX8" fmla="*/ 67751 w 88013"/>
                <a:gd name="connsiteY8" fmla="*/ 38735 h 100965"/>
                <a:gd name="connsiteX9" fmla="*/ 67751 w 88013"/>
                <a:gd name="connsiteY9" fmla="*/ 100965 h 100965"/>
                <a:gd name="connsiteX10" fmla="*/ 88014 w 88013"/>
                <a:gd name="connsiteY10" fmla="*/ 100965 h 100965"/>
                <a:gd name="connsiteX11" fmla="*/ 88014 w 88013"/>
                <a:gd name="connsiteY11" fmla="*/ 0 h 100965"/>
                <a:gd name="connsiteX12" fmla="*/ 59520 w 88013"/>
                <a:gd name="connsiteY12" fmla="*/ 0 h 100965"/>
                <a:gd name="connsiteX13" fmla="*/ 44323 w 88013"/>
                <a:gd name="connsiteY13" fmla="*/ 66040 h 1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013" h="100965">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grpFill/>
            <a:ln w="6309"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139943B-39EA-8D05-B33A-E7A4E2F98AB7}"/>
                </a:ext>
              </a:extLst>
            </p:cNvPr>
            <p:cNvSpPr/>
            <p:nvPr/>
          </p:nvSpPr>
          <p:spPr>
            <a:xfrm>
              <a:off x="1193492" y="4819967"/>
              <a:ext cx="61419" cy="76200"/>
            </a:xfrm>
            <a:custGeom>
              <a:avLst/>
              <a:gdLst>
                <a:gd name="connsiteX0" fmla="*/ 47489 w 61419"/>
                <a:gd name="connsiteY0" fmla="*/ 50800 h 76200"/>
                <a:gd name="connsiteX1" fmla="*/ 33559 w 61419"/>
                <a:gd name="connsiteY1" fmla="*/ 59055 h 76200"/>
                <a:gd name="connsiteX2" fmla="*/ 22162 w 61419"/>
                <a:gd name="connsiteY2" fmla="*/ 44450 h 76200"/>
                <a:gd name="connsiteX3" fmla="*/ 61420 w 61419"/>
                <a:gd name="connsiteY3" fmla="*/ 44450 h 76200"/>
                <a:gd name="connsiteX4" fmla="*/ 61420 w 61419"/>
                <a:gd name="connsiteY4" fmla="*/ 39370 h 76200"/>
                <a:gd name="connsiteX5" fmla="*/ 31660 w 61419"/>
                <a:gd name="connsiteY5" fmla="*/ 0 h 76200"/>
                <a:gd name="connsiteX6" fmla="*/ 0 w 61419"/>
                <a:gd name="connsiteY6" fmla="*/ 38100 h 76200"/>
                <a:gd name="connsiteX7" fmla="*/ 32293 w 61419"/>
                <a:gd name="connsiteY7" fmla="*/ 76200 h 76200"/>
                <a:gd name="connsiteX8" fmla="*/ 60786 w 61419"/>
                <a:gd name="connsiteY8" fmla="*/ 60960 h 76200"/>
                <a:gd name="connsiteX9" fmla="*/ 61420 w 61419"/>
                <a:gd name="connsiteY9" fmla="*/ 59690 h 76200"/>
                <a:gd name="connsiteX10" fmla="*/ 48123 w 61419"/>
                <a:gd name="connsiteY10" fmla="*/ 48895 h 76200"/>
                <a:gd name="connsiteX11" fmla="*/ 47489 w 61419"/>
                <a:gd name="connsiteY11" fmla="*/ 50800 h 76200"/>
                <a:gd name="connsiteX12" fmla="*/ 22795 w 61419"/>
                <a:gd name="connsiteY12" fmla="*/ 31115 h 76200"/>
                <a:gd name="connsiteX13" fmla="*/ 32293 w 61419"/>
                <a:gd name="connsiteY13" fmla="*/ 18415 h 76200"/>
                <a:gd name="connsiteX14" fmla="*/ 41157 w 61419"/>
                <a:gd name="connsiteY14" fmla="*/ 31115 h 76200"/>
                <a:gd name="connsiteX15" fmla="*/ 22795 w 61419"/>
                <a:gd name="connsiteY15" fmla="*/ 3111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419" h="76200">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grpFill/>
            <a:ln w="6309"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6C9C711B-1385-6EE2-B8D9-AB5C92CF28A6}"/>
                </a:ext>
              </a:extLst>
            </p:cNvPr>
            <p:cNvSpPr/>
            <p:nvPr/>
          </p:nvSpPr>
          <p:spPr>
            <a:xfrm>
              <a:off x="1265043" y="4794567"/>
              <a:ext cx="65851" cy="102235"/>
            </a:xfrm>
            <a:custGeom>
              <a:avLst/>
              <a:gdLst>
                <a:gd name="connsiteX0" fmla="*/ 62686 w 65851"/>
                <a:gd name="connsiteY0" fmla="*/ 82550 h 102235"/>
                <a:gd name="connsiteX1" fmla="*/ 62686 w 65851"/>
                <a:gd name="connsiteY1" fmla="*/ 0 h 102235"/>
                <a:gd name="connsiteX2" fmla="*/ 40524 w 65851"/>
                <a:gd name="connsiteY2" fmla="*/ 0 h 102235"/>
                <a:gd name="connsiteX3" fmla="*/ 40524 w 65851"/>
                <a:gd name="connsiteY3" fmla="*/ 33020 h 102235"/>
                <a:gd name="connsiteX4" fmla="*/ 24061 w 65851"/>
                <a:gd name="connsiteY4" fmla="*/ 26035 h 102235"/>
                <a:gd name="connsiteX5" fmla="*/ 0 w 65851"/>
                <a:gd name="connsiteY5" fmla="*/ 64770 h 102235"/>
                <a:gd name="connsiteX6" fmla="*/ 24061 w 65851"/>
                <a:gd name="connsiteY6" fmla="*/ 102235 h 102235"/>
                <a:gd name="connsiteX7" fmla="*/ 41157 w 65851"/>
                <a:gd name="connsiteY7" fmla="*/ 94615 h 102235"/>
                <a:gd name="connsiteX8" fmla="*/ 42424 w 65851"/>
                <a:gd name="connsiteY8" fmla="*/ 100330 h 102235"/>
                <a:gd name="connsiteX9" fmla="*/ 43057 w 65851"/>
                <a:gd name="connsiteY9" fmla="*/ 100965 h 102235"/>
                <a:gd name="connsiteX10" fmla="*/ 65852 w 65851"/>
                <a:gd name="connsiteY10" fmla="*/ 100965 h 102235"/>
                <a:gd name="connsiteX11" fmla="*/ 65219 w 65851"/>
                <a:gd name="connsiteY11" fmla="*/ 99060 h 102235"/>
                <a:gd name="connsiteX12" fmla="*/ 62686 w 65851"/>
                <a:gd name="connsiteY12" fmla="*/ 82550 h 102235"/>
                <a:gd name="connsiteX13" fmla="*/ 40524 w 65851"/>
                <a:gd name="connsiteY13" fmla="*/ 50165 h 102235"/>
                <a:gd name="connsiteX14" fmla="*/ 40524 w 65851"/>
                <a:gd name="connsiteY14" fmla="*/ 78105 h 102235"/>
                <a:gd name="connsiteX15" fmla="*/ 31026 w 65851"/>
                <a:gd name="connsiteY15" fmla="*/ 83820 h 102235"/>
                <a:gd name="connsiteX16" fmla="*/ 21529 w 65851"/>
                <a:gd name="connsiteY16" fmla="*/ 64135 h 102235"/>
                <a:gd name="connsiteX17" fmla="*/ 31026 w 65851"/>
                <a:gd name="connsiteY17" fmla="*/ 45085 h 102235"/>
                <a:gd name="connsiteX18" fmla="*/ 40524 w 65851"/>
                <a:gd name="connsiteY18" fmla="*/ 50165 h 10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851" h="102235">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grpFill/>
            <a:ln w="6309"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C61B8B61-2DA7-4C4B-3C16-3D9804E1BA7C}"/>
                </a:ext>
              </a:extLst>
            </p:cNvPr>
            <p:cNvSpPr/>
            <p:nvPr/>
          </p:nvSpPr>
          <p:spPr>
            <a:xfrm>
              <a:off x="1341026" y="4794568"/>
              <a:ext cx="22161" cy="19685"/>
            </a:xfrm>
            <a:custGeom>
              <a:avLst/>
              <a:gdLst>
                <a:gd name="connsiteX0" fmla="*/ 0 w 22161"/>
                <a:gd name="connsiteY0" fmla="*/ 0 h 19685"/>
                <a:gd name="connsiteX1" fmla="*/ 22162 w 22161"/>
                <a:gd name="connsiteY1" fmla="*/ 0 h 19685"/>
                <a:gd name="connsiteX2" fmla="*/ 22162 w 22161"/>
                <a:gd name="connsiteY2" fmla="*/ 19685 h 19685"/>
                <a:gd name="connsiteX3" fmla="*/ 0 w 22161"/>
                <a:gd name="connsiteY3" fmla="*/ 19685 h 19685"/>
              </a:gdLst>
              <a:ahLst/>
              <a:cxnLst>
                <a:cxn ang="0">
                  <a:pos x="connsiteX0" y="connsiteY0"/>
                </a:cxn>
                <a:cxn ang="0">
                  <a:pos x="connsiteX1" y="connsiteY1"/>
                </a:cxn>
                <a:cxn ang="0">
                  <a:pos x="connsiteX2" y="connsiteY2"/>
                </a:cxn>
                <a:cxn ang="0">
                  <a:pos x="connsiteX3" y="connsiteY3"/>
                </a:cxn>
              </a:cxnLst>
              <a:rect l="l" t="t" r="r" b="b"/>
              <a:pathLst>
                <a:path w="22161" h="19685">
                  <a:moveTo>
                    <a:pt x="0" y="0"/>
                  </a:moveTo>
                  <a:lnTo>
                    <a:pt x="22162" y="0"/>
                  </a:lnTo>
                  <a:lnTo>
                    <a:pt x="22162" y="19685"/>
                  </a:lnTo>
                  <a:lnTo>
                    <a:pt x="0" y="19685"/>
                  </a:lnTo>
                  <a:close/>
                </a:path>
              </a:pathLst>
            </a:custGeom>
            <a:grpFill/>
            <a:ln w="6309"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58D8E409-7B75-56EF-FE3F-32957C6AC3E9}"/>
                </a:ext>
              </a:extLst>
            </p:cNvPr>
            <p:cNvSpPr/>
            <p:nvPr/>
          </p:nvSpPr>
          <p:spPr>
            <a:xfrm>
              <a:off x="1341026" y="4821873"/>
              <a:ext cx="22161" cy="73660"/>
            </a:xfrm>
            <a:custGeom>
              <a:avLst/>
              <a:gdLst>
                <a:gd name="connsiteX0" fmla="*/ 0 w 22161"/>
                <a:gd name="connsiteY0" fmla="*/ 0 h 73660"/>
                <a:gd name="connsiteX1" fmla="*/ 22162 w 22161"/>
                <a:gd name="connsiteY1" fmla="*/ 0 h 73660"/>
                <a:gd name="connsiteX2" fmla="*/ 22162 w 22161"/>
                <a:gd name="connsiteY2" fmla="*/ 73660 h 73660"/>
                <a:gd name="connsiteX3" fmla="*/ 0 w 22161"/>
                <a:gd name="connsiteY3" fmla="*/ 73660 h 73660"/>
              </a:gdLst>
              <a:ahLst/>
              <a:cxnLst>
                <a:cxn ang="0">
                  <a:pos x="connsiteX0" y="connsiteY0"/>
                </a:cxn>
                <a:cxn ang="0">
                  <a:pos x="connsiteX1" y="connsiteY1"/>
                </a:cxn>
                <a:cxn ang="0">
                  <a:pos x="connsiteX2" y="connsiteY2"/>
                </a:cxn>
                <a:cxn ang="0">
                  <a:pos x="connsiteX3" y="connsiteY3"/>
                </a:cxn>
              </a:cxnLst>
              <a:rect l="l" t="t" r="r" b="b"/>
              <a:pathLst>
                <a:path w="22161" h="73660">
                  <a:moveTo>
                    <a:pt x="0" y="0"/>
                  </a:moveTo>
                  <a:lnTo>
                    <a:pt x="22162" y="0"/>
                  </a:lnTo>
                  <a:lnTo>
                    <a:pt x="22162" y="73660"/>
                  </a:lnTo>
                  <a:lnTo>
                    <a:pt x="0" y="73660"/>
                  </a:lnTo>
                  <a:close/>
                </a:path>
              </a:pathLst>
            </a:custGeom>
            <a:grpFill/>
            <a:ln w="6309"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09D1FDC-658F-8AD9-B28D-69798F90AA89}"/>
                </a:ext>
              </a:extLst>
            </p:cNvPr>
            <p:cNvSpPr/>
            <p:nvPr/>
          </p:nvSpPr>
          <p:spPr>
            <a:xfrm>
              <a:off x="1372685" y="4820603"/>
              <a:ext cx="61419" cy="76200"/>
            </a:xfrm>
            <a:custGeom>
              <a:avLst/>
              <a:gdLst>
                <a:gd name="connsiteX0" fmla="*/ 41791 w 61419"/>
                <a:gd name="connsiteY0" fmla="*/ 46990 h 76200"/>
                <a:gd name="connsiteX1" fmla="*/ 32293 w 61419"/>
                <a:gd name="connsiteY1" fmla="*/ 59055 h 76200"/>
                <a:gd name="connsiteX2" fmla="*/ 22795 w 61419"/>
                <a:gd name="connsiteY2" fmla="*/ 38100 h 76200"/>
                <a:gd name="connsiteX3" fmla="*/ 32293 w 61419"/>
                <a:gd name="connsiteY3" fmla="*/ 17780 h 76200"/>
                <a:gd name="connsiteX4" fmla="*/ 41157 w 61419"/>
                <a:gd name="connsiteY4" fmla="*/ 28575 h 76200"/>
                <a:gd name="connsiteX5" fmla="*/ 41157 w 61419"/>
                <a:gd name="connsiteY5" fmla="*/ 29845 h 76200"/>
                <a:gd name="connsiteX6" fmla="*/ 61420 w 61419"/>
                <a:gd name="connsiteY6" fmla="*/ 25400 h 76200"/>
                <a:gd name="connsiteX7" fmla="*/ 60786 w 61419"/>
                <a:gd name="connsiteY7" fmla="*/ 24130 h 76200"/>
                <a:gd name="connsiteX8" fmla="*/ 32293 w 61419"/>
                <a:gd name="connsiteY8" fmla="*/ 0 h 76200"/>
                <a:gd name="connsiteX9" fmla="*/ 0 w 61419"/>
                <a:gd name="connsiteY9" fmla="*/ 38100 h 76200"/>
                <a:gd name="connsiteX10" fmla="*/ 31660 w 61419"/>
                <a:gd name="connsiteY10" fmla="*/ 76200 h 76200"/>
                <a:gd name="connsiteX11" fmla="*/ 60786 w 61419"/>
                <a:gd name="connsiteY11" fmla="*/ 52070 h 76200"/>
                <a:gd name="connsiteX12" fmla="*/ 61420 w 61419"/>
                <a:gd name="connsiteY12" fmla="*/ 50800 h 76200"/>
                <a:gd name="connsiteX13" fmla="*/ 41791 w 61419"/>
                <a:gd name="connsiteY13" fmla="*/ 45720 h 76200"/>
                <a:gd name="connsiteX14" fmla="*/ 41791 w 61419"/>
                <a:gd name="connsiteY14" fmla="*/ 4699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419" h="76200">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grpFill/>
            <a:ln w="6309"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521C697A-F69A-1325-7D46-76B24BABE1B3}"/>
                </a:ext>
              </a:extLst>
            </p:cNvPr>
            <p:cNvSpPr/>
            <p:nvPr/>
          </p:nvSpPr>
          <p:spPr>
            <a:xfrm>
              <a:off x="1442970" y="4794568"/>
              <a:ext cx="22161" cy="19685"/>
            </a:xfrm>
            <a:custGeom>
              <a:avLst/>
              <a:gdLst>
                <a:gd name="connsiteX0" fmla="*/ 0 w 22161"/>
                <a:gd name="connsiteY0" fmla="*/ 0 h 19685"/>
                <a:gd name="connsiteX1" fmla="*/ 22162 w 22161"/>
                <a:gd name="connsiteY1" fmla="*/ 0 h 19685"/>
                <a:gd name="connsiteX2" fmla="*/ 22162 w 22161"/>
                <a:gd name="connsiteY2" fmla="*/ 19685 h 19685"/>
                <a:gd name="connsiteX3" fmla="*/ 0 w 22161"/>
                <a:gd name="connsiteY3" fmla="*/ 19685 h 19685"/>
              </a:gdLst>
              <a:ahLst/>
              <a:cxnLst>
                <a:cxn ang="0">
                  <a:pos x="connsiteX0" y="connsiteY0"/>
                </a:cxn>
                <a:cxn ang="0">
                  <a:pos x="connsiteX1" y="connsiteY1"/>
                </a:cxn>
                <a:cxn ang="0">
                  <a:pos x="connsiteX2" y="connsiteY2"/>
                </a:cxn>
                <a:cxn ang="0">
                  <a:pos x="connsiteX3" y="connsiteY3"/>
                </a:cxn>
              </a:cxnLst>
              <a:rect l="l" t="t" r="r" b="b"/>
              <a:pathLst>
                <a:path w="22161" h="19685">
                  <a:moveTo>
                    <a:pt x="0" y="0"/>
                  </a:moveTo>
                  <a:lnTo>
                    <a:pt x="22162" y="0"/>
                  </a:lnTo>
                  <a:lnTo>
                    <a:pt x="22162" y="19685"/>
                  </a:lnTo>
                  <a:lnTo>
                    <a:pt x="0" y="19685"/>
                  </a:lnTo>
                  <a:close/>
                </a:path>
              </a:pathLst>
            </a:custGeom>
            <a:grpFill/>
            <a:ln w="6309"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6FFAA5E-ADF8-7F93-FFAF-974F83B75B71}"/>
                </a:ext>
              </a:extLst>
            </p:cNvPr>
            <p:cNvSpPr/>
            <p:nvPr/>
          </p:nvSpPr>
          <p:spPr>
            <a:xfrm>
              <a:off x="1442970" y="4821873"/>
              <a:ext cx="22161" cy="73660"/>
            </a:xfrm>
            <a:custGeom>
              <a:avLst/>
              <a:gdLst>
                <a:gd name="connsiteX0" fmla="*/ 0 w 22161"/>
                <a:gd name="connsiteY0" fmla="*/ 0 h 73660"/>
                <a:gd name="connsiteX1" fmla="*/ 22162 w 22161"/>
                <a:gd name="connsiteY1" fmla="*/ 0 h 73660"/>
                <a:gd name="connsiteX2" fmla="*/ 22162 w 22161"/>
                <a:gd name="connsiteY2" fmla="*/ 73660 h 73660"/>
                <a:gd name="connsiteX3" fmla="*/ 0 w 22161"/>
                <a:gd name="connsiteY3" fmla="*/ 73660 h 73660"/>
              </a:gdLst>
              <a:ahLst/>
              <a:cxnLst>
                <a:cxn ang="0">
                  <a:pos x="connsiteX0" y="connsiteY0"/>
                </a:cxn>
                <a:cxn ang="0">
                  <a:pos x="connsiteX1" y="connsiteY1"/>
                </a:cxn>
                <a:cxn ang="0">
                  <a:pos x="connsiteX2" y="connsiteY2"/>
                </a:cxn>
                <a:cxn ang="0">
                  <a:pos x="connsiteX3" y="connsiteY3"/>
                </a:cxn>
              </a:cxnLst>
              <a:rect l="l" t="t" r="r" b="b"/>
              <a:pathLst>
                <a:path w="22161" h="73660">
                  <a:moveTo>
                    <a:pt x="0" y="0"/>
                  </a:moveTo>
                  <a:lnTo>
                    <a:pt x="22162" y="0"/>
                  </a:lnTo>
                  <a:lnTo>
                    <a:pt x="22162" y="73660"/>
                  </a:lnTo>
                  <a:lnTo>
                    <a:pt x="0" y="73660"/>
                  </a:lnTo>
                  <a:close/>
                </a:path>
              </a:pathLst>
            </a:custGeom>
            <a:grpFill/>
            <a:ln w="6309"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415A1496-6A33-2E60-4D22-0A2166B8A27B}"/>
                </a:ext>
              </a:extLst>
            </p:cNvPr>
            <p:cNvSpPr/>
            <p:nvPr/>
          </p:nvSpPr>
          <p:spPr>
            <a:xfrm>
              <a:off x="1479061" y="4820603"/>
              <a:ext cx="60153" cy="74929"/>
            </a:xfrm>
            <a:custGeom>
              <a:avLst/>
              <a:gdLst>
                <a:gd name="connsiteX0" fmla="*/ 41791 w 60153"/>
                <a:gd name="connsiteY0" fmla="*/ 0 h 74929"/>
                <a:gd name="connsiteX1" fmla="*/ 22162 w 60153"/>
                <a:gd name="connsiteY1" fmla="*/ 8890 h 74929"/>
                <a:gd name="connsiteX2" fmla="*/ 22162 w 60153"/>
                <a:gd name="connsiteY2" fmla="*/ 1270 h 74929"/>
                <a:gd name="connsiteX3" fmla="*/ 0 w 60153"/>
                <a:gd name="connsiteY3" fmla="*/ 1270 h 74929"/>
                <a:gd name="connsiteX4" fmla="*/ 0 w 60153"/>
                <a:gd name="connsiteY4" fmla="*/ 74930 h 74929"/>
                <a:gd name="connsiteX5" fmla="*/ 22162 w 60153"/>
                <a:gd name="connsiteY5" fmla="*/ 74930 h 74929"/>
                <a:gd name="connsiteX6" fmla="*/ 22162 w 60153"/>
                <a:gd name="connsiteY6" fmla="*/ 24765 h 74929"/>
                <a:gd name="connsiteX7" fmla="*/ 32926 w 60153"/>
                <a:gd name="connsiteY7" fmla="*/ 19050 h 74929"/>
                <a:gd name="connsiteX8" fmla="*/ 37991 w 60153"/>
                <a:gd name="connsiteY8" fmla="*/ 26035 h 74929"/>
                <a:gd name="connsiteX9" fmla="*/ 37991 w 60153"/>
                <a:gd name="connsiteY9" fmla="*/ 74930 h 74929"/>
                <a:gd name="connsiteX10" fmla="*/ 60153 w 60153"/>
                <a:gd name="connsiteY10" fmla="*/ 74930 h 74929"/>
                <a:gd name="connsiteX11" fmla="*/ 60153 w 60153"/>
                <a:gd name="connsiteY11" fmla="*/ 19685 h 74929"/>
                <a:gd name="connsiteX12" fmla="*/ 41791 w 60153"/>
                <a:gd name="connsiteY12"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53" h="74929">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grpFill/>
            <a:ln w="6309"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E6B51CAF-C0EA-2A55-D758-24EEBBEFCACF}"/>
                </a:ext>
              </a:extLst>
            </p:cNvPr>
            <p:cNvSpPr/>
            <p:nvPr/>
          </p:nvSpPr>
          <p:spPr>
            <a:xfrm>
              <a:off x="1548712" y="4819967"/>
              <a:ext cx="61419" cy="76200"/>
            </a:xfrm>
            <a:custGeom>
              <a:avLst/>
              <a:gdLst>
                <a:gd name="connsiteX0" fmla="*/ 48123 w 61419"/>
                <a:gd name="connsiteY0" fmla="*/ 49530 h 76200"/>
                <a:gd name="connsiteX1" fmla="*/ 47489 w 61419"/>
                <a:gd name="connsiteY1" fmla="*/ 50800 h 76200"/>
                <a:gd name="connsiteX2" fmla="*/ 33559 w 61419"/>
                <a:gd name="connsiteY2" fmla="*/ 59055 h 76200"/>
                <a:gd name="connsiteX3" fmla="*/ 22162 w 61419"/>
                <a:gd name="connsiteY3" fmla="*/ 44450 h 76200"/>
                <a:gd name="connsiteX4" fmla="*/ 61420 w 61419"/>
                <a:gd name="connsiteY4" fmla="*/ 44450 h 76200"/>
                <a:gd name="connsiteX5" fmla="*/ 61420 w 61419"/>
                <a:gd name="connsiteY5" fmla="*/ 39370 h 76200"/>
                <a:gd name="connsiteX6" fmla="*/ 31660 w 61419"/>
                <a:gd name="connsiteY6" fmla="*/ 0 h 76200"/>
                <a:gd name="connsiteX7" fmla="*/ 0 w 61419"/>
                <a:gd name="connsiteY7" fmla="*/ 38100 h 76200"/>
                <a:gd name="connsiteX8" fmla="*/ 32293 w 61419"/>
                <a:gd name="connsiteY8" fmla="*/ 76200 h 76200"/>
                <a:gd name="connsiteX9" fmla="*/ 60786 w 61419"/>
                <a:gd name="connsiteY9" fmla="*/ 60960 h 76200"/>
                <a:gd name="connsiteX10" fmla="*/ 61420 w 61419"/>
                <a:gd name="connsiteY10" fmla="*/ 59690 h 76200"/>
                <a:gd name="connsiteX11" fmla="*/ 48123 w 61419"/>
                <a:gd name="connsiteY11" fmla="*/ 49530 h 76200"/>
                <a:gd name="connsiteX12" fmla="*/ 22162 w 61419"/>
                <a:gd name="connsiteY12" fmla="*/ 31115 h 76200"/>
                <a:gd name="connsiteX13" fmla="*/ 31660 w 61419"/>
                <a:gd name="connsiteY13" fmla="*/ 18415 h 76200"/>
                <a:gd name="connsiteX14" fmla="*/ 40524 w 61419"/>
                <a:gd name="connsiteY14" fmla="*/ 31115 h 76200"/>
                <a:gd name="connsiteX15" fmla="*/ 22162 w 61419"/>
                <a:gd name="connsiteY15" fmla="*/ 31115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419" h="76200">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grpFill/>
            <a:ln w="6309"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B7E04749-296D-A626-545D-D3F05194AEE9}"/>
                </a:ext>
              </a:extLst>
            </p:cNvPr>
            <p:cNvSpPr/>
            <p:nvPr/>
          </p:nvSpPr>
          <p:spPr>
            <a:xfrm>
              <a:off x="908556" y="4794568"/>
              <a:ext cx="22161" cy="100964"/>
            </a:xfrm>
            <a:custGeom>
              <a:avLst/>
              <a:gdLst>
                <a:gd name="connsiteX0" fmla="*/ 0 w 22161"/>
                <a:gd name="connsiteY0" fmla="*/ 0 h 100964"/>
                <a:gd name="connsiteX1" fmla="*/ 22162 w 22161"/>
                <a:gd name="connsiteY1" fmla="*/ 0 h 100964"/>
                <a:gd name="connsiteX2" fmla="*/ 22162 w 22161"/>
                <a:gd name="connsiteY2" fmla="*/ 100965 h 100964"/>
                <a:gd name="connsiteX3" fmla="*/ 0 w 22161"/>
                <a:gd name="connsiteY3" fmla="*/ 100965 h 100964"/>
              </a:gdLst>
              <a:ahLst/>
              <a:cxnLst>
                <a:cxn ang="0">
                  <a:pos x="connsiteX0" y="connsiteY0"/>
                </a:cxn>
                <a:cxn ang="0">
                  <a:pos x="connsiteX1" y="connsiteY1"/>
                </a:cxn>
                <a:cxn ang="0">
                  <a:pos x="connsiteX2" y="connsiteY2"/>
                </a:cxn>
                <a:cxn ang="0">
                  <a:pos x="connsiteX3" y="connsiteY3"/>
                </a:cxn>
              </a:cxnLst>
              <a:rect l="l" t="t" r="r" b="b"/>
              <a:pathLst>
                <a:path w="22161" h="100964">
                  <a:moveTo>
                    <a:pt x="0" y="0"/>
                  </a:moveTo>
                  <a:lnTo>
                    <a:pt x="22162" y="0"/>
                  </a:lnTo>
                  <a:lnTo>
                    <a:pt x="22162" y="100965"/>
                  </a:lnTo>
                  <a:lnTo>
                    <a:pt x="0" y="100965"/>
                  </a:lnTo>
                  <a:close/>
                </a:path>
              </a:pathLst>
            </a:custGeom>
            <a:grpFill/>
            <a:ln w="6309"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1E5902B-C838-3C4F-9464-ED0E4BD52AA1}"/>
                </a:ext>
              </a:extLst>
            </p:cNvPr>
            <p:cNvSpPr/>
            <p:nvPr/>
          </p:nvSpPr>
          <p:spPr>
            <a:xfrm>
              <a:off x="612856" y="4661217"/>
              <a:ext cx="77249" cy="106679"/>
            </a:xfrm>
            <a:custGeom>
              <a:avLst/>
              <a:gdLst>
                <a:gd name="connsiteX0" fmla="*/ 41791 w 77249"/>
                <a:gd name="connsiteY0" fmla="*/ 71120 h 106679"/>
                <a:gd name="connsiteX1" fmla="*/ 56354 w 77249"/>
                <a:gd name="connsiteY1" fmla="*/ 71120 h 106679"/>
                <a:gd name="connsiteX2" fmla="*/ 40524 w 77249"/>
                <a:gd name="connsiteY2" fmla="*/ 88900 h 106679"/>
                <a:gd name="connsiteX3" fmla="*/ 22162 w 77249"/>
                <a:gd name="connsiteY3" fmla="*/ 53340 h 106679"/>
                <a:gd name="connsiteX4" fmla="*/ 39258 w 77249"/>
                <a:gd name="connsiteY4" fmla="*/ 19685 h 106679"/>
                <a:gd name="connsiteX5" fmla="*/ 54454 w 77249"/>
                <a:gd name="connsiteY5" fmla="*/ 38100 h 106679"/>
                <a:gd name="connsiteX6" fmla="*/ 75350 w 77249"/>
                <a:gd name="connsiteY6" fmla="*/ 35560 h 106679"/>
                <a:gd name="connsiteX7" fmla="*/ 40524 w 77249"/>
                <a:gd name="connsiteY7" fmla="*/ 0 h 106679"/>
                <a:gd name="connsiteX8" fmla="*/ 0 w 77249"/>
                <a:gd name="connsiteY8" fmla="*/ 53340 h 106679"/>
                <a:gd name="connsiteX9" fmla="*/ 37991 w 77249"/>
                <a:gd name="connsiteY9" fmla="*/ 106680 h 106679"/>
                <a:gd name="connsiteX10" fmla="*/ 60153 w 77249"/>
                <a:gd name="connsiteY10" fmla="*/ 94615 h 106679"/>
                <a:gd name="connsiteX11" fmla="*/ 60153 w 77249"/>
                <a:gd name="connsiteY11" fmla="*/ 104775 h 106679"/>
                <a:gd name="connsiteX12" fmla="*/ 77249 w 77249"/>
                <a:gd name="connsiteY12" fmla="*/ 104775 h 106679"/>
                <a:gd name="connsiteX13" fmla="*/ 77249 w 77249"/>
                <a:gd name="connsiteY13" fmla="*/ 53975 h 106679"/>
                <a:gd name="connsiteX14" fmla="*/ 42424 w 77249"/>
                <a:gd name="connsiteY14" fmla="*/ 53975 h 106679"/>
                <a:gd name="connsiteX15" fmla="*/ 42424 w 77249"/>
                <a:gd name="connsiteY15" fmla="*/ 71120 h 106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249" h="10667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grpFill/>
            <a:ln w="6309" cap="flat">
              <a:noFill/>
              <a:prstDash val="solid"/>
              <a:miter/>
            </a:ln>
          </p:spPr>
          <p:txBody>
            <a:bodyPr rtlCol="0" anchor="ctr"/>
            <a:lstStyle/>
            <a:p>
              <a:endParaRPr lang="en-US"/>
            </a:p>
          </p:txBody>
        </p:sp>
      </p:grpSp>
    </p:spTree>
    <p:extLst>
      <p:ext uri="{BB962C8B-B14F-4D97-AF65-F5344CB8AC3E}">
        <p14:creationId xmlns:p14="http://schemas.microsoft.com/office/powerpoint/2010/main" val="3642805410"/>
      </p:ext>
    </p:extLst>
  </p:cSld>
  <p:clrMap bg1="lt1" tx1="dk1" bg2="lt2" tx2="dk2" accent1="accent1" accent2="accent2" accent3="accent3" accent4="accent4" accent5="accent5" accent6="accent6" hlink="hlink" folHlink="folHlink"/>
  <p:sldLayoutIdLst>
    <p:sldLayoutId id="2147483661" r:id="rId1"/>
    <p:sldLayoutId id="2147483704" r:id="rId2"/>
    <p:sldLayoutId id="2147483663" r:id="rId3"/>
    <p:sldLayoutId id="2147483662" r:id="rId4"/>
    <p:sldLayoutId id="2147483681" r:id="rId5"/>
    <p:sldLayoutId id="2147483670" r:id="rId6"/>
    <p:sldLayoutId id="2147483671" r:id="rId7"/>
    <p:sldLayoutId id="2147483686" r:id="rId8"/>
    <p:sldLayoutId id="2147483684" r:id="rId9"/>
    <p:sldLayoutId id="2147483672" r:id="rId10"/>
    <p:sldLayoutId id="2147483673" r:id="rId11"/>
    <p:sldLayoutId id="2147483674" r:id="rId12"/>
    <p:sldLayoutId id="2147483685" r:id="rId13"/>
    <p:sldLayoutId id="2147483675" r:id="rId14"/>
    <p:sldLayoutId id="2147483668" r:id="rId15"/>
    <p:sldLayoutId id="2147483676" r:id="rId16"/>
    <p:sldLayoutId id="2147483666" r:id="rId17"/>
    <p:sldLayoutId id="2147483667" r:id="rId18"/>
    <p:sldLayoutId id="2147483678" r:id="rId19"/>
    <p:sldLayoutId id="2147483702" r:id="rId20"/>
  </p:sldLayoutIdLst>
  <p:hf hdr="0" dt="0"/>
  <p:txStyles>
    <p:titleStyle>
      <a:lvl1pPr algn="l" defTabSz="685800" rtl="0" eaLnBrk="1" latinLnBrk="0" hangingPunct="1">
        <a:lnSpc>
          <a:spcPct val="100000"/>
        </a:lnSpc>
        <a:spcBef>
          <a:spcPct val="0"/>
        </a:spcBef>
        <a:buNone/>
        <a:defRPr sz="2400" b="0" kern="1200">
          <a:solidFill>
            <a:schemeClr val="bg1"/>
          </a:solidFill>
          <a:latin typeface="+mj-lt"/>
          <a:ea typeface="+mj-ea"/>
          <a:cs typeface="+mj-cs"/>
        </a:defRPr>
      </a:lvl1pPr>
    </p:titleStyle>
    <p:body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52" userDrawn="1">
          <p15:clr>
            <a:srgbClr val="F26B43"/>
          </p15:clr>
        </p15:guide>
        <p15:guide id="2" pos="2880" userDrawn="1">
          <p15:clr>
            <a:srgbClr val="F26B43"/>
          </p15:clr>
        </p15:guide>
        <p15:guide id="7" pos="5424" userDrawn="1">
          <p15:clr>
            <a:srgbClr val="F26B43"/>
          </p15:clr>
        </p15:guide>
        <p15:guide id="8" orient="horz" pos="300" userDrawn="1">
          <p15:clr>
            <a:srgbClr val="F26B43"/>
          </p15:clr>
        </p15:guide>
        <p15:guide id="9" orient="horz" pos="978" userDrawn="1">
          <p15:clr>
            <a:srgbClr val="F26B43"/>
          </p15:clr>
        </p15:guide>
        <p15:guide id="10" pos="312" userDrawn="1">
          <p15:clr>
            <a:srgbClr val="F26B43"/>
          </p15:clr>
        </p15:guide>
        <p15:guide id="11" orient="horz" pos="2916" userDrawn="1">
          <p15:clr>
            <a:srgbClr val="F26B43"/>
          </p15:clr>
        </p15:guide>
        <p15:guide id="12" pos="5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49.xml"/><Relationship Id="rId5" Type="http://schemas.openxmlformats.org/officeDocument/2006/relationships/image" Target="../media/image27.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tags" Target="../tags/tag51.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8.xml"/><Relationship Id="rId7" Type="http://schemas.openxmlformats.org/officeDocument/2006/relationships/image" Target="../media/image32.svg"/><Relationship Id="rId2" Type="http://schemas.openxmlformats.org/officeDocument/2006/relationships/slideLayout" Target="../slideLayouts/slideLayout4.xml"/><Relationship Id="rId1" Type="http://schemas.openxmlformats.org/officeDocument/2006/relationships/tags" Target="../tags/tag52.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emf"/><Relationship Id="rId10" Type="http://schemas.openxmlformats.org/officeDocument/2006/relationships/image" Target="../media/image35.png"/><Relationship Id="rId4" Type="http://schemas.openxmlformats.org/officeDocument/2006/relationships/oleObject" Target="../embeddings/oleObject14.bin"/><Relationship Id="rId9" Type="http://schemas.openxmlformats.org/officeDocument/2006/relationships/image" Target="../media/image34.sv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6.xml"/><Relationship Id="rId7"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image" Target="../media/image6.emf"/></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oleObject" Target="../embeddings/oleObject4.bin"/><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emf"/><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chart" Target="../charts/chart1.xml"/><Relationship Id="rId3" Type="http://schemas.openxmlformats.org/officeDocument/2006/relationships/tags" Target="../tags/tag15.xml"/><Relationship Id="rId7" Type="http://schemas.openxmlformats.org/officeDocument/2006/relationships/notesSlide" Target="../notesSlides/notesSlide2.xml"/><Relationship Id="rId12" Type="http://schemas.openxmlformats.org/officeDocument/2006/relationships/image" Target="../media/image2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4.xml"/><Relationship Id="rId11" Type="http://schemas.openxmlformats.org/officeDocument/2006/relationships/image" Target="../media/image20.png"/><Relationship Id="rId5" Type="http://schemas.openxmlformats.org/officeDocument/2006/relationships/tags" Target="../tags/tag17.xml"/><Relationship Id="rId10" Type="http://schemas.openxmlformats.org/officeDocument/2006/relationships/image" Target="../media/image19.png"/><Relationship Id="rId4" Type="http://schemas.openxmlformats.org/officeDocument/2006/relationships/tags" Target="../tags/tag16.xml"/><Relationship Id="rId9" Type="http://schemas.openxmlformats.org/officeDocument/2006/relationships/image" Target="../media/image18.emf"/><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tags" Target="../tags/tag20.xml"/><Relationship Id="rId21" Type="http://schemas.openxmlformats.org/officeDocument/2006/relationships/tags" Target="../tags/tag38.xml"/><Relationship Id="rId34" Type="http://schemas.openxmlformats.org/officeDocument/2006/relationships/chart" Target="../charts/chart2.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33" Type="http://schemas.openxmlformats.org/officeDocument/2006/relationships/image" Target="../media/image19.emf"/><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tags" Target="../tags/tag46.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32" Type="http://schemas.openxmlformats.org/officeDocument/2006/relationships/oleObject" Target="../embeddings/oleObject8.bin"/><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tags" Target="../tags/tag45.xml"/><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notesSlide" Target="../notesSlides/notesSlide3.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slideLayout" Target="../slideLayouts/slideLayout4.xml"/><Relationship Id="rId8"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7.xml"/><Relationship Id="rId6" Type="http://schemas.openxmlformats.org/officeDocument/2006/relationships/image" Target="../media/image23.png"/><Relationship Id="rId5" Type="http://schemas.openxmlformats.org/officeDocument/2006/relationships/image" Target="../media/image20.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48.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6AD099C-617A-8D7E-8265-EEACB1CA543F}"/>
              </a:ext>
            </a:extLst>
          </p:cNvPr>
          <p:cNvGraphicFramePr>
            <a:graphicFrameLocks noChangeAspect="1"/>
          </p:cNvGraphicFramePr>
          <p:nvPr>
            <p:custDataLst>
              <p:tags r:id="rId1"/>
            </p:custDataLst>
            <p:extLst>
              <p:ext uri="{D42A27DB-BD31-4B8C-83A1-F6EECF244321}">
                <p14:modId xmlns:p14="http://schemas.microsoft.com/office/powerpoint/2010/main" val="11255497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347F1F0A-C244-E10F-224A-5DF2D8AD2C67}"/>
              </a:ext>
            </a:extLst>
          </p:cNvPr>
          <p:cNvSpPr>
            <a:spLocks noGrp="1"/>
          </p:cNvSpPr>
          <p:nvPr>
            <p:ph type="ftr" sz="quarter" idx="10"/>
          </p:nvPr>
        </p:nvSpPr>
        <p:spPr>
          <a:xfrm>
            <a:off x="495298" y="4600193"/>
            <a:ext cx="5912993" cy="229715"/>
          </a:xfrm>
        </p:spPr>
        <p:txBody>
          <a:bodyPr/>
          <a:lstStyle/>
          <a:p>
            <a:r>
              <a:rPr lang="en-US" dirty="0"/>
              <a:t>NYU Langone Health</a:t>
            </a:r>
          </a:p>
        </p:txBody>
      </p:sp>
      <p:sp>
        <p:nvSpPr>
          <p:cNvPr id="3" name="Subtitle 2">
            <a:extLst>
              <a:ext uri="{FF2B5EF4-FFF2-40B4-BE49-F238E27FC236}">
                <a16:creationId xmlns:a16="http://schemas.microsoft.com/office/drawing/2014/main" id="{34E22385-9775-4481-8F98-AF8357FD859A}"/>
              </a:ext>
            </a:extLst>
          </p:cNvPr>
          <p:cNvSpPr>
            <a:spLocks noGrp="1"/>
          </p:cNvSpPr>
          <p:nvPr>
            <p:ph type="subTitle" idx="1"/>
          </p:nvPr>
        </p:nvSpPr>
        <p:spPr>
          <a:xfrm>
            <a:off x="495300" y="3670570"/>
            <a:ext cx="5912994" cy="599777"/>
          </a:xfrm>
        </p:spPr>
        <p:txBody>
          <a:bodyPr/>
          <a:lstStyle/>
          <a:p>
            <a:r>
              <a:rPr lang="en-US" dirty="0"/>
              <a:t>Issac </a:t>
            </a:r>
            <a:r>
              <a:rPr lang="en-US" dirty="0" err="1"/>
              <a:t>Oyediran</a:t>
            </a:r>
            <a:r>
              <a:rPr lang="en-US" dirty="0"/>
              <a:t> </a:t>
            </a:r>
          </a:p>
          <a:p>
            <a:r>
              <a:rPr lang="en-US" dirty="0"/>
              <a:t>Jeremy HQ Zhu</a:t>
            </a:r>
          </a:p>
          <a:p>
            <a:r>
              <a:rPr lang="en-US" dirty="0"/>
              <a:t>Safa Fazili</a:t>
            </a:r>
          </a:p>
          <a:p>
            <a:r>
              <a:rPr lang="en-US" dirty="0"/>
              <a:t>4/9/2025</a:t>
            </a:r>
          </a:p>
        </p:txBody>
      </p:sp>
      <p:sp>
        <p:nvSpPr>
          <p:cNvPr id="2" name="Title 1">
            <a:extLst>
              <a:ext uri="{FF2B5EF4-FFF2-40B4-BE49-F238E27FC236}">
                <a16:creationId xmlns:a16="http://schemas.microsoft.com/office/drawing/2014/main" id="{42232247-321F-FA0B-B715-F15DEC11AE44}"/>
              </a:ext>
            </a:extLst>
          </p:cNvPr>
          <p:cNvSpPr>
            <a:spLocks noGrp="1"/>
          </p:cNvSpPr>
          <p:nvPr>
            <p:ph type="ctrTitle"/>
          </p:nvPr>
        </p:nvSpPr>
        <p:spPr>
          <a:xfrm>
            <a:off x="495299" y="1552575"/>
            <a:ext cx="7269606" cy="1751015"/>
          </a:xfrm>
        </p:spPr>
        <p:txBody>
          <a:bodyPr vert="horz"/>
          <a:lstStyle/>
          <a:p>
            <a:r>
              <a:rPr lang="en-US" dirty="0"/>
              <a:t>Clinical Decision Support:</a:t>
            </a:r>
            <a:br>
              <a:rPr lang="en-US" dirty="0"/>
            </a:br>
            <a:r>
              <a:rPr lang="en-US" dirty="0"/>
              <a:t>Evaluating Virtual Continuous Observation(VCO) Intervention</a:t>
            </a:r>
            <a:br>
              <a:rPr lang="en-US" dirty="0"/>
            </a:br>
            <a:endParaRPr lang="en-US" dirty="0"/>
          </a:p>
        </p:txBody>
      </p:sp>
    </p:spTree>
    <p:extLst>
      <p:ext uri="{BB962C8B-B14F-4D97-AF65-F5344CB8AC3E}">
        <p14:creationId xmlns:p14="http://schemas.microsoft.com/office/powerpoint/2010/main" val="47487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4AA6636-4880-7286-AA5D-6A3EC80EA757}"/>
              </a:ext>
            </a:extLst>
          </p:cNvPr>
          <p:cNvGraphicFramePr>
            <a:graphicFrameLocks noChangeAspect="1"/>
          </p:cNvGraphicFramePr>
          <p:nvPr>
            <p:custDataLst>
              <p:tags r:id="rId1"/>
            </p:custDataLst>
            <p:extLst>
              <p:ext uri="{D42A27DB-BD31-4B8C-83A1-F6EECF244321}">
                <p14:modId xmlns:p14="http://schemas.microsoft.com/office/powerpoint/2010/main" val="127178637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0182A384-471B-BE48-8F22-1309A72BBDC9}"/>
              </a:ext>
            </a:extLst>
          </p:cNvPr>
          <p:cNvSpPr>
            <a:spLocks noGrp="1"/>
          </p:cNvSpPr>
          <p:nvPr>
            <p:ph type="sldNum" sz="quarter" idx="4"/>
          </p:nvPr>
        </p:nvSpPr>
        <p:spPr>
          <a:xfrm>
            <a:off x="8350421" y="4506295"/>
            <a:ext cx="286597" cy="138499"/>
          </a:xfrm>
        </p:spPr>
        <p:txBody>
          <a:bodyPr anchor="ctr">
            <a:normAutofit/>
          </a:bodyPr>
          <a:lstStyle/>
          <a:p>
            <a:pPr>
              <a:lnSpc>
                <a:spcPct val="90000"/>
              </a:lnSpc>
              <a:spcAft>
                <a:spcPts val="600"/>
              </a:spcAft>
            </a:pPr>
            <a:fld id="{2441C0E6-2A71-4EB3-9E92-A3D15D26B6CA}" type="slidenum">
              <a:rPr lang="en-US" sz="1000" smtClean="0"/>
              <a:pPr>
                <a:lnSpc>
                  <a:spcPct val="90000"/>
                </a:lnSpc>
                <a:spcAft>
                  <a:spcPts val="600"/>
                </a:spcAft>
              </a:pPr>
              <a:t>10</a:t>
            </a:fld>
            <a:endParaRPr lang="en-US" sz="1000"/>
          </a:p>
        </p:txBody>
      </p:sp>
      <p:sp>
        <p:nvSpPr>
          <p:cNvPr id="3" name="Footer Placeholder 2">
            <a:extLst>
              <a:ext uri="{FF2B5EF4-FFF2-40B4-BE49-F238E27FC236}">
                <a16:creationId xmlns:a16="http://schemas.microsoft.com/office/drawing/2014/main" id="{10D4C06D-1F9C-690B-DEC5-8936ABBC8D43}"/>
              </a:ext>
            </a:extLst>
          </p:cNvPr>
          <p:cNvSpPr>
            <a:spLocks noGrp="1"/>
          </p:cNvSpPr>
          <p:nvPr>
            <p:ph type="ftr" sz="quarter" idx="11"/>
          </p:nvPr>
        </p:nvSpPr>
        <p:spPr>
          <a:xfrm>
            <a:off x="6257284" y="4536400"/>
            <a:ext cx="1934216" cy="138499"/>
          </a:xfrm>
        </p:spPr>
        <p:txBody>
          <a:bodyPr anchor="t">
            <a:normAutofit/>
          </a:bodyPr>
          <a:lstStyle/>
          <a:p>
            <a:pPr>
              <a:spcAft>
                <a:spcPts val="600"/>
              </a:spcAft>
            </a:pPr>
            <a:r>
              <a:rPr lang="en-US" dirty="0"/>
              <a:t>NYU Langone Health</a:t>
            </a:r>
          </a:p>
        </p:txBody>
      </p:sp>
      <p:sp>
        <p:nvSpPr>
          <p:cNvPr id="14" name="Title 5">
            <a:extLst>
              <a:ext uri="{FF2B5EF4-FFF2-40B4-BE49-F238E27FC236}">
                <a16:creationId xmlns:a16="http://schemas.microsoft.com/office/drawing/2014/main" id="{07F5143D-D364-F23C-F48F-DCD7F524F830}"/>
              </a:ext>
            </a:extLst>
          </p:cNvPr>
          <p:cNvSpPr>
            <a:spLocks noGrp="1"/>
          </p:cNvSpPr>
          <p:nvPr>
            <p:ph type="title"/>
          </p:nvPr>
        </p:nvSpPr>
        <p:spPr>
          <a:xfrm>
            <a:off x="503320" y="317819"/>
            <a:ext cx="5067301" cy="537860"/>
          </a:xfrm>
        </p:spPr>
        <p:txBody>
          <a:bodyPr vert="horz"/>
          <a:lstStyle/>
          <a:p>
            <a:r>
              <a:rPr lang="en-US" dirty="0"/>
              <a:t>Feedback Assessment:</a:t>
            </a:r>
          </a:p>
        </p:txBody>
      </p:sp>
      <p:graphicFrame>
        <p:nvGraphicFramePr>
          <p:cNvPr id="7" name="Table 6">
            <a:extLst>
              <a:ext uri="{FF2B5EF4-FFF2-40B4-BE49-F238E27FC236}">
                <a16:creationId xmlns:a16="http://schemas.microsoft.com/office/drawing/2014/main" id="{FBBC56D9-FAC1-02E6-8AC7-165E26065A7B}"/>
              </a:ext>
            </a:extLst>
          </p:cNvPr>
          <p:cNvGraphicFramePr>
            <a:graphicFrameLocks noGrp="1"/>
          </p:cNvGraphicFramePr>
          <p:nvPr>
            <p:extLst>
              <p:ext uri="{D42A27DB-BD31-4B8C-83A1-F6EECF244321}">
                <p14:modId xmlns:p14="http://schemas.microsoft.com/office/powerpoint/2010/main" val="1062143524"/>
              </p:ext>
            </p:extLst>
          </p:nvPr>
        </p:nvGraphicFramePr>
        <p:xfrm>
          <a:off x="335156" y="842254"/>
          <a:ext cx="8015265" cy="4173114"/>
        </p:xfrm>
        <a:graphic>
          <a:graphicData uri="http://schemas.openxmlformats.org/drawingml/2006/table">
            <a:tbl>
              <a:tblPr firstRow="1" bandRow="1">
                <a:tableStyleId>{5C22544A-7EE6-4342-B048-85BDC9FD1C3A}</a:tableStyleId>
              </a:tblPr>
              <a:tblGrid>
                <a:gridCol w="507696">
                  <a:extLst>
                    <a:ext uri="{9D8B030D-6E8A-4147-A177-3AD203B41FA5}">
                      <a16:colId xmlns:a16="http://schemas.microsoft.com/office/drawing/2014/main" val="3796824918"/>
                    </a:ext>
                  </a:extLst>
                </a:gridCol>
                <a:gridCol w="2343755">
                  <a:extLst>
                    <a:ext uri="{9D8B030D-6E8A-4147-A177-3AD203B41FA5}">
                      <a16:colId xmlns:a16="http://schemas.microsoft.com/office/drawing/2014/main" val="339707803"/>
                    </a:ext>
                  </a:extLst>
                </a:gridCol>
                <a:gridCol w="954975">
                  <a:extLst>
                    <a:ext uri="{9D8B030D-6E8A-4147-A177-3AD203B41FA5}">
                      <a16:colId xmlns:a16="http://schemas.microsoft.com/office/drawing/2014/main" val="3713585804"/>
                    </a:ext>
                  </a:extLst>
                </a:gridCol>
                <a:gridCol w="954975">
                  <a:extLst>
                    <a:ext uri="{9D8B030D-6E8A-4147-A177-3AD203B41FA5}">
                      <a16:colId xmlns:a16="http://schemas.microsoft.com/office/drawing/2014/main" val="3991686775"/>
                    </a:ext>
                  </a:extLst>
                </a:gridCol>
                <a:gridCol w="3253864">
                  <a:extLst>
                    <a:ext uri="{9D8B030D-6E8A-4147-A177-3AD203B41FA5}">
                      <a16:colId xmlns:a16="http://schemas.microsoft.com/office/drawing/2014/main" val="3276445399"/>
                    </a:ext>
                  </a:extLst>
                </a:gridCol>
              </a:tblGrid>
              <a:tr h="189687">
                <a:tc gridSpan="5">
                  <a:txBody>
                    <a:bodyPr/>
                    <a:lstStyle/>
                    <a:p>
                      <a:pPr algn="ctr" fontAlgn="b"/>
                      <a:r>
                        <a:rPr lang="en-US" sz="1100" u="none" strike="noStrike" dirty="0">
                          <a:effectLst/>
                        </a:rPr>
                        <a:t>Clinical Reason Pattern Analysis</a:t>
                      </a:r>
                      <a:endParaRPr lang="en-US" sz="1100" b="1" i="0" u="none" strike="noStrike" dirty="0">
                        <a:solidFill>
                          <a:srgbClr val="000000"/>
                        </a:solidFill>
                        <a:effectLst/>
                        <a:latin typeface="Calibri" panose="020F0502020204030204" pitchFamily="34" charset="0"/>
                      </a:endParaRPr>
                    </a:p>
                  </a:txBody>
                  <a:tcPr marL="3880" marR="3880" marT="388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4321606"/>
                  </a:ext>
                </a:extLst>
              </a:tr>
              <a:tr h="189687">
                <a:tc>
                  <a:txBody>
                    <a:bodyPr/>
                    <a:lstStyle/>
                    <a:p>
                      <a:pPr algn="ctr" fontAlgn="b"/>
                      <a:r>
                        <a:rPr lang="en-US" sz="1100" b="0" i="0" u="none" strike="noStrike" dirty="0">
                          <a:solidFill>
                            <a:srgbClr val="000000"/>
                          </a:solidFill>
                          <a:effectLst/>
                          <a:latin typeface="+mn-lt"/>
                        </a:rPr>
                        <a:t>No </a:t>
                      </a:r>
                    </a:p>
                  </a:txBody>
                  <a:tcPr marL="3880" marR="3880" marT="3880" marB="0" anchor="b"/>
                </a:tc>
                <a:tc>
                  <a:txBody>
                    <a:bodyPr/>
                    <a:lstStyle/>
                    <a:p>
                      <a:pPr algn="ctr" fontAlgn="b"/>
                      <a:r>
                        <a:rPr lang="en-US" sz="1100" b="0" i="0" u="none" strike="noStrike" dirty="0">
                          <a:solidFill>
                            <a:srgbClr val="000000"/>
                          </a:solidFill>
                          <a:effectLst/>
                          <a:latin typeface="+mn-lt"/>
                        </a:rPr>
                        <a:t>Phrases</a:t>
                      </a:r>
                    </a:p>
                  </a:txBody>
                  <a:tcPr marL="3880" marR="3880" marT="3880" marB="0" anchor="b"/>
                </a:tc>
                <a:tc>
                  <a:txBody>
                    <a:bodyPr/>
                    <a:lstStyle/>
                    <a:p>
                      <a:pPr algn="ctr" fontAlgn="b"/>
                      <a:r>
                        <a:rPr lang="en-US" sz="1100" b="0" i="0" u="none" strike="noStrike" dirty="0">
                          <a:solidFill>
                            <a:srgbClr val="000000"/>
                          </a:solidFill>
                          <a:effectLst/>
                          <a:latin typeface="+mn-lt"/>
                        </a:rPr>
                        <a:t>Frequency</a:t>
                      </a:r>
                    </a:p>
                  </a:txBody>
                  <a:tcPr marL="3880" marR="3880" marT="3880" marB="0" anchor="b"/>
                </a:tc>
                <a:tc>
                  <a:txBody>
                    <a:bodyPr/>
                    <a:lstStyle/>
                    <a:p>
                      <a:pPr algn="ctr" fontAlgn="b"/>
                      <a:r>
                        <a:rPr lang="en-US" sz="1100" b="0" i="0" u="none" strike="noStrike" dirty="0">
                          <a:solidFill>
                            <a:srgbClr val="000000"/>
                          </a:solidFill>
                          <a:effectLst/>
                          <a:latin typeface="+mn-lt"/>
                        </a:rPr>
                        <a:t>Rate</a:t>
                      </a:r>
                    </a:p>
                  </a:txBody>
                  <a:tcPr marL="3880" marR="3880" marT="3880" marB="0" anchor="b"/>
                </a:tc>
                <a:tc>
                  <a:txBody>
                    <a:bodyPr/>
                    <a:lstStyle/>
                    <a:p>
                      <a:pPr algn="ctr" fontAlgn="b"/>
                      <a:r>
                        <a:rPr lang="en-US" sz="1100" b="0" i="0" u="none" strike="noStrike" dirty="0">
                          <a:solidFill>
                            <a:srgbClr val="000000"/>
                          </a:solidFill>
                          <a:effectLst/>
                          <a:latin typeface="+mn-lt"/>
                        </a:rPr>
                        <a:t>Example</a:t>
                      </a:r>
                    </a:p>
                  </a:txBody>
                  <a:tcPr marL="3880" marR="3880" marT="3880" marB="0" anchor="b"/>
                </a:tc>
                <a:extLst>
                  <a:ext uri="{0D108BD9-81ED-4DB2-BD59-A6C34878D82A}">
                    <a16:rowId xmlns:a16="http://schemas.microsoft.com/office/drawing/2014/main" val="2787094565"/>
                  </a:ext>
                </a:extLst>
              </a:tr>
              <a:tr h="189687">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bed alarm</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1,049</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3.40%</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bed alarm</a:t>
                      </a:r>
                      <a:endParaRPr lang="en-US" sz="1100" b="0" i="0" u="none" strike="noStrike">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936268122"/>
                  </a:ext>
                </a:extLst>
              </a:tr>
              <a:tr h="189687">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call bell compliant</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1,038</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call bell compliant</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1815532461"/>
                  </a:ext>
                </a:extLst>
              </a:tr>
              <a:tr h="189687">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bed alarm on</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987</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3.20%</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bedbound. bed alarm on.</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980194549"/>
                  </a:ext>
                </a:extLst>
              </a:tr>
              <a:tr h="189687">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not needed</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2.63%</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not needed</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2434364011"/>
                  </a:ext>
                </a:extLst>
              </a:tr>
              <a:tr h="189687">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pt call bell compliant</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1.78%</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Pt call bell compliant</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1629453493"/>
                  </a:ext>
                </a:extLst>
              </a:tr>
              <a:tr h="189687">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on co</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465</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1.51%</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on CO</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1549288144"/>
                  </a:ext>
                </a:extLst>
              </a:tr>
              <a:tr h="189687">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pt on co</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445</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1.44%</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pt on CO</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3755727637"/>
                  </a:ext>
                </a:extLst>
              </a:tr>
              <a:tr h="189687">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family at bedside</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367</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1.19%</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family at bedside</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3793225340"/>
                  </a:ext>
                </a:extLst>
              </a:tr>
              <a:tr h="189687">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not impulsive</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302</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0.98%</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not impulsive</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1439464979"/>
                  </a:ext>
                </a:extLst>
              </a:tr>
              <a:tr h="189687">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bed alarm in place</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290</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0.94%</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bed alarm in place</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3307461896"/>
                  </a:ext>
                </a:extLst>
              </a:tr>
              <a:tr h="189687">
                <a:tc>
                  <a:txBody>
                    <a:bodyPr/>
                    <a:lstStyle/>
                    <a:p>
                      <a:pPr algn="ct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uses call bell</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279</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uses call bell</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4251369554"/>
                  </a:ext>
                </a:extLst>
              </a:tr>
              <a:tr h="189687">
                <a:tc>
                  <a:txBody>
                    <a:bodyPr/>
                    <a:lstStyle/>
                    <a:p>
                      <a:pPr algn="ct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pt compliant with call bell</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0.67%</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pt compliant with call bell</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1315046289"/>
                  </a:ext>
                </a:extLst>
              </a:tr>
              <a:tr h="189687">
                <a:tc>
                  <a:txBody>
                    <a:bodyPr/>
                    <a:lstStyle/>
                    <a:p>
                      <a:pPr algn="ctr" fontAlgn="b"/>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not needed at this time</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191</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not needed at this time</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4200162521"/>
                  </a:ext>
                </a:extLst>
              </a:tr>
              <a:tr h="189687">
                <a:tc>
                  <a:txBody>
                    <a:bodyPr/>
                    <a:lstStyle/>
                    <a:p>
                      <a:pPr algn="ct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bed alarm activated</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185</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0.60%</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bed alarm activated</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4160417953"/>
                  </a:ext>
                </a:extLst>
              </a:tr>
              <a:tr h="189687">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pt on bed alarm</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180</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0.58%</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pt on bed alarm</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565344852"/>
                  </a:ext>
                </a:extLst>
              </a:tr>
              <a:tr h="189687">
                <a:tc>
                  <a:txBody>
                    <a:bodyPr/>
                    <a:lstStyle/>
                    <a:p>
                      <a:pPr algn="ct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pt alert and oriented</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166</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pt alert and oriented</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80753490"/>
                  </a:ext>
                </a:extLst>
              </a:tr>
              <a:tr h="189687">
                <a:tc>
                  <a:txBody>
                    <a:bodyPr/>
                    <a:lstStyle/>
                    <a:p>
                      <a:pPr algn="ctr"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oriented to own ability</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164</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0.53%</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Oriented to own ability</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2825846345"/>
                  </a:ext>
                </a:extLst>
              </a:tr>
              <a:tr h="189687">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on bed alarm</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153</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on bed alarm</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1276576044"/>
                  </a:ext>
                </a:extLst>
              </a:tr>
              <a:tr h="189687">
                <a:tc>
                  <a:txBody>
                    <a:bodyPr/>
                    <a:lstStyle/>
                    <a:p>
                      <a:pPr algn="ctr" fontAlgn="b"/>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bed alarm set</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152</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a:effectLst/>
                        </a:rPr>
                        <a:t>0.49%</a:t>
                      </a:r>
                      <a:endParaRPr lang="en-US" sz="1100" b="0" i="0" u="none" strike="noStrike">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bed alarm set</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1624786487"/>
                  </a:ext>
                </a:extLst>
              </a:tr>
              <a:tr h="189687">
                <a:tc>
                  <a:txBody>
                    <a:bodyPr/>
                    <a:lstStyle/>
                    <a:p>
                      <a:pPr algn="ct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aox4</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150</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0.49%</a:t>
                      </a:r>
                      <a:endParaRPr lang="en-US" sz="1100" b="0" i="0" u="none" strike="noStrike" dirty="0">
                        <a:solidFill>
                          <a:srgbClr val="000000"/>
                        </a:solidFill>
                        <a:effectLst/>
                        <a:latin typeface="Calibri" panose="020F0502020204030204" pitchFamily="34" charset="0"/>
                      </a:endParaRPr>
                    </a:p>
                  </a:txBody>
                  <a:tcPr marL="3880" marR="3880" marT="3880" marB="0" anchor="b"/>
                </a:tc>
                <a:tc>
                  <a:txBody>
                    <a:bodyPr/>
                    <a:lstStyle/>
                    <a:p>
                      <a:pPr algn="ctr" fontAlgn="b"/>
                      <a:r>
                        <a:rPr lang="en-US" sz="1100" u="none" strike="noStrike" dirty="0">
                          <a:effectLst/>
                        </a:rPr>
                        <a:t>AOx4. Uses call bell. Bed alarm on.</a:t>
                      </a:r>
                      <a:endParaRPr lang="en-US" sz="1100" b="0" i="0" u="none" strike="noStrike" dirty="0">
                        <a:solidFill>
                          <a:srgbClr val="000000"/>
                        </a:solidFill>
                        <a:effectLst/>
                        <a:latin typeface="Calibri" panose="020F0502020204030204" pitchFamily="34" charset="0"/>
                      </a:endParaRPr>
                    </a:p>
                  </a:txBody>
                  <a:tcPr marL="3880" marR="3880" marT="3880" marB="0" anchor="b"/>
                </a:tc>
                <a:extLst>
                  <a:ext uri="{0D108BD9-81ED-4DB2-BD59-A6C34878D82A}">
                    <a16:rowId xmlns:a16="http://schemas.microsoft.com/office/drawing/2014/main" val="3766060407"/>
                  </a:ext>
                </a:extLst>
              </a:tr>
            </a:tbl>
          </a:graphicData>
        </a:graphic>
      </p:graphicFrame>
    </p:spTree>
    <p:extLst>
      <p:ext uri="{BB962C8B-B14F-4D97-AF65-F5344CB8AC3E}">
        <p14:creationId xmlns:p14="http://schemas.microsoft.com/office/powerpoint/2010/main" val="167537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AA7C679-CD6B-5838-D189-6CFF5EA8F94B}"/>
              </a:ext>
            </a:extLst>
          </p:cNvPr>
          <p:cNvGraphicFramePr>
            <a:graphicFrameLocks noChangeAspect="1"/>
          </p:cNvGraphicFramePr>
          <p:nvPr>
            <p:custDataLst>
              <p:tags r:id="rId1"/>
            </p:custDataLst>
            <p:extLst>
              <p:ext uri="{D42A27DB-BD31-4B8C-83A1-F6EECF244321}">
                <p14:modId xmlns:p14="http://schemas.microsoft.com/office/powerpoint/2010/main" val="21240342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FD56B6A-F3A7-EAB0-0B78-162E849E9F47}"/>
              </a:ext>
            </a:extLst>
          </p:cNvPr>
          <p:cNvSpPr>
            <a:spLocks noGrp="1"/>
          </p:cNvSpPr>
          <p:nvPr>
            <p:ph type="sldNum" sz="quarter" idx="4"/>
          </p:nvPr>
        </p:nvSpPr>
        <p:spPr/>
        <p:txBody>
          <a:bodyPr/>
          <a:lstStyle/>
          <a:p>
            <a:fld id="{2441C0E6-2A71-4EB3-9E92-A3D15D26B6CA}" type="slidenum">
              <a:rPr lang="en-US" smtClean="0"/>
              <a:pPr/>
              <a:t>11</a:t>
            </a:fld>
            <a:endParaRPr lang="en-US" dirty="0"/>
          </a:p>
        </p:txBody>
      </p:sp>
      <p:sp>
        <p:nvSpPr>
          <p:cNvPr id="3" name="Footer Placeholder 2">
            <a:extLst>
              <a:ext uri="{FF2B5EF4-FFF2-40B4-BE49-F238E27FC236}">
                <a16:creationId xmlns:a16="http://schemas.microsoft.com/office/drawing/2014/main" id="{17072DDF-1FE2-D9B7-B4EB-B1C63400393D}"/>
              </a:ext>
            </a:extLst>
          </p:cNvPr>
          <p:cNvSpPr>
            <a:spLocks noGrp="1"/>
          </p:cNvSpPr>
          <p:nvPr>
            <p:ph type="ftr" sz="quarter" idx="11"/>
          </p:nvPr>
        </p:nvSpPr>
        <p:spPr/>
        <p:txBody>
          <a:bodyPr/>
          <a:lstStyle/>
          <a:p>
            <a:r>
              <a:rPr lang="en-US"/>
              <a:t>NYU Langone Health</a:t>
            </a:r>
            <a:endParaRPr lang="en-US" dirty="0"/>
          </a:p>
        </p:txBody>
      </p:sp>
      <p:sp>
        <p:nvSpPr>
          <p:cNvPr id="5" name="Title 4">
            <a:extLst>
              <a:ext uri="{FF2B5EF4-FFF2-40B4-BE49-F238E27FC236}">
                <a16:creationId xmlns:a16="http://schemas.microsoft.com/office/drawing/2014/main" id="{B0925FE5-FACE-CE05-FBBF-8B617251E947}"/>
              </a:ext>
            </a:extLst>
          </p:cNvPr>
          <p:cNvSpPr>
            <a:spLocks noGrp="1"/>
          </p:cNvSpPr>
          <p:nvPr>
            <p:ph type="title"/>
          </p:nvPr>
        </p:nvSpPr>
        <p:spPr/>
        <p:txBody>
          <a:bodyPr vert="horz"/>
          <a:lstStyle/>
          <a:p>
            <a:r>
              <a:rPr lang="en-US" b="1" dirty="0"/>
              <a:t>False Positive Observation:</a:t>
            </a:r>
            <a:br>
              <a:rPr lang="en-US" dirty="0"/>
            </a:br>
            <a:r>
              <a:rPr lang="en-US" sz="1800" dirty="0"/>
              <a:t>45.04% ”Eligible for VCO” cases are FP</a:t>
            </a:r>
          </a:p>
        </p:txBody>
      </p:sp>
      <p:sp>
        <p:nvSpPr>
          <p:cNvPr id="64" name="Google Shape;2870;p48">
            <a:extLst>
              <a:ext uri="{FF2B5EF4-FFF2-40B4-BE49-F238E27FC236}">
                <a16:creationId xmlns:a16="http://schemas.microsoft.com/office/drawing/2014/main" id="{7977ADDB-1C47-D3C6-01E5-B024A0A2DEF6}"/>
              </a:ext>
            </a:extLst>
          </p:cNvPr>
          <p:cNvSpPr/>
          <p:nvPr/>
        </p:nvSpPr>
        <p:spPr>
          <a:xfrm flipH="1">
            <a:off x="577650" y="1819008"/>
            <a:ext cx="556592" cy="536666"/>
          </a:xfrm>
          <a:prstGeom prst="rect">
            <a:avLst/>
          </a:prstGeom>
          <a:gradFill>
            <a:gsLst>
              <a:gs pos="0">
                <a:srgbClr val="F5D0D0"/>
              </a:gs>
              <a:gs pos="100000">
                <a:srgbClr val="D96868"/>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71;p48">
            <a:extLst>
              <a:ext uri="{FF2B5EF4-FFF2-40B4-BE49-F238E27FC236}">
                <a16:creationId xmlns:a16="http://schemas.microsoft.com/office/drawing/2014/main" id="{9AE4DF6A-A3E5-E34E-BFBB-69D234604762}"/>
              </a:ext>
            </a:extLst>
          </p:cNvPr>
          <p:cNvSpPr/>
          <p:nvPr/>
        </p:nvSpPr>
        <p:spPr>
          <a:xfrm flipH="1">
            <a:off x="411682" y="1981569"/>
            <a:ext cx="556592" cy="536666"/>
          </a:xfrm>
          <a:prstGeom prst="rect">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72;p48">
            <a:extLst>
              <a:ext uri="{FF2B5EF4-FFF2-40B4-BE49-F238E27FC236}">
                <a16:creationId xmlns:a16="http://schemas.microsoft.com/office/drawing/2014/main" id="{668F213C-2919-A79A-F054-82DE1BA7D064}"/>
              </a:ext>
            </a:extLst>
          </p:cNvPr>
          <p:cNvSpPr/>
          <p:nvPr/>
        </p:nvSpPr>
        <p:spPr>
          <a:xfrm flipH="1">
            <a:off x="212778" y="2126192"/>
            <a:ext cx="556592" cy="536666"/>
          </a:xfrm>
          <a:prstGeom prst="rect">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文本框 5">
            <a:extLst>
              <a:ext uri="{FF2B5EF4-FFF2-40B4-BE49-F238E27FC236}">
                <a16:creationId xmlns:a16="http://schemas.microsoft.com/office/drawing/2014/main" id="{D7DC99D4-9233-1384-D522-89644DD6281E}"/>
              </a:ext>
            </a:extLst>
          </p:cNvPr>
          <p:cNvSpPr txBox="1"/>
          <p:nvPr/>
        </p:nvSpPr>
        <p:spPr>
          <a:xfrm>
            <a:off x="161365" y="2723395"/>
            <a:ext cx="1675587" cy="1292662"/>
          </a:xfrm>
          <a:prstGeom prst="rect">
            <a:avLst/>
          </a:prstGeom>
          <a:noFill/>
        </p:spPr>
        <p:txBody>
          <a:bodyPr wrap="square" lIns="0" tIns="0" rIns="0" bIns="0" rtlCol="0">
            <a:spAutoFit/>
          </a:bodyPr>
          <a:lstStyle/>
          <a:p>
            <a:r>
              <a:rPr lang="en-US" altLang="zh-CN" sz="1200" dirty="0">
                <a:solidFill>
                  <a:schemeClr val="bg1"/>
                </a:solidFill>
              </a:rPr>
              <a:t>Feedback </a:t>
            </a:r>
            <a:r>
              <a:rPr lang="en-US" altLang="zh-CN" sz="1200" dirty="0" err="1">
                <a:solidFill>
                  <a:schemeClr val="bg1"/>
                </a:solidFill>
              </a:rPr>
              <a:t>Report.csv</a:t>
            </a:r>
            <a:endParaRPr lang="en-US" altLang="zh-CN" sz="1200" dirty="0">
              <a:solidFill>
                <a:schemeClr val="bg1"/>
              </a:solidFill>
            </a:endParaRPr>
          </a:p>
          <a:p>
            <a:r>
              <a:rPr lang="en-US" altLang="zh-CN" sz="1200" dirty="0">
                <a:solidFill>
                  <a:schemeClr val="bg1"/>
                </a:solidFill>
              </a:rPr>
              <a:t>(Department,</a:t>
            </a:r>
          </a:p>
          <a:p>
            <a:r>
              <a:rPr lang="en-US" altLang="zh-CN" sz="1200" dirty="0">
                <a:solidFill>
                  <a:schemeClr val="bg1"/>
                </a:solidFill>
              </a:rPr>
              <a:t>Trigger Date &amp; Time,</a:t>
            </a:r>
          </a:p>
          <a:p>
            <a:r>
              <a:rPr lang="en-US" altLang="zh-CN" sz="1200" dirty="0">
                <a:solidFill>
                  <a:schemeClr val="bg1"/>
                </a:solidFill>
              </a:rPr>
              <a:t>Acknowledgement Reason,</a:t>
            </a:r>
          </a:p>
          <a:p>
            <a:r>
              <a:rPr lang="en-US" altLang="zh-CN" sz="1200" dirty="0">
                <a:solidFill>
                  <a:schemeClr val="bg1"/>
                </a:solidFill>
              </a:rPr>
              <a:t>Acknowledge Reason Comment)</a:t>
            </a:r>
          </a:p>
        </p:txBody>
      </p:sp>
      <p:cxnSp>
        <p:nvCxnSpPr>
          <p:cNvPr id="71" name="Straight Arrow Connector 70">
            <a:extLst>
              <a:ext uri="{FF2B5EF4-FFF2-40B4-BE49-F238E27FC236}">
                <a16:creationId xmlns:a16="http://schemas.microsoft.com/office/drawing/2014/main" id="{1615DF85-74AE-5673-9212-6BF1309921D5}"/>
              </a:ext>
            </a:extLst>
          </p:cNvPr>
          <p:cNvCxnSpPr/>
          <p:nvPr/>
        </p:nvCxnSpPr>
        <p:spPr>
          <a:xfrm>
            <a:off x="1401877" y="2355674"/>
            <a:ext cx="325820" cy="0"/>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9" name="组合 81">
            <a:extLst>
              <a:ext uri="{FF2B5EF4-FFF2-40B4-BE49-F238E27FC236}">
                <a16:creationId xmlns:a16="http://schemas.microsoft.com/office/drawing/2014/main" id="{E64CCAAB-D4F3-0F6A-DEB1-4D88032A046E}"/>
              </a:ext>
            </a:extLst>
          </p:cNvPr>
          <p:cNvGrpSpPr/>
          <p:nvPr/>
        </p:nvGrpSpPr>
        <p:grpSpPr>
          <a:xfrm>
            <a:off x="1995332" y="1327699"/>
            <a:ext cx="551785" cy="2755949"/>
            <a:chOff x="8720232" y="3548443"/>
            <a:chExt cx="612519" cy="2670317"/>
          </a:xfrm>
        </p:grpSpPr>
        <p:grpSp>
          <p:nvGrpSpPr>
            <p:cNvPr id="100" name="组合 30">
              <a:extLst>
                <a:ext uri="{FF2B5EF4-FFF2-40B4-BE49-F238E27FC236}">
                  <a16:creationId xmlns:a16="http://schemas.microsoft.com/office/drawing/2014/main" id="{69D68B78-AE7D-7B79-5219-9B72F7771ABA}"/>
                </a:ext>
              </a:extLst>
            </p:cNvPr>
            <p:cNvGrpSpPr/>
            <p:nvPr/>
          </p:nvGrpSpPr>
          <p:grpSpPr>
            <a:xfrm>
              <a:off x="8720232" y="3548443"/>
              <a:ext cx="612519" cy="2670317"/>
              <a:chOff x="9442568" y="3381994"/>
              <a:chExt cx="612519" cy="2670317"/>
            </a:xfrm>
          </p:grpSpPr>
          <p:sp>
            <p:nvSpPr>
              <p:cNvPr id="104" name="矩形 22">
                <a:extLst>
                  <a:ext uri="{FF2B5EF4-FFF2-40B4-BE49-F238E27FC236}">
                    <a16:creationId xmlns:a16="http://schemas.microsoft.com/office/drawing/2014/main" id="{06807126-026B-75B9-11C3-4EEBEC0BED67}"/>
                  </a:ext>
                </a:extLst>
              </p:cNvPr>
              <p:cNvSpPr/>
              <p:nvPr/>
            </p:nvSpPr>
            <p:spPr>
              <a:xfrm>
                <a:off x="9442568" y="3381994"/>
                <a:ext cx="612519" cy="2670317"/>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椭圆 23">
                <a:extLst>
                  <a:ext uri="{FF2B5EF4-FFF2-40B4-BE49-F238E27FC236}">
                    <a16:creationId xmlns:a16="http://schemas.microsoft.com/office/drawing/2014/main" id="{E6712728-3C7B-5F2A-CBFB-B7B9B49E6D21}"/>
                  </a:ext>
                </a:extLst>
              </p:cNvPr>
              <p:cNvSpPr/>
              <p:nvPr/>
            </p:nvSpPr>
            <p:spPr>
              <a:xfrm>
                <a:off x="9538769" y="3601277"/>
                <a:ext cx="444855" cy="432903"/>
              </a:xfrm>
              <a:prstGeom prst="ellipse">
                <a:avLst/>
              </a:prstGeom>
              <a:noFill/>
              <a:ln w="28575">
                <a:solidFill>
                  <a:srgbClr val="CB7A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24">
                <a:extLst>
                  <a:ext uri="{FF2B5EF4-FFF2-40B4-BE49-F238E27FC236}">
                    <a16:creationId xmlns:a16="http://schemas.microsoft.com/office/drawing/2014/main" id="{F48DB852-8738-111E-907E-00AE8DB37141}"/>
                  </a:ext>
                </a:extLst>
              </p:cNvPr>
              <p:cNvSpPr/>
              <p:nvPr/>
            </p:nvSpPr>
            <p:spPr>
              <a:xfrm>
                <a:off x="9538769" y="4087821"/>
                <a:ext cx="444855" cy="432903"/>
              </a:xfrm>
              <a:prstGeom prst="ellipse">
                <a:avLst/>
              </a:prstGeom>
              <a:noFill/>
              <a:ln w="28575">
                <a:solidFill>
                  <a:srgbClr val="CB7A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25">
                <a:extLst>
                  <a:ext uri="{FF2B5EF4-FFF2-40B4-BE49-F238E27FC236}">
                    <a16:creationId xmlns:a16="http://schemas.microsoft.com/office/drawing/2014/main" id="{B07F5E17-8659-2969-3585-ADD715ADAA1C}"/>
                  </a:ext>
                </a:extLst>
              </p:cNvPr>
              <p:cNvSpPr/>
              <p:nvPr/>
            </p:nvSpPr>
            <p:spPr>
              <a:xfrm>
                <a:off x="9538769" y="4993824"/>
                <a:ext cx="444855" cy="432903"/>
              </a:xfrm>
              <a:prstGeom prst="ellipse">
                <a:avLst/>
              </a:prstGeom>
              <a:noFill/>
              <a:ln w="28575">
                <a:solidFill>
                  <a:srgbClr val="CB7A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26">
                <a:extLst>
                  <a:ext uri="{FF2B5EF4-FFF2-40B4-BE49-F238E27FC236}">
                    <a16:creationId xmlns:a16="http://schemas.microsoft.com/office/drawing/2014/main" id="{45DEB967-6F65-0039-B213-63E8A45C35AF}"/>
                  </a:ext>
                </a:extLst>
              </p:cNvPr>
              <p:cNvSpPr/>
              <p:nvPr/>
            </p:nvSpPr>
            <p:spPr>
              <a:xfrm>
                <a:off x="9538769" y="5468351"/>
                <a:ext cx="444855" cy="432903"/>
              </a:xfrm>
              <a:prstGeom prst="ellipse">
                <a:avLst/>
              </a:prstGeom>
              <a:noFill/>
              <a:ln w="28575">
                <a:solidFill>
                  <a:srgbClr val="CB7A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椭圆 73">
              <a:extLst>
                <a:ext uri="{FF2B5EF4-FFF2-40B4-BE49-F238E27FC236}">
                  <a16:creationId xmlns:a16="http://schemas.microsoft.com/office/drawing/2014/main" id="{308CA1B7-60DB-E0E9-CAFD-BBC611FCABC1}"/>
                </a:ext>
              </a:extLst>
            </p:cNvPr>
            <p:cNvSpPr/>
            <p:nvPr/>
          </p:nvSpPr>
          <p:spPr>
            <a:xfrm>
              <a:off x="9006170" y="4739859"/>
              <a:ext cx="72000" cy="72000"/>
            </a:xfrm>
            <a:prstGeom prst="ellipse">
              <a:avLst/>
            </a:prstGeom>
            <a:solidFill>
              <a:srgbClr val="CB7A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74">
              <a:extLst>
                <a:ext uri="{FF2B5EF4-FFF2-40B4-BE49-F238E27FC236}">
                  <a16:creationId xmlns:a16="http://schemas.microsoft.com/office/drawing/2014/main" id="{455B6587-2F19-1F17-BA07-5769E587BA17}"/>
                </a:ext>
              </a:extLst>
            </p:cNvPr>
            <p:cNvSpPr/>
            <p:nvPr/>
          </p:nvSpPr>
          <p:spPr>
            <a:xfrm>
              <a:off x="9006170" y="4902065"/>
              <a:ext cx="72000" cy="72000"/>
            </a:xfrm>
            <a:prstGeom prst="ellipse">
              <a:avLst/>
            </a:prstGeom>
            <a:solidFill>
              <a:srgbClr val="CB7A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75">
              <a:extLst>
                <a:ext uri="{FF2B5EF4-FFF2-40B4-BE49-F238E27FC236}">
                  <a16:creationId xmlns:a16="http://schemas.microsoft.com/office/drawing/2014/main" id="{F8F6FD4C-5CD5-24BA-BB81-A7644A7BCBCE}"/>
                </a:ext>
              </a:extLst>
            </p:cNvPr>
            <p:cNvSpPr/>
            <p:nvPr/>
          </p:nvSpPr>
          <p:spPr>
            <a:xfrm>
              <a:off x="9006170" y="5047227"/>
              <a:ext cx="72000" cy="72000"/>
            </a:xfrm>
            <a:prstGeom prst="ellipse">
              <a:avLst/>
            </a:prstGeom>
            <a:solidFill>
              <a:srgbClr val="CB7A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文本框 5">
            <a:extLst>
              <a:ext uri="{FF2B5EF4-FFF2-40B4-BE49-F238E27FC236}">
                <a16:creationId xmlns:a16="http://schemas.microsoft.com/office/drawing/2014/main" id="{D6251D72-C508-00A2-227E-78177F10021B}"/>
              </a:ext>
            </a:extLst>
          </p:cNvPr>
          <p:cNvSpPr txBox="1"/>
          <p:nvPr/>
        </p:nvSpPr>
        <p:spPr>
          <a:xfrm>
            <a:off x="1134242" y="4165452"/>
            <a:ext cx="2556790" cy="184666"/>
          </a:xfrm>
          <a:prstGeom prst="rect">
            <a:avLst/>
          </a:prstGeom>
          <a:noFill/>
        </p:spPr>
        <p:txBody>
          <a:bodyPr wrap="none" lIns="0" tIns="0" rIns="0" bIns="0" rtlCol="0">
            <a:spAutoFit/>
          </a:bodyPr>
          <a:lstStyle/>
          <a:p>
            <a:r>
              <a:rPr lang="en-US" altLang="zh-CN" sz="1200" dirty="0">
                <a:solidFill>
                  <a:schemeClr val="bg1"/>
                </a:solidFill>
              </a:rPr>
              <a:t>Define Negative Language Detector </a:t>
            </a:r>
            <a:endParaRPr lang="zh-CN" altLang="en-US" sz="1200" dirty="0">
              <a:solidFill>
                <a:schemeClr val="bg1"/>
              </a:solidFill>
            </a:endParaRPr>
          </a:p>
        </p:txBody>
      </p:sp>
      <p:cxnSp>
        <p:nvCxnSpPr>
          <p:cNvPr id="111" name="Straight Arrow Connector 110">
            <a:extLst>
              <a:ext uri="{FF2B5EF4-FFF2-40B4-BE49-F238E27FC236}">
                <a16:creationId xmlns:a16="http://schemas.microsoft.com/office/drawing/2014/main" id="{021F4A21-B680-D843-B803-BBE7799EDA85}"/>
              </a:ext>
            </a:extLst>
          </p:cNvPr>
          <p:cNvCxnSpPr/>
          <p:nvPr/>
        </p:nvCxnSpPr>
        <p:spPr>
          <a:xfrm>
            <a:off x="2689394" y="2355674"/>
            <a:ext cx="325820" cy="0"/>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oogle Shape;7303;p132">
            <a:extLst>
              <a:ext uri="{FF2B5EF4-FFF2-40B4-BE49-F238E27FC236}">
                <a16:creationId xmlns:a16="http://schemas.microsoft.com/office/drawing/2014/main" id="{EED7BC14-2DBA-B039-9F67-7AE8227A12E5}"/>
              </a:ext>
            </a:extLst>
          </p:cNvPr>
          <p:cNvGrpSpPr/>
          <p:nvPr/>
        </p:nvGrpSpPr>
        <p:grpSpPr>
          <a:xfrm>
            <a:off x="3111415" y="1711606"/>
            <a:ext cx="1228533" cy="1046933"/>
            <a:chOff x="2467840" y="1786561"/>
            <a:chExt cx="921400" cy="785200"/>
          </a:xfrm>
        </p:grpSpPr>
        <p:sp>
          <p:nvSpPr>
            <p:cNvPr id="113" name="Google Shape;7304;p132">
              <a:extLst>
                <a:ext uri="{FF2B5EF4-FFF2-40B4-BE49-F238E27FC236}">
                  <a16:creationId xmlns:a16="http://schemas.microsoft.com/office/drawing/2014/main" id="{86F2177F-ED41-8496-938C-43FAFB9540F6}"/>
                </a:ext>
              </a:extLst>
            </p:cNvPr>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7305;p132">
              <a:extLst>
                <a:ext uri="{FF2B5EF4-FFF2-40B4-BE49-F238E27FC236}">
                  <a16:creationId xmlns:a16="http://schemas.microsoft.com/office/drawing/2014/main" id="{E783FD41-D2B8-0C9D-B2FD-6760399F90FB}"/>
                </a:ext>
              </a:extLst>
            </p:cNvPr>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7306;p132">
              <a:extLst>
                <a:ext uri="{FF2B5EF4-FFF2-40B4-BE49-F238E27FC236}">
                  <a16:creationId xmlns:a16="http://schemas.microsoft.com/office/drawing/2014/main" id="{EBC5DCB6-493A-E6F0-D69E-F58E91DA0B6F}"/>
                </a:ext>
              </a:extLst>
            </p:cNvPr>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116" name="文本框 5">
            <a:extLst>
              <a:ext uri="{FF2B5EF4-FFF2-40B4-BE49-F238E27FC236}">
                <a16:creationId xmlns:a16="http://schemas.microsoft.com/office/drawing/2014/main" id="{FB50A086-36DE-7D33-A6CD-98CD03951BFB}"/>
              </a:ext>
            </a:extLst>
          </p:cNvPr>
          <p:cNvSpPr txBox="1"/>
          <p:nvPr/>
        </p:nvSpPr>
        <p:spPr>
          <a:xfrm>
            <a:off x="3041958" y="2856522"/>
            <a:ext cx="1354538" cy="184666"/>
          </a:xfrm>
          <a:prstGeom prst="rect">
            <a:avLst/>
          </a:prstGeom>
          <a:noFill/>
        </p:spPr>
        <p:txBody>
          <a:bodyPr wrap="none" lIns="0" tIns="0" rIns="0" bIns="0" rtlCol="0">
            <a:spAutoFit/>
          </a:bodyPr>
          <a:lstStyle/>
          <a:p>
            <a:r>
              <a:rPr lang="en-US" altLang="zh-CN" sz="1200" dirty="0">
                <a:solidFill>
                  <a:schemeClr val="bg1"/>
                </a:solidFill>
              </a:rPr>
              <a:t>Filter Eligible Cases</a:t>
            </a:r>
            <a:endParaRPr lang="zh-CN" altLang="en-US" sz="1200" dirty="0">
              <a:solidFill>
                <a:schemeClr val="bg1"/>
              </a:solidFill>
            </a:endParaRPr>
          </a:p>
        </p:txBody>
      </p:sp>
      <p:cxnSp>
        <p:nvCxnSpPr>
          <p:cNvPr id="117" name="Straight Arrow Connector 116">
            <a:extLst>
              <a:ext uri="{FF2B5EF4-FFF2-40B4-BE49-F238E27FC236}">
                <a16:creationId xmlns:a16="http://schemas.microsoft.com/office/drawing/2014/main" id="{290649D3-FB02-E216-8EA6-4431B9879E58}"/>
              </a:ext>
            </a:extLst>
          </p:cNvPr>
          <p:cNvCxnSpPr/>
          <p:nvPr/>
        </p:nvCxnSpPr>
        <p:spPr>
          <a:xfrm>
            <a:off x="4475302" y="2338139"/>
            <a:ext cx="325820" cy="0"/>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组合 86">
            <a:extLst>
              <a:ext uri="{FF2B5EF4-FFF2-40B4-BE49-F238E27FC236}">
                <a16:creationId xmlns:a16="http://schemas.microsoft.com/office/drawing/2014/main" id="{D1C25F37-14E2-4306-64F5-8C5CBB2A5C97}"/>
              </a:ext>
            </a:extLst>
          </p:cNvPr>
          <p:cNvGrpSpPr/>
          <p:nvPr/>
        </p:nvGrpSpPr>
        <p:grpSpPr>
          <a:xfrm>
            <a:off x="4944050" y="1486147"/>
            <a:ext cx="558711" cy="1884000"/>
            <a:chOff x="11491342" y="4080870"/>
            <a:chExt cx="612519" cy="1703982"/>
          </a:xfrm>
        </p:grpSpPr>
        <p:grpSp>
          <p:nvGrpSpPr>
            <p:cNvPr id="119" name="组合 38">
              <a:extLst>
                <a:ext uri="{FF2B5EF4-FFF2-40B4-BE49-F238E27FC236}">
                  <a16:creationId xmlns:a16="http://schemas.microsoft.com/office/drawing/2014/main" id="{6E03FD60-3945-D454-9AF0-B1D787014DDE}"/>
                </a:ext>
              </a:extLst>
            </p:cNvPr>
            <p:cNvGrpSpPr/>
            <p:nvPr/>
          </p:nvGrpSpPr>
          <p:grpSpPr>
            <a:xfrm>
              <a:off x="11491342" y="4080870"/>
              <a:ext cx="612519" cy="1703982"/>
              <a:chOff x="9442568" y="3861735"/>
              <a:chExt cx="612519" cy="1703982"/>
            </a:xfrm>
          </p:grpSpPr>
          <p:sp>
            <p:nvSpPr>
              <p:cNvPr id="123" name="矩形 39">
                <a:extLst>
                  <a:ext uri="{FF2B5EF4-FFF2-40B4-BE49-F238E27FC236}">
                    <a16:creationId xmlns:a16="http://schemas.microsoft.com/office/drawing/2014/main" id="{23B5158B-3F48-70DF-2955-C247CF32FA1F}"/>
                  </a:ext>
                </a:extLst>
              </p:cNvPr>
              <p:cNvSpPr/>
              <p:nvPr/>
            </p:nvSpPr>
            <p:spPr>
              <a:xfrm>
                <a:off x="9442568" y="3861735"/>
                <a:ext cx="612519" cy="1703982"/>
              </a:xfrm>
              <a:prstGeom prst="rect">
                <a:avLst/>
              </a:prstGeom>
              <a:noFill/>
              <a:ln w="38100">
                <a:solidFill>
                  <a:srgbClr val="84E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41">
                <a:extLst>
                  <a:ext uri="{FF2B5EF4-FFF2-40B4-BE49-F238E27FC236}">
                    <a16:creationId xmlns:a16="http://schemas.microsoft.com/office/drawing/2014/main" id="{0A8943BB-650E-6C49-B788-10FB50C6A61C}"/>
                  </a:ext>
                </a:extLst>
              </p:cNvPr>
              <p:cNvSpPr/>
              <p:nvPr/>
            </p:nvSpPr>
            <p:spPr>
              <a:xfrm>
                <a:off x="9538769" y="4087821"/>
                <a:ext cx="444855" cy="432903"/>
              </a:xfrm>
              <a:prstGeom prst="ellipse">
                <a:avLst/>
              </a:prstGeom>
              <a:noFill/>
              <a:ln w="28575">
                <a:solidFill>
                  <a:srgbClr val="84E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42">
                <a:extLst>
                  <a:ext uri="{FF2B5EF4-FFF2-40B4-BE49-F238E27FC236}">
                    <a16:creationId xmlns:a16="http://schemas.microsoft.com/office/drawing/2014/main" id="{BC592900-B3AA-7D81-64C1-F6C92E65B7E8}"/>
                  </a:ext>
                </a:extLst>
              </p:cNvPr>
              <p:cNvSpPr/>
              <p:nvPr/>
            </p:nvSpPr>
            <p:spPr>
              <a:xfrm>
                <a:off x="9538769" y="4993824"/>
                <a:ext cx="444855" cy="432903"/>
              </a:xfrm>
              <a:prstGeom prst="ellipse">
                <a:avLst/>
              </a:prstGeom>
              <a:noFill/>
              <a:ln w="28575">
                <a:solidFill>
                  <a:srgbClr val="84E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椭圆 83">
              <a:extLst>
                <a:ext uri="{FF2B5EF4-FFF2-40B4-BE49-F238E27FC236}">
                  <a16:creationId xmlns:a16="http://schemas.microsoft.com/office/drawing/2014/main" id="{81BEBCA4-BF67-471C-7025-22CC243D766B}"/>
                </a:ext>
              </a:extLst>
            </p:cNvPr>
            <p:cNvSpPr/>
            <p:nvPr/>
          </p:nvSpPr>
          <p:spPr>
            <a:xfrm>
              <a:off x="11773970" y="5097584"/>
              <a:ext cx="72000" cy="72000"/>
            </a:xfrm>
            <a:prstGeom prst="ellipse">
              <a:avLst/>
            </a:prstGeom>
            <a:solidFill>
              <a:srgbClr val="84E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84">
              <a:extLst>
                <a:ext uri="{FF2B5EF4-FFF2-40B4-BE49-F238E27FC236}">
                  <a16:creationId xmlns:a16="http://schemas.microsoft.com/office/drawing/2014/main" id="{647DB9B2-7A45-D786-B7FD-FCE1AAA47492}"/>
                </a:ext>
              </a:extLst>
            </p:cNvPr>
            <p:cNvSpPr/>
            <p:nvPr/>
          </p:nvSpPr>
          <p:spPr>
            <a:xfrm>
              <a:off x="11773970" y="4949181"/>
              <a:ext cx="72000" cy="72000"/>
            </a:xfrm>
            <a:prstGeom prst="ellipse">
              <a:avLst/>
            </a:prstGeom>
            <a:solidFill>
              <a:srgbClr val="84E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85">
              <a:extLst>
                <a:ext uri="{FF2B5EF4-FFF2-40B4-BE49-F238E27FC236}">
                  <a16:creationId xmlns:a16="http://schemas.microsoft.com/office/drawing/2014/main" id="{89F950C4-B87A-3288-CE80-9E4CB1733077}"/>
                </a:ext>
              </a:extLst>
            </p:cNvPr>
            <p:cNvSpPr/>
            <p:nvPr/>
          </p:nvSpPr>
          <p:spPr>
            <a:xfrm>
              <a:off x="11773970" y="4794210"/>
              <a:ext cx="72000" cy="72000"/>
            </a:xfrm>
            <a:prstGeom prst="ellipse">
              <a:avLst/>
            </a:prstGeom>
            <a:solidFill>
              <a:srgbClr val="84E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8" name="文本框 5">
            <a:extLst>
              <a:ext uri="{FF2B5EF4-FFF2-40B4-BE49-F238E27FC236}">
                <a16:creationId xmlns:a16="http://schemas.microsoft.com/office/drawing/2014/main" id="{289791A3-0DDC-9F76-8AD7-91F4FC466AD3}"/>
              </a:ext>
            </a:extLst>
          </p:cNvPr>
          <p:cNvSpPr txBox="1"/>
          <p:nvPr/>
        </p:nvSpPr>
        <p:spPr>
          <a:xfrm>
            <a:off x="4230882" y="3579880"/>
            <a:ext cx="2133597" cy="184666"/>
          </a:xfrm>
          <a:prstGeom prst="rect">
            <a:avLst/>
          </a:prstGeom>
          <a:noFill/>
        </p:spPr>
        <p:txBody>
          <a:bodyPr wrap="none" lIns="0" tIns="0" rIns="0" bIns="0" rtlCol="0">
            <a:spAutoFit/>
          </a:bodyPr>
          <a:lstStyle/>
          <a:p>
            <a:r>
              <a:rPr lang="en-US" altLang="zh-CN" sz="1200" dirty="0">
                <a:solidFill>
                  <a:schemeClr val="bg1"/>
                </a:solidFill>
              </a:rPr>
              <a:t>Identify Potential False Positive</a:t>
            </a:r>
            <a:endParaRPr lang="zh-CN" altLang="en-US" sz="1200" dirty="0">
              <a:solidFill>
                <a:schemeClr val="bg1"/>
              </a:solidFill>
            </a:endParaRPr>
          </a:p>
        </p:txBody>
      </p:sp>
      <p:sp>
        <p:nvSpPr>
          <p:cNvPr id="131" name="Rectangle 130">
            <a:extLst>
              <a:ext uri="{FF2B5EF4-FFF2-40B4-BE49-F238E27FC236}">
                <a16:creationId xmlns:a16="http://schemas.microsoft.com/office/drawing/2014/main" id="{7A6C9F72-BBF7-7046-3A11-D838BF88825F}"/>
              </a:ext>
            </a:extLst>
          </p:cNvPr>
          <p:cNvSpPr/>
          <p:nvPr/>
        </p:nvSpPr>
        <p:spPr>
          <a:xfrm>
            <a:off x="5866011" y="1249206"/>
            <a:ext cx="3065211" cy="212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dirty="0">
                <a:solidFill>
                  <a:srgbClr val="D8DEE9"/>
                </a:solidFill>
                <a:effectLst/>
              </a:rPr>
              <a:t>Total 'Eligible for VCO' cases: 131 Potential false positives found: 59 False positive rate: 45.04%</a:t>
            </a:r>
          </a:p>
          <a:p>
            <a:endParaRPr lang="en-US" sz="1200" dirty="0">
              <a:solidFill>
                <a:srgbClr val="D8DEE9"/>
              </a:solidFill>
            </a:endParaRPr>
          </a:p>
          <a:p>
            <a:r>
              <a:rPr lang="en-US" sz="1200" b="0" i="0" dirty="0">
                <a:solidFill>
                  <a:srgbClr val="D8DEE9"/>
                </a:solidFill>
                <a:effectLst/>
              </a:rPr>
              <a:t>Case 1: Department: LI NW 3 NP 3800 [1084001027] Trigger Date &amp; Time: 2/17/2024 Acknowledgement Reason: Eligible for VCO Comment: pt Alert and oriented x4. VCO not needed</a:t>
            </a:r>
            <a:endParaRPr lang="en-US" sz="1200" dirty="0"/>
          </a:p>
        </p:txBody>
      </p:sp>
    </p:spTree>
    <p:extLst>
      <p:ext uri="{BB962C8B-B14F-4D97-AF65-F5344CB8AC3E}">
        <p14:creationId xmlns:p14="http://schemas.microsoft.com/office/powerpoint/2010/main" val="173704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AA60254-DC76-435C-4A6C-359751ECD80F}"/>
              </a:ext>
            </a:extLst>
          </p:cNvPr>
          <p:cNvGraphicFramePr>
            <a:graphicFrameLocks noChangeAspect="1"/>
          </p:cNvGraphicFramePr>
          <p:nvPr>
            <p:custDataLst>
              <p:tags r:id="rId1"/>
            </p:custDataLst>
            <p:extLst>
              <p:ext uri="{D42A27DB-BD31-4B8C-83A1-F6EECF244321}">
                <p14:modId xmlns:p14="http://schemas.microsoft.com/office/powerpoint/2010/main" val="327400054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4ED06224-78A8-7435-D3DF-75D8B69A9098}"/>
              </a:ext>
            </a:extLst>
          </p:cNvPr>
          <p:cNvSpPr>
            <a:spLocks noGrp="1"/>
          </p:cNvSpPr>
          <p:nvPr>
            <p:ph type="sldNum" sz="quarter" idx="4"/>
          </p:nvPr>
        </p:nvSpPr>
        <p:spPr/>
        <p:txBody>
          <a:bodyPr/>
          <a:lstStyle/>
          <a:p>
            <a:fld id="{2441C0E6-2A71-4EB3-9E92-A3D15D26B6CA}" type="slidenum">
              <a:rPr lang="en-US" smtClean="0"/>
              <a:pPr/>
              <a:t>12</a:t>
            </a:fld>
            <a:endParaRPr lang="en-US" dirty="0"/>
          </a:p>
        </p:txBody>
      </p:sp>
      <p:sp>
        <p:nvSpPr>
          <p:cNvPr id="3" name="Footer Placeholder 2">
            <a:extLst>
              <a:ext uri="{FF2B5EF4-FFF2-40B4-BE49-F238E27FC236}">
                <a16:creationId xmlns:a16="http://schemas.microsoft.com/office/drawing/2014/main" id="{C0F59FF4-ABA0-EA36-2D5B-0D6BD21478D4}"/>
              </a:ext>
            </a:extLst>
          </p:cNvPr>
          <p:cNvSpPr>
            <a:spLocks noGrp="1"/>
          </p:cNvSpPr>
          <p:nvPr>
            <p:ph type="ftr" sz="quarter" idx="11"/>
          </p:nvPr>
        </p:nvSpPr>
        <p:spPr/>
        <p:txBody>
          <a:bodyPr/>
          <a:lstStyle/>
          <a:p>
            <a:r>
              <a:rPr lang="en-US" dirty="0"/>
              <a:t>NYU Langone Health</a:t>
            </a:r>
          </a:p>
        </p:txBody>
      </p:sp>
      <p:sp>
        <p:nvSpPr>
          <p:cNvPr id="5" name="Title 4">
            <a:extLst>
              <a:ext uri="{FF2B5EF4-FFF2-40B4-BE49-F238E27FC236}">
                <a16:creationId xmlns:a16="http://schemas.microsoft.com/office/drawing/2014/main" id="{64A244F4-E3C9-CE72-3404-E399DE9BDDA4}"/>
              </a:ext>
            </a:extLst>
          </p:cNvPr>
          <p:cNvSpPr>
            <a:spLocks noGrp="1"/>
          </p:cNvSpPr>
          <p:nvPr>
            <p:ph type="title"/>
          </p:nvPr>
        </p:nvSpPr>
        <p:spPr/>
        <p:txBody>
          <a:bodyPr vert="horz"/>
          <a:lstStyle/>
          <a:p>
            <a:r>
              <a:rPr lang="en-US" dirty="0"/>
              <a:t>Gap Analysis </a:t>
            </a:r>
          </a:p>
        </p:txBody>
      </p:sp>
      <p:sp>
        <p:nvSpPr>
          <p:cNvPr id="6" name="object 3">
            <a:extLst>
              <a:ext uri="{FF2B5EF4-FFF2-40B4-BE49-F238E27FC236}">
                <a16:creationId xmlns:a16="http://schemas.microsoft.com/office/drawing/2014/main" id="{64B544DF-76E2-9026-D8FE-1F1BE83A3D88}"/>
              </a:ext>
            </a:extLst>
          </p:cNvPr>
          <p:cNvSpPr txBox="1"/>
          <p:nvPr/>
        </p:nvSpPr>
        <p:spPr>
          <a:xfrm>
            <a:off x="661167" y="969163"/>
            <a:ext cx="6139025" cy="3287527"/>
          </a:xfrm>
          <a:prstGeom prst="rect">
            <a:avLst/>
          </a:prstGeom>
        </p:spPr>
        <p:txBody>
          <a:bodyPr vert="horz" wrap="square" lIns="0" tIns="13335" rIns="0" bIns="0" rtlCol="0">
            <a:spAutoFit/>
          </a:bodyPr>
          <a:lstStyle/>
          <a:p>
            <a:pPr marL="285750" indent="-285750" rtl="0" fontAlgn="base">
              <a:lnSpc>
                <a:spcPct val="150000"/>
              </a:lnSpc>
              <a:spcBef>
                <a:spcPts val="0"/>
              </a:spcBef>
              <a:spcAft>
                <a:spcPts val="0"/>
              </a:spcAft>
              <a:buFont typeface="Arial" panose="020B0604020202020204" pitchFamily="34" charset="0"/>
              <a:buChar char="•"/>
            </a:pPr>
            <a:r>
              <a:rPr lang="en-US" sz="1400" b="1" i="0" u="none" strike="noStrike" dirty="0">
                <a:solidFill>
                  <a:schemeClr val="bg1"/>
                </a:solidFill>
                <a:effectLst/>
                <a:latin typeface="Arial" panose="020B0604020202020204" pitchFamily="34" charset="0"/>
              </a:rPr>
              <a:t>Reanalyze the validity of Morse Fall Risk Assessment</a:t>
            </a:r>
          </a:p>
          <a:p>
            <a:pPr marL="742950" lvl="1" indent="-285750" rtl="0" fontAlgn="base">
              <a:lnSpc>
                <a:spcPct val="150000"/>
              </a:lnSpc>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Should be far more comprehensive</a:t>
            </a:r>
          </a:p>
          <a:p>
            <a:pPr marL="285750" indent="-285750" rtl="0" fontAlgn="base">
              <a:lnSpc>
                <a:spcPct val="150000"/>
              </a:lnSpc>
              <a:spcBef>
                <a:spcPts val="0"/>
              </a:spcBef>
              <a:spcAft>
                <a:spcPts val="0"/>
              </a:spcAft>
              <a:buFont typeface="Arial" panose="020B0604020202020204" pitchFamily="34" charset="0"/>
              <a:buChar char="•"/>
            </a:pPr>
            <a:r>
              <a:rPr lang="en-US" sz="1400" b="1" i="0" u="none" strike="noStrike" dirty="0">
                <a:solidFill>
                  <a:schemeClr val="bg1"/>
                </a:solidFill>
                <a:effectLst/>
                <a:latin typeface="Arial" panose="020B0604020202020204" pitchFamily="34" charset="0"/>
              </a:rPr>
              <a:t>Alert should not come up every single day</a:t>
            </a:r>
          </a:p>
          <a:p>
            <a:pPr marL="285750" indent="-285750" rtl="0" fontAlgn="base">
              <a:lnSpc>
                <a:spcPct val="150000"/>
              </a:lnSpc>
              <a:spcBef>
                <a:spcPts val="0"/>
              </a:spcBef>
              <a:spcAft>
                <a:spcPts val="0"/>
              </a:spcAft>
              <a:buFont typeface="Arial" panose="020B0604020202020204" pitchFamily="34" charset="0"/>
              <a:buChar char="•"/>
            </a:pPr>
            <a:r>
              <a:rPr lang="en-US" sz="1400" b="1" i="0" u="none" strike="noStrike" dirty="0">
                <a:solidFill>
                  <a:schemeClr val="bg1"/>
                </a:solidFill>
                <a:effectLst/>
                <a:latin typeface="Arial" panose="020B0604020202020204" pitchFamily="34" charset="0"/>
              </a:rPr>
              <a:t>High rate of “Eligible – Not Needed” selections (dominant response across all units)</a:t>
            </a:r>
          </a:p>
          <a:p>
            <a:pPr marL="285750" indent="-285750" rtl="0" fontAlgn="base">
              <a:lnSpc>
                <a:spcPct val="150000"/>
              </a:lnSpc>
              <a:spcBef>
                <a:spcPts val="0"/>
              </a:spcBef>
              <a:spcAft>
                <a:spcPts val="0"/>
              </a:spcAft>
              <a:buFont typeface="Arial" panose="020B0604020202020204" pitchFamily="34" charset="0"/>
              <a:buChar char="•"/>
            </a:pPr>
            <a:r>
              <a:rPr lang="en-US" sz="1400" b="1" i="0" u="none" strike="noStrike" dirty="0">
                <a:solidFill>
                  <a:schemeClr val="bg1"/>
                </a:solidFill>
                <a:effectLst/>
                <a:latin typeface="Arial" panose="020B0604020202020204" pitchFamily="34" charset="0"/>
              </a:rPr>
              <a:t>Alert logic often mismatched with clinical judgment (e.g., alerting for AOx4 patients)</a:t>
            </a:r>
          </a:p>
          <a:p>
            <a:pPr marL="285750" indent="-285750" rtl="0" fontAlgn="base">
              <a:lnSpc>
                <a:spcPct val="150000"/>
              </a:lnSpc>
              <a:spcBef>
                <a:spcPts val="0"/>
              </a:spcBef>
              <a:spcAft>
                <a:spcPts val="0"/>
              </a:spcAft>
              <a:buFont typeface="Arial" panose="020B0604020202020204" pitchFamily="34" charset="0"/>
              <a:buChar char="•"/>
            </a:pPr>
            <a:r>
              <a:rPr lang="en-US" sz="1400" b="1" i="0" u="none" strike="noStrike" dirty="0">
                <a:solidFill>
                  <a:schemeClr val="bg1"/>
                </a:solidFill>
                <a:effectLst/>
                <a:latin typeface="Arial" panose="020B0604020202020204" pitchFamily="34" charset="0"/>
              </a:rPr>
              <a:t>Response options are too limited → reliance on “See Comments”</a:t>
            </a:r>
          </a:p>
          <a:p>
            <a:pPr marL="285750" indent="-285750" rtl="0" fontAlgn="base">
              <a:lnSpc>
                <a:spcPct val="150000"/>
              </a:lnSpc>
              <a:spcBef>
                <a:spcPts val="0"/>
              </a:spcBef>
              <a:spcAft>
                <a:spcPts val="0"/>
              </a:spcAft>
              <a:buFont typeface="Arial" panose="020B0604020202020204" pitchFamily="34" charset="0"/>
              <a:buChar char="•"/>
            </a:pPr>
            <a:r>
              <a:rPr lang="en-US" sz="1400" b="1" i="0" u="none" strike="noStrike" dirty="0">
                <a:solidFill>
                  <a:schemeClr val="bg1"/>
                </a:solidFill>
                <a:effectLst/>
                <a:latin typeface="Arial" panose="020B0604020202020204" pitchFamily="34" charset="0"/>
              </a:rPr>
              <a:t>Low engagement with comment fields → limited feedback data</a:t>
            </a:r>
          </a:p>
          <a:p>
            <a:pPr marL="285750" indent="-285750" rtl="0" fontAlgn="base">
              <a:lnSpc>
                <a:spcPct val="150000"/>
              </a:lnSpc>
              <a:spcBef>
                <a:spcPts val="0"/>
              </a:spcBef>
              <a:spcAft>
                <a:spcPts val="0"/>
              </a:spcAft>
              <a:buFont typeface="Arial" panose="020B0604020202020204" pitchFamily="34" charset="0"/>
              <a:buChar char="•"/>
            </a:pPr>
            <a:r>
              <a:rPr lang="en-US" sz="1400" b="1" i="0" u="none" strike="noStrike" dirty="0">
                <a:solidFill>
                  <a:schemeClr val="bg1"/>
                </a:solidFill>
                <a:effectLst/>
                <a:latin typeface="Arial" panose="020B0604020202020204" pitchFamily="34" charset="0"/>
              </a:rPr>
              <a:t>High false positive rate: ~45% of VCO alerts may be unnecessary</a:t>
            </a:r>
          </a:p>
        </p:txBody>
      </p:sp>
    </p:spTree>
    <p:extLst>
      <p:ext uri="{BB962C8B-B14F-4D97-AF65-F5344CB8AC3E}">
        <p14:creationId xmlns:p14="http://schemas.microsoft.com/office/powerpoint/2010/main" val="405770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05355E3-297B-D5BA-EF95-FBC17AF60F0D}"/>
              </a:ext>
            </a:extLst>
          </p:cNvPr>
          <p:cNvGraphicFramePr>
            <a:graphicFrameLocks noChangeAspect="1"/>
          </p:cNvGraphicFramePr>
          <p:nvPr>
            <p:custDataLst>
              <p:tags r:id="rId1"/>
            </p:custDataLst>
            <p:extLst>
              <p:ext uri="{D42A27DB-BD31-4B8C-83A1-F6EECF244321}">
                <p14:modId xmlns:p14="http://schemas.microsoft.com/office/powerpoint/2010/main" val="47513862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69A589D3-D47C-81FE-1583-7B37AB264156}"/>
              </a:ext>
            </a:extLst>
          </p:cNvPr>
          <p:cNvSpPr>
            <a:spLocks noGrp="1"/>
          </p:cNvSpPr>
          <p:nvPr>
            <p:ph type="sldNum" sz="quarter" idx="4"/>
          </p:nvPr>
        </p:nvSpPr>
        <p:spPr/>
        <p:txBody>
          <a:bodyPr/>
          <a:lstStyle/>
          <a:p>
            <a:fld id="{2441C0E6-2A71-4EB3-9E92-A3D15D26B6CA}" type="slidenum">
              <a:rPr lang="en-US" smtClean="0"/>
              <a:pPr/>
              <a:t>13</a:t>
            </a:fld>
            <a:endParaRPr lang="en-US" dirty="0"/>
          </a:p>
        </p:txBody>
      </p:sp>
      <p:sp>
        <p:nvSpPr>
          <p:cNvPr id="3" name="Footer Placeholder 2">
            <a:extLst>
              <a:ext uri="{FF2B5EF4-FFF2-40B4-BE49-F238E27FC236}">
                <a16:creationId xmlns:a16="http://schemas.microsoft.com/office/drawing/2014/main" id="{8A048CE1-4139-1F5F-3273-BC7016517A56}"/>
              </a:ext>
            </a:extLst>
          </p:cNvPr>
          <p:cNvSpPr>
            <a:spLocks noGrp="1"/>
          </p:cNvSpPr>
          <p:nvPr>
            <p:ph type="ftr" sz="quarter" idx="11"/>
          </p:nvPr>
        </p:nvSpPr>
        <p:spPr/>
        <p:txBody>
          <a:bodyPr/>
          <a:lstStyle/>
          <a:p>
            <a:r>
              <a:rPr lang="en-US"/>
              <a:t>NYU Langone Health</a:t>
            </a:r>
            <a:endParaRPr lang="en-US" dirty="0"/>
          </a:p>
        </p:txBody>
      </p:sp>
      <p:sp>
        <p:nvSpPr>
          <p:cNvPr id="5" name="Title 4">
            <a:extLst>
              <a:ext uri="{FF2B5EF4-FFF2-40B4-BE49-F238E27FC236}">
                <a16:creationId xmlns:a16="http://schemas.microsoft.com/office/drawing/2014/main" id="{67FA3BEB-143C-4EFD-A365-392156FFFB33}"/>
              </a:ext>
            </a:extLst>
          </p:cNvPr>
          <p:cNvSpPr>
            <a:spLocks noGrp="1"/>
          </p:cNvSpPr>
          <p:nvPr>
            <p:ph type="title"/>
          </p:nvPr>
        </p:nvSpPr>
        <p:spPr>
          <a:xfrm>
            <a:off x="504606" y="414087"/>
            <a:ext cx="7395210" cy="773799"/>
          </a:xfrm>
        </p:spPr>
        <p:txBody>
          <a:bodyPr vert="horz"/>
          <a:lstStyle/>
          <a:p>
            <a:r>
              <a:rPr lang="en-US" dirty="0"/>
              <a:t>Continuous Improvement Process: Enhancement Plan</a:t>
            </a:r>
          </a:p>
        </p:txBody>
      </p:sp>
      <p:sp>
        <p:nvSpPr>
          <p:cNvPr id="7" name="object 4">
            <a:extLst>
              <a:ext uri="{FF2B5EF4-FFF2-40B4-BE49-F238E27FC236}">
                <a16:creationId xmlns:a16="http://schemas.microsoft.com/office/drawing/2014/main" id="{66DB63CA-BAB4-70E3-5238-0AC42BC390EC}"/>
              </a:ext>
            </a:extLst>
          </p:cNvPr>
          <p:cNvSpPr txBox="1"/>
          <p:nvPr/>
        </p:nvSpPr>
        <p:spPr>
          <a:xfrm>
            <a:off x="486259" y="1879493"/>
            <a:ext cx="2835001" cy="1674176"/>
          </a:xfrm>
          <a:prstGeom prst="rect">
            <a:avLst/>
          </a:prstGeom>
        </p:spPr>
        <p:txBody>
          <a:bodyPr vert="horz" wrap="square" lIns="0" tIns="12065" rIns="0" bIns="0" rtlCol="0">
            <a:spAutoFit/>
          </a:bodyPr>
          <a:lstStyle/>
          <a:p>
            <a:pPr rtl="0" fontAlgn="base">
              <a:spcBef>
                <a:spcPts val="0"/>
              </a:spcBef>
              <a:spcAft>
                <a:spcPts val="0"/>
              </a:spcAft>
            </a:pPr>
            <a:r>
              <a:rPr lang="en-US" sz="1800" b="1" i="0" u="none" strike="noStrike" dirty="0">
                <a:solidFill>
                  <a:srgbClr val="FFFF00"/>
                </a:solidFill>
                <a:effectLst/>
                <a:latin typeface="Arial" panose="020B0604020202020204" pitchFamily="34" charset="0"/>
              </a:rPr>
              <a:t>Refine alert logic to include mental status &amp; supervision</a:t>
            </a:r>
          </a:p>
          <a:p>
            <a:pPr rtl="0" fontAlgn="base">
              <a:spcBef>
                <a:spcPts val="0"/>
              </a:spcBef>
              <a:spcAft>
                <a:spcPts val="0"/>
              </a:spcAft>
            </a:pPr>
            <a:endParaRPr lang="en-US" b="1" dirty="0">
              <a:solidFill>
                <a:srgbClr val="FFFF00"/>
              </a:solidFill>
              <a:latin typeface="Arial" panose="020B0604020202020204" pitchFamily="34" charset="0"/>
            </a:endParaRPr>
          </a:p>
          <a:p>
            <a:pPr rtl="0" fontAlgn="base">
              <a:spcBef>
                <a:spcPts val="0"/>
              </a:spcBef>
              <a:spcAft>
                <a:spcPts val="0"/>
              </a:spcAft>
            </a:pPr>
            <a:r>
              <a:rPr lang="en-US" sz="1800" b="0" i="0" u="none" strike="noStrike" dirty="0">
                <a:solidFill>
                  <a:srgbClr val="FFFFFF"/>
                </a:solidFill>
                <a:effectLst/>
                <a:latin typeface="Arial" panose="020B0604020202020204" pitchFamily="34" charset="0"/>
              </a:rPr>
              <a:t>Reduces false positives; better clinical alignment</a:t>
            </a:r>
          </a:p>
        </p:txBody>
      </p:sp>
      <p:sp>
        <p:nvSpPr>
          <p:cNvPr id="10" name="object 13">
            <a:extLst>
              <a:ext uri="{FF2B5EF4-FFF2-40B4-BE49-F238E27FC236}">
                <a16:creationId xmlns:a16="http://schemas.microsoft.com/office/drawing/2014/main" id="{E1A364CD-4B51-A639-4C28-3DA1034670FE}"/>
              </a:ext>
            </a:extLst>
          </p:cNvPr>
          <p:cNvSpPr txBox="1"/>
          <p:nvPr/>
        </p:nvSpPr>
        <p:spPr>
          <a:xfrm>
            <a:off x="3321260" y="1873161"/>
            <a:ext cx="2835001" cy="1951175"/>
          </a:xfrm>
          <a:prstGeom prst="rect">
            <a:avLst/>
          </a:prstGeom>
        </p:spPr>
        <p:txBody>
          <a:bodyPr vert="horz" wrap="square" lIns="0" tIns="12065" rIns="0" bIns="0" rtlCol="0">
            <a:spAutoFit/>
          </a:bodyPr>
          <a:lstStyle/>
          <a:p>
            <a:pPr rtl="0" fontAlgn="base">
              <a:spcBef>
                <a:spcPts val="0"/>
              </a:spcBef>
              <a:spcAft>
                <a:spcPts val="0"/>
              </a:spcAft>
            </a:pPr>
            <a:r>
              <a:rPr lang="en-US" b="1" i="0" u="none" strike="noStrike" dirty="0">
                <a:solidFill>
                  <a:srgbClr val="FFFF00"/>
                </a:solidFill>
                <a:effectLst/>
                <a:latin typeface="Arial" panose="020B0604020202020204" pitchFamily="34" charset="0"/>
              </a:rPr>
              <a:t>Expand dropdown options for real-world scenarios</a:t>
            </a:r>
          </a:p>
          <a:p>
            <a:pPr rtl="0" fontAlgn="base">
              <a:spcBef>
                <a:spcPts val="0"/>
              </a:spcBef>
              <a:spcAft>
                <a:spcPts val="0"/>
              </a:spcAft>
              <a:buFont typeface="Arial" panose="020B0604020202020204" pitchFamily="34" charset="0"/>
              <a:buChar char="•"/>
            </a:pPr>
            <a:endParaRPr lang="en-US" b="1" dirty="0">
              <a:solidFill>
                <a:srgbClr val="FFFF00"/>
              </a:solidFill>
              <a:latin typeface="Arial" panose="020B0604020202020204" pitchFamily="34" charset="0"/>
            </a:endParaRPr>
          </a:p>
          <a:p>
            <a:pPr rtl="0" fontAlgn="base">
              <a:spcBef>
                <a:spcPts val="0"/>
              </a:spcBef>
              <a:spcAft>
                <a:spcPts val="0"/>
              </a:spcAft>
            </a:pPr>
            <a:r>
              <a:rPr lang="en-US" b="0" i="0" u="none" strike="noStrike" dirty="0">
                <a:solidFill>
                  <a:srgbClr val="FFFFFF"/>
                </a:solidFill>
                <a:effectLst/>
                <a:latin typeface="Arial" panose="020B0604020202020204" pitchFamily="34" charset="0"/>
              </a:rPr>
              <a:t>Improves documentation clarity, reduces "See Comments"</a:t>
            </a:r>
          </a:p>
        </p:txBody>
      </p:sp>
      <p:sp>
        <p:nvSpPr>
          <p:cNvPr id="14" name="object 13">
            <a:extLst>
              <a:ext uri="{FF2B5EF4-FFF2-40B4-BE49-F238E27FC236}">
                <a16:creationId xmlns:a16="http://schemas.microsoft.com/office/drawing/2014/main" id="{F59BAA4E-A675-5457-B0FD-18D71CB25195}"/>
              </a:ext>
            </a:extLst>
          </p:cNvPr>
          <p:cNvSpPr txBox="1"/>
          <p:nvPr/>
        </p:nvSpPr>
        <p:spPr>
          <a:xfrm>
            <a:off x="6156261" y="1873161"/>
            <a:ext cx="2835001" cy="2228174"/>
          </a:xfrm>
          <a:prstGeom prst="rect">
            <a:avLst/>
          </a:prstGeom>
        </p:spPr>
        <p:txBody>
          <a:bodyPr vert="horz" wrap="square" lIns="0" tIns="12065" rIns="0" bIns="0" rtlCol="0">
            <a:spAutoFit/>
          </a:bodyPr>
          <a:lstStyle/>
          <a:p>
            <a:pPr rtl="0" fontAlgn="base">
              <a:spcBef>
                <a:spcPts val="0"/>
              </a:spcBef>
              <a:spcAft>
                <a:spcPts val="0"/>
              </a:spcAft>
            </a:pPr>
            <a:r>
              <a:rPr lang="en-US" sz="1800" b="1" i="0" u="none" strike="noStrike" dirty="0">
                <a:solidFill>
                  <a:srgbClr val="FFFF00"/>
                </a:solidFill>
                <a:effectLst/>
                <a:latin typeface="Arial" panose="020B0604020202020204" pitchFamily="34" charset="0"/>
              </a:rPr>
              <a:t>Add tiered alert structure</a:t>
            </a:r>
          </a:p>
          <a:p>
            <a:pPr rtl="0" fontAlgn="base">
              <a:spcBef>
                <a:spcPts val="0"/>
              </a:spcBef>
              <a:spcAft>
                <a:spcPts val="0"/>
              </a:spcAft>
            </a:pPr>
            <a:endParaRPr lang="en-US" b="1" dirty="0">
              <a:solidFill>
                <a:srgbClr val="FFFF00"/>
              </a:solidFill>
              <a:latin typeface="Arial" panose="020B0604020202020204" pitchFamily="34" charset="0"/>
            </a:endParaRPr>
          </a:p>
          <a:p>
            <a:pPr rtl="0" fontAlgn="base">
              <a:spcBef>
                <a:spcPts val="0"/>
              </a:spcBef>
              <a:spcAft>
                <a:spcPts val="0"/>
              </a:spcAft>
            </a:pPr>
            <a:endParaRPr lang="en-US" sz="1800" b="0" i="0" u="none" strike="noStrike" dirty="0">
              <a:solidFill>
                <a:srgbClr val="FFFFFF"/>
              </a:solidFill>
              <a:effectLst/>
              <a:latin typeface="Arial" panose="020B0604020202020204" pitchFamily="34" charset="0"/>
            </a:endParaRPr>
          </a:p>
          <a:p>
            <a:pPr rtl="0" fontAlgn="base">
              <a:spcBef>
                <a:spcPts val="0"/>
              </a:spcBef>
              <a:spcAft>
                <a:spcPts val="0"/>
              </a:spcAft>
            </a:pPr>
            <a:endParaRPr lang="en-US" dirty="0">
              <a:solidFill>
                <a:srgbClr val="FFFFFF"/>
              </a:solidFill>
              <a:latin typeface="Arial" panose="020B0604020202020204" pitchFamily="34" charset="0"/>
            </a:endParaRPr>
          </a:p>
          <a:p>
            <a:pPr rtl="0" fontAlgn="base">
              <a:spcBef>
                <a:spcPts val="0"/>
              </a:spcBef>
              <a:spcAft>
                <a:spcPts val="0"/>
              </a:spcAft>
            </a:pPr>
            <a:r>
              <a:rPr lang="en-US" sz="1800" b="0" i="0" u="none" strike="noStrike" dirty="0">
                <a:solidFill>
                  <a:srgbClr val="FFFFFF"/>
                </a:solidFill>
                <a:effectLst/>
                <a:latin typeface="Arial" panose="020B0604020202020204" pitchFamily="34" charset="0"/>
              </a:rPr>
              <a:t>Use passive alerts first, escalate only if no action is taken (supports Right Format &amp; Right Time)</a:t>
            </a:r>
          </a:p>
        </p:txBody>
      </p:sp>
      <p:pic>
        <p:nvPicPr>
          <p:cNvPr id="20" name="Grafik 5">
            <a:extLst>
              <a:ext uri="{FF2B5EF4-FFF2-40B4-BE49-F238E27FC236}">
                <a16:creationId xmlns:a16="http://schemas.microsoft.com/office/drawing/2014/main" id="{4DE17F9B-33E8-BCC2-68BB-897AAF1D1FE7}"/>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604" y="1187886"/>
            <a:ext cx="663136" cy="663136"/>
          </a:xfrm>
          <a:prstGeom prst="rect">
            <a:avLst/>
          </a:prstGeom>
        </p:spPr>
      </p:pic>
      <p:pic>
        <p:nvPicPr>
          <p:cNvPr id="22" name="Grafik 77">
            <a:extLst>
              <a:ext uri="{FF2B5EF4-FFF2-40B4-BE49-F238E27FC236}">
                <a16:creationId xmlns:a16="http://schemas.microsoft.com/office/drawing/2014/main" id="{A551C28F-9A95-0090-D55D-B7B866141A77}"/>
              </a:ext>
            </a:extLst>
          </p:cNvPr>
          <p:cNvPicPr>
            <a:picLocks noChangeAspect="1"/>
          </p:cNvPicPr>
          <p:nvPr/>
        </p:nvPicPr>
        <p:blipFill>
          <a:blip r:embed="rId8" cstate="screen">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0362" y="1131636"/>
            <a:ext cx="773799" cy="773799"/>
          </a:xfrm>
          <a:prstGeom prst="rect">
            <a:avLst/>
          </a:prstGeom>
        </p:spPr>
      </p:pic>
      <p:pic>
        <p:nvPicPr>
          <p:cNvPr id="23" name="Grafik 26">
            <a:extLst>
              <a:ext uri="{FF2B5EF4-FFF2-40B4-BE49-F238E27FC236}">
                <a16:creationId xmlns:a16="http://schemas.microsoft.com/office/drawing/2014/main" id="{ECA0490D-0240-3A9A-0F65-0C67C7331E42}"/>
              </a:ext>
            </a:extLst>
          </p:cNvPr>
          <p:cNvPicPr>
            <a:picLocks noChangeAspect="1"/>
          </p:cNvPicPr>
          <p:nvPr/>
        </p:nvPicPr>
        <p:blipFill>
          <a:blip r:embed="rId10" cstate="screen">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02783" y="1077223"/>
            <a:ext cx="773799" cy="773799"/>
          </a:xfrm>
          <a:prstGeom prst="rect">
            <a:avLst/>
          </a:prstGeom>
        </p:spPr>
      </p:pic>
    </p:spTree>
    <p:extLst>
      <p:ext uri="{BB962C8B-B14F-4D97-AF65-F5344CB8AC3E}">
        <p14:creationId xmlns:p14="http://schemas.microsoft.com/office/powerpoint/2010/main" val="339561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5B54A15-E0FA-DC82-AC9B-162D00A3BBFD}"/>
              </a:ext>
            </a:extLst>
          </p:cNvPr>
          <p:cNvGraphicFramePr>
            <a:graphicFrameLocks noChangeAspect="1"/>
          </p:cNvGraphicFramePr>
          <p:nvPr>
            <p:custDataLst>
              <p:tags r:id="rId1"/>
            </p:custDataLst>
            <p:extLst>
              <p:ext uri="{D42A27DB-BD31-4B8C-83A1-F6EECF244321}">
                <p14:modId xmlns:p14="http://schemas.microsoft.com/office/powerpoint/2010/main" val="399736680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B6292AD1-F942-6112-7EEF-D050DA995F73}"/>
              </a:ext>
            </a:extLst>
          </p:cNvPr>
          <p:cNvSpPr>
            <a:spLocks noGrp="1"/>
          </p:cNvSpPr>
          <p:nvPr>
            <p:ph type="sldNum" sz="quarter" idx="4"/>
          </p:nvPr>
        </p:nvSpPr>
        <p:spPr/>
        <p:txBody>
          <a:bodyPr/>
          <a:lstStyle/>
          <a:p>
            <a:fld id="{2441C0E6-2A71-4EB3-9E92-A3D15D26B6CA}" type="slidenum">
              <a:rPr lang="en-US" smtClean="0"/>
              <a:pPr/>
              <a:t>14</a:t>
            </a:fld>
            <a:endParaRPr lang="en-US" dirty="0"/>
          </a:p>
        </p:txBody>
      </p:sp>
      <p:sp>
        <p:nvSpPr>
          <p:cNvPr id="3" name="Footer Placeholder 2">
            <a:extLst>
              <a:ext uri="{FF2B5EF4-FFF2-40B4-BE49-F238E27FC236}">
                <a16:creationId xmlns:a16="http://schemas.microsoft.com/office/drawing/2014/main" id="{F44AF354-3600-8158-12FC-F2BD0BD960B8}"/>
              </a:ext>
            </a:extLst>
          </p:cNvPr>
          <p:cNvSpPr>
            <a:spLocks noGrp="1"/>
          </p:cNvSpPr>
          <p:nvPr>
            <p:ph type="ftr" sz="quarter" idx="11"/>
          </p:nvPr>
        </p:nvSpPr>
        <p:spPr/>
        <p:txBody>
          <a:bodyPr/>
          <a:lstStyle/>
          <a:p>
            <a:r>
              <a:rPr lang="en-US"/>
              <a:t>NYU Langone Health</a:t>
            </a:r>
            <a:endParaRPr lang="en-US" dirty="0"/>
          </a:p>
        </p:txBody>
      </p:sp>
      <p:sp>
        <p:nvSpPr>
          <p:cNvPr id="4" name="Content Placeholder 3">
            <a:extLst>
              <a:ext uri="{FF2B5EF4-FFF2-40B4-BE49-F238E27FC236}">
                <a16:creationId xmlns:a16="http://schemas.microsoft.com/office/drawing/2014/main" id="{8C9D2844-C8D9-073F-AD3F-8C9CEE58C549}"/>
              </a:ext>
            </a:extLst>
          </p:cNvPr>
          <p:cNvSpPr>
            <a:spLocks noGrp="1"/>
          </p:cNvSpPr>
          <p:nvPr>
            <p:ph sz="quarter" idx="10"/>
          </p:nvPr>
        </p:nvSpPr>
        <p:spPr>
          <a:xfrm>
            <a:off x="414924" y="1045011"/>
            <a:ext cx="7277100" cy="2651760"/>
          </a:xfrm>
        </p:spPr>
        <p:txBody>
          <a:bodyPr vert="horz" lIns="0" tIns="0" rIns="0" bIns="0" rtlCol="0" anchor="t">
            <a:noAutofit/>
          </a:bodyPr>
          <a:lstStyle/>
          <a:p>
            <a:pPr marL="285750" indent="-285750" fontAlgn="base">
              <a:buFont typeface="Arial" panose="020B0604020202020204" pitchFamily="34" charset="0"/>
              <a:buChar char="•"/>
            </a:pPr>
            <a:r>
              <a:rPr lang="en-US" sz="1800" b="1" i="0" u="none" strike="noStrike" dirty="0">
                <a:solidFill>
                  <a:schemeClr val="bg1"/>
                </a:solidFill>
                <a:effectLst/>
                <a:latin typeface="Arial"/>
                <a:cs typeface="Arial"/>
              </a:rPr>
              <a:t>CDS aligns with several best practices </a:t>
            </a:r>
            <a:r>
              <a:rPr lang="en-US" sz="1800" dirty="0">
                <a:solidFill>
                  <a:schemeClr val="bg1"/>
                </a:solidFill>
                <a:latin typeface="Arial"/>
                <a:cs typeface="Arial"/>
              </a:rPr>
              <a:t>- </a:t>
            </a:r>
            <a:r>
              <a:rPr lang="en-US" sz="1800" b="1" i="0" u="none" strike="noStrike" dirty="0">
                <a:solidFill>
                  <a:schemeClr val="bg1"/>
                </a:solidFill>
                <a:effectLst/>
                <a:latin typeface="Arial"/>
                <a:cs typeface="Arial"/>
              </a:rPr>
              <a:t>but lacks clinical nuance</a:t>
            </a:r>
          </a:p>
          <a:p>
            <a:pPr marL="285750" indent="-285750" rtl="0" fontAlgn="base">
              <a:spcBef>
                <a:spcPts val="0"/>
              </a:spcBef>
              <a:spcAft>
                <a:spcPts val="0"/>
              </a:spcAft>
              <a:buFont typeface="Arial" panose="020B0604020202020204" pitchFamily="34" charset="0"/>
              <a:buChar char="•"/>
            </a:pPr>
            <a:r>
              <a:rPr lang="en-US" sz="1800" b="1" i="0" u="none" strike="noStrike" dirty="0">
                <a:solidFill>
                  <a:schemeClr val="bg1"/>
                </a:solidFill>
                <a:effectLst/>
                <a:latin typeface="Arial" panose="020B0604020202020204" pitchFamily="34" charset="0"/>
              </a:rPr>
              <a:t>High false positive rate undermines clinician trust and actionability</a:t>
            </a:r>
          </a:p>
          <a:p>
            <a:pPr marL="285750" indent="-285750" rtl="0" fontAlgn="base">
              <a:spcBef>
                <a:spcPts val="0"/>
              </a:spcBef>
              <a:spcAft>
                <a:spcPts val="0"/>
              </a:spcAft>
              <a:buFont typeface="Arial" panose="020B0604020202020204" pitchFamily="34" charset="0"/>
              <a:buChar char="•"/>
            </a:pPr>
            <a:r>
              <a:rPr lang="en-US" sz="1800" b="1" i="0" u="none" strike="noStrike" dirty="0">
                <a:solidFill>
                  <a:schemeClr val="bg1"/>
                </a:solidFill>
                <a:effectLst/>
                <a:latin typeface="Arial" panose="020B0604020202020204" pitchFamily="34" charset="0"/>
              </a:rPr>
              <a:t>Workflow integration is strong, but alert timing and format need refinement</a:t>
            </a:r>
          </a:p>
          <a:p>
            <a:pPr marL="285750" indent="-285750" fontAlgn="base">
              <a:buFont typeface="Arial" panose="020B0604020202020204" pitchFamily="34" charset="0"/>
              <a:buChar char="•"/>
            </a:pPr>
            <a:r>
              <a:rPr lang="en-US" sz="1800" dirty="0">
                <a:solidFill>
                  <a:schemeClr val="bg1"/>
                </a:solidFill>
                <a:latin typeface="Arial"/>
                <a:cs typeface="Arial"/>
              </a:rPr>
              <a:t>Based on comments, engagement</a:t>
            </a:r>
            <a:r>
              <a:rPr lang="en-US" sz="1800" b="1" i="0" u="none" strike="noStrike" dirty="0">
                <a:solidFill>
                  <a:schemeClr val="bg1"/>
                </a:solidFill>
                <a:effectLst/>
                <a:latin typeface="Arial"/>
                <a:cs typeface="Arial"/>
              </a:rPr>
              <a:t> improves with better response options and logic</a:t>
            </a:r>
          </a:p>
          <a:p>
            <a:pPr marL="285750" indent="-285750" fontAlgn="base">
              <a:buFont typeface="Arial" panose="020B0604020202020204" pitchFamily="34" charset="0"/>
              <a:buChar char="•"/>
            </a:pPr>
            <a:r>
              <a:rPr lang="en-US" sz="1800" dirty="0">
                <a:solidFill>
                  <a:schemeClr val="bg1"/>
                </a:solidFill>
                <a:latin typeface="Arial"/>
                <a:cs typeface="Arial"/>
              </a:rPr>
              <a:t>Suggested enhancements</a:t>
            </a:r>
            <a:r>
              <a:rPr lang="en-US" sz="1800" b="1" i="0" u="none" strike="noStrike" dirty="0">
                <a:solidFill>
                  <a:schemeClr val="bg1"/>
                </a:solidFill>
                <a:effectLst/>
                <a:latin typeface="Arial"/>
                <a:cs typeface="Arial"/>
              </a:rPr>
              <a:t> support CDS "5 Rights" and increase long-term value</a:t>
            </a:r>
          </a:p>
        </p:txBody>
      </p:sp>
      <p:sp>
        <p:nvSpPr>
          <p:cNvPr id="5" name="Title 4">
            <a:extLst>
              <a:ext uri="{FF2B5EF4-FFF2-40B4-BE49-F238E27FC236}">
                <a16:creationId xmlns:a16="http://schemas.microsoft.com/office/drawing/2014/main" id="{A43DD9C2-30F0-972A-571A-845FD54D71B0}"/>
              </a:ext>
            </a:extLst>
          </p:cNvPr>
          <p:cNvSpPr>
            <a:spLocks noGrp="1"/>
          </p:cNvSpPr>
          <p:nvPr>
            <p:ph type="title"/>
          </p:nvPr>
        </p:nvSpPr>
        <p:spPr/>
        <p:txBody>
          <a:bodyPr vert="horz"/>
          <a:lstStyle/>
          <a:p>
            <a:r>
              <a:rPr lang="en-US" dirty="0"/>
              <a:t>Key Takeaways</a:t>
            </a:r>
          </a:p>
        </p:txBody>
      </p:sp>
    </p:spTree>
    <p:extLst>
      <p:ext uri="{BB962C8B-B14F-4D97-AF65-F5344CB8AC3E}">
        <p14:creationId xmlns:p14="http://schemas.microsoft.com/office/powerpoint/2010/main" val="18791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A8DD53-FB37-39EC-E28C-630E2A341DAB}"/>
              </a:ext>
            </a:extLst>
          </p:cNvPr>
          <p:cNvSpPr>
            <a:spLocks noGrp="1"/>
          </p:cNvSpPr>
          <p:nvPr>
            <p:ph type="ftr" sz="quarter" idx="11"/>
          </p:nvPr>
        </p:nvSpPr>
        <p:spPr>
          <a:xfrm>
            <a:off x="486870" y="4597360"/>
            <a:ext cx="4978319" cy="233720"/>
          </a:xfrm>
        </p:spPr>
        <p:txBody>
          <a:bodyPr/>
          <a:lstStyle/>
          <a:p>
            <a:r>
              <a:rPr lang="en-US"/>
              <a:t>NYU Langone Health</a:t>
            </a:r>
            <a:endParaRPr lang="en-US" dirty="0"/>
          </a:p>
        </p:txBody>
      </p:sp>
    </p:spTree>
    <p:extLst>
      <p:ext uri="{BB962C8B-B14F-4D97-AF65-F5344CB8AC3E}">
        <p14:creationId xmlns:p14="http://schemas.microsoft.com/office/powerpoint/2010/main" val="223079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23DCB4-05C9-A918-9F3B-7E9AA2D8A080}"/>
              </a:ext>
            </a:extLst>
          </p:cNvPr>
          <p:cNvGraphicFramePr>
            <a:graphicFrameLocks noChangeAspect="1"/>
          </p:cNvGraphicFramePr>
          <p:nvPr>
            <p:custDataLst>
              <p:tags r:id="rId1"/>
            </p:custDataLst>
            <p:extLst>
              <p:ext uri="{D42A27DB-BD31-4B8C-83A1-F6EECF244321}">
                <p14:modId xmlns:p14="http://schemas.microsoft.com/office/powerpoint/2010/main" val="75236377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0" name=""/>
                      <p:cNvPicPr/>
                      <p:nvPr/>
                    </p:nvPicPr>
                    <p:blipFill>
                      <a:blip r:embed="rId9"/>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E9A4A76B-7FBC-BE94-D332-A628DE6DAB62}"/>
              </a:ext>
            </a:extLst>
          </p:cNvPr>
          <p:cNvSpPr>
            <a:spLocks noGrp="1"/>
          </p:cNvSpPr>
          <p:nvPr>
            <p:ph type="sldNum" sz="quarter" idx="4"/>
          </p:nvPr>
        </p:nvSpPr>
        <p:spPr>
          <a:xfrm>
            <a:off x="8345303" y="4512952"/>
            <a:ext cx="286597" cy="138499"/>
          </a:xfrm>
        </p:spPr>
        <p:txBody>
          <a:bodyPr/>
          <a:lstStyle/>
          <a:p>
            <a:fld id="{2441C0E6-2A71-4EB3-9E92-A3D15D26B6CA}" type="slidenum">
              <a:rPr lang="en-US" smtClean="0"/>
              <a:pPr/>
              <a:t>2</a:t>
            </a:fld>
            <a:endParaRPr lang="en-US" dirty="0"/>
          </a:p>
        </p:txBody>
      </p:sp>
      <p:sp>
        <p:nvSpPr>
          <p:cNvPr id="4" name="Title 3">
            <a:extLst>
              <a:ext uri="{FF2B5EF4-FFF2-40B4-BE49-F238E27FC236}">
                <a16:creationId xmlns:a16="http://schemas.microsoft.com/office/drawing/2014/main" id="{FB52B7D6-D0F6-B395-CB9C-6CB7E009C4E7}"/>
              </a:ext>
            </a:extLst>
          </p:cNvPr>
          <p:cNvSpPr>
            <a:spLocks noGrp="1"/>
          </p:cNvSpPr>
          <p:nvPr>
            <p:ph type="title"/>
          </p:nvPr>
        </p:nvSpPr>
        <p:spPr>
          <a:xfrm>
            <a:off x="504606" y="414087"/>
            <a:ext cx="7274033" cy="773799"/>
          </a:xfrm>
        </p:spPr>
        <p:txBody>
          <a:bodyPr vert="horz"/>
          <a:lstStyle/>
          <a:p>
            <a:r>
              <a:rPr lang="en-US" dirty="0"/>
              <a:t>Goals of VCO Implementation </a:t>
            </a:r>
          </a:p>
        </p:txBody>
      </p:sp>
      <p:sp>
        <p:nvSpPr>
          <p:cNvPr id="8" name="Text Placeholder 2">
            <a:extLst>
              <a:ext uri="{FF2B5EF4-FFF2-40B4-BE49-F238E27FC236}">
                <a16:creationId xmlns:a16="http://schemas.microsoft.com/office/drawing/2014/main" id="{8F10DD40-A512-D860-6DB6-9D3A4436F9D0}"/>
              </a:ext>
            </a:extLst>
          </p:cNvPr>
          <p:cNvSpPr txBox="1">
            <a:spLocks/>
          </p:cNvSpPr>
          <p:nvPr>
            <p:custDataLst>
              <p:tags r:id="rId2"/>
            </p:custDataLst>
          </p:nvPr>
        </p:nvSpPr>
        <p:spPr bwMode="auto">
          <a:xfrm>
            <a:off x="1336676" y="1011238"/>
            <a:ext cx="6391275" cy="593725"/>
          </a:xfrm>
          <a:prstGeom prst="homePlate">
            <a:avLst>
              <a:gd name="adj" fmla="val 18182"/>
            </a:avLst>
          </a:prstGeom>
          <a:solidFill>
            <a:schemeClr val="accent1"/>
          </a:solidFill>
          <a:ln w="9525" cmpd="sng">
            <a:noFill/>
          </a:ln>
          <a:effectLst/>
          <a:extLst>
            <a:ext uri="{91240B29-F687-4F45-9708-019B960494DF}">
              <a14:hiddenLine xmlns:a14="http://schemas.microsoft.com/office/drawing/2010/main" w="9525" cmpd="sng">
                <a:solidFill>
                  <a:schemeClr val="bg1"/>
                </a:solidFill>
              </a14:hiddenLine>
            </a:ext>
          </a:extLst>
        </p:spPr>
        <p:txBody>
          <a:bodyPr vert="horz" wrap="square" lIns="71438" tIns="57150" rIns="0" bIns="5715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spcBef>
                <a:spcPts val="0"/>
              </a:spcBef>
              <a:spcAft>
                <a:spcPts val="0"/>
              </a:spcAft>
            </a:pPr>
            <a:r>
              <a:rPr lang="en-US" sz="1400" b="1" i="0" u="none" strike="noStrike" dirty="0">
                <a:solidFill>
                  <a:schemeClr val="bg1"/>
                </a:solidFill>
                <a:effectLst/>
              </a:rPr>
              <a:t>Prevent patient falls</a:t>
            </a:r>
            <a:r>
              <a:rPr lang="en-US" sz="1400" b="0" i="0" u="none" strike="noStrike" dirty="0">
                <a:solidFill>
                  <a:schemeClr val="bg1"/>
                </a:solidFill>
                <a:effectLst/>
              </a:rPr>
              <a:t> by identifying high-risk individuals using structured risk scores (e.g., Morse Fall Risk)</a:t>
            </a:r>
            <a:endParaRPr lang="en-US" sz="1400" dirty="0">
              <a:solidFill>
                <a:schemeClr val="bg1"/>
              </a:solidFill>
            </a:endParaRPr>
          </a:p>
        </p:txBody>
      </p:sp>
      <p:sp>
        <p:nvSpPr>
          <p:cNvPr id="21" name="Text Placeholder 2">
            <a:extLst>
              <a:ext uri="{FF2B5EF4-FFF2-40B4-BE49-F238E27FC236}">
                <a16:creationId xmlns:a16="http://schemas.microsoft.com/office/drawing/2014/main" id="{1B73CFAD-739A-0B44-B345-5022C40D0543}"/>
              </a:ext>
            </a:extLst>
          </p:cNvPr>
          <p:cNvSpPr txBox="1">
            <a:spLocks/>
          </p:cNvSpPr>
          <p:nvPr>
            <p:custDataLst>
              <p:tags r:id="rId3"/>
            </p:custDataLst>
          </p:nvPr>
        </p:nvSpPr>
        <p:spPr bwMode="auto">
          <a:xfrm>
            <a:off x="1336675" y="1714500"/>
            <a:ext cx="6386513" cy="569913"/>
          </a:xfrm>
          <a:prstGeom prst="homePlate">
            <a:avLst>
              <a:gd name="adj" fmla="val 18106"/>
            </a:avLst>
          </a:prstGeom>
          <a:solidFill>
            <a:schemeClr val="accent1"/>
          </a:solidFill>
          <a:ln w="9525" cmpd="sng">
            <a:noFill/>
          </a:ln>
          <a:effectLst/>
          <a:extLst>
            <a:ext uri="{91240B29-F687-4F45-9708-019B960494DF}">
              <a14:hiddenLine xmlns:a14="http://schemas.microsoft.com/office/drawing/2010/main" w="9525" cmpd="sng">
                <a:solidFill>
                  <a:schemeClr val="bg1"/>
                </a:solidFill>
              </a14:hiddenLine>
            </a:ext>
          </a:extLst>
        </p:spPr>
        <p:txBody>
          <a:bodyPr vert="horz" wrap="square" lIns="71438" tIns="46038" rIns="76200" bIns="4445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spcBef>
                <a:spcPts val="0"/>
              </a:spcBef>
              <a:spcAft>
                <a:spcPts val="0"/>
              </a:spcAft>
            </a:pPr>
            <a:r>
              <a:rPr lang="en-US" sz="1400" b="1" i="0" u="none" strike="noStrike" dirty="0">
                <a:solidFill>
                  <a:schemeClr val="bg1"/>
                </a:solidFill>
                <a:effectLst/>
                <a:latin typeface="Arial" panose="020B0604020202020204" pitchFamily="34" charset="0"/>
              </a:rPr>
              <a:t>Enable timely nursing action</a:t>
            </a:r>
            <a:r>
              <a:rPr lang="en-US" sz="1400" b="0" i="0" u="none" strike="noStrike" dirty="0">
                <a:solidFill>
                  <a:schemeClr val="bg1"/>
                </a:solidFill>
                <a:effectLst/>
                <a:latin typeface="Arial" panose="020B0604020202020204" pitchFamily="34" charset="0"/>
              </a:rPr>
              <a:t> through real-time, interruptive alerts that prompt evaluation for VCO</a:t>
            </a:r>
            <a:endParaRPr lang="en-US" sz="1400" b="0" dirty="0">
              <a:solidFill>
                <a:schemeClr val="bg1"/>
              </a:solidFill>
              <a:effectLst/>
            </a:endParaRPr>
          </a:p>
        </p:txBody>
      </p:sp>
      <p:sp>
        <p:nvSpPr>
          <p:cNvPr id="26" name="Text Placeholder 2">
            <a:extLst>
              <a:ext uri="{FF2B5EF4-FFF2-40B4-BE49-F238E27FC236}">
                <a16:creationId xmlns:a16="http://schemas.microsoft.com/office/drawing/2014/main" id="{215D9482-6FDD-F110-95EB-5F06F69401B6}"/>
              </a:ext>
            </a:extLst>
          </p:cNvPr>
          <p:cNvSpPr txBox="1">
            <a:spLocks/>
          </p:cNvSpPr>
          <p:nvPr>
            <p:custDataLst>
              <p:tags r:id="rId4"/>
            </p:custDataLst>
          </p:nvPr>
        </p:nvSpPr>
        <p:spPr bwMode="auto">
          <a:xfrm>
            <a:off x="1336674" y="2379663"/>
            <a:ext cx="6394450" cy="606425"/>
          </a:xfrm>
          <a:prstGeom prst="homePlate">
            <a:avLst>
              <a:gd name="adj" fmla="val 18325"/>
            </a:avLst>
          </a:prstGeom>
          <a:solidFill>
            <a:schemeClr val="accent1"/>
          </a:solidFill>
          <a:ln w="9525" cmpd="sng">
            <a:noFill/>
          </a:ln>
          <a:effectLst/>
          <a:extLst>
            <a:ext uri="{91240B29-F687-4F45-9708-019B960494DF}">
              <a14:hiddenLine xmlns:a14="http://schemas.microsoft.com/office/drawing/2010/main" w="9525" cmpd="sng">
                <a:solidFill>
                  <a:schemeClr val="bg1"/>
                </a:solidFill>
              </a14:hiddenLine>
            </a:ext>
          </a:extLst>
        </p:spPr>
        <p:txBody>
          <a:bodyPr vert="horz" wrap="square" lIns="71438" tIns="63500" rIns="0" bIns="6350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spcBef>
                <a:spcPts val="0"/>
              </a:spcBef>
              <a:spcAft>
                <a:spcPts val="0"/>
              </a:spcAft>
            </a:pPr>
            <a:r>
              <a:rPr lang="en-US" sz="1400" b="1" i="0" u="none" strike="noStrike" dirty="0">
                <a:solidFill>
                  <a:schemeClr val="bg1"/>
                </a:solidFill>
                <a:effectLst/>
                <a:latin typeface="Arial" panose="020B0604020202020204" pitchFamily="34" charset="0"/>
              </a:rPr>
              <a:t>Improve VCO enrollment rates</a:t>
            </a:r>
            <a:r>
              <a:rPr lang="en-US" sz="1400" b="0" i="0" u="none" strike="noStrike" dirty="0">
                <a:solidFill>
                  <a:schemeClr val="bg1"/>
                </a:solidFill>
                <a:effectLst/>
                <a:latin typeface="Arial" panose="020B0604020202020204" pitchFamily="34" charset="0"/>
              </a:rPr>
              <a:t> by ensuring eligible patients are not missed and receive appropriate virtual monitoring</a:t>
            </a:r>
            <a:endParaRPr lang="en-US" sz="1400" b="0" dirty="0">
              <a:solidFill>
                <a:schemeClr val="bg1"/>
              </a:solidFill>
              <a:effectLst/>
            </a:endParaRPr>
          </a:p>
        </p:txBody>
      </p:sp>
      <p:sp>
        <p:nvSpPr>
          <p:cNvPr id="32" name="Text Placeholder 2">
            <a:extLst>
              <a:ext uri="{FF2B5EF4-FFF2-40B4-BE49-F238E27FC236}">
                <a16:creationId xmlns:a16="http://schemas.microsoft.com/office/drawing/2014/main" id="{1ED924FD-96E5-1624-1C89-3527592ED787}"/>
              </a:ext>
            </a:extLst>
          </p:cNvPr>
          <p:cNvSpPr txBox="1">
            <a:spLocks/>
          </p:cNvSpPr>
          <p:nvPr>
            <p:custDataLst>
              <p:tags r:id="rId5"/>
            </p:custDataLst>
          </p:nvPr>
        </p:nvSpPr>
        <p:spPr bwMode="auto">
          <a:xfrm>
            <a:off x="1336675" y="3108325"/>
            <a:ext cx="6383338" cy="552450"/>
          </a:xfrm>
          <a:prstGeom prst="homePlate">
            <a:avLst>
              <a:gd name="adj" fmla="val 18103"/>
            </a:avLst>
          </a:prstGeom>
          <a:solidFill>
            <a:schemeClr val="accent1"/>
          </a:solidFill>
          <a:ln w="9525" cmpd="sng">
            <a:noFill/>
          </a:ln>
          <a:effectLst/>
          <a:extLst>
            <a:ext uri="{91240B29-F687-4F45-9708-019B960494DF}">
              <a14:hiddenLine xmlns:a14="http://schemas.microsoft.com/office/drawing/2010/main" w="9525" cmpd="sng">
                <a:solidFill>
                  <a:schemeClr val="bg1"/>
                </a:solidFill>
              </a14:hiddenLine>
            </a:ext>
          </a:extLst>
        </p:spPr>
        <p:txBody>
          <a:bodyPr vert="horz" wrap="square" lIns="71438" tIns="36513" rIns="57150" bIns="36513"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spcBef>
                <a:spcPts val="0"/>
              </a:spcBef>
              <a:spcAft>
                <a:spcPts val="0"/>
              </a:spcAft>
            </a:pPr>
            <a:r>
              <a:rPr lang="en-US" sz="1400" b="1" i="0" u="none" strike="noStrike" dirty="0">
                <a:solidFill>
                  <a:schemeClr val="bg1"/>
                </a:solidFill>
                <a:effectLst/>
                <a:latin typeface="Arial" panose="020B0604020202020204" pitchFamily="34" charset="0"/>
              </a:rPr>
              <a:t>Optimize clinical resources</a:t>
            </a:r>
            <a:r>
              <a:rPr lang="en-US" sz="1400" b="0" i="0" u="none" strike="noStrike" dirty="0">
                <a:solidFill>
                  <a:schemeClr val="bg1"/>
                </a:solidFill>
                <a:effectLst/>
                <a:latin typeface="Arial" panose="020B0604020202020204" pitchFamily="34" charset="0"/>
              </a:rPr>
              <a:t> by prioritizing VCO for patients who would benefit most, avoiding unnecessary observation</a:t>
            </a:r>
            <a:endParaRPr lang="en-US" sz="1400" b="0" dirty="0">
              <a:solidFill>
                <a:schemeClr val="bg1"/>
              </a:solidFill>
              <a:effectLst/>
            </a:endParaRPr>
          </a:p>
        </p:txBody>
      </p:sp>
      <p:sp>
        <p:nvSpPr>
          <p:cNvPr id="42" name="Text Placeholder 2">
            <a:extLst>
              <a:ext uri="{FF2B5EF4-FFF2-40B4-BE49-F238E27FC236}">
                <a16:creationId xmlns:a16="http://schemas.microsoft.com/office/drawing/2014/main" id="{140F11EE-2A6F-0F73-62FA-C3EBA9AD2D86}"/>
              </a:ext>
            </a:extLst>
          </p:cNvPr>
          <p:cNvSpPr txBox="1">
            <a:spLocks/>
          </p:cNvSpPr>
          <p:nvPr>
            <p:custDataLst>
              <p:tags r:id="rId6"/>
            </p:custDataLst>
          </p:nvPr>
        </p:nvSpPr>
        <p:spPr bwMode="auto">
          <a:xfrm>
            <a:off x="1336675" y="3763963"/>
            <a:ext cx="6381750" cy="541338"/>
          </a:xfrm>
          <a:prstGeom prst="homePlate">
            <a:avLst>
              <a:gd name="adj" fmla="val 18182"/>
            </a:avLst>
          </a:prstGeom>
          <a:solidFill>
            <a:schemeClr val="accent1"/>
          </a:solidFill>
          <a:ln w="9525" cmpd="sng">
            <a:noFill/>
          </a:ln>
          <a:effectLst/>
          <a:extLst>
            <a:ext uri="{91240B29-F687-4F45-9708-019B960494DF}">
              <a14:hiddenLine xmlns:a14="http://schemas.microsoft.com/office/drawing/2010/main" w="9525" cmpd="sng">
                <a:solidFill>
                  <a:schemeClr val="bg1"/>
                </a:solidFill>
              </a14:hiddenLine>
            </a:ext>
          </a:extLst>
        </p:spPr>
        <p:txBody>
          <a:bodyPr vert="horz" wrap="square" lIns="71438" tIns="31750" rIns="0" bIns="30163"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spcBef>
                <a:spcPts val="0"/>
              </a:spcBef>
              <a:spcAft>
                <a:spcPts val="0"/>
              </a:spcAft>
            </a:pPr>
            <a:r>
              <a:rPr lang="en-US" sz="1400" b="1" i="0" u="none" strike="noStrike" dirty="0">
                <a:solidFill>
                  <a:schemeClr val="bg1"/>
                </a:solidFill>
                <a:effectLst/>
                <a:latin typeface="Arial" panose="020B0604020202020204" pitchFamily="34" charset="0"/>
              </a:rPr>
              <a:t>Standardize fall prevention workflows</a:t>
            </a:r>
            <a:r>
              <a:rPr lang="en-US" sz="1400" b="0" i="0" u="none" strike="noStrike" dirty="0">
                <a:solidFill>
                  <a:schemeClr val="bg1"/>
                </a:solidFill>
                <a:effectLst/>
                <a:latin typeface="Arial" panose="020B0604020202020204" pitchFamily="34" charset="0"/>
              </a:rPr>
              <a:t> across inpatient units through embedded CDS tools in the Epic system</a:t>
            </a:r>
            <a:endParaRPr lang="en-US" sz="1400" b="0" dirty="0">
              <a:solidFill>
                <a:schemeClr val="bg1"/>
              </a:solidFill>
              <a:effectLst/>
            </a:endParaRPr>
          </a:p>
        </p:txBody>
      </p:sp>
      <p:sp>
        <p:nvSpPr>
          <p:cNvPr id="48" name="object 31">
            <a:extLst>
              <a:ext uri="{FF2B5EF4-FFF2-40B4-BE49-F238E27FC236}">
                <a16:creationId xmlns:a16="http://schemas.microsoft.com/office/drawing/2014/main" id="{A709E5C5-444E-55A1-A600-0C266DFAF4F9}"/>
              </a:ext>
            </a:extLst>
          </p:cNvPr>
          <p:cNvSpPr/>
          <p:nvPr/>
        </p:nvSpPr>
        <p:spPr>
          <a:xfrm>
            <a:off x="551706" y="1097497"/>
            <a:ext cx="368935" cy="353695"/>
          </a:xfrm>
          <a:custGeom>
            <a:avLst/>
            <a:gdLst/>
            <a:ahLst/>
            <a:cxnLst/>
            <a:rect l="l" t="t" r="r" b="b"/>
            <a:pathLst>
              <a:path w="368934" h="353694">
                <a:moveTo>
                  <a:pt x="0" y="353567"/>
                </a:moveTo>
                <a:lnTo>
                  <a:pt x="368808" y="353567"/>
                </a:lnTo>
                <a:lnTo>
                  <a:pt x="368808" y="0"/>
                </a:lnTo>
                <a:lnTo>
                  <a:pt x="0" y="0"/>
                </a:lnTo>
                <a:lnTo>
                  <a:pt x="0" y="353567"/>
                </a:lnTo>
                <a:close/>
              </a:path>
            </a:pathLst>
          </a:custGeom>
          <a:ln w="12192">
            <a:solidFill>
              <a:srgbClr val="A000FF"/>
            </a:solidFill>
          </a:ln>
        </p:spPr>
        <p:txBody>
          <a:bodyPr wrap="square" lIns="0" tIns="0" rIns="0" bIns="0" rtlCol="0"/>
          <a:lstStyle/>
          <a:p>
            <a:endParaRPr/>
          </a:p>
        </p:txBody>
      </p:sp>
      <p:sp>
        <p:nvSpPr>
          <p:cNvPr id="49" name="object 32">
            <a:extLst>
              <a:ext uri="{FF2B5EF4-FFF2-40B4-BE49-F238E27FC236}">
                <a16:creationId xmlns:a16="http://schemas.microsoft.com/office/drawing/2014/main" id="{4E1EDAEB-31F5-9BB4-8E39-871D227EA2C9}"/>
              </a:ext>
            </a:extLst>
          </p:cNvPr>
          <p:cNvSpPr txBox="1"/>
          <p:nvPr/>
        </p:nvSpPr>
        <p:spPr>
          <a:xfrm>
            <a:off x="616425" y="1154013"/>
            <a:ext cx="240665" cy="228909"/>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chemeClr val="bg1"/>
                </a:solidFill>
                <a:latin typeface="Tahoma"/>
                <a:cs typeface="Tahoma"/>
              </a:rPr>
              <a:t>01</a:t>
            </a:r>
            <a:endParaRPr sz="1400" dirty="0">
              <a:solidFill>
                <a:schemeClr val="bg1"/>
              </a:solidFill>
              <a:latin typeface="Tahoma"/>
              <a:cs typeface="Tahoma"/>
            </a:endParaRPr>
          </a:p>
        </p:txBody>
      </p:sp>
      <p:sp>
        <p:nvSpPr>
          <p:cNvPr id="50" name="object 31">
            <a:extLst>
              <a:ext uri="{FF2B5EF4-FFF2-40B4-BE49-F238E27FC236}">
                <a16:creationId xmlns:a16="http://schemas.microsoft.com/office/drawing/2014/main" id="{23FB4336-6CCD-8CE4-ED20-469B0120F7B3}"/>
              </a:ext>
            </a:extLst>
          </p:cNvPr>
          <p:cNvSpPr/>
          <p:nvPr/>
        </p:nvSpPr>
        <p:spPr>
          <a:xfrm>
            <a:off x="551706" y="1802972"/>
            <a:ext cx="368935" cy="353695"/>
          </a:xfrm>
          <a:custGeom>
            <a:avLst/>
            <a:gdLst/>
            <a:ahLst/>
            <a:cxnLst/>
            <a:rect l="l" t="t" r="r" b="b"/>
            <a:pathLst>
              <a:path w="368934" h="353694">
                <a:moveTo>
                  <a:pt x="0" y="353567"/>
                </a:moveTo>
                <a:lnTo>
                  <a:pt x="368808" y="353567"/>
                </a:lnTo>
                <a:lnTo>
                  <a:pt x="368808" y="0"/>
                </a:lnTo>
                <a:lnTo>
                  <a:pt x="0" y="0"/>
                </a:lnTo>
                <a:lnTo>
                  <a:pt x="0" y="353567"/>
                </a:lnTo>
                <a:close/>
              </a:path>
            </a:pathLst>
          </a:custGeom>
          <a:ln w="12192">
            <a:solidFill>
              <a:srgbClr val="A000FF"/>
            </a:solidFill>
          </a:ln>
        </p:spPr>
        <p:txBody>
          <a:bodyPr wrap="square" lIns="0" tIns="0" rIns="0" bIns="0" rtlCol="0"/>
          <a:lstStyle/>
          <a:p>
            <a:endParaRPr>
              <a:solidFill>
                <a:schemeClr val="bg1"/>
              </a:solidFill>
            </a:endParaRPr>
          </a:p>
        </p:txBody>
      </p:sp>
      <p:sp>
        <p:nvSpPr>
          <p:cNvPr id="51" name="object 32">
            <a:extLst>
              <a:ext uri="{FF2B5EF4-FFF2-40B4-BE49-F238E27FC236}">
                <a16:creationId xmlns:a16="http://schemas.microsoft.com/office/drawing/2014/main" id="{220575EB-3C4B-605F-4F8C-F12E5571DD86}"/>
              </a:ext>
            </a:extLst>
          </p:cNvPr>
          <p:cNvSpPr txBox="1"/>
          <p:nvPr/>
        </p:nvSpPr>
        <p:spPr>
          <a:xfrm>
            <a:off x="616425" y="1859488"/>
            <a:ext cx="240665" cy="228909"/>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chemeClr val="bg1"/>
                </a:solidFill>
                <a:latin typeface="Tahoma"/>
                <a:cs typeface="Tahoma"/>
              </a:rPr>
              <a:t>0</a:t>
            </a:r>
            <a:r>
              <a:rPr lang="en-US" sz="1400" b="1" spc="-50" dirty="0">
                <a:solidFill>
                  <a:schemeClr val="bg1"/>
                </a:solidFill>
                <a:latin typeface="Tahoma"/>
                <a:cs typeface="Tahoma"/>
              </a:rPr>
              <a:t>2</a:t>
            </a:r>
            <a:endParaRPr sz="1400" dirty="0">
              <a:solidFill>
                <a:schemeClr val="bg1"/>
              </a:solidFill>
              <a:latin typeface="Tahoma"/>
              <a:cs typeface="Tahoma"/>
            </a:endParaRPr>
          </a:p>
        </p:txBody>
      </p:sp>
      <p:sp>
        <p:nvSpPr>
          <p:cNvPr id="52" name="object 31">
            <a:extLst>
              <a:ext uri="{FF2B5EF4-FFF2-40B4-BE49-F238E27FC236}">
                <a16:creationId xmlns:a16="http://schemas.microsoft.com/office/drawing/2014/main" id="{550FEFFD-6329-DCB0-C3FC-57BA5B6DA282}"/>
              </a:ext>
            </a:extLst>
          </p:cNvPr>
          <p:cNvSpPr/>
          <p:nvPr/>
        </p:nvSpPr>
        <p:spPr>
          <a:xfrm>
            <a:off x="551706" y="2508447"/>
            <a:ext cx="368935" cy="353695"/>
          </a:xfrm>
          <a:custGeom>
            <a:avLst/>
            <a:gdLst/>
            <a:ahLst/>
            <a:cxnLst/>
            <a:rect l="l" t="t" r="r" b="b"/>
            <a:pathLst>
              <a:path w="368934" h="353694">
                <a:moveTo>
                  <a:pt x="0" y="353567"/>
                </a:moveTo>
                <a:lnTo>
                  <a:pt x="368808" y="353567"/>
                </a:lnTo>
                <a:lnTo>
                  <a:pt x="368808" y="0"/>
                </a:lnTo>
                <a:lnTo>
                  <a:pt x="0" y="0"/>
                </a:lnTo>
                <a:lnTo>
                  <a:pt x="0" y="353567"/>
                </a:lnTo>
                <a:close/>
              </a:path>
            </a:pathLst>
          </a:custGeom>
          <a:ln w="12192">
            <a:solidFill>
              <a:srgbClr val="A000FF"/>
            </a:solidFill>
          </a:ln>
        </p:spPr>
        <p:txBody>
          <a:bodyPr wrap="square" lIns="0" tIns="0" rIns="0" bIns="0" rtlCol="0"/>
          <a:lstStyle/>
          <a:p>
            <a:endParaRPr>
              <a:solidFill>
                <a:schemeClr val="bg1"/>
              </a:solidFill>
            </a:endParaRPr>
          </a:p>
        </p:txBody>
      </p:sp>
      <p:sp>
        <p:nvSpPr>
          <p:cNvPr id="53" name="object 32">
            <a:extLst>
              <a:ext uri="{FF2B5EF4-FFF2-40B4-BE49-F238E27FC236}">
                <a16:creationId xmlns:a16="http://schemas.microsoft.com/office/drawing/2014/main" id="{0B3587CE-D695-725E-C9C5-042805EDC186}"/>
              </a:ext>
            </a:extLst>
          </p:cNvPr>
          <p:cNvSpPr txBox="1"/>
          <p:nvPr/>
        </p:nvSpPr>
        <p:spPr>
          <a:xfrm>
            <a:off x="616425" y="2564963"/>
            <a:ext cx="240665" cy="228909"/>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chemeClr val="bg1"/>
                </a:solidFill>
                <a:latin typeface="Tahoma"/>
                <a:cs typeface="Tahoma"/>
              </a:rPr>
              <a:t>0</a:t>
            </a:r>
            <a:r>
              <a:rPr lang="en-US" sz="1400" b="1" spc="-50" dirty="0">
                <a:solidFill>
                  <a:schemeClr val="bg1"/>
                </a:solidFill>
                <a:latin typeface="Tahoma"/>
                <a:cs typeface="Tahoma"/>
              </a:rPr>
              <a:t>3</a:t>
            </a:r>
            <a:endParaRPr sz="1400" dirty="0">
              <a:solidFill>
                <a:schemeClr val="bg1"/>
              </a:solidFill>
              <a:latin typeface="Tahoma"/>
              <a:cs typeface="Tahoma"/>
            </a:endParaRPr>
          </a:p>
        </p:txBody>
      </p:sp>
      <p:sp>
        <p:nvSpPr>
          <p:cNvPr id="55" name="object 31">
            <a:extLst>
              <a:ext uri="{FF2B5EF4-FFF2-40B4-BE49-F238E27FC236}">
                <a16:creationId xmlns:a16="http://schemas.microsoft.com/office/drawing/2014/main" id="{B06CE3AE-B751-81BB-6458-1F5F0DBBB0D1}"/>
              </a:ext>
            </a:extLst>
          </p:cNvPr>
          <p:cNvSpPr/>
          <p:nvPr/>
        </p:nvSpPr>
        <p:spPr>
          <a:xfrm>
            <a:off x="550452" y="3136205"/>
            <a:ext cx="368935" cy="353695"/>
          </a:xfrm>
          <a:custGeom>
            <a:avLst/>
            <a:gdLst/>
            <a:ahLst/>
            <a:cxnLst/>
            <a:rect l="l" t="t" r="r" b="b"/>
            <a:pathLst>
              <a:path w="368934" h="353694">
                <a:moveTo>
                  <a:pt x="0" y="353567"/>
                </a:moveTo>
                <a:lnTo>
                  <a:pt x="368808" y="353567"/>
                </a:lnTo>
                <a:lnTo>
                  <a:pt x="368808" y="0"/>
                </a:lnTo>
                <a:lnTo>
                  <a:pt x="0" y="0"/>
                </a:lnTo>
                <a:lnTo>
                  <a:pt x="0" y="353567"/>
                </a:lnTo>
                <a:close/>
              </a:path>
            </a:pathLst>
          </a:custGeom>
          <a:ln w="12192">
            <a:solidFill>
              <a:srgbClr val="A000FF"/>
            </a:solidFill>
          </a:ln>
        </p:spPr>
        <p:txBody>
          <a:bodyPr wrap="square" lIns="0" tIns="0" rIns="0" bIns="0" rtlCol="0"/>
          <a:lstStyle/>
          <a:p>
            <a:endParaRPr>
              <a:solidFill>
                <a:schemeClr val="bg1"/>
              </a:solidFill>
            </a:endParaRPr>
          </a:p>
        </p:txBody>
      </p:sp>
      <p:sp>
        <p:nvSpPr>
          <p:cNvPr id="56" name="object 32">
            <a:extLst>
              <a:ext uri="{FF2B5EF4-FFF2-40B4-BE49-F238E27FC236}">
                <a16:creationId xmlns:a16="http://schemas.microsoft.com/office/drawing/2014/main" id="{4651BA20-AA01-6332-CC14-6A6EB1832B18}"/>
              </a:ext>
            </a:extLst>
          </p:cNvPr>
          <p:cNvSpPr txBox="1"/>
          <p:nvPr/>
        </p:nvSpPr>
        <p:spPr>
          <a:xfrm>
            <a:off x="615171" y="3192721"/>
            <a:ext cx="240665" cy="228909"/>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chemeClr val="bg1"/>
                </a:solidFill>
                <a:latin typeface="Tahoma"/>
                <a:cs typeface="Tahoma"/>
              </a:rPr>
              <a:t>0</a:t>
            </a:r>
            <a:r>
              <a:rPr lang="en-US" sz="1400" b="1" spc="-50" dirty="0">
                <a:solidFill>
                  <a:schemeClr val="bg1"/>
                </a:solidFill>
                <a:latin typeface="Tahoma"/>
                <a:cs typeface="Tahoma"/>
              </a:rPr>
              <a:t>4</a:t>
            </a:r>
            <a:endParaRPr sz="1400" dirty="0">
              <a:solidFill>
                <a:schemeClr val="bg1"/>
              </a:solidFill>
              <a:latin typeface="Tahoma"/>
              <a:cs typeface="Tahoma"/>
            </a:endParaRPr>
          </a:p>
        </p:txBody>
      </p:sp>
      <p:sp>
        <p:nvSpPr>
          <p:cNvPr id="57" name="object 31">
            <a:extLst>
              <a:ext uri="{FF2B5EF4-FFF2-40B4-BE49-F238E27FC236}">
                <a16:creationId xmlns:a16="http://schemas.microsoft.com/office/drawing/2014/main" id="{C6BFD2A0-4EFD-4208-BA54-5DB4C3C6C758}"/>
              </a:ext>
            </a:extLst>
          </p:cNvPr>
          <p:cNvSpPr/>
          <p:nvPr/>
        </p:nvSpPr>
        <p:spPr>
          <a:xfrm>
            <a:off x="551706" y="3763963"/>
            <a:ext cx="368935" cy="353695"/>
          </a:xfrm>
          <a:custGeom>
            <a:avLst/>
            <a:gdLst/>
            <a:ahLst/>
            <a:cxnLst/>
            <a:rect l="l" t="t" r="r" b="b"/>
            <a:pathLst>
              <a:path w="368934" h="353694">
                <a:moveTo>
                  <a:pt x="0" y="353567"/>
                </a:moveTo>
                <a:lnTo>
                  <a:pt x="368808" y="353567"/>
                </a:lnTo>
                <a:lnTo>
                  <a:pt x="368808" y="0"/>
                </a:lnTo>
                <a:lnTo>
                  <a:pt x="0" y="0"/>
                </a:lnTo>
                <a:lnTo>
                  <a:pt x="0" y="353567"/>
                </a:lnTo>
                <a:close/>
              </a:path>
            </a:pathLst>
          </a:custGeom>
          <a:ln w="12192">
            <a:solidFill>
              <a:srgbClr val="A000FF"/>
            </a:solidFill>
          </a:ln>
        </p:spPr>
        <p:txBody>
          <a:bodyPr wrap="square" lIns="0" tIns="0" rIns="0" bIns="0" rtlCol="0"/>
          <a:lstStyle/>
          <a:p>
            <a:endParaRPr>
              <a:solidFill>
                <a:schemeClr val="bg1"/>
              </a:solidFill>
            </a:endParaRPr>
          </a:p>
        </p:txBody>
      </p:sp>
      <p:sp>
        <p:nvSpPr>
          <p:cNvPr id="58" name="object 32">
            <a:extLst>
              <a:ext uri="{FF2B5EF4-FFF2-40B4-BE49-F238E27FC236}">
                <a16:creationId xmlns:a16="http://schemas.microsoft.com/office/drawing/2014/main" id="{980686BA-65EE-6B4B-7DCF-38D0B2521CDA}"/>
              </a:ext>
            </a:extLst>
          </p:cNvPr>
          <p:cNvSpPr txBox="1"/>
          <p:nvPr/>
        </p:nvSpPr>
        <p:spPr>
          <a:xfrm>
            <a:off x="616425" y="3820479"/>
            <a:ext cx="240665" cy="228909"/>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chemeClr val="bg1"/>
                </a:solidFill>
                <a:latin typeface="Tahoma"/>
                <a:cs typeface="Tahoma"/>
              </a:rPr>
              <a:t>0</a:t>
            </a:r>
            <a:r>
              <a:rPr lang="en-US" sz="1400" b="1" spc="-50" dirty="0">
                <a:solidFill>
                  <a:schemeClr val="bg1"/>
                </a:solidFill>
                <a:latin typeface="Tahoma"/>
                <a:cs typeface="Tahoma"/>
              </a:rPr>
              <a:t>5</a:t>
            </a:r>
            <a:endParaRPr sz="1400" dirty="0">
              <a:solidFill>
                <a:schemeClr val="bg1"/>
              </a:solidFill>
              <a:latin typeface="Tahoma"/>
              <a:cs typeface="Tahoma"/>
            </a:endParaRPr>
          </a:p>
        </p:txBody>
      </p:sp>
    </p:spTree>
    <p:extLst>
      <p:ext uri="{BB962C8B-B14F-4D97-AF65-F5344CB8AC3E}">
        <p14:creationId xmlns:p14="http://schemas.microsoft.com/office/powerpoint/2010/main" val="202326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4D05C2D-A6B4-399B-38BE-302545E1550A}"/>
              </a:ext>
            </a:extLst>
          </p:cNvPr>
          <p:cNvGraphicFramePr>
            <a:graphicFrameLocks noChangeAspect="1"/>
          </p:cNvGraphicFramePr>
          <p:nvPr>
            <p:custDataLst>
              <p:tags r:id="rId1"/>
            </p:custDataLst>
            <p:extLst>
              <p:ext uri="{D42A27DB-BD31-4B8C-83A1-F6EECF244321}">
                <p14:modId xmlns:p14="http://schemas.microsoft.com/office/powerpoint/2010/main" val="5422134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0395B6ED-EB79-32F7-2DB4-9ABDABC5A86A}"/>
              </a:ext>
            </a:extLst>
          </p:cNvPr>
          <p:cNvSpPr>
            <a:spLocks noGrp="1"/>
          </p:cNvSpPr>
          <p:nvPr>
            <p:ph type="sldNum" sz="quarter" idx="4"/>
          </p:nvPr>
        </p:nvSpPr>
        <p:spPr>
          <a:xfrm>
            <a:off x="8345303" y="4512952"/>
            <a:ext cx="286597" cy="138499"/>
          </a:xfrm>
        </p:spPr>
        <p:txBody>
          <a:bodyPr/>
          <a:lstStyle/>
          <a:p>
            <a:fld id="{2441C0E6-2A71-4EB3-9E92-A3D15D26B6CA}" type="slidenum">
              <a:rPr lang="en-US" smtClean="0"/>
              <a:pPr/>
              <a:t>3</a:t>
            </a:fld>
            <a:endParaRPr lang="en-US" dirty="0"/>
          </a:p>
        </p:txBody>
      </p:sp>
      <p:sp>
        <p:nvSpPr>
          <p:cNvPr id="4" name="Title 3">
            <a:extLst>
              <a:ext uri="{FF2B5EF4-FFF2-40B4-BE49-F238E27FC236}">
                <a16:creationId xmlns:a16="http://schemas.microsoft.com/office/drawing/2014/main" id="{FB52B7D6-D0F6-B395-CB9C-6CB7E009C4E7}"/>
              </a:ext>
            </a:extLst>
          </p:cNvPr>
          <p:cNvSpPr>
            <a:spLocks noGrp="1"/>
          </p:cNvSpPr>
          <p:nvPr>
            <p:ph type="title"/>
          </p:nvPr>
        </p:nvSpPr>
        <p:spPr>
          <a:xfrm>
            <a:off x="454626" y="319313"/>
            <a:ext cx="7274033" cy="773799"/>
          </a:xfrm>
        </p:spPr>
        <p:txBody>
          <a:bodyPr vert="horz"/>
          <a:lstStyle/>
          <a:p>
            <a:r>
              <a:rPr lang="en-US" dirty="0"/>
              <a:t>Alert Design Assessment: 5 “Rights” </a:t>
            </a:r>
          </a:p>
        </p:txBody>
      </p:sp>
      <p:sp>
        <p:nvSpPr>
          <p:cNvPr id="8" name="Rectangle 7">
            <a:extLst>
              <a:ext uri="{FF2B5EF4-FFF2-40B4-BE49-F238E27FC236}">
                <a16:creationId xmlns:a16="http://schemas.microsoft.com/office/drawing/2014/main" id="{553F0752-C882-9417-0BD3-2A758EC0FACE}"/>
              </a:ext>
            </a:extLst>
          </p:cNvPr>
          <p:cNvSpPr/>
          <p:nvPr/>
        </p:nvSpPr>
        <p:spPr>
          <a:xfrm>
            <a:off x="417151" y="1466187"/>
            <a:ext cx="2495862" cy="144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i="0" u="none" strike="noStrike" dirty="0">
                <a:solidFill>
                  <a:srgbClr val="FFFF00"/>
                </a:solidFill>
                <a:effectLst/>
                <a:latin typeface="Arial" panose="020B0604020202020204" pitchFamily="34" charset="0"/>
              </a:rPr>
              <a:t>Right Information</a:t>
            </a:r>
            <a:endParaRPr lang="en-US" sz="1100" b="0" dirty="0">
              <a:solidFill>
                <a:srgbClr val="FFFF00"/>
              </a:solidFill>
              <a:effectLst/>
            </a:endParaRP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Displays the Morse Fall Risk score with a brief explanation</a:t>
            </a:r>
            <a:endParaRPr lang="en-US" sz="1100" b="1" i="0" u="none" strike="noStrike" dirty="0">
              <a:solidFill>
                <a:schemeClr val="bg1"/>
              </a:solidFill>
              <a:effectLst/>
              <a:latin typeface="Arial" panose="020B0604020202020204" pitchFamily="34" charset="0"/>
            </a:endParaRP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Alert indicates if the patient is at high risk for falls, and if VCO is needed</a:t>
            </a:r>
            <a:endParaRPr lang="en-US" sz="1100" b="1" i="0" u="none" strike="noStrike" dirty="0">
              <a:solidFill>
                <a:schemeClr val="bg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08F8B7F-A246-EE1D-B6BC-AAB0D89B6722}"/>
              </a:ext>
            </a:extLst>
          </p:cNvPr>
          <p:cNvSpPr/>
          <p:nvPr/>
        </p:nvSpPr>
        <p:spPr>
          <a:xfrm>
            <a:off x="3151262" y="1466187"/>
            <a:ext cx="2495862" cy="14765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dirty="0">
                <a:solidFill>
                  <a:srgbClr val="FFFF00"/>
                </a:solidFill>
                <a:latin typeface="Arial" panose="020B0604020202020204" pitchFamily="34" charset="0"/>
              </a:rPr>
              <a:t>R</a:t>
            </a:r>
            <a:r>
              <a:rPr lang="en-US" sz="1100" b="1" i="0" u="none" strike="noStrike" dirty="0">
                <a:solidFill>
                  <a:srgbClr val="FFFF00"/>
                </a:solidFill>
                <a:effectLst/>
                <a:latin typeface="Arial" panose="020B0604020202020204" pitchFamily="34" charset="0"/>
              </a:rPr>
              <a:t>ight Person </a:t>
            </a: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Primary RN is identified as the correct person for assessment and intervention</a:t>
            </a:r>
          </a:p>
        </p:txBody>
      </p:sp>
      <p:sp>
        <p:nvSpPr>
          <p:cNvPr id="11" name="Rectangle 10">
            <a:extLst>
              <a:ext uri="{FF2B5EF4-FFF2-40B4-BE49-F238E27FC236}">
                <a16:creationId xmlns:a16="http://schemas.microsoft.com/office/drawing/2014/main" id="{FBA878D0-078C-2C8D-0E83-46F1872AB6C2}"/>
              </a:ext>
            </a:extLst>
          </p:cNvPr>
          <p:cNvSpPr/>
          <p:nvPr/>
        </p:nvSpPr>
        <p:spPr>
          <a:xfrm>
            <a:off x="5885373" y="1466160"/>
            <a:ext cx="2495862" cy="1449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i="0" u="none" strike="noStrike" dirty="0">
                <a:solidFill>
                  <a:srgbClr val="FFFF00"/>
                </a:solidFill>
                <a:effectLst/>
                <a:latin typeface="Arial" panose="020B0604020202020204" pitchFamily="34" charset="0"/>
              </a:rPr>
              <a:t>Right Channel</a:t>
            </a: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Interruptive, embedded within the chart</a:t>
            </a: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Includes buttons for different VCO eligibility response</a:t>
            </a:r>
          </a:p>
        </p:txBody>
      </p:sp>
      <p:sp>
        <p:nvSpPr>
          <p:cNvPr id="12" name="Rectangle 11">
            <a:extLst>
              <a:ext uri="{FF2B5EF4-FFF2-40B4-BE49-F238E27FC236}">
                <a16:creationId xmlns:a16="http://schemas.microsoft.com/office/drawing/2014/main" id="{AC1B11F6-C85B-05A0-7AC5-211DA23FB7FF}"/>
              </a:ext>
            </a:extLst>
          </p:cNvPr>
          <p:cNvSpPr/>
          <p:nvPr/>
        </p:nvSpPr>
        <p:spPr>
          <a:xfrm>
            <a:off x="1548219" y="3047625"/>
            <a:ext cx="2495862" cy="1603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en-US" sz="1100" b="1" i="0" u="none" strike="noStrike" dirty="0">
                <a:solidFill>
                  <a:srgbClr val="FFFF00"/>
                </a:solidFill>
                <a:effectLst/>
                <a:latin typeface="Arial"/>
                <a:cs typeface="Arial"/>
              </a:rPr>
              <a:t>Right </a:t>
            </a:r>
            <a:r>
              <a:rPr lang="en-US" sz="1100" b="1" dirty="0">
                <a:solidFill>
                  <a:srgbClr val="FFFF00"/>
                </a:solidFill>
                <a:latin typeface="Arial"/>
                <a:cs typeface="Arial"/>
              </a:rPr>
              <a:t>Format</a:t>
            </a:r>
            <a:endParaRPr lang="en-US" sz="1100" b="1" i="0" u="none" strike="noStrike" dirty="0">
              <a:solidFill>
                <a:srgbClr val="FFFF00"/>
              </a:solidFill>
              <a:effectLst/>
              <a:latin typeface="Arial" panose="020B0604020202020204" pitchFamily="34" charset="0"/>
            </a:endParaRP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Structured documentation ("Fall Risk Assessment" document and "Constant Observation Intervention" flowsheet)</a:t>
            </a: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b="0" i="0" u="none" strike="noStrike" dirty="0">
                <a:solidFill>
                  <a:schemeClr val="bg1"/>
                </a:solidFill>
                <a:effectLst/>
                <a:latin typeface="Arial" panose="020B0604020202020204" pitchFamily="34" charset="0"/>
              </a:rPr>
              <a:t>Clear visual decision points with Yes/No pathways</a:t>
            </a:r>
            <a:r>
              <a:rPr lang="en-US" sz="1100" b="1" i="0" u="none" strike="noStrike" dirty="0">
                <a:solidFill>
                  <a:schemeClr val="bg1"/>
                </a:solidFill>
                <a:effectLst/>
                <a:latin typeface="Arial" panose="020B0604020202020204" pitchFamily="34" charset="0"/>
              </a:rPr>
              <a:t> </a:t>
            </a:r>
            <a:r>
              <a:rPr lang="en-US" sz="1100" b="0" i="0" u="none" strike="noStrike" dirty="0">
                <a:solidFill>
                  <a:schemeClr val="bg1"/>
                </a:solidFill>
                <a:effectLst/>
                <a:latin typeface="Arial" panose="020B0604020202020204" pitchFamily="34" charset="0"/>
              </a:rPr>
              <a:t>(Eligible/Not Eligible buttons</a:t>
            </a:r>
            <a:r>
              <a:rPr lang="en-US" sz="1100" dirty="0">
                <a:solidFill>
                  <a:schemeClr val="bg1"/>
                </a:solidFill>
                <a:latin typeface="Arial" panose="020B0604020202020204" pitchFamily="34" charset="0"/>
              </a:rPr>
              <a:t>)</a:t>
            </a:r>
            <a:endParaRPr lang="en-US" sz="1100" b="0" i="0" u="none" strike="noStrike" dirty="0">
              <a:solidFill>
                <a:schemeClr val="bg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93958DBD-9D01-A3DB-3F80-90A5CC486B48}"/>
              </a:ext>
            </a:extLst>
          </p:cNvPr>
          <p:cNvSpPr/>
          <p:nvPr/>
        </p:nvSpPr>
        <p:spPr>
          <a:xfrm>
            <a:off x="4294854" y="3036419"/>
            <a:ext cx="2495862" cy="1615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1100" b="1" i="0" u="none" strike="noStrike" dirty="0">
                <a:solidFill>
                  <a:srgbClr val="FFFF00"/>
                </a:solidFill>
                <a:effectLst/>
                <a:latin typeface="Arial" panose="020B0604020202020204" pitchFamily="34" charset="0"/>
              </a:rPr>
              <a:t>Right Time</a:t>
            </a: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Assessment occurs on a regular schedule (every 24 hours)</a:t>
            </a:r>
          </a:p>
          <a:p>
            <a:pPr marL="171450" indent="-171450" rtl="0" fontAlgn="base">
              <a:spcBef>
                <a:spcPts val="500"/>
              </a:spcBef>
              <a:spcAft>
                <a:spcPts val="0"/>
              </a:spcAft>
              <a:buFont typeface="Arial" panose="020B0604020202020204" pitchFamily="34" charset="0"/>
              <a:buChar char="•"/>
            </a:pPr>
            <a:r>
              <a:rPr lang="en-US" sz="1100" b="0" i="0" u="none" strike="noStrike" dirty="0">
                <a:solidFill>
                  <a:schemeClr val="bg1"/>
                </a:solidFill>
                <a:effectLst/>
                <a:latin typeface="Arial" panose="020B0604020202020204" pitchFamily="34" charset="0"/>
              </a:rPr>
              <a:t>Decision support triggers at appropriate clinical decision point</a:t>
            </a:r>
          </a:p>
        </p:txBody>
      </p:sp>
      <p:pic>
        <p:nvPicPr>
          <p:cNvPr id="15" name="Graphic 14">
            <a:extLst>
              <a:ext uri="{FF2B5EF4-FFF2-40B4-BE49-F238E27FC236}">
                <a16:creationId xmlns:a16="http://schemas.microsoft.com/office/drawing/2014/main" id="{72C8A119-8F1E-2D81-0B96-65F81ED4AA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8026" y="786056"/>
            <a:ext cx="614112" cy="614112"/>
          </a:xfrm>
          <a:prstGeom prst="rect">
            <a:avLst/>
          </a:prstGeom>
        </p:spPr>
      </p:pic>
      <p:pic>
        <p:nvPicPr>
          <p:cNvPr id="18" name="Graphic 17">
            <a:extLst>
              <a:ext uri="{FF2B5EF4-FFF2-40B4-BE49-F238E27FC236}">
                <a16:creationId xmlns:a16="http://schemas.microsoft.com/office/drawing/2014/main" id="{9072A7D8-A0DA-A151-BDE7-598518825F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44081" y="786056"/>
            <a:ext cx="614112" cy="614112"/>
          </a:xfrm>
          <a:prstGeom prst="rect">
            <a:avLst/>
          </a:prstGeom>
        </p:spPr>
      </p:pic>
      <p:pic>
        <p:nvPicPr>
          <p:cNvPr id="20" name="Graphic 19">
            <a:extLst>
              <a:ext uri="{FF2B5EF4-FFF2-40B4-BE49-F238E27FC236}">
                <a16:creationId xmlns:a16="http://schemas.microsoft.com/office/drawing/2014/main" id="{F55B67F4-27F2-FE77-9B61-D1588F34B4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38950" y="786056"/>
            <a:ext cx="614112" cy="614112"/>
          </a:xfrm>
          <a:prstGeom prst="rect">
            <a:avLst/>
          </a:prstGeom>
        </p:spPr>
      </p:pic>
    </p:spTree>
    <p:extLst>
      <p:ext uri="{BB962C8B-B14F-4D97-AF65-F5344CB8AC3E}">
        <p14:creationId xmlns:p14="http://schemas.microsoft.com/office/powerpoint/2010/main" val="425652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42DF561-68F5-8E3C-D36A-568AA5C93E1E}"/>
              </a:ext>
            </a:extLst>
          </p:cNvPr>
          <p:cNvGraphicFramePr>
            <a:graphicFrameLocks noChangeAspect="1"/>
          </p:cNvGraphicFramePr>
          <p:nvPr>
            <p:custDataLst>
              <p:tags r:id="rId1"/>
            </p:custDataLst>
            <p:extLst>
              <p:ext uri="{D42A27DB-BD31-4B8C-83A1-F6EECF244321}">
                <p14:modId xmlns:p14="http://schemas.microsoft.com/office/powerpoint/2010/main" val="304152257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982AE42A-8EF9-BA8B-3BCF-E5F28767ECD9}"/>
              </a:ext>
            </a:extLst>
          </p:cNvPr>
          <p:cNvSpPr>
            <a:spLocks noGrp="1"/>
          </p:cNvSpPr>
          <p:nvPr>
            <p:ph type="sldNum" sz="quarter" idx="4"/>
          </p:nvPr>
        </p:nvSpPr>
        <p:spPr/>
        <p:txBody>
          <a:bodyPr/>
          <a:lstStyle/>
          <a:p>
            <a:fld id="{2441C0E6-2A71-4EB3-9E92-A3D15D26B6CA}" type="slidenum">
              <a:rPr lang="en-US" smtClean="0"/>
              <a:pPr/>
              <a:t>4</a:t>
            </a:fld>
            <a:endParaRPr lang="en-US" dirty="0"/>
          </a:p>
        </p:txBody>
      </p:sp>
      <p:sp>
        <p:nvSpPr>
          <p:cNvPr id="5" name="Title 4">
            <a:extLst>
              <a:ext uri="{FF2B5EF4-FFF2-40B4-BE49-F238E27FC236}">
                <a16:creationId xmlns:a16="http://schemas.microsoft.com/office/drawing/2014/main" id="{5301AB11-D753-5455-1736-420B924AA8CF}"/>
              </a:ext>
            </a:extLst>
          </p:cNvPr>
          <p:cNvSpPr>
            <a:spLocks noGrp="1"/>
          </p:cNvSpPr>
          <p:nvPr>
            <p:ph type="title"/>
          </p:nvPr>
        </p:nvSpPr>
        <p:spPr/>
        <p:txBody>
          <a:bodyPr vert="horz"/>
          <a:lstStyle/>
          <a:p>
            <a:r>
              <a:rPr lang="en-US" dirty="0"/>
              <a:t>Initial Review of VCO Firing Report Dataset </a:t>
            </a:r>
          </a:p>
        </p:txBody>
      </p:sp>
      <p:pic>
        <p:nvPicPr>
          <p:cNvPr id="1026" name="Picture 2">
            <a:extLst>
              <a:ext uri="{FF2B5EF4-FFF2-40B4-BE49-F238E27FC236}">
                <a16:creationId xmlns:a16="http://schemas.microsoft.com/office/drawing/2014/main" id="{13110940-2209-1BFE-E3B8-1B13BE5BB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93" y="933925"/>
            <a:ext cx="4439587" cy="26470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732B3AF-F1A4-7DFC-474F-27713884E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193" y="927751"/>
            <a:ext cx="3980707" cy="26532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7D5F285-5940-4BBB-5E51-E4E8E934C0B6}"/>
              </a:ext>
            </a:extLst>
          </p:cNvPr>
          <p:cNvSpPr txBox="1"/>
          <p:nvPr/>
        </p:nvSpPr>
        <p:spPr>
          <a:xfrm>
            <a:off x="523636" y="3678446"/>
            <a:ext cx="3883271" cy="276999"/>
          </a:xfrm>
          <a:prstGeom prst="rect">
            <a:avLst/>
          </a:prstGeom>
          <a:noFill/>
        </p:spPr>
        <p:txBody>
          <a:bodyPr wrap="square">
            <a:spAutoFit/>
          </a:bodyPr>
          <a:lstStyle/>
          <a:p>
            <a:pPr algn="ctr"/>
            <a:r>
              <a:rPr lang="en-US" sz="1200" b="1" i="0" u="none" strike="noStrike" dirty="0">
                <a:solidFill>
                  <a:srgbClr val="FFFFFF"/>
                </a:solidFill>
                <a:effectLst/>
                <a:latin typeface="Arial" panose="020B0604020202020204" pitchFamily="34" charset="0"/>
              </a:rPr>
              <a:t>Fig 1. Alert Firing Volume Over Time</a:t>
            </a:r>
            <a:endParaRPr lang="en-US" sz="1200" dirty="0"/>
          </a:p>
        </p:txBody>
      </p:sp>
      <p:sp>
        <p:nvSpPr>
          <p:cNvPr id="23" name="TextBox 22">
            <a:extLst>
              <a:ext uri="{FF2B5EF4-FFF2-40B4-BE49-F238E27FC236}">
                <a16:creationId xmlns:a16="http://schemas.microsoft.com/office/drawing/2014/main" id="{BFA3D2B6-5188-0884-8BA3-72C27B1F2FAA}"/>
              </a:ext>
            </a:extLst>
          </p:cNvPr>
          <p:cNvSpPr txBox="1"/>
          <p:nvPr/>
        </p:nvSpPr>
        <p:spPr>
          <a:xfrm>
            <a:off x="4648546" y="3678446"/>
            <a:ext cx="4572000" cy="646331"/>
          </a:xfrm>
          <a:prstGeom prst="rect">
            <a:avLst/>
          </a:prstGeom>
          <a:noFill/>
        </p:spPr>
        <p:txBody>
          <a:bodyPr wrap="square">
            <a:spAutoFit/>
          </a:bodyPr>
          <a:lstStyle/>
          <a:p>
            <a:pPr algn="ctr" rtl="0">
              <a:spcBef>
                <a:spcPts val="0"/>
              </a:spcBef>
              <a:spcAft>
                <a:spcPts val="0"/>
              </a:spcAft>
            </a:pPr>
            <a:r>
              <a:rPr lang="en-US" sz="1200" b="1" i="0" u="none" strike="noStrike" dirty="0">
                <a:solidFill>
                  <a:srgbClr val="FFFFFF"/>
                </a:solidFill>
                <a:effectLst/>
                <a:latin typeface="Arial" panose="020B0604020202020204" pitchFamily="34" charset="0"/>
              </a:rPr>
              <a:t>Fig 2. VCO Eligibility Distribution</a:t>
            </a:r>
            <a:endParaRPr lang="en-US" sz="1200" b="0" dirty="0">
              <a:effectLst/>
            </a:endParaRPr>
          </a:p>
          <a:p>
            <a:pPr algn="ctr"/>
            <a:br>
              <a:rPr lang="en-US" sz="1200" dirty="0"/>
            </a:br>
            <a:endParaRPr lang="en-US" sz="1200" dirty="0"/>
          </a:p>
        </p:txBody>
      </p:sp>
      <p:sp>
        <p:nvSpPr>
          <p:cNvPr id="24" name="Rectangle 23">
            <a:extLst>
              <a:ext uri="{FF2B5EF4-FFF2-40B4-BE49-F238E27FC236}">
                <a16:creationId xmlns:a16="http://schemas.microsoft.com/office/drawing/2014/main" id="{3E3AA232-C366-6C06-FBD7-2E43A5FBD516}"/>
              </a:ext>
            </a:extLst>
          </p:cNvPr>
          <p:cNvSpPr/>
          <p:nvPr/>
        </p:nvSpPr>
        <p:spPr>
          <a:xfrm>
            <a:off x="404734" y="4164621"/>
            <a:ext cx="8289561" cy="6463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Scope: Analyzing VCO clinical decision support tool performance across 4 NYU Langone locations from Feb 2024 to Oct 2024.</a:t>
            </a:r>
          </a:p>
        </p:txBody>
      </p:sp>
    </p:spTree>
    <p:extLst>
      <p:ext uri="{BB962C8B-B14F-4D97-AF65-F5344CB8AC3E}">
        <p14:creationId xmlns:p14="http://schemas.microsoft.com/office/powerpoint/2010/main" val="164229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1BB0EEA-DFDA-E5E5-DC48-91E79EF2D52B}"/>
              </a:ext>
            </a:extLst>
          </p:cNvPr>
          <p:cNvGraphicFramePr>
            <a:graphicFrameLocks noChangeAspect="1"/>
          </p:cNvGraphicFramePr>
          <p:nvPr>
            <p:custDataLst>
              <p:tags r:id="rId1"/>
            </p:custDataLst>
            <p:extLst>
              <p:ext uri="{D42A27DB-BD31-4B8C-83A1-F6EECF244321}">
                <p14:modId xmlns:p14="http://schemas.microsoft.com/office/powerpoint/2010/main" val="62798552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BF934563-9BE8-018A-56DD-40FC9AC4DCFB}"/>
              </a:ext>
            </a:extLst>
          </p:cNvPr>
          <p:cNvSpPr>
            <a:spLocks noGrp="1"/>
          </p:cNvSpPr>
          <p:nvPr>
            <p:ph type="sldNum" sz="quarter" idx="4"/>
          </p:nvPr>
        </p:nvSpPr>
        <p:spPr/>
        <p:txBody>
          <a:bodyPr/>
          <a:lstStyle/>
          <a:p>
            <a:fld id="{2441C0E6-2A71-4EB3-9E92-A3D15D26B6CA}" type="slidenum">
              <a:rPr lang="en-US" smtClean="0"/>
              <a:pPr/>
              <a:t>5</a:t>
            </a:fld>
            <a:endParaRPr lang="en-US" dirty="0"/>
          </a:p>
        </p:txBody>
      </p:sp>
      <p:sp>
        <p:nvSpPr>
          <p:cNvPr id="3" name="Footer Placeholder 2">
            <a:extLst>
              <a:ext uri="{FF2B5EF4-FFF2-40B4-BE49-F238E27FC236}">
                <a16:creationId xmlns:a16="http://schemas.microsoft.com/office/drawing/2014/main" id="{C34E1520-C52C-CFA2-0757-8A9BB0F5B858}"/>
              </a:ext>
            </a:extLst>
          </p:cNvPr>
          <p:cNvSpPr>
            <a:spLocks noGrp="1"/>
          </p:cNvSpPr>
          <p:nvPr>
            <p:ph type="ftr" sz="quarter" idx="11"/>
          </p:nvPr>
        </p:nvSpPr>
        <p:spPr/>
        <p:txBody>
          <a:bodyPr/>
          <a:lstStyle/>
          <a:p>
            <a:r>
              <a:rPr lang="en-US"/>
              <a:t>NYU Langone Health</a:t>
            </a:r>
            <a:endParaRPr lang="en-US" dirty="0"/>
          </a:p>
        </p:txBody>
      </p:sp>
      <p:sp>
        <p:nvSpPr>
          <p:cNvPr id="5" name="Title 4">
            <a:extLst>
              <a:ext uri="{FF2B5EF4-FFF2-40B4-BE49-F238E27FC236}">
                <a16:creationId xmlns:a16="http://schemas.microsoft.com/office/drawing/2014/main" id="{4ECFD680-E51D-B779-F372-E52B3969668B}"/>
              </a:ext>
            </a:extLst>
          </p:cNvPr>
          <p:cNvSpPr>
            <a:spLocks noGrp="1"/>
          </p:cNvSpPr>
          <p:nvPr>
            <p:ph type="title"/>
          </p:nvPr>
        </p:nvSpPr>
        <p:spPr/>
        <p:txBody>
          <a:bodyPr vert="horz"/>
          <a:lstStyle/>
          <a:p>
            <a:r>
              <a:rPr lang="en-US" dirty="0"/>
              <a:t>Key Takeaways: Exploratory Data Analysis</a:t>
            </a:r>
          </a:p>
        </p:txBody>
      </p:sp>
      <p:graphicFrame>
        <p:nvGraphicFramePr>
          <p:cNvPr id="19" name="Table 18">
            <a:extLst>
              <a:ext uri="{FF2B5EF4-FFF2-40B4-BE49-F238E27FC236}">
                <a16:creationId xmlns:a16="http://schemas.microsoft.com/office/drawing/2014/main" id="{02714864-F60E-71E9-84BC-CA200F3CD316}"/>
              </a:ext>
            </a:extLst>
          </p:cNvPr>
          <p:cNvGraphicFramePr>
            <a:graphicFrameLocks noGrp="1"/>
          </p:cNvGraphicFramePr>
          <p:nvPr>
            <p:extLst>
              <p:ext uri="{D42A27DB-BD31-4B8C-83A1-F6EECF244321}">
                <p14:modId xmlns:p14="http://schemas.microsoft.com/office/powerpoint/2010/main" val="3419531871"/>
              </p:ext>
            </p:extLst>
          </p:nvPr>
        </p:nvGraphicFramePr>
        <p:xfrm>
          <a:off x="504606" y="895350"/>
          <a:ext cx="6096000" cy="3352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33775042"/>
                    </a:ext>
                  </a:extLst>
                </a:gridCol>
                <a:gridCol w="3048000">
                  <a:extLst>
                    <a:ext uri="{9D8B030D-6E8A-4147-A177-3AD203B41FA5}">
                      <a16:colId xmlns:a16="http://schemas.microsoft.com/office/drawing/2014/main" val="502131538"/>
                    </a:ext>
                  </a:extLst>
                </a:gridCol>
              </a:tblGrid>
              <a:tr h="225719">
                <a:tc>
                  <a:txBody>
                    <a:bodyPr/>
                    <a:lstStyle/>
                    <a:p>
                      <a:r>
                        <a:rPr lang="en-US" sz="1400" dirty="0"/>
                        <a:t>Metric </a:t>
                      </a:r>
                    </a:p>
                  </a:txBody>
                  <a:tcPr/>
                </a:tc>
                <a:tc>
                  <a:txBody>
                    <a:bodyPr/>
                    <a:lstStyle/>
                    <a:p>
                      <a:r>
                        <a:rPr lang="en-US" sz="1400" dirty="0"/>
                        <a:t>Value</a:t>
                      </a:r>
                    </a:p>
                  </a:txBody>
                  <a:tcPr/>
                </a:tc>
                <a:extLst>
                  <a:ext uri="{0D108BD9-81ED-4DB2-BD59-A6C34878D82A}">
                    <a16:rowId xmlns:a16="http://schemas.microsoft.com/office/drawing/2014/main" val="289771838"/>
                  </a:ext>
                </a:extLst>
              </a:tr>
              <a:tr h="225719">
                <a:tc>
                  <a:txBody>
                    <a:bodyPr/>
                    <a:lstStyle/>
                    <a:p>
                      <a:r>
                        <a:rPr lang="en-US" sz="1400" dirty="0"/>
                        <a:t>Total Alert Records </a:t>
                      </a:r>
                    </a:p>
                  </a:txBody>
                  <a:tcPr/>
                </a:tc>
                <a:tc>
                  <a:txBody>
                    <a:bodyPr/>
                    <a:lstStyle/>
                    <a:p>
                      <a:r>
                        <a:rPr lang="en-US" sz="1400" dirty="0"/>
                        <a:t>183,246</a:t>
                      </a:r>
                    </a:p>
                  </a:txBody>
                  <a:tcPr/>
                </a:tc>
                <a:extLst>
                  <a:ext uri="{0D108BD9-81ED-4DB2-BD59-A6C34878D82A}">
                    <a16:rowId xmlns:a16="http://schemas.microsoft.com/office/drawing/2014/main" val="2901704250"/>
                  </a:ext>
                </a:extLst>
              </a:tr>
              <a:tr h="225719">
                <a:tc>
                  <a:txBody>
                    <a:bodyPr/>
                    <a:lstStyle/>
                    <a:p>
                      <a:r>
                        <a:rPr lang="en-US" sz="1400" dirty="0"/>
                        <a:t>Unique Patients</a:t>
                      </a:r>
                    </a:p>
                  </a:txBody>
                  <a:tcPr/>
                </a:tc>
                <a:tc>
                  <a:txBody>
                    <a:bodyPr/>
                    <a:lstStyle/>
                    <a:p>
                      <a:r>
                        <a:rPr lang="en-US" sz="1400" dirty="0"/>
                        <a:t>33,636</a:t>
                      </a:r>
                    </a:p>
                  </a:txBody>
                  <a:tcPr/>
                </a:tc>
                <a:extLst>
                  <a:ext uri="{0D108BD9-81ED-4DB2-BD59-A6C34878D82A}">
                    <a16:rowId xmlns:a16="http://schemas.microsoft.com/office/drawing/2014/main" val="924239547"/>
                  </a:ext>
                </a:extLst>
              </a:tr>
              <a:tr h="225719">
                <a:tc>
                  <a:txBody>
                    <a:bodyPr/>
                    <a:lstStyle/>
                    <a:p>
                      <a:r>
                        <a:rPr lang="en-US" sz="1400" dirty="0"/>
                        <a:t>Unique Alert Recipients</a:t>
                      </a:r>
                    </a:p>
                  </a:txBody>
                  <a:tcPr/>
                </a:tc>
                <a:tc>
                  <a:txBody>
                    <a:bodyPr/>
                    <a:lstStyle/>
                    <a:p>
                      <a:r>
                        <a:rPr lang="en-US" sz="1400" dirty="0"/>
                        <a:t>3,484</a:t>
                      </a:r>
                    </a:p>
                  </a:txBody>
                  <a:tcPr/>
                </a:tc>
                <a:extLst>
                  <a:ext uri="{0D108BD9-81ED-4DB2-BD59-A6C34878D82A}">
                    <a16:rowId xmlns:a16="http://schemas.microsoft.com/office/drawing/2014/main" val="3255319230"/>
                  </a:ext>
                </a:extLst>
              </a:tr>
              <a:tr h="225719">
                <a:tc>
                  <a:txBody>
                    <a:bodyPr/>
                    <a:lstStyle/>
                    <a:p>
                      <a:r>
                        <a:rPr lang="en-US" sz="1400" dirty="0"/>
                        <a:t>Clinical Departments</a:t>
                      </a:r>
                    </a:p>
                  </a:txBody>
                  <a:tcPr/>
                </a:tc>
                <a:tc>
                  <a:txBody>
                    <a:bodyPr/>
                    <a:lstStyle/>
                    <a:p>
                      <a:r>
                        <a:rPr lang="en-US" sz="1400" dirty="0"/>
                        <a:t>10 </a:t>
                      </a:r>
                    </a:p>
                  </a:txBody>
                  <a:tcPr/>
                </a:tc>
                <a:extLst>
                  <a:ext uri="{0D108BD9-81ED-4DB2-BD59-A6C34878D82A}">
                    <a16:rowId xmlns:a16="http://schemas.microsoft.com/office/drawing/2014/main" val="2196581878"/>
                  </a:ext>
                </a:extLst>
              </a:tr>
              <a:tr h="225719">
                <a:tc>
                  <a:txBody>
                    <a:bodyPr/>
                    <a:lstStyle/>
                    <a:p>
                      <a:r>
                        <a:rPr lang="en-US" sz="1400" dirty="0"/>
                        <a:t>Date Range </a:t>
                      </a:r>
                    </a:p>
                  </a:txBody>
                  <a:tcPr/>
                </a:tc>
                <a:tc>
                  <a:txBody>
                    <a:bodyPr/>
                    <a:lstStyle/>
                    <a:p>
                      <a:r>
                        <a:rPr lang="en-US" sz="1400" dirty="0"/>
                        <a:t>Feb 7</a:t>
                      </a:r>
                      <a:r>
                        <a:rPr lang="en-US" sz="1400" baseline="30000" dirty="0"/>
                        <a:t>th</a:t>
                      </a:r>
                      <a:r>
                        <a:rPr lang="en-US" sz="1400" dirty="0"/>
                        <a:t>  - Oct 7</a:t>
                      </a:r>
                      <a:r>
                        <a:rPr lang="en-US" sz="1400" baseline="30000" dirty="0"/>
                        <a:t>th</a:t>
                      </a:r>
                      <a:r>
                        <a:rPr lang="en-US" sz="1400" dirty="0"/>
                        <a:t> 2024</a:t>
                      </a:r>
                    </a:p>
                  </a:txBody>
                  <a:tcPr/>
                </a:tc>
                <a:extLst>
                  <a:ext uri="{0D108BD9-81ED-4DB2-BD59-A6C34878D82A}">
                    <a16:rowId xmlns:a16="http://schemas.microsoft.com/office/drawing/2014/main" val="2643317566"/>
                  </a:ext>
                </a:extLst>
              </a:tr>
              <a:tr h="225719">
                <a:tc>
                  <a:txBody>
                    <a:bodyPr/>
                    <a:lstStyle/>
                    <a:p>
                      <a:r>
                        <a:rPr lang="en-US" sz="1400" dirty="0">
                          <a:solidFill>
                            <a:schemeClr val="bg1"/>
                          </a:solidFill>
                        </a:rPr>
                        <a:t>VCO Eligibility </a:t>
                      </a:r>
                    </a:p>
                  </a:txBody>
                  <a:tcPr>
                    <a:solidFill>
                      <a:srgbClr val="8000FF"/>
                    </a:solidFill>
                  </a:tcPr>
                </a:tc>
                <a:tc>
                  <a:txBody>
                    <a:bodyPr/>
                    <a:lstStyle/>
                    <a:p>
                      <a:endParaRPr lang="en-US" sz="1400" dirty="0"/>
                    </a:p>
                  </a:txBody>
                  <a:tcPr>
                    <a:solidFill>
                      <a:srgbClr val="8000FF"/>
                    </a:solidFill>
                  </a:tcPr>
                </a:tc>
                <a:extLst>
                  <a:ext uri="{0D108BD9-81ED-4DB2-BD59-A6C34878D82A}">
                    <a16:rowId xmlns:a16="http://schemas.microsoft.com/office/drawing/2014/main" val="3749564308"/>
                  </a:ext>
                </a:extLst>
              </a:tr>
              <a:tr h="225719">
                <a:tc>
                  <a:txBody>
                    <a:bodyPr/>
                    <a:lstStyle/>
                    <a:p>
                      <a:r>
                        <a:rPr lang="en-US" sz="1350" b="0" i="0" u="none" strike="noStrike" kern="1200" dirty="0">
                          <a:solidFill>
                            <a:schemeClr val="dk1"/>
                          </a:solidFill>
                          <a:effectLst/>
                          <a:latin typeface="+mn-lt"/>
                          <a:ea typeface="+mn-ea"/>
                          <a:cs typeface="+mn-cs"/>
                        </a:rPr>
                        <a:t>Eligible for VCO</a:t>
                      </a:r>
                      <a:endParaRPr lang="en-US" sz="1400" dirty="0"/>
                    </a:p>
                  </a:txBody>
                  <a:tcPr/>
                </a:tc>
                <a:tc>
                  <a:txBody>
                    <a:bodyPr/>
                    <a:lstStyle/>
                    <a:p>
                      <a:r>
                        <a:rPr lang="en-US" sz="1400" dirty="0"/>
                        <a:t>5.9% (10,838 alerts)</a:t>
                      </a:r>
                    </a:p>
                  </a:txBody>
                  <a:tcPr/>
                </a:tc>
                <a:extLst>
                  <a:ext uri="{0D108BD9-81ED-4DB2-BD59-A6C34878D82A}">
                    <a16:rowId xmlns:a16="http://schemas.microsoft.com/office/drawing/2014/main" val="3797229239"/>
                  </a:ext>
                </a:extLst>
              </a:tr>
              <a:tr h="225719">
                <a:tc>
                  <a:txBody>
                    <a:bodyPr/>
                    <a:lstStyle/>
                    <a:p>
                      <a:r>
                        <a:rPr lang="en-US" sz="1350" b="0" i="0" u="none" strike="noStrike" kern="1200" dirty="0">
                          <a:solidFill>
                            <a:schemeClr val="dk1"/>
                          </a:solidFill>
                          <a:effectLst/>
                          <a:latin typeface="+mn-lt"/>
                          <a:ea typeface="+mn-ea"/>
                          <a:cs typeface="+mn-cs"/>
                        </a:rPr>
                        <a:t>Eligible - Not needed</a:t>
                      </a:r>
                      <a:endParaRPr lang="en-US" sz="1400" dirty="0"/>
                    </a:p>
                  </a:txBody>
                  <a:tcPr/>
                </a:tc>
                <a:tc>
                  <a:txBody>
                    <a:bodyPr/>
                    <a:lstStyle/>
                    <a:p>
                      <a:r>
                        <a:rPr lang="en-US" sz="1400" dirty="0"/>
                        <a:t>78.7% (144,295 alerts)</a:t>
                      </a:r>
                    </a:p>
                  </a:txBody>
                  <a:tcPr/>
                </a:tc>
                <a:extLst>
                  <a:ext uri="{0D108BD9-81ED-4DB2-BD59-A6C34878D82A}">
                    <a16:rowId xmlns:a16="http://schemas.microsoft.com/office/drawing/2014/main" val="2040912163"/>
                  </a:ext>
                </a:extLst>
              </a:tr>
              <a:tr h="225719">
                <a:tc>
                  <a:txBody>
                    <a:bodyPr/>
                    <a:lstStyle/>
                    <a:p>
                      <a:r>
                        <a:rPr lang="en-US" sz="1350" b="0" i="0" u="none" strike="noStrike" kern="1200" dirty="0">
                          <a:solidFill>
                            <a:schemeClr val="dk1"/>
                          </a:solidFill>
                          <a:effectLst/>
                          <a:latin typeface="+mn-lt"/>
                          <a:ea typeface="+mn-ea"/>
                          <a:cs typeface="+mn-cs"/>
                        </a:rPr>
                        <a:t>Not eligible for VCO</a:t>
                      </a:r>
                      <a:endParaRPr lang="en-US" sz="1400" dirty="0"/>
                    </a:p>
                  </a:txBody>
                  <a:tcPr/>
                </a:tc>
                <a:tc>
                  <a:txBody>
                    <a:bodyPr/>
                    <a:lstStyle/>
                    <a:p>
                      <a:r>
                        <a:rPr lang="en-US" sz="1400" dirty="0"/>
                        <a:t>5.2% (9,598 alerts)</a:t>
                      </a:r>
                    </a:p>
                  </a:txBody>
                  <a:tcPr/>
                </a:tc>
                <a:extLst>
                  <a:ext uri="{0D108BD9-81ED-4DB2-BD59-A6C34878D82A}">
                    <a16:rowId xmlns:a16="http://schemas.microsoft.com/office/drawing/2014/main" val="320552766"/>
                  </a:ext>
                </a:extLst>
              </a:tr>
              <a:tr h="225719">
                <a:tc>
                  <a:txBody>
                    <a:bodyPr/>
                    <a:lstStyle/>
                    <a:p>
                      <a:pPr rtl="0"/>
                      <a:r>
                        <a:rPr lang="en-US" sz="1350" b="0" i="0" u="none" strike="noStrike" kern="1200" dirty="0">
                          <a:solidFill>
                            <a:schemeClr val="dk1"/>
                          </a:solidFill>
                          <a:effectLst/>
                          <a:latin typeface="+mn-lt"/>
                          <a:ea typeface="+mn-ea"/>
                          <a:cs typeface="+mn-cs"/>
                        </a:rPr>
                        <a:t>Unclassified</a:t>
                      </a:r>
                      <a:endParaRPr lang="en-US" sz="1400" b="0" dirty="0">
                        <a:effectLst/>
                      </a:endParaRPr>
                    </a:p>
                  </a:txBody>
                  <a:tcPr/>
                </a:tc>
                <a:tc>
                  <a:txBody>
                    <a:bodyPr/>
                    <a:lstStyle/>
                    <a:p>
                      <a:r>
                        <a:rPr lang="en-US" sz="1400" dirty="0"/>
                        <a:t>10.1% (18,515 alerts)</a:t>
                      </a:r>
                    </a:p>
                  </a:txBody>
                  <a:tcPr/>
                </a:tc>
                <a:extLst>
                  <a:ext uri="{0D108BD9-81ED-4DB2-BD59-A6C34878D82A}">
                    <a16:rowId xmlns:a16="http://schemas.microsoft.com/office/drawing/2014/main" val="261058882"/>
                  </a:ext>
                </a:extLst>
              </a:tr>
            </a:tbl>
          </a:graphicData>
        </a:graphic>
      </p:graphicFrame>
    </p:spTree>
    <p:extLst>
      <p:ext uri="{BB962C8B-B14F-4D97-AF65-F5344CB8AC3E}">
        <p14:creationId xmlns:p14="http://schemas.microsoft.com/office/powerpoint/2010/main" val="276949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E08202E-B573-DECC-9015-8640C83F3F7A}"/>
              </a:ext>
            </a:extLst>
          </p:cNvPr>
          <p:cNvGraphicFramePr>
            <a:graphicFrameLocks noChangeAspect="1"/>
          </p:cNvGraphicFramePr>
          <p:nvPr>
            <p:custDataLst>
              <p:tags r:id="rId1"/>
            </p:custDataLst>
            <p:extLst>
              <p:ext uri="{D42A27DB-BD31-4B8C-83A1-F6EECF244321}">
                <p14:modId xmlns:p14="http://schemas.microsoft.com/office/powerpoint/2010/main" val="3100599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0" name=""/>
                      <p:cNvPicPr/>
                      <p:nvPr/>
                    </p:nvPicPr>
                    <p:blipFill>
                      <a:blip r:embed="rId9"/>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4DD65039-E9DB-4FF9-8D04-ACD5FE712452}"/>
              </a:ext>
            </a:extLst>
          </p:cNvPr>
          <p:cNvSpPr>
            <a:spLocks noGrp="1"/>
          </p:cNvSpPr>
          <p:nvPr>
            <p:ph type="sldNum" sz="quarter" idx="4"/>
          </p:nvPr>
        </p:nvSpPr>
        <p:spPr/>
        <p:txBody>
          <a:bodyPr/>
          <a:lstStyle/>
          <a:p>
            <a:fld id="{2441C0E6-2A71-4EB3-9E92-A3D15D26B6CA}" type="slidenum">
              <a:rPr lang="en-US" smtClean="0"/>
              <a:pPr/>
              <a:t>6</a:t>
            </a:fld>
            <a:endParaRPr lang="en-US" dirty="0"/>
          </a:p>
        </p:txBody>
      </p:sp>
      <p:sp>
        <p:nvSpPr>
          <p:cNvPr id="5" name="Title 4">
            <a:extLst>
              <a:ext uri="{FF2B5EF4-FFF2-40B4-BE49-F238E27FC236}">
                <a16:creationId xmlns:a16="http://schemas.microsoft.com/office/drawing/2014/main" id="{235C4AF6-D591-18B0-5760-80A04BFFA04D}"/>
              </a:ext>
            </a:extLst>
          </p:cNvPr>
          <p:cNvSpPr>
            <a:spLocks noGrp="1"/>
          </p:cNvSpPr>
          <p:nvPr>
            <p:ph type="title"/>
          </p:nvPr>
        </p:nvSpPr>
        <p:spPr>
          <a:xfrm>
            <a:off x="441217" y="345195"/>
            <a:ext cx="7274033" cy="773799"/>
          </a:xfrm>
        </p:spPr>
        <p:txBody>
          <a:bodyPr vert="horz"/>
          <a:lstStyle/>
          <a:p>
            <a:r>
              <a:rPr lang="en-US" b="1" dirty="0"/>
              <a:t>Evaluation: Usability </a:t>
            </a:r>
            <a:br>
              <a:rPr lang="en-US" dirty="0"/>
            </a:br>
            <a:r>
              <a:rPr lang="en-US" sz="1800" dirty="0"/>
              <a:t>A low VCO eligibility rate is discovered despite CDS intervention </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F978DA5-7DA1-A01B-ED16-E2F9FB23E9DE}"/>
                  </a:ext>
                </a:extLst>
              </p:cNvPr>
              <p:cNvSpPr>
                <a:spLocks noGrp="1"/>
              </p:cNvSpPr>
              <p:nvPr>
                <p:ph sz="quarter" idx="10"/>
              </p:nvPr>
            </p:nvSpPr>
            <p:spPr>
              <a:xfrm>
                <a:off x="452859" y="1190784"/>
                <a:ext cx="5752505" cy="669009"/>
              </a:xfrm>
            </p:spPr>
            <p:txBody>
              <a:bodyPr/>
              <a:lstStyle/>
              <a:p>
                <a:r>
                  <a:rPr lang="en-US" sz="1200" dirty="0">
                    <a:solidFill>
                      <a:schemeClr val="bg1"/>
                    </a:solidFill>
                  </a:rPr>
                  <a:t>Mathematical Formula (Overall Eligibility Rate)</a:t>
                </a:r>
                <a:endParaRPr lang="en-US" sz="1200" b="1" i="1" dirty="0">
                  <a:solidFill>
                    <a:schemeClr val="bg1"/>
                  </a:solidFill>
                </a:endParaRPr>
              </a:p>
              <a:p>
                <a14:m>
                  <m:oMath xmlns:m="http://schemas.openxmlformats.org/officeDocument/2006/math">
                    <m:r>
                      <a:rPr lang="en-US" sz="1200" b="1" i="1" smtClean="0">
                        <a:solidFill>
                          <a:schemeClr val="bg1"/>
                        </a:solidFill>
                        <a:latin typeface="Cambria Math" panose="02040503050406030204" pitchFamily="18" charset="0"/>
                      </a:rPr>
                      <m:t>𝑬𝑹</m:t>
                    </m:r>
                    <m:r>
                      <a:rPr lang="en-US" sz="1200" b="1" i="1" smtClean="0">
                        <a:solidFill>
                          <a:schemeClr val="bg1"/>
                        </a:solidFill>
                        <a:latin typeface="Cambria Math" panose="02040503050406030204" pitchFamily="18" charset="0"/>
                      </a:rPr>
                      <m:t>=(</m:t>
                    </m:r>
                    <m:f>
                      <m:fPr>
                        <m:ctrlPr>
                          <a:rPr lang="en-US" sz="1200" b="1" i="1" smtClean="0">
                            <a:solidFill>
                              <a:schemeClr val="bg1"/>
                            </a:solidFill>
                            <a:latin typeface="Cambria Math" panose="02040503050406030204" pitchFamily="18" charset="0"/>
                          </a:rPr>
                        </m:ctrlPr>
                      </m:fPr>
                      <m:num>
                        <m:r>
                          <a:rPr lang="en-US" sz="1200" b="1" i="1" smtClean="0">
                            <a:solidFill>
                              <a:schemeClr val="bg1"/>
                            </a:solidFill>
                            <a:latin typeface="Cambria Math" panose="02040503050406030204" pitchFamily="18" charset="0"/>
                          </a:rPr>
                          <m:t>𝑬</m:t>
                        </m:r>
                      </m:num>
                      <m:den>
                        <m:r>
                          <a:rPr lang="en-US" sz="1200" b="1" i="1" smtClean="0">
                            <a:solidFill>
                              <a:schemeClr val="bg1"/>
                            </a:solidFill>
                            <a:latin typeface="Cambria Math" panose="02040503050406030204" pitchFamily="18" charset="0"/>
                          </a:rPr>
                          <m:t>𝑨</m:t>
                        </m:r>
                      </m:den>
                    </m:f>
                    <m:r>
                      <a:rPr lang="en-US" sz="1200" b="1" i="0" smtClean="0">
                        <a:solidFill>
                          <a:schemeClr val="bg1"/>
                        </a:solidFill>
                        <a:latin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𝟏𝟎𝟎</m:t>
                    </m:r>
                  </m:oMath>
                </a14:m>
                <a:r>
                  <a:rPr lang="en-US" sz="1200" dirty="0">
                    <a:solidFill>
                      <a:schemeClr val="bg1"/>
                    </a:solidFill>
                  </a:rPr>
                  <a:t>%</a:t>
                </a:r>
              </a:p>
              <a:p>
                <a:endParaRPr lang="en-US" sz="1200" dirty="0">
                  <a:solidFill>
                    <a:schemeClr val="bg1"/>
                  </a:solidFill>
                </a:endParaRPr>
              </a:p>
              <a:p>
                <a:endParaRPr lang="en-US" dirty="0">
                  <a:solidFill>
                    <a:schemeClr val="bg1"/>
                  </a:solidFill>
                </a:endParaRPr>
              </a:p>
              <a:p>
                <a:endParaRPr lang="en-US" dirty="0">
                  <a:solidFill>
                    <a:schemeClr val="bg1"/>
                  </a:solidFill>
                </a:endParaRPr>
              </a:p>
            </p:txBody>
          </p:sp>
        </mc:Choice>
        <mc:Fallback xmlns="">
          <p:sp>
            <p:nvSpPr>
              <p:cNvPr id="11" name="Content Placeholder 10">
                <a:extLst>
                  <a:ext uri="{FF2B5EF4-FFF2-40B4-BE49-F238E27FC236}">
                    <a16:creationId xmlns:a16="http://schemas.microsoft.com/office/drawing/2014/main" id="{EF978DA5-7DA1-A01B-ED16-E2F9FB23E9DE}"/>
                  </a:ext>
                </a:extLst>
              </p:cNvPr>
              <p:cNvSpPr>
                <a:spLocks noGrp="1" noRot="1" noChangeAspect="1" noMove="1" noResize="1" noEditPoints="1" noAdjustHandles="1" noChangeArrowheads="1" noChangeShapeType="1" noTextEdit="1"/>
              </p:cNvSpPr>
              <p:nvPr>
                <p:ph sz="quarter" idx="10"/>
              </p:nvPr>
            </p:nvSpPr>
            <p:spPr>
              <a:xfrm>
                <a:off x="452859" y="1190784"/>
                <a:ext cx="5752505" cy="669009"/>
              </a:xfrm>
              <a:blipFill>
                <a:blip r:embed="rId10"/>
                <a:stretch>
                  <a:fillRect l="-1542" t="-5556"/>
                </a:stretch>
              </a:blipFill>
            </p:spPr>
            <p:txBody>
              <a:bodyPr/>
              <a:lstStyle/>
              <a:p>
                <a:r>
                  <a:rPr lang="en-US">
                    <a:noFill/>
                  </a:rPr>
                  <a:t> </a:t>
                </a:r>
              </a:p>
            </p:txBody>
          </p:sp>
        </mc:Fallback>
      </mc:AlternateContent>
      <p:graphicFrame>
        <p:nvGraphicFramePr>
          <p:cNvPr id="50" name="Table 49">
            <a:extLst>
              <a:ext uri="{FF2B5EF4-FFF2-40B4-BE49-F238E27FC236}">
                <a16:creationId xmlns:a16="http://schemas.microsoft.com/office/drawing/2014/main" id="{5DB745C0-2B2C-3412-215C-069213C02C52}"/>
              </a:ext>
            </a:extLst>
          </p:cNvPr>
          <p:cNvGraphicFramePr>
            <a:graphicFrameLocks noGrp="1"/>
          </p:cNvGraphicFramePr>
          <p:nvPr>
            <p:extLst>
              <p:ext uri="{D42A27DB-BD31-4B8C-83A1-F6EECF244321}">
                <p14:modId xmlns:p14="http://schemas.microsoft.com/office/powerpoint/2010/main" val="1601702546"/>
              </p:ext>
            </p:extLst>
          </p:nvPr>
        </p:nvGraphicFramePr>
        <p:xfrm>
          <a:off x="452859" y="2036871"/>
          <a:ext cx="7892444" cy="274320"/>
        </p:xfrm>
        <a:graphic>
          <a:graphicData uri="http://schemas.openxmlformats.org/drawingml/2006/table">
            <a:tbl>
              <a:tblPr>
                <a:tableStyleId>{5C22544A-7EE6-4342-B048-85BDC9FD1C3A}</a:tableStyleId>
              </a:tblPr>
              <a:tblGrid>
                <a:gridCol w="3946222">
                  <a:extLst>
                    <a:ext uri="{9D8B030D-6E8A-4147-A177-3AD203B41FA5}">
                      <a16:colId xmlns:a16="http://schemas.microsoft.com/office/drawing/2014/main" val="2017179308"/>
                    </a:ext>
                  </a:extLst>
                </a:gridCol>
                <a:gridCol w="3946222">
                  <a:extLst>
                    <a:ext uri="{9D8B030D-6E8A-4147-A177-3AD203B41FA5}">
                      <a16:colId xmlns:a16="http://schemas.microsoft.com/office/drawing/2014/main" val="365086434"/>
                    </a:ext>
                  </a:extLst>
                </a:gridCol>
              </a:tblGrid>
              <a:tr h="187040">
                <a:tc>
                  <a:txBody>
                    <a:bodyPr/>
                    <a:lstStyle/>
                    <a:p>
                      <a:pPr algn="ctr"/>
                      <a:r>
                        <a:rPr lang="en-US" sz="1200" dirty="0"/>
                        <a:t>Overall Eligibility Rate</a:t>
                      </a:r>
                    </a:p>
                  </a:txBody>
                  <a:tcPr/>
                </a:tc>
                <a:tc>
                  <a:txBody>
                    <a:bodyPr/>
                    <a:lstStyle/>
                    <a:p>
                      <a:pPr algn="ctr"/>
                      <a:r>
                        <a:rPr lang="en-US" sz="1200" dirty="0"/>
                        <a:t>5.9%</a:t>
                      </a:r>
                    </a:p>
                  </a:txBody>
                  <a:tcPr/>
                </a:tc>
                <a:extLst>
                  <a:ext uri="{0D108BD9-81ED-4DB2-BD59-A6C34878D82A}">
                    <a16:rowId xmlns:a16="http://schemas.microsoft.com/office/drawing/2014/main" val="769432257"/>
                  </a:ext>
                </a:extLst>
              </a:tr>
            </a:tbl>
          </a:graphicData>
        </a:graphic>
      </p:graphicFrame>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027B9A3-10B8-40A7-F24E-2DAA4DC1D3B1}"/>
                  </a:ext>
                </a:extLst>
              </p:cNvPr>
              <p:cNvSpPr txBox="1"/>
              <p:nvPr/>
            </p:nvSpPr>
            <p:spPr>
              <a:xfrm>
                <a:off x="4572000" y="1187886"/>
                <a:ext cx="3901004" cy="717119"/>
              </a:xfrm>
              <a:prstGeom prst="rect">
                <a:avLst/>
              </a:prstGeom>
              <a:noFill/>
            </p:spPr>
            <p:txBody>
              <a:bodyPr wrap="none" rtlCol="0">
                <a:spAutoFit/>
              </a:bodyPr>
              <a:lstStyle/>
              <a:p>
                <a:r>
                  <a:rPr lang="en-US" sz="1000" b="0" dirty="0">
                    <a:solidFill>
                      <a:schemeClr val="bg1"/>
                    </a:solidFill>
                  </a:rPr>
                  <a:t>ER = Eligibility Rate </a:t>
                </a:r>
              </a:p>
              <a:p>
                <a:r>
                  <a:rPr lang="en-US" sz="1000" b="0" dirty="0">
                    <a:solidFill>
                      <a:schemeClr val="bg1"/>
                    </a:solidFill>
                  </a:rPr>
                  <a:t>E = Eligible alerts = </a:t>
                </a:r>
                <a14:m>
                  <m:oMath xmlns:m="http://schemas.openxmlformats.org/officeDocument/2006/math">
                    <m:nary>
                      <m:naryPr>
                        <m:chr m:val="∑"/>
                        <m:ctrlPr>
                          <a:rPr lang="en-US" sz="1000" b="0" i="1" smtClean="0">
                            <a:solidFill>
                              <a:schemeClr val="bg1"/>
                            </a:solidFill>
                            <a:latin typeface="Cambria Math" panose="02040503050406030204" pitchFamily="18" charset="0"/>
                          </a:rPr>
                        </m:ctrlPr>
                      </m:naryPr>
                      <m:sub>
                        <m:r>
                          <m:rPr>
                            <m:brk m:alnAt="23"/>
                          </m:rPr>
                          <a:rPr lang="en-US" sz="1000" b="0" i="1" smtClean="0">
                            <a:solidFill>
                              <a:schemeClr val="bg1"/>
                            </a:solidFill>
                            <a:latin typeface="Cambria Math" panose="02040503050406030204" pitchFamily="18" charset="0"/>
                          </a:rPr>
                          <m:t>𝑖</m:t>
                        </m:r>
                        <m:r>
                          <a:rPr lang="en-US" sz="1000" b="0" i="1" smtClean="0">
                            <a:solidFill>
                              <a:schemeClr val="bg1"/>
                            </a:solidFill>
                            <a:latin typeface="Cambria Math" panose="02040503050406030204" pitchFamily="18" charset="0"/>
                          </a:rPr>
                          <m:t>=1</m:t>
                        </m:r>
                      </m:sub>
                      <m:sup>
                        <m:r>
                          <a:rPr lang="en-US" sz="1000" b="0" i="1" smtClean="0">
                            <a:solidFill>
                              <a:schemeClr val="bg1"/>
                            </a:solidFill>
                            <a:latin typeface="Cambria Math" panose="02040503050406030204" pitchFamily="18" charset="0"/>
                          </a:rPr>
                          <m:t>𝐴</m:t>
                        </m:r>
                      </m:sup>
                      <m:e>
                        <m:r>
                          <a:rPr lang="en-US" sz="1000" b="0" i="1" smtClean="0">
                            <a:solidFill>
                              <a:schemeClr val="bg1"/>
                            </a:solidFill>
                            <a:latin typeface="Cambria Math" panose="02040503050406030204" pitchFamily="18" charset="0"/>
                          </a:rPr>
                          <m:t>𝐼</m:t>
                        </m:r>
                        <m:r>
                          <a:rPr lang="en-US" sz="1000" b="0" i="1" smtClean="0">
                            <a:solidFill>
                              <a:schemeClr val="bg1"/>
                            </a:solidFill>
                            <a:latin typeface="Cambria Math" panose="02040503050406030204" pitchFamily="18" charset="0"/>
                          </a:rPr>
                          <m:t>(</m:t>
                        </m:r>
                        <m:sSub>
                          <m:sSubPr>
                            <m:ctrlPr>
                              <a:rPr lang="en-US" sz="1000" b="0" i="1" smtClean="0">
                                <a:solidFill>
                                  <a:schemeClr val="bg1"/>
                                </a:solidFill>
                                <a:latin typeface="Cambria Math" panose="02040503050406030204" pitchFamily="18" charset="0"/>
                              </a:rPr>
                            </m:ctrlPr>
                          </m:sSubPr>
                          <m:e>
                            <m:r>
                              <a:rPr lang="en-US" sz="1000" b="0" i="1" smtClean="0">
                                <a:solidFill>
                                  <a:schemeClr val="bg1"/>
                                </a:solidFill>
                                <a:latin typeface="Cambria Math" panose="02040503050406030204" pitchFamily="18" charset="0"/>
                              </a:rPr>
                              <m:t>𝑉𝐶𝑂</m:t>
                            </m:r>
                            <m:r>
                              <a:rPr lang="en-US" sz="1000" b="0" i="1" smtClean="0">
                                <a:solidFill>
                                  <a:schemeClr val="bg1"/>
                                </a:solidFill>
                                <a:latin typeface="Cambria Math" panose="02040503050406030204" pitchFamily="18" charset="0"/>
                              </a:rPr>
                              <m:t> </m:t>
                            </m:r>
                            <m:r>
                              <a:rPr lang="en-US" sz="1000" b="0" i="1" smtClean="0">
                                <a:solidFill>
                                  <a:schemeClr val="bg1"/>
                                </a:solidFill>
                                <a:latin typeface="Cambria Math" panose="02040503050406030204" pitchFamily="18" charset="0"/>
                              </a:rPr>
                              <m:t>𝐸𝑙𝑖𝑔𝑖𝑏𝑖𝑙𝑖𝑡𝑦</m:t>
                            </m:r>
                          </m:e>
                          <m:sub>
                            <m:r>
                              <a:rPr lang="en-US" sz="1000" b="0" i="1" smtClean="0">
                                <a:solidFill>
                                  <a:schemeClr val="bg1"/>
                                </a:solidFill>
                                <a:latin typeface="Cambria Math" panose="02040503050406030204" pitchFamily="18" charset="0"/>
                              </a:rPr>
                              <m:t>𝑖</m:t>
                            </m:r>
                          </m:sub>
                        </m:sSub>
                        <m:r>
                          <a:rPr lang="en-US" sz="1000" b="0" i="1" smtClean="0">
                            <a:solidFill>
                              <a:schemeClr val="bg1"/>
                            </a:solidFill>
                            <a:latin typeface="Cambria Math" panose="02040503050406030204" pitchFamily="18" charset="0"/>
                          </a:rPr>
                          <m:t>=”</m:t>
                        </m:r>
                        <m:r>
                          <a:rPr lang="en-US" sz="1000" b="0" i="1" smtClean="0">
                            <a:solidFill>
                              <a:schemeClr val="bg1"/>
                            </a:solidFill>
                            <a:latin typeface="Cambria Math" panose="02040503050406030204" pitchFamily="18" charset="0"/>
                          </a:rPr>
                          <m:t>𝐸𝑙𝑖𝑔𝑖𝑏𝑙𝑒</m:t>
                        </m:r>
                        <m:r>
                          <a:rPr lang="en-US" sz="1000" b="0" i="1" smtClean="0">
                            <a:solidFill>
                              <a:schemeClr val="bg1"/>
                            </a:solidFill>
                            <a:latin typeface="Cambria Math" panose="02040503050406030204" pitchFamily="18" charset="0"/>
                          </a:rPr>
                          <m:t> </m:t>
                        </m:r>
                        <m:r>
                          <a:rPr lang="en-US" sz="1000" b="0" i="1" smtClean="0">
                            <a:solidFill>
                              <a:schemeClr val="bg1"/>
                            </a:solidFill>
                            <a:latin typeface="Cambria Math" panose="02040503050406030204" pitchFamily="18" charset="0"/>
                          </a:rPr>
                          <m:t>𝑓𝑜𝑟</m:t>
                        </m:r>
                        <m:r>
                          <a:rPr lang="en-US" sz="1000" b="0" i="1" smtClean="0">
                            <a:solidFill>
                              <a:schemeClr val="bg1"/>
                            </a:solidFill>
                            <a:latin typeface="Cambria Math" panose="02040503050406030204" pitchFamily="18" charset="0"/>
                          </a:rPr>
                          <m:t> </m:t>
                        </m:r>
                        <m:r>
                          <a:rPr lang="en-US" sz="1000" b="0" i="1" smtClean="0">
                            <a:solidFill>
                              <a:schemeClr val="bg1"/>
                            </a:solidFill>
                            <a:latin typeface="Cambria Math" panose="02040503050406030204" pitchFamily="18" charset="0"/>
                          </a:rPr>
                          <m:t>𝑉𝐶𝑂</m:t>
                        </m:r>
                        <m:r>
                          <a:rPr lang="en-US" sz="1000" b="0" i="1" smtClean="0">
                            <a:solidFill>
                              <a:schemeClr val="bg1"/>
                            </a:solidFill>
                            <a:latin typeface="Cambria Math" panose="02040503050406030204" pitchFamily="18" charset="0"/>
                          </a:rPr>
                          <m:t>”</m:t>
                        </m:r>
                      </m:e>
                    </m:nary>
                  </m:oMath>
                </a14:m>
                <a:r>
                  <a:rPr lang="en-US" sz="1000" b="0" dirty="0">
                    <a:solidFill>
                      <a:schemeClr val="bg1"/>
                    </a:solidFill>
                  </a:rPr>
                  <a:t>) </a:t>
                </a:r>
              </a:p>
              <a:p>
                <a:pPr marL="171450" indent="-171450">
                  <a:buFont typeface="Arial" panose="020B0604020202020204" pitchFamily="34" charset="0"/>
                  <a:buChar char="•"/>
                </a:pPr>
                <a:r>
                  <a:rPr lang="en-US" sz="1000" b="0" dirty="0" err="1">
                    <a:solidFill>
                      <a:schemeClr val="bg1"/>
                    </a:solidFill>
                  </a:rPr>
                  <a:t>i</a:t>
                </a:r>
                <a:r>
                  <a:rPr lang="en-US" sz="1000" b="0" dirty="0">
                    <a:solidFill>
                      <a:schemeClr val="bg1"/>
                    </a:solidFill>
                  </a:rPr>
                  <a:t>=1  means true</a:t>
                </a:r>
              </a:p>
              <a:p>
                <a:r>
                  <a:rPr lang="en-US" sz="1000" b="0" dirty="0">
                    <a:solidFill>
                      <a:schemeClr val="bg1"/>
                    </a:solidFill>
                  </a:rPr>
                  <a:t>A = Total alerts = </a:t>
                </a:r>
                <a:r>
                  <a:rPr lang="en-US" sz="1000" b="0" dirty="0" err="1">
                    <a:solidFill>
                      <a:schemeClr val="bg1"/>
                    </a:solidFill>
                  </a:rPr>
                  <a:t>len</a:t>
                </a:r>
                <a:r>
                  <a:rPr lang="en-US" sz="1000" b="0" dirty="0">
                    <a:solidFill>
                      <a:schemeClr val="bg1"/>
                    </a:solidFill>
                  </a:rPr>
                  <a:t> (firing report)</a:t>
                </a:r>
              </a:p>
            </p:txBody>
          </p:sp>
        </mc:Choice>
        <mc:Fallback xmlns="">
          <p:sp>
            <p:nvSpPr>
              <p:cNvPr id="51" name="TextBox 50">
                <a:extLst>
                  <a:ext uri="{FF2B5EF4-FFF2-40B4-BE49-F238E27FC236}">
                    <a16:creationId xmlns:a16="http://schemas.microsoft.com/office/drawing/2014/main" id="{8027B9A3-10B8-40A7-F24E-2DAA4DC1D3B1}"/>
                  </a:ext>
                </a:extLst>
              </p:cNvPr>
              <p:cNvSpPr txBox="1">
                <a:spLocks noRot="1" noChangeAspect="1" noMove="1" noResize="1" noEditPoints="1" noAdjustHandles="1" noChangeArrowheads="1" noChangeShapeType="1" noTextEdit="1"/>
              </p:cNvSpPr>
              <p:nvPr/>
            </p:nvSpPr>
            <p:spPr>
              <a:xfrm>
                <a:off x="4572000" y="1187886"/>
                <a:ext cx="3901004" cy="717119"/>
              </a:xfrm>
              <a:prstGeom prst="rect">
                <a:avLst/>
              </a:prstGeom>
              <a:blipFill>
                <a:blip r:embed="rId11"/>
                <a:stretch>
                  <a:fillRect t="-6897" b="-5172"/>
                </a:stretch>
              </a:blipFill>
            </p:spPr>
            <p:txBody>
              <a:bodyPr/>
              <a:lstStyle/>
              <a:p>
                <a:r>
                  <a:rPr lang="en-US">
                    <a:noFill/>
                  </a:rPr>
                  <a:t> </a:t>
                </a:r>
              </a:p>
            </p:txBody>
          </p:sp>
        </mc:Fallback>
      </mc:AlternateContent>
      <p:cxnSp>
        <p:nvCxnSpPr>
          <p:cNvPr id="53" name="Straight Connector 52">
            <a:extLst>
              <a:ext uri="{FF2B5EF4-FFF2-40B4-BE49-F238E27FC236}">
                <a16:creationId xmlns:a16="http://schemas.microsoft.com/office/drawing/2014/main" id="{5B082652-C31B-C29C-14EA-9248AC8CCE38}"/>
              </a:ext>
            </a:extLst>
          </p:cNvPr>
          <p:cNvCxnSpPr/>
          <p:nvPr/>
        </p:nvCxnSpPr>
        <p:spPr>
          <a:xfrm>
            <a:off x="358240" y="2516981"/>
            <a:ext cx="8130361" cy="0"/>
          </a:xfrm>
          <a:prstGeom prst="line">
            <a:avLst/>
          </a:prstGeom>
          <a:ln>
            <a:solidFill>
              <a:schemeClr val="bg2"/>
            </a:solidFill>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54" name="Content Placeholder 10">
                <a:extLst>
                  <a:ext uri="{FF2B5EF4-FFF2-40B4-BE49-F238E27FC236}">
                    <a16:creationId xmlns:a16="http://schemas.microsoft.com/office/drawing/2014/main" id="{605DFA83-91F3-7C68-593C-4EB18839DAEF}"/>
                  </a:ext>
                </a:extLst>
              </p:cNvPr>
              <p:cNvSpPr txBox="1">
                <a:spLocks/>
              </p:cNvSpPr>
              <p:nvPr/>
            </p:nvSpPr>
            <p:spPr>
              <a:xfrm>
                <a:off x="452859" y="2709535"/>
                <a:ext cx="7262391" cy="883117"/>
              </a:xfrm>
              <a:prstGeom prst="rect">
                <a:avLst/>
              </a:prstGeom>
            </p:spPr>
            <p:txBody>
              <a:bodyPr vert="horz" lIns="0" tIns="0" rIns="0" bIns="0" rtlCol="0">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Mathematical Formula (Overall Response Rate)</a:t>
                </a:r>
                <a:endParaRPr lang="en-US" sz="1200" i="1" dirty="0">
                  <a:solidFill>
                    <a:schemeClr val="bg1"/>
                  </a:solidFill>
                </a:endParaRPr>
              </a:p>
              <a:p>
                <a14:m>
                  <m:oMath xmlns:m="http://schemas.openxmlformats.org/officeDocument/2006/math">
                    <m:r>
                      <m:rPr>
                        <m:nor/>
                      </m:rPr>
                      <a:rPr lang="en-US" sz="1200" b="1" i="0" smtClean="0">
                        <a:solidFill>
                          <a:schemeClr val="bg1"/>
                        </a:solidFill>
                        <a:latin typeface="Cambria Math" panose="02040503050406030204" pitchFamily="18" charset="0"/>
                      </a:rPr>
                      <m:t>Positive</m:t>
                    </m:r>
                    <m:r>
                      <m:rPr>
                        <m:nor/>
                      </m:rPr>
                      <a:rPr lang="en-US" sz="1200" b="1" i="0" smtClean="0">
                        <a:solidFill>
                          <a:schemeClr val="bg1"/>
                        </a:solidFill>
                        <a:latin typeface="Cambria Math" panose="02040503050406030204" pitchFamily="18" charset="0"/>
                      </a:rPr>
                      <m:t> </m:t>
                    </m:r>
                    <m:r>
                      <m:rPr>
                        <m:nor/>
                      </m:rPr>
                      <a:rPr lang="en-US" sz="1200" b="1" i="0" smtClean="0">
                        <a:solidFill>
                          <a:schemeClr val="bg1"/>
                        </a:solidFill>
                        <a:latin typeface="Cambria Math" panose="02040503050406030204" pitchFamily="18" charset="0"/>
                      </a:rPr>
                      <m:t>Rate</m:t>
                    </m:r>
                    <m:r>
                      <m:rPr>
                        <m:nor/>
                      </m:rPr>
                      <a:rPr lang="en-US" sz="1200" b="1" i="0" smtClean="0">
                        <a:solidFill>
                          <a:schemeClr val="bg1"/>
                        </a:solidFill>
                        <a:latin typeface="Cambria Math" panose="02040503050406030204" pitchFamily="18" charset="0"/>
                      </a:rPr>
                      <m:t> = </m:t>
                    </m:r>
                    <m:f>
                      <m:fPr>
                        <m:ctrlPr>
                          <a:rPr lang="en-US" sz="1200" b="1" i="1" smtClean="0">
                            <a:solidFill>
                              <a:schemeClr val="bg1"/>
                            </a:solidFill>
                            <a:latin typeface="Cambria Math" panose="02040503050406030204" pitchFamily="18" charset="0"/>
                          </a:rPr>
                        </m:ctrlPr>
                      </m:fPr>
                      <m:num>
                        <m:nary>
                          <m:naryPr>
                            <m:chr m:val="∑"/>
                            <m:ctrlPr>
                              <a:rPr lang="en-US" sz="1200" b="1" i="1" smtClean="0">
                                <a:solidFill>
                                  <a:schemeClr val="bg1"/>
                                </a:solidFill>
                                <a:latin typeface="Cambria Math" panose="02040503050406030204" pitchFamily="18" charset="0"/>
                              </a:rPr>
                            </m:ctrlPr>
                          </m:naryPr>
                          <m:sub>
                            <m:r>
                              <m:rPr>
                                <m:brk m:alnAt="23"/>
                              </m:rPr>
                              <a:rPr lang="en-US" sz="1200" b="1" i="1" smtClean="0">
                                <a:solidFill>
                                  <a:schemeClr val="bg1"/>
                                </a:solidFill>
                                <a:latin typeface="Cambria Math" panose="02040503050406030204" pitchFamily="18" charset="0"/>
                              </a:rPr>
                              <m:t>𝒊</m:t>
                            </m:r>
                            <m:r>
                              <a:rPr lang="en-US" sz="1200" b="1" i="1" smtClean="0">
                                <a:solidFill>
                                  <a:schemeClr val="bg1"/>
                                </a:solidFill>
                                <a:latin typeface="Cambria Math" panose="02040503050406030204" pitchFamily="18" charset="0"/>
                              </a:rPr>
                              <m:t>=</m:t>
                            </m:r>
                            <m:r>
                              <a:rPr lang="en-US" sz="1200" b="1" i="1" smtClean="0">
                                <a:solidFill>
                                  <a:schemeClr val="bg1"/>
                                </a:solidFill>
                                <a:latin typeface="Cambria Math" panose="02040503050406030204" pitchFamily="18" charset="0"/>
                              </a:rPr>
                              <m:t>𝟏</m:t>
                            </m:r>
                          </m:sub>
                          <m:sup>
                            <m:r>
                              <m:rPr>
                                <m:nor/>
                              </m:rPr>
                              <a:rPr lang="en-US" sz="1200" b="1" i="0" smtClean="0">
                                <a:solidFill>
                                  <a:schemeClr val="bg1"/>
                                </a:solidFill>
                                <a:latin typeface="Cambria Math" panose="02040503050406030204" pitchFamily="18" charset="0"/>
                              </a:rPr>
                              <m:t>A</m:t>
                            </m:r>
                          </m:sup>
                          <m:e>
                            <m:r>
                              <a:rPr lang="en-US" sz="1200" b="1" i="1" smtClean="0">
                                <a:solidFill>
                                  <a:schemeClr val="bg1"/>
                                </a:solidFill>
                                <a:latin typeface="Cambria Math" panose="02040503050406030204" pitchFamily="18" charset="0"/>
                              </a:rPr>
                              <m:t>𝑰</m:t>
                            </m:r>
                            <m:r>
                              <a:rPr lang="en-US" sz="1200" b="1" i="1" smtClean="0">
                                <a:solidFill>
                                  <a:schemeClr val="bg1"/>
                                </a:solidFill>
                                <a:latin typeface="Cambria Math" panose="02040503050406030204" pitchFamily="18" charset="0"/>
                              </a:rPr>
                              <m:t>(</m:t>
                            </m:r>
                            <m:sSub>
                              <m:sSubPr>
                                <m:ctrlPr>
                                  <a:rPr lang="en-US" sz="1200" b="1" i="1" smtClean="0">
                                    <a:solidFill>
                                      <a:schemeClr val="bg1"/>
                                    </a:solidFill>
                                    <a:latin typeface="Cambria Math" panose="02040503050406030204" pitchFamily="18" charset="0"/>
                                  </a:rPr>
                                </m:ctrlPr>
                              </m:sSubPr>
                              <m:e>
                                <m:r>
                                  <a:rPr lang="en-US" sz="1200" b="1" i="1" smtClean="0">
                                    <a:solidFill>
                                      <a:schemeClr val="bg1"/>
                                    </a:solidFill>
                                    <a:latin typeface="Cambria Math" panose="02040503050406030204" pitchFamily="18" charset="0"/>
                                  </a:rPr>
                                  <m:t>𝑹</m:t>
                                </m:r>
                              </m:e>
                              <m:sub>
                                <m:r>
                                  <a:rPr lang="en-US" sz="1200" b="1" i="1" smtClean="0">
                                    <a:solidFill>
                                      <a:schemeClr val="bg1"/>
                                    </a:solidFill>
                                    <a:latin typeface="Cambria Math" panose="02040503050406030204" pitchFamily="18" charset="0"/>
                                  </a:rPr>
                                  <m:t>𝒊</m:t>
                                </m:r>
                              </m:sub>
                            </m:sSub>
                            <m:r>
                              <a:rPr lang="en-US" sz="1200" i="1">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𝑬𝒍𝒊𝒈𝒊𝒃𝒍𝒆</m:t>
                            </m:r>
                            <m:r>
                              <a:rPr lang="en-US" sz="1200" b="1" i="1" smtClean="0">
                                <a:solidFill>
                                  <a:schemeClr val="bg1"/>
                                </a:solidFill>
                                <a:latin typeface="Cambria Math" panose="02040503050406030204" pitchFamily="18" charset="0"/>
                                <a:ea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𝒇𝒐𝒓</m:t>
                            </m:r>
                            <m:r>
                              <a:rPr lang="en-US" sz="1200" b="1" i="1" smtClean="0">
                                <a:solidFill>
                                  <a:schemeClr val="bg1"/>
                                </a:solidFill>
                                <a:latin typeface="Cambria Math" panose="02040503050406030204" pitchFamily="18" charset="0"/>
                                <a:ea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𝑽𝑪𝑶</m:t>
                            </m:r>
                            <m:r>
                              <a:rPr lang="en-US" sz="1200" b="1" i="1" smtClean="0">
                                <a:solidFill>
                                  <a:schemeClr val="bg1"/>
                                </a:solidFill>
                                <a:latin typeface="Cambria Math" panose="02040503050406030204" pitchFamily="18" charset="0"/>
                                <a:ea typeface="Cambria Math" panose="02040503050406030204" pitchFamily="18" charset="0"/>
                              </a:rPr>
                              <m:t>”)</m:t>
                            </m:r>
                          </m:e>
                        </m:nary>
                      </m:num>
                      <m:den>
                        <m:r>
                          <a:rPr lang="en-US" sz="1200" b="1" i="1" smtClean="0">
                            <a:solidFill>
                              <a:schemeClr val="bg1"/>
                            </a:solidFill>
                            <a:latin typeface="Cambria Math" panose="02040503050406030204" pitchFamily="18" charset="0"/>
                          </a:rPr>
                          <m:t>𝑨</m:t>
                        </m:r>
                      </m:den>
                    </m:f>
                    <m:r>
                      <a:rPr lang="en-US" sz="1200" b="1" i="1" smtClean="0">
                        <a:solidFill>
                          <a:schemeClr val="bg1"/>
                        </a:solidFill>
                        <a:latin typeface="Cambria Math" panose="02040503050406030204" pitchFamily="18" charset="0"/>
                      </a:rPr>
                      <m:t> </m:t>
                    </m:r>
                  </m:oMath>
                </a14:m>
                <a:r>
                  <a:rPr lang="en-US" sz="1200" dirty="0">
                    <a:solidFill>
                      <a:schemeClr val="bg1"/>
                    </a:solidFill>
                  </a:rPr>
                  <a:t> x 100% </a:t>
                </a:r>
              </a:p>
              <a:p>
                <a:endParaRPr lang="en-US" sz="1200" dirty="0">
                  <a:solidFill>
                    <a:schemeClr val="bg1"/>
                  </a:solidFill>
                </a:endParaRPr>
              </a:p>
              <a:p>
                <a:endParaRPr lang="en-US" dirty="0">
                  <a:solidFill>
                    <a:schemeClr val="bg1"/>
                  </a:solidFill>
                </a:endParaRPr>
              </a:p>
            </p:txBody>
          </p:sp>
        </mc:Choice>
        <mc:Fallback xmlns="">
          <p:sp>
            <p:nvSpPr>
              <p:cNvPr id="54" name="Content Placeholder 10">
                <a:extLst>
                  <a:ext uri="{FF2B5EF4-FFF2-40B4-BE49-F238E27FC236}">
                    <a16:creationId xmlns:a16="http://schemas.microsoft.com/office/drawing/2014/main" id="{605DFA83-91F3-7C68-593C-4EB18839DAEF}"/>
                  </a:ext>
                </a:extLst>
              </p:cNvPr>
              <p:cNvSpPr txBox="1">
                <a:spLocks noRot="1" noChangeAspect="1" noMove="1" noResize="1" noEditPoints="1" noAdjustHandles="1" noChangeArrowheads="1" noChangeShapeType="1" noTextEdit="1"/>
              </p:cNvSpPr>
              <p:nvPr/>
            </p:nvSpPr>
            <p:spPr>
              <a:xfrm>
                <a:off x="452859" y="2709535"/>
                <a:ext cx="7262391" cy="883117"/>
              </a:xfrm>
              <a:prstGeom prst="rect">
                <a:avLst/>
              </a:prstGeom>
              <a:blipFill>
                <a:blip r:embed="rId12"/>
                <a:stretch>
                  <a:fillRect l="-1222" t="-5714"/>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5FA4E1A1-DB54-3930-53A2-DCBCB7EB647D}"/>
              </a:ext>
            </a:extLst>
          </p:cNvPr>
          <p:cNvSpPr txBox="1"/>
          <p:nvPr/>
        </p:nvSpPr>
        <p:spPr>
          <a:xfrm>
            <a:off x="363394" y="3314912"/>
            <a:ext cx="2130711" cy="400110"/>
          </a:xfrm>
          <a:prstGeom prst="rect">
            <a:avLst/>
          </a:prstGeom>
          <a:noFill/>
        </p:spPr>
        <p:txBody>
          <a:bodyPr wrap="none" rtlCol="0">
            <a:spAutoFit/>
          </a:bodyPr>
          <a:lstStyle/>
          <a:p>
            <a:r>
              <a:rPr lang="en-US" sz="1000" dirty="0">
                <a:solidFill>
                  <a:schemeClr val="bg1"/>
                </a:solidFill>
              </a:rPr>
              <a:t>R</a:t>
            </a:r>
            <a:r>
              <a:rPr lang="en-US" sz="1000" b="0" dirty="0">
                <a:solidFill>
                  <a:schemeClr val="bg1"/>
                </a:solidFill>
              </a:rPr>
              <a:t>= Response for the </a:t>
            </a:r>
            <a:r>
              <a:rPr lang="en-US" sz="1000" b="0" dirty="0" err="1">
                <a:solidFill>
                  <a:schemeClr val="bg1"/>
                </a:solidFill>
              </a:rPr>
              <a:t>i-th</a:t>
            </a:r>
            <a:r>
              <a:rPr lang="en-US" sz="1000" b="0" dirty="0">
                <a:solidFill>
                  <a:schemeClr val="bg1"/>
                </a:solidFill>
              </a:rPr>
              <a:t> alert  </a:t>
            </a:r>
          </a:p>
          <a:p>
            <a:r>
              <a:rPr lang="en-US" sz="1000" b="0" dirty="0">
                <a:solidFill>
                  <a:schemeClr val="bg1"/>
                </a:solidFill>
              </a:rPr>
              <a:t>A = Total alerts = </a:t>
            </a:r>
            <a:r>
              <a:rPr lang="en-US" sz="1000" b="0" dirty="0" err="1">
                <a:solidFill>
                  <a:schemeClr val="bg1"/>
                </a:solidFill>
              </a:rPr>
              <a:t>len</a:t>
            </a:r>
            <a:r>
              <a:rPr lang="en-US" sz="1000" b="0" dirty="0">
                <a:solidFill>
                  <a:schemeClr val="bg1"/>
                </a:solidFill>
              </a:rPr>
              <a:t> (firing report)</a:t>
            </a:r>
          </a:p>
        </p:txBody>
      </p:sp>
      <p:graphicFrame>
        <p:nvGraphicFramePr>
          <p:cNvPr id="103" name="Chart 102">
            <a:extLst>
              <a:ext uri="{FF2B5EF4-FFF2-40B4-BE49-F238E27FC236}">
                <a16:creationId xmlns:a16="http://schemas.microsoft.com/office/drawing/2014/main" id="{FDCD1216-4F69-3B28-6369-B22D7623F23D}"/>
              </a:ext>
            </a:extLst>
          </p:cNvPr>
          <p:cNvGraphicFramePr/>
          <p:nvPr>
            <p:custDataLst>
              <p:tags r:id="rId2"/>
            </p:custDataLst>
            <p:extLst>
              <p:ext uri="{D42A27DB-BD31-4B8C-83A1-F6EECF244321}">
                <p14:modId xmlns:p14="http://schemas.microsoft.com/office/powerpoint/2010/main" val="2776277818"/>
              </p:ext>
            </p:extLst>
          </p:nvPr>
        </p:nvGraphicFramePr>
        <p:xfrm>
          <a:off x="4748213" y="2524125"/>
          <a:ext cx="2419350" cy="2686050"/>
        </p:xfrm>
        <a:graphic>
          <a:graphicData uri="http://schemas.openxmlformats.org/drawingml/2006/chart">
            <c:chart xmlns:c="http://schemas.openxmlformats.org/drawingml/2006/chart" xmlns:r="http://schemas.openxmlformats.org/officeDocument/2006/relationships" r:id="rId13"/>
          </a:graphicData>
        </a:graphic>
      </p:graphicFrame>
      <p:sp>
        <p:nvSpPr>
          <p:cNvPr id="70" name="Text Placeholder 2">
            <a:extLst>
              <a:ext uri="{FF2B5EF4-FFF2-40B4-BE49-F238E27FC236}">
                <a16:creationId xmlns:a16="http://schemas.microsoft.com/office/drawing/2014/main" id="{510803FB-814B-B628-CE53-DA2C6D87A48D}"/>
              </a:ext>
            </a:extLst>
          </p:cNvPr>
          <p:cNvSpPr txBox="1">
            <a:spLocks/>
          </p:cNvSpPr>
          <p:nvPr>
            <p:custDataLst>
              <p:tags r:id="rId3"/>
            </p:custDataLst>
          </p:nvPr>
        </p:nvSpPr>
        <p:spPr bwMode="auto">
          <a:xfrm>
            <a:off x="6089650" y="2651125"/>
            <a:ext cx="954088" cy="2047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spcBef>
                <a:spcPct val="0"/>
              </a:spcBef>
              <a:spcAft>
                <a:spcPct val="0"/>
              </a:spcAft>
            </a:pPr>
            <a:fld id="{43EBC6AF-8688-443E-A3F7-259FBB5727A6}" type="datetime'El''i''g''i''''''''''''''''b''le'' ''''-'''' V''''CO'''''''">
              <a:rPr lang="en-US" altLang="en-US" sz="1200" smtClean="0"/>
              <a:pPr/>
              <a:t>Eligible - VCO</a:t>
            </a:fld>
            <a:endParaRPr lang="en-US" sz="1200" dirty="0"/>
          </a:p>
        </p:txBody>
      </p:sp>
      <p:sp>
        <p:nvSpPr>
          <p:cNvPr id="71" name="Text Placeholder 2">
            <a:extLst>
              <a:ext uri="{FF2B5EF4-FFF2-40B4-BE49-F238E27FC236}">
                <a16:creationId xmlns:a16="http://schemas.microsoft.com/office/drawing/2014/main" id="{6D39543D-AF84-1E0F-B30F-2186A11874D4}"/>
              </a:ext>
            </a:extLst>
          </p:cNvPr>
          <p:cNvSpPr txBox="1">
            <a:spLocks/>
          </p:cNvSpPr>
          <p:nvPr>
            <p:custDataLst>
              <p:tags r:id="rId4"/>
            </p:custDataLst>
          </p:nvPr>
        </p:nvSpPr>
        <p:spPr bwMode="auto">
          <a:xfrm>
            <a:off x="5235575" y="4887913"/>
            <a:ext cx="1390650" cy="2047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r">
              <a:spcBef>
                <a:spcPct val="0"/>
              </a:spcBef>
              <a:spcAft>
                <a:spcPct val="0"/>
              </a:spcAft>
            </a:pPr>
            <a:fld id="{B4E1B1F6-E0BE-45B7-840E-CD9C3D878E2D}" type="datetime'''E''''''l''i''''g''''ib''le - N''o N''eed''''''ed'''''''''">
              <a:rPr lang="en-US" altLang="en-US" sz="1200" smtClean="0"/>
              <a:pPr lvl="1" algn="r">
                <a:spcBef>
                  <a:spcPct val="0"/>
                </a:spcBef>
                <a:spcAft>
                  <a:spcPct val="0"/>
                </a:spcAft>
              </a:pPr>
              <a:t>Eligible - No Needed</a:t>
            </a:fld>
            <a:endParaRPr lang="en-US" sz="1200" dirty="0"/>
          </a:p>
        </p:txBody>
      </p:sp>
      <p:sp>
        <p:nvSpPr>
          <p:cNvPr id="72" name="Text Placeholder 2">
            <a:extLst>
              <a:ext uri="{FF2B5EF4-FFF2-40B4-BE49-F238E27FC236}">
                <a16:creationId xmlns:a16="http://schemas.microsoft.com/office/drawing/2014/main" id="{36C35AA7-874C-053F-B71C-CF1895B680D7}"/>
              </a:ext>
            </a:extLst>
          </p:cNvPr>
          <p:cNvSpPr txBox="1">
            <a:spLocks/>
          </p:cNvSpPr>
          <p:nvPr>
            <p:custDataLst>
              <p:tags r:id="rId5"/>
            </p:custDataLst>
          </p:nvPr>
        </p:nvSpPr>
        <p:spPr bwMode="auto">
          <a:xfrm>
            <a:off x="4494213" y="2647950"/>
            <a:ext cx="1360488" cy="2047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r">
              <a:spcBef>
                <a:spcPct val="0"/>
              </a:spcBef>
              <a:spcAft>
                <a:spcPct val="0"/>
              </a:spcAft>
            </a:pPr>
            <a:fld id="{946A316B-34CE-4EF5-A59E-CD6BC9469BA5}" type="datetime'N''o''t'' E''l''i''''g''i''''bl''e ''fo''''''r'' VC''O'">
              <a:rPr lang="en-US" altLang="en-US" sz="1200" smtClean="0"/>
              <a:pPr/>
              <a:t>Not Eligible for VCO</a:t>
            </a:fld>
            <a:endParaRPr lang="en-US" sz="1200" dirty="0"/>
          </a:p>
        </p:txBody>
      </p:sp>
      <mc:AlternateContent xmlns:mc="http://schemas.openxmlformats.org/markup-compatibility/2006" xmlns:a14="http://schemas.microsoft.com/office/drawing/2010/main">
        <mc:Choice Requires="a14">
          <p:sp>
            <p:nvSpPr>
              <p:cNvPr id="101" name="Content Placeholder 10">
                <a:extLst>
                  <a:ext uri="{FF2B5EF4-FFF2-40B4-BE49-F238E27FC236}">
                    <a16:creationId xmlns:a16="http://schemas.microsoft.com/office/drawing/2014/main" id="{DAEC5B38-22CB-0EAA-FD24-50E6F851EDE0}"/>
                  </a:ext>
                </a:extLst>
              </p:cNvPr>
              <p:cNvSpPr txBox="1">
                <a:spLocks/>
              </p:cNvSpPr>
              <p:nvPr/>
            </p:nvSpPr>
            <p:spPr>
              <a:xfrm>
                <a:off x="447037" y="3666527"/>
                <a:ext cx="7262391" cy="883117"/>
              </a:xfrm>
              <a:prstGeom prst="rect">
                <a:avLst/>
              </a:prstGeom>
            </p:spPr>
            <p:txBody>
              <a:bodyPr vert="horz" lIns="0" tIns="0" rIns="0" bIns="0" rtlCol="0">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14:m>
                  <m:oMath xmlns:m="http://schemas.openxmlformats.org/officeDocument/2006/math">
                    <m:r>
                      <m:rPr>
                        <m:nor/>
                      </m:rPr>
                      <a:rPr lang="en-US" sz="1200" smtClean="0">
                        <a:solidFill>
                          <a:schemeClr val="bg1"/>
                        </a:solidFill>
                        <a:latin typeface="Cambria Math" panose="02040503050406030204" pitchFamily="18" charset="0"/>
                      </a:rPr>
                      <m:t>N</m:t>
                    </m:r>
                    <m:r>
                      <m:rPr>
                        <m:nor/>
                      </m:rPr>
                      <a:rPr lang="en-US" sz="1200" b="1" i="0" smtClean="0">
                        <a:solidFill>
                          <a:schemeClr val="bg1"/>
                        </a:solidFill>
                        <a:latin typeface="Cambria Math" panose="02040503050406030204" pitchFamily="18" charset="0"/>
                      </a:rPr>
                      <m:t>egative</m:t>
                    </m:r>
                    <m:r>
                      <m:rPr>
                        <m:nor/>
                      </m:rPr>
                      <a:rPr lang="en-US" sz="1200" b="1" i="0" smtClean="0">
                        <a:solidFill>
                          <a:schemeClr val="bg1"/>
                        </a:solidFill>
                        <a:latin typeface="Cambria Math" panose="02040503050406030204" pitchFamily="18" charset="0"/>
                      </a:rPr>
                      <m:t> </m:t>
                    </m:r>
                    <m:r>
                      <m:rPr>
                        <m:nor/>
                      </m:rPr>
                      <a:rPr lang="en-US" sz="1200" b="1" i="0" smtClean="0">
                        <a:solidFill>
                          <a:schemeClr val="bg1"/>
                        </a:solidFill>
                        <a:latin typeface="Cambria Math" panose="02040503050406030204" pitchFamily="18" charset="0"/>
                      </a:rPr>
                      <m:t>Rate</m:t>
                    </m:r>
                    <m:r>
                      <m:rPr>
                        <m:nor/>
                      </m:rPr>
                      <a:rPr lang="en-US" sz="1200" b="1" i="0" smtClean="0">
                        <a:solidFill>
                          <a:schemeClr val="bg1"/>
                        </a:solidFill>
                        <a:latin typeface="Cambria Math" panose="02040503050406030204" pitchFamily="18" charset="0"/>
                      </a:rPr>
                      <m:t> (1)= </m:t>
                    </m:r>
                    <m:f>
                      <m:fPr>
                        <m:ctrlPr>
                          <a:rPr lang="en-US" sz="1200" b="1" i="1" smtClean="0">
                            <a:solidFill>
                              <a:schemeClr val="bg1"/>
                            </a:solidFill>
                            <a:latin typeface="Cambria Math" panose="02040503050406030204" pitchFamily="18" charset="0"/>
                          </a:rPr>
                        </m:ctrlPr>
                      </m:fPr>
                      <m:num>
                        <m:nary>
                          <m:naryPr>
                            <m:chr m:val="∑"/>
                            <m:ctrlPr>
                              <a:rPr lang="en-US" sz="1200" b="1" i="1" smtClean="0">
                                <a:solidFill>
                                  <a:schemeClr val="bg1"/>
                                </a:solidFill>
                                <a:latin typeface="Cambria Math" panose="02040503050406030204" pitchFamily="18" charset="0"/>
                              </a:rPr>
                            </m:ctrlPr>
                          </m:naryPr>
                          <m:sub>
                            <m:r>
                              <m:rPr>
                                <m:brk m:alnAt="23"/>
                              </m:rPr>
                              <a:rPr lang="en-US" sz="1200" b="1" i="1" smtClean="0">
                                <a:solidFill>
                                  <a:schemeClr val="bg1"/>
                                </a:solidFill>
                                <a:latin typeface="Cambria Math" panose="02040503050406030204" pitchFamily="18" charset="0"/>
                              </a:rPr>
                              <m:t>𝒊</m:t>
                            </m:r>
                            <m:r>
                              <a:rPr lang="en-US" sz="1200" b="1" i="1" smtClean="0">
                                <a:solidFill>
                                  <a:schemeClr val="bg1"/>
                                </a:solidFill>
                                <a:latin typeface="Cambria Math" panose="02040503050406030204" pitchFamily="18" charset="0"/>
                              </a:rPr>
                              <m:t>=</m:t>
                            </m:r>
                            <m:r>
                              <a:rPr lang="en-US" sz="1200" b="1" i="1" smtClean="0">
                                <a:solidFill>
                                  <a:schemeClr val="bg1"/>
                                </a:solidFill>
                                <a:latin typeface="Cambria Math" panose="02040503050406030204" pitchFamily="18" charset="0"/>
                              </a:rPr>
                              <m:t>𝟏</m:t>
                            </m:r>
                          </m:sub>
                          <m:sup>
                            <m:r>
                              <m:rPr>
                                <m:nor/>
                              </m:rPr>
                              <a:rPr lang="en-US" sz="1200" b="1" i="0" smtClean="0">
                                <a:solidFill>
                                  <a:schemeClr val="bg1"/>
                                </a:solidFill>
                                <a:latin typeface="Cambria Math" panose="02040503050406030204" pitchFamily="18" charset="0"/>
                              </a:rPr>
                              <m:t>A</m:t>
                            </m:r>
                          </m:sup>
                          <m:e>
                            <m:r>
                              <a:rPr lang="en-US" sz="1200" b="1" i="1" smtClean="0">
                                <a:solidFill>
                                  <a:schemeClr val="bg1"/>
                                </a:solidFill>
                                <a:latin typeface="Cambria Math" panose="02040503050406030204" pitchFamily="18" charset="0"/>
                              </a:rPr>
                              <m:t>𝑰</m:t>
                            </m:r>
                            <m:r>
                              <a:rPr lang="en-US" sz="1200" b="1" i="1" smtClean="0">
                                <a:solidFill>
                                  <a:schemeClr val="bg1"/>
                                </a:solidFill>
                                <a:latin typeface="Cambria Math" panose="02040503050406030204" pitchFamily="18" charset="0"/>
                              </a:rPr>
                              <m:t>(</m:t>
                            </m:r>
                            <m:sSub>
                              <m:sSubPr>
                                <m:ctrlPr>
                                  <a:rPr lang="en-US" sz="1200" b="1" i="1" smtClean="0">
                                    <a:solidFill>
                                      <a:schemeClr val="bg1"/>
                                    </a:solidFill>
                                    <a:latin typeface="Cambria Math" panose="02040503050406030204" pitchFamily="18" charset="0"/>
                                  </a:rPr>
                                </m:ctrlPr>
                              </m:sSubPr>
                              <m:e>
                                <m:r>
                                  <a:rPr lang="en-US" sz="1200" b="1" i="1" smtClean="0">
                                    <a:solidFill>
                                      <a:schemeClr val="bg1"/>
                                    </a:solidFill>
                                    <a:latin typeface="Cambria Math" panose="02040503050406030204" pitchFamily="18" charset="0"/>
                                  </a:rPr>
                                  <m:t>𝑹</m:t>
                                </m:r>
                              </m:e>
                              <m:sub>
                                <m:r>
                                  <a:rPr lang="en-US" sz="1200" b="1" i="1" smtClean="0">
                                    <a:solidFill>
                                      <a:schemeClr val="bg1"/>
                                    </a:solidFill>
                                    <a:latin typeface="Cambria Math" panose="02040503050406030204" pitchFamily="18" charset="0"/>
                                  </a:rPr>
                                  <m:t>𝒊</m:t>
                                </m:r>
                              </m:sub>
                            </m:sSub>
                            <m:r>
                              <a:rPr lang="en-US" sz="1200" i="1">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𝑵𝒐𝒕</m:t>
                            </m:r>
                            <m:r>
                              <a:rPr lang="en-US" sz="1200" b="1" i="1" smtClean="0">
                                <a:solidFill>
                                  <a:schemeClr val="bg1"/>
                                </a:solidFill>
                                <a:latin typeface="Cambria Math" panose="02040503050406030204" pitchFamily="18" charset="0"/>
                                <a:ea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𝑬𝒍𝒊𝒈𝒊𝒃𝒍𝒆</m:t>
                            </m:r>
                            <m:r>
                              <a:rPr lang="en-US" sz="1200" b="1" i="1" smtClean="0">
                                <a:solidFill>
                                  <a:schemeClr val="bg1"/>
                                </a:solidFill>
                                <a:latin typeface="Cambria Math" panose="02040503050406030204" pitchFamily="18" charset="0"/>
                                <a:ea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𝒇𝒐𝒓</m:t>
                            </m:r>
                            <m:r>
                              <a:rPr lang="en-US" sz="1200" b="1" i="1" smtClean="0">
                                <a:solidFill>
                                  <a:schemeClr val="bg1"/>
                                </a:solidFill>
                                <a:latin typeface="Cambria Math" panose="02040503050406030204" pitchFamily="18" charset="0"/>
                                <a:ea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𝑽𝑪𝑶</m:t>
                            </m:r>
                            <m:r>
                              <a:rPr lang="en-US" sz="1200" b="1" i="1" smtClean="0">
                                <a:solidFill>
                                  <a:schemeClr val="bg1"/>
                                </a:solidFill>
                                <a:latin typeface="Cambria Math" panose="02040503050406030204" pitchFamily="18" charset="0"/>
                                <a:ea typeface="Cambria Math" panose="02040503050406030204" pitchFamily="18" charset="0"/>
                              </a:rPr>
                              <m:t>”)</m:t>
                            </m:r>
                          </m:e>
                        </m:nary>
                      </m:num>
                      <m:den>
                        <m:r>
                          <a:rPr lang="en-US" sz="1200" b="1" i="1" smtClean="0">
                            <a:solidFill>
                              <a:schemeClr val="bg1"/>
                            </a:solidFill>
                            <a:latin typeface="Cambria Math" panose="02040503050406030204" pitchFamily="18" charset="0"/>
                          </a:rPr>
                          <m:t>𝑨</m:t>
                        </m:r>
                      </m:den>
                    </m:f>
                    <m:r>
                      <a:rPr lang="en-US" sz="1200" b="1" i="1" smtClean="0">
                        <a:solidFill>
                          <a:schemeClr val="bg1"/>
                        </a:solidFill>
                        <a:latin typeface="Cambria Math" panose="02040503050406030204" pitchFamily="18" charset="0"/>
                      </a:rPr>
                      <m:t> </m:t>
                    </m:r>
                  </m:oMath>
                </a14:m>
                <a:r>
                  <a:rPr lang="en-US" sz="1200" dirty="0">
                    <a:solidFill>
                      <a:schemeClr val="bg1"/>
                    </a:solidFill>
                  </a:rPr>
                  <a:t> x 100% </a:t>
                </a:r>
              </a:p>
              <a:p>
                <a14:m>
                  <m:oMath xmlns:m="http://schemas.openxmlformats.org/officeDocument/2006/math">
                    <m:r>
                      <m:rPr>
                        <m:nor/>
                      </m:rPr>
                      <a:rPr lang="en-US" sz="1200" smtClean="0">
                        <a:solidFill>
                          <a:schemeClr val="bg1"/>
                        </a:solidFill>
                        <a:latin typeface="Cambria Math" panose="02040503050406030204" pitchFamily="18" charset="0"/>
                      </a:rPr>
                      <m:t>N</m:t>
                    </m:r>
                    <m:r>
                      <m:rPr>
                        <m:nor/>
                      </m:rPr>
                      <a:rPr lang="en-US" sz="1200" b="1" i="0" smtClean="0">
                        <a:solidFill>
                          <a:schemeClr val="bg1"/>
                        </a:solidFill>
                        <a:latin typeface="Cambria Math" panose="02040503050406030204" pitchFamily="18" charset="0"/>
                      </a:rPr>
                      <m:t>egative</m:t>
                    </m:r>
                    <m:r>
                      <m:rPr>
                        <m:nor/>
                      </m:rPr>
                      <a:rPr lang="en-US" sz="1200" b="1" i="0" smtClean="0">
                        <a:solidFill>
                          <a:schemeClr val="bg1"/>
                        </a:solidFill>
                        <a:latin typeface="Cambria Math" panose="02040503050406030204" pitchFamily="18" charset="0"/>
                      </a:rPr>
                      <m:t> </m:t>
                    </m:r>
                    <m:r>
                      <m:rPr>
                        <m:nor/>
                      </m:rPr>
                      <a:rPr lang="en-US" sz="1200" b="1" i="0" smtClean="0">
                        <a:solidFill>
                          <a:schemeClr val="bg1"/>
                        </a:solidFill>
                        <a:latin typeface="Cambria Math" panose="02040503050406030204" pitchFamily="18" charset="0"/>
                      </a:rPr>
                      <m:t>Rate</m:t>
                    </m:r>
                    <m:r>
                      <m:rPr>
                        <m:nor/>
                      </m:rPr>
                      <a:rPr lang="en-US" sz="1200" b="1" i="0" smtClean="0">
                        <a:solidFill>
                          <a:schemeClr val="bg1"/>
                        </a:solidFill>
                        <a:latin typeface="Cambria Math" panose="02040503050406030204" pitchFamily="18" charset="0"/>
                      </a:rPr>
                      <m:t> (2)= </m:t>
                    </m:r>
                    <m:f>
                      <m:fPr>
                        <m:ctrlPr>
                          <a:rPr lang="en-US" sz="1200" b="1" i="1" smtClean="0">
                            <a:solidFill>
                              <a:schemeClr val="bg1"/>
                            </a:solidFill>
                            <a:latin typeface="Cambria Math" panose="02040503050406030204" pitchFamily="18" charset="0"/>
                          </a:rPr>
                        </m:ctrlPr>
                      </m:fPr>
                      <m:num>
                        <m:nary>
                          <m:naryPr>
                            <m:chr m:val="∑"/>
                            <m:ctrlPr>
                              <a:rPr lang="en-US" sz="1200" b="1" i="1" smtClean="0">
                                <a:solidFill>
                                  <a:schemeClr val="bg1"/>
                                </a:solidFill>
                                <a:latin typeface="Cambria Math" panose="02040503050406030204" pitchFamily="18" charset="0"/>
                              </a:rPr>
                            </m:ctrlPr>
                          </m:naryPr>
                          <m:sub>
                            <m:r>
                              <m:rPr>
                                <m:brk m:alnAt="23"/>
                              </m:rPr>
                              <a:rPr lang="en-US" sz="1200" b="1" i="1" smtClean="0">
                                <a:solidFill>
                                  <a:schemeClr val="bg1"/>
                                </a:solidFill>
                                <a:latin typeface="Cambria Math" panose="02040503050406030204" pitchFamily="18" charset="0"/>
                              </a:rPr>
                              <m:t>𝒊</m:t>
                            </m:r>
                            <m:r>
                              <a:rPr lang="en-US" sz="1200" b="1" i="1" smtClean="0">
                                <a:solidFill>
                                  <a:schemeClr val="bg1"/>
                                </a:solidFill>
                                <a:latin typeface="Cambria Math" panose="02040503050406030204" pitchFamily="18" charset="0"/>
                              </a:rPr>
                              <m:t>=</m:t>
                            </m:r>
                            <m:r>
                              <a:rPr lang="en-US" sz="1200" b="1" i="1" smtClean="0">
                                <a:solidFill>
                                  <a:schemeClr val="bg1"/>
                                </a:solidFill>
                                <a:latin typeface="Cambria Math" panose="02040503050406030204" pitchFamily="18" charset="0"/>
                              </a:rPr>
                              <m:t>𝟏</m:t>
                            </m:r>
                          </m:sub>
                          <m:sup>
                            <m:r>
                              <m:rPr>
                                <m:nor/>
                              </m:rPr>
                              <a:rPr lang="en-US" sz="1200" b="1" i="0" smtClean="0">
                                <a:solidFill>
                                  <a:schemeClr val="bg1"/>
                                </a:solidFill>
                                <a:latin typeface="Cambria Math" panose="02040503050406030204" pitchFamily="18" charset="0"/>
                              </a:rPr>
                              <m:t>A</m:t>
                            </m:r>
                          </m:sup>
                          <m:e>
                            <m:r>
                              <a:rPr lang="en-US" sz="1200" b="1" i="1" smtClean="0">
                                <a:solidFill>
                                  <a:schemeClr val="bg1"/>
                                </a:solidFill>
                                <a:latin typeface="Cambria Math" panose="02040503050406030204" pitchFamily="18" charset="0"/>
                              </a:rPr>
                              <m:t>𝑰</m:t>
                            </m:r>
                            <m:r>
                              <a:rPr lang="en-US" sz="1200" b="1" i="1" smtClean="0">
                                <a:solidFill>
                                  <a:schemeClr val="bg1"/>
                                </a:solidFill>
                                <a:latin typeface="Cambria Math" panose="02040503050406030204" pitchFamily="18" charset="0"/>
                              </a:rPr>
                              <m:t>(</m:t>
                            </m:r>
                            <m:sSub>
                              <m:sSubPr>
                                <m:ctrlPr>
                                  <a:rPr lang="en-US" sz="1200" b="1" i="1" smtClean="0">
                                    <a:solidFill>
                                      <a:schemeClr val="bg1"/>
                                    </a:solidFill>
                                    <a:latin typeface="Cambria Math" panose="02040503050406030204" pitchFamily="18" charset="0"/>
                                  </a:rPr>
                                </m:ctrlPr>
                              </m:sSubPr>
                              <m:e>
                                <m:r>
                                  <a:rPr lang="en-US" sz="1200" b="1" i="1" smtClean="0">
                                    <a:solidFill>
                                      <a:schemeClr val="bg1"/>
                                    </a:solidFill>
                                    <a:latin typeface="Cambria Math" panose="02040503050406030204" pitchFamily="18" charset="0"/>
                                  </a:rPr>
                                  <m:t>𝑹</m:t>
                                </m:r>
                              </m:e>
                              <m:sub>
                                <m:r>
                                  <a:rPr lang="en-US" sz="1200" b="1" i="1" smtClean="0">
                                    <a:solidFill>
                                      <a:schemeClr val="bg1"/>
                                    </a:solidFill>
                                    <a:latin typeface="Cambria Math" panose="02040503050406030204" pitchFamily="18" charset="0"/>
                                  </a:rPr>
                                  <m:t>𝒊</m:t>
                                </m:r>
                              </m:sub>
                            </m:sSub>
                            <m:r>
                              <a:rPr lang="en-US" sz="1200" i="1">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𝑬𝒍𝒊𝒈𝒊𝒃𝒍𝒆</m:t>
                            </m:r>
                            <m:r>
                              <a:rPr lang="en-US" sz="1200" b="1" i="1" smtClean="0">
                                <a:solidFill>
                                  <a:schemeClr val="bg1"/>
                                </a:solidFill>
                                <a:latin typeface="Cambria Math" panose="02040503050406030204" pitchFamily="18" charset="0"/>
                                <a:ea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𝑵𝒐</m:t>
                            </m:r>
                            <m:r>
                              <a:rPr lang="en-US" sz="1200" b="1" i="1" smtClean="0">
                                <a:solidFill>
                                  <a:schemeClr val="bg1"/>
                                </a:solidFill>
                                <a:latin typeface="Cambria Math" panose="02040503050406030204" pitchFamily="18" charset="0"/>
                                <a:ea typeface="Cambria Math" panose="02040503050406030204" pitchFamily="18" charset="0"/>
                              </a:rPr>
                              <m:t> </m:t>
                            </m:r>
                            <m:r>
                              <a:rPr lang="en-US" sz="1200" b="1" i="1" smtClean="0">
                                <a:solidFill>
                                  <a:schemeClr val="bg1"/>
                                </a:solidFill>
                                <a:latin typeface="Cambria Math" panose="02040503050406030204" pitchFamily="18" charset="0"/>
                                <a:ea typeface="Cambria Math" panose="02040503050406030204" pitchFamily="18" charset="0"/>
                              </a:rPr>
                              <m:t>𝑵𝒆𝒆𝒅𝒆𝒅</m:t>
                            </m:r>
                            <m:r>
                              <a:rPr lang="en-US" sz="1200" b="1" i="1" smtClean="0">
                                <a:solidFill>
                                  <a:schemeClr val="bg1"/>
                                </a:solidFill>
                                <a:latin typeface="Cambria Math" panose="02040503050406030204" pitchFamily="18" charset="0"/>
                                <a:ea typeface="Cambria Math" panose="02040503050406030204" pitchFamily="18" charset="0"/>
                              </a:rPr>
                              <m:t>”)</m:t>
                            </m:r>
                          </m:e>
                        </m:nary>
                      </m:num>
                      <m:den>
                        <m:r>
                          <a:rPr lang="en-US" sz="1200" b="1" i="1" smtClean="0">
                            <a:solidFill>
                              <a:schemeClr val="bg1"/>
                            </a:solidFill>
                            <a:latin typeface="Cambria Math" panose="02040503050406030204" pitchFamily="18" charset="0"/>
                          </a:rPr>
                          <m:t>𝑨</m:t>
                        </m:r>
                      </m:den>
                    </m:f>
                    <m:r>
                      <a:rPr lang="en-US" sz="1200" b="1" i="1" smtClean="0">
                        <a:solidFill>
                          <a:schemeClr val="bg1"/>
                        </a:solidFill>
                        <a:latin typeface="Cambria Math" panose="02040503050406030204" pitchFamily="18" charset="0"/>
                      </a:rPr>
                      <m:t> </m:t>
                    </m:r>
                  </m:oMath>
                </a14:m>
                <a:r>
                  <a:rPr lang="en-US" sz="1200" dirty="0">
                    <a:solidFill>
                      <a:schemeClr val="bg1"/>
                    </a:solidFill>
                  </a:rPr>
                  <a:t> x 100% </a:t>
                </a:r>
              </a:p>
              <a:p>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mc:Choice>
        <mc:Fallback xmlns="">
          <p:sp>
            <p:nvSpPr>
              <p:cNvPr id="101" name="Content Placeholder 10">
                <a:extLst>
                  <a:ext uri="{FF2B5EF4-FFF2-40B4-BE49-F238E27FC236}">
                    <a16:creationId xmlns:a16="http://schemas.microsoft.com/office/drawing/2014/main" id="{DAEC5B38-22CB-0EAA-FD24-50E6F851EDE0}"/>
                  </a:ext>
                </a:extLst>
              </p:cNvPr>
              <p:cNvSpPr txBox="1">
                <a:spLocks noRot="1" noChangeAspect="1" noMove="1" noResize="1" noEditPoints="1" noAdjustHandles="1" noChangeArrowheads="1" noChangeShapeType="1" noTextEdit="1"/>
              </p:cNvSpPr>
              <p:nvPr/>
            </p:nvSpPr>
            <p:spPr>
              <a:xfrm>
                <a:off x="447037" y="3666527"/>
                <a:ext cx="7262391" cy="883117"/>
              </a:xfrm>
              <a:prstGeom prst="rect">
                <a:avLst/>
              </a:prstGeom>
              <a:blipFill>
                <a:blip r:embed="rId14"/>
                <a:stretch>
                  <a:fillRect l="-698" t="-15493" b="-8451"/>
                </a:stretch>
              </a:blipFill>
            </p:spPr>
            <p:txBody>
              <a:bodyPr/>
              <a:lstStyle/>
              <a:p>
                <a:r>
                  <a:rPr lang="en-US">
                    <a:noFill/>
                  </a:rPr>
                  <a:t> </a:t>
                </a:r>
              </a:p>
            </p:txBody>
          </p:sp>
        </mc:Fallback>
      </mc:AlternateContent>
    </p:spTree>
    <p:extLst>
      <p:ext uri="{BB962C8B-B14F-4D97-AF65-F5344CB8AC3E}">
        <p14:creationId xmlns:p14="http://schemas.microsoft.com/office/powerpoint/2010/main" val="414896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404AC4F-6613-5E1F-EBF7-669B239F2D05}"/>
              </a:ext>
            </a:extLst>
          </p:cNvPr>
          <p:cNvGraphicFramePr>
            <a:graphicFrameLocks noChangeAspect="1"/>
          </p:cNvGraphicFramePr>
          <p:nvPr>
            <p:custDataLst>
              <p:tags r:id="rId1"/>
            </p:custDataLst>
            <p:extLst>
              <p:ext uri="{D42A27DB-BD31-4B8C-83A1-F6EECF244321}">
                <p14:modId xmlns:p14="http://schemas.microsoft.com/office/powerpoint/2010/main" val="407571321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2" imgW="7772400" imgH="10058400" progId="TCLayout.ActiveDocument.1">
                  <p:embed/>
                </p:oleObj>
              </mc:Choice>
              <mc:Fallback>
                <p:oleObj name="think-cell Slide" r:id="rId32" imgW="7772400" imgH="10058400" progId="TCLayout.ActiveDocument.1">
                  <p:embed/>
                  <p:pic>
                    <p:nvPicPr>
                      <p:cNvPr id="0" name=""/>
                      <p:cNvPicPr/>
                      <p:nvPr/>
                    </p:nvPicPr>
                    <p:blipFill>
                      <a:blip r:embed="rId33"/>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FA960311-8FA1-ECAC-39D8-40976E6FF763}"/>
              </a:ext>
            </a:extLst>
          </p:cNvPr>
          <p:cNvSpPr>
            <a:spLocks noGrp="1"/>
          </p:cNvSpPr>
          <p:nvPr>
            <p:ph type="sldNum" sz="quarter" idx="4"/>
          </p:nvPr>
        </p:nvSpPr>
        <p:spPr/>
        <p:txBody>
          <a:bodyPr/>
          <a:lstStyle/>
          <a:p>
            <a:fld id="{2441C0E6-2A71-4EB3-9E92-A3D15D26B6CA}" type="slidenum">
              <a:rPr lang="en-US" smtClean="0"/>
              <a:pPr/>
              <a:t>7</a:t>
            </a:fld>
            <a:endParaRPr lang="en-US" dirty="0"/>
          </a:p>
        </p:txBody>
      </p:sp>
      <p:sp>
        <p:nvSpPr>
          <p:cNvPr id="6" name="Title 4">
            <a:extLst>
              <a:ext uri="{FF2B5EF4-FFF2-40B4-BE49-F238E27FC236}">
                <a16:creationId xmlns:a16="http://schemas.microsoft.com/office/drawing/2014/main" id="{FD18002A-D8D7-7935-83FD-FBDDBC6DD9D9}"/>
              </a:ext>
            </a:extLst>
          </p:cNvPr>
          <p:cNvSpPr>
            <a:spLocks noGrp="1"/>
          </p:cNvSpPr>
          <p:nvPr>
            <p:ph type="title"/>
          </p:nvPr>
        </p:nvSpPr>
        <p:spPr>
          <a:xfrm>
            <a:off x="316334" y="312395"/>
            <a:ext cx="7274033" cy="773799"/>
          </a:xfrm>
        </p:spPr>
        <p:txBody>
          <a:bodyPr vert="horz"/>
          <a:lstStyle/>
          <a:p>
            <a:r>
              <a:rPr lang="en-US" b="1" dirty="0"/>
              <a:t>Evaluation: Usability </a:t>
            </a:r>
            <a:br>
              <a:rPr lang="en-US" dirty="0"/>
            </a:br>
            <a:endParaRPr lang="en-US" sz="1800" dirty="0"/>
          </a:p>
        </p:txBody>
      </p:sp>
      <p:graphicFrame>
        <p:nvGraphicFramePr>
          <p:cNvPr id="787" name="Chart 786">
            <a:extLst>
              <a:ext uri="{FF2B5EF4-FFF2-40B4-BE49-F238E27FC236}">
                <a16:creationId xmlns:a16="http://schemas.microsoft.com/office/drawing/2014/main" id="{2A6617B5-1011-A79B-0173-706C31BE0BBE}"/>
              </a:ext>
            </a:extLst>
          </p:cNvPr>
          <p:cNvGraphicFramePr/>
          <p:nvPr>
            <p:custDataLst>
              <p:tags r:id="rId2"/>
            </p:custDataLst>
            <p:extLst>
              <p:ext uri="{D42A27DB-BD31-4B8C-83A1-F6EECF244321}">
                <p14:modId xmlns:p14="http://schemas.microsoft.com/office/powerpoint/2010/main" val="1470493036"/>
              </p:ext>
            </p:extLst>
          </p:nvPr>
        </p:nvGraphicFramePr>
        <p:xfrm>
          <a:off x="393700" y="696913"/>
          <a:ext cx="5435600" cy="3359150"/>
        </p:xfrm>
        <a:graphic>
          <a:graphicData uri="http://schemas.openxmlformats.org/drawingml/2006/chart">
            <c:chart xmlns:c="http://schemas.openxmlformats.org/drawingml/2006/chart" xmlns:r="http://schemas.openxmlformats.org/officeDocument/2006/relationships" r:id="rId34"/>
          </a:graphicData>
        </a:graphic>
      </p:graphicFrame>
      <p:sp>
        <p:nvSpPr>
          <p:cNvPr id="698" name="Text Placeholder 2">
            <a:extLst>
              <a:ext uri="{FF2B5EF4-FFF2-40B4-BE49-F238E27FC236}">
                <a16:creationId xmlns:a16="http://schemas.microsoft.com/office/drawing/2014/main" id="{C93F4972-9389-1B71-9EE3-CA357E2E45BE}"/>
              </a:ext>
            </a:extLst>
          </p:cNvPr>
          <p:cNvSpPr txBox="1">
            <a:spLocks/>
          </p:cNvSpPr>
          <p:nvPr>
            <p:custDataLst>
              <p:tags r:id="rId3"/>
            </p:custDataLst>
          </p:nvPr>
        </p:nvSpPr>
        <p:spPr bwMode="auto">
          <a:xfrm>
            <a:off x="1012825" y="3832225"/>
            <a:ext cx="496888" cy="171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E3805A0F-7C4D-4BED-85AB-B53946F2B272}" type="datetime'''''''''''''''''''''''''L''''B'' ''''''''''''''450''0'''''''''">
              <a:rPr lang="en-US" altLang="en-US" sz="1000" b="1" smtClean="0">
                <a:effectLst/>
              </a:rPr>
              <a:pPr lvl="1" algn="ctr">
                <a:spcBef>
                  <a:spcPct val="0"/>
                </a:spcBef>
                <a:spcAft>
                  <a:spcPct val="0"/>
                </a:spcAft>
              </a:pPr>
              <a:t>LB 4500</a:t>
            </a:fld>
            <a:endParaRPr lang="en-US" sz="1000" b="1" dirty="0"/>
          </a:p>
        </p:txBody>
      </p:sp>
      <p:sp>
        <p:nvSpPr>
          <p:cNvPr id="699" name="Text Placeholder 2">
            <a:extLst>
              <a:ext uri="{FF2B5EF4-FFF2-40B4-BE49-F238E27FC236}">
                <a16:creationId xmlns:a16="http://schemas.microsoft.com/office/drawing/2014/main" id="{8014CF6D-2054-AB11-EC7A-E257D42F6CF7}"/>
              </a:ext>
            </a:extLst>
          </p:cNvPr>
          <p:cNvSpPr txBox="1">
            <a:spLocks/>
          </p:cNvSpPr>
          <p:nvPr>
            <p:custDataLst>
              <p:tags r:id="rId4"/>
            </p:custDataLst>
          </p:nvPr>
        </p:nvSpPr>
        <p:spPr bwMode="auto">
          <a:xfrm>
            <a:off x="1371600" y="3832225"/>
            <a:ext cx="830263" cy="5143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7DDE0275-4F93-4F2C-9FD8-E46E15B605CE}" type="datetime'''L''''''''I ''NW'' 1'' EM''ER''''G''ENCY ''''''''D''EP''''T'">
              <a:rPr lang="en-US" altLang="en-US" sz="1000" b="1" smtClean="0">
                <a:effectLst/>
              </a:rPr>
              <a:pPr lvl="1" algn="ctr">
                <a:spcBef>
                  <a:spcPct val="0"/>
                </a:spcBef>
                <a:spcAft>
                  <a:spcPct val="0"/>
                </a:spcAft>
              </a:pPr>
              <a:t>LI NW 1 EMERGENCY DEPT</a:t>
            </a:fld>
            <a:endParaRPr lang="en-US" sz="1000" b="1" dirty="0"/>
          </a:p>
        </p:txBody>
      </p:sp>
      <p:sp>
        <p:nvSpPr>
          <p:cNvPr id="700" name="Text Placeholder 2">
            <a:extLst>
              <a:ext uri="{FF2B5EF4-FFF2-40B4-BE49-F238E27FC236}">
                <a16:creationId xmlns:a16="http://schemas.microsoft.com/office/drawing/2014/main" id="{BC8FA666-5712-7772-BDB8-4B8669943972}"/>
              </a:ext>
            </a:extLst>
          </p:cNvPr>
          <p:cNvSpPr txBox="1">
            <a:spLocks/>
          </p:cNvSpPr>
          <p:nvPr>
            <p:custDataLst>
              <p:tags r:id="rId5"/>
            </p:custDataLst>
          </p:nvPr>
        </p:nvSpPr>
        <p:spPr bwMode="auto">
          <a:xfrm>
            <a:off x="2062163" y="3832225"/>
            <a:ext cx="496888" cy="171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84CE524A-9A27-4909-B2FE-C7BF87EED165}" type="datetime'L''''B'''''''' ''4''''''''''''90''''''''''''0'''">
              <a:rPr lang="en-US" altLang="en-US" sz="1000" b="1" smtClean="0">
                <a:effectLst/>
              </a:rPr>
              <a:pPr lvl="1" algn="ctr">
                <a:spcBef>
                  <a:spcPct val="0"/>
                </a:spcBef>
                <a:spcAft>
                  <a:spcPct val="0"/>
                </a:spcAft>
              </a:pPr>
              <a:t>LB 4900</a:t>
            </a:fld>
            <a:endParaRPr lang="en-US" sz="1000" b="1" dirty="0"/>
          </a:p>
        </p:txBody>
      </p:sp>
      <p:sp>
        <p:nvSpPr>
          <p:cNvPr id="701" name="Text Placeholder 2">
            <a:extLst>
              <a:ext uri="{FF2B5EF4-FFF2-40B4-BE49-F238E27FC236}">
                <a16:creationId xmlns:a16="http://schemas.microsoft.com/office/drawing/2014/main" id="{83709AD5-CA3B-2172-65D0-2E552B65C210}"/>
              </a:ext>
            </a:extLst>
          </p:cNvPr>
          <p:cNvSpPr txBox="1">
            <a:spLocks/>
          </p:cNvSpPr>
          <p:nvPr>
            <p:custDataLst>
              <p:tags r:id="rId6"/>
            </p:custDataLst>
          </p:nvPr>
        </p:nvSpPr>
        <p:spPr bwMode="auto">
          <a:xfrm>
            <a:off x="2582862" y="3832225"/>
            <a:ext cx="503238" cy="3429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AF50373D-42A1-4F2C-85E0-EAF4A862938E}" type="datetime'''''L''I'' ''N''''W'''''' 3 ''''''NP'''''' 380''''''''0'''''''">
              <a:rPr lang="en-US" altLang="en-US" sz="1000" b="1" smtClean="0">
                <a:effectLst/>
              </a:rPr>
              <a:pPr lvl="1" algn="ctr">
                <a:spcBef>
                  <a:spcPct val="0"/>
                </a:spcBef>
                <a:spcAft>
                  <a:spcPct val="0"/>
                </a:spcAft>
              </a:pPr>
              <a:t>LI NW 3 NP 3800</a:t>
            </a:fld>
            <a:endParaRPr lang="en-US" sz="1000" b="1" dirty="0"/>
          </a:p>
        </p:txBody>
      </p:sp>
      <p:sp>
        <p:nvSpPr>
          <p:cNvPr id="702" name="Text Placeholder 2">
            <a:extLst>
              <a:ext uri="{FF2B5EF4-FFF2-40B4-BE49-F238E27FC236}">
                <a16:creationId xmlns:a16="http://schemas.microsoft.com/office/drawing/2014/main" id="{CDCF223E-FAF7-C0EC-24C6-8698AA1B6738}"/>
              </a:ext>
            </a:extLst>
          </p:cNvPr>
          <p:cNvSpPr txBox="1">
            <a:spLocks/>
          </p:cNvSpPr>
          <p:nvPr>
            <p:custDataLst>
              <p:tags r:id="rId7"/>
            </p:custDataLst>
          </p:nvPr>
        </p:nvSpPr>
        <p:spPr bwMode="auto">
          <a:xfrm>
            <a:off x="3168650" y="3832225"/>
            <a:ext cx="379413" cy="3429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775925A4-A7DA-4DD8-AC56-0B602C01F717}" type="datetime'''''T''''''H'' ''''''''16 W''''''''E''''''S''T'''''''''''''">
              <a:rPr lang="en-US" altLang="en-US" sz="1000" b="1" smtClean="0"/>
              <a:pPr/>
              <a:t>TH 16 WEST</a:t>
            </a:fld>
            <a:endParaRPr lang="en-US" sz="1000" b="1" dirty="0"/>
          </a:p>
        </p:txBody>
      </p:sp>
      <p:sp>
        <p:nvSpPr>
          <p:cNvPr id="703" name="Text Placeholder 2">
            <a:extLst>
              <a:ext uri="{FF2B5EF4-FFF2-40B4-BE49-F238E27FC236}">
                <a16:creationId xmlns:a16="http://schemas.microsoft.com/office/drawing/2014/main" id="{7C0A7407-B530-FCE3-E5C5-ED3B258FB379}"/>
              </a:ext>
            </a:extLst>
          </p:cNvPr>
          <p:cNvSpPr txBox="1">
            <a:spLocks/>
          </p:cNvSpPr>
          <p:nvPr>
            <p:custDataLst>
              <p:tags r:id="rId8"/>
            </p:custDataLst>
          </p:nvPr>
        </p:nvSpPr>
        <p:spPr bwMode="auto">
          <a:xfrm>
            <a:off x="3627437" y="3832225"/>
            <a:ext cx="509588" cy="3429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FA0FDA54-3370-4800-99A4-5E353EE40969}" type="datetime'''''L''''''''I'' ''N''''''W'''' ''4'' G''P'' 4''''''''1''00'''">
              <a:rPr lang="en-US" altLang="en-US" sz="1000" b="1" smtClean="0">
                <a:effectLst/>
              </a:rPr>
              <a:pPr lvl="1" algn="ctr">
                <a:spcBef>
                  <a:spcPct val="0"/>
                </a:spcBef>
                <a:spcAft>
                  <a:spcPct val="0"/>
                </a:spcAft>
              </a:pPr>
              <a:t>LI NW 4 GP 4100</a:t>
            </a:fld>
            <a:endParaRPr lang="en-US" sz="1000" b="1" dirty="0"/>
          </a:p>
        </p:txBody>
      </p:sp>
      <p:sp>
        <p:nvSpPr>
          <p:cNvPr id="704" name="Text Placeholder 2">
            <a:extLst>
              <a:ext uri="{FF2B5EF4-FFF2-40B4-BE49-F238E27FC236}">
                <a16:creationId xmlns:a16="http://schemas.microsoft.com/office/drawing/2014/main" id="{EDF8A8D9-8451-6D47-B41D-A801B56354D5}"/>
              </a:ext>
            </a:extLst>
          </p:cNvPr>
          <p:cNvSpPr txBox="1">
            <a:spLocks/>
          </p:cNvSpPr>
          <p:nvPr>
            <p:custDataLst>
              <p:tags r:id="rId9"/>
            </p:custDataLst>
          </p:nvPr>
        </p:nvSpPr>
        <p:spPr bwMode="auto">
          <a:xfrm>
            <a:off x="4156074" y="3832225"/>
            <a:ext cx="503238" cy="3429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0A624DEC-ACFD-4445-9794-6A167EC62AC2}" type="datetime'''''''L''''I N''''W'''''''' ''6'' ''''H''''''P'' 65''0''0'''''">
              <a:rPr lang="en-US" altLang="en-US" sz="1000" b="1" smtClean="0">
                <a:effectLst/>
              </a:rPr>
              <a:pPr lvl="1" algn="ctr">
                <a:spcBef>
                  <a:spcPct val="0"/>
                </a:spcBef>
                <a:spcAft>
                  <a:spcPct val="0"/>
                </a:spcAft>
              </a:pPr>
              <a:t>LI NW 6 HP 6500</a:t>
            </a:fld>
            <a:endParaRPr lang="en-US" sz="1000" b="1" dirty="0"/>
          </a:p>
        </p:txBody>
      </p:sp>
      <p:sp>
        <p:nvSpPr>
          <p:cNvPr id="705" name="Text Placeholder 2">
            <a:extLst>
              <a:ext uri="{FF2B5EF4-FFF2-40B4-BE49-F238E27FC236}">
                <a16:creationId xmlns:a16="http://schemas.microsoft.com/office/drawing/2014/main" id="{5BE0EC9B-3F32-469C-0332-3B6D6A47395B}"/>
              </a:ext>
            </a:extLst>
          </p:cNvPr>
          <p:cNvSpPr txBox="1">
            <a:spLocks/>
          </p:cNvSpPr>
          <p:nvPr>
            <p:custDataLst>
              <p:tags r:id="rId10"/>
            </p:custDataLst>
          </p:nvPr>
        </p:nvSpPr>
        <p:spPr bwMode="auto">
          <a:xfrm>
            <a:off x="4745038" y="3832225"/>
            <a:ext cx="373063" cy="5143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61A0FDAF-23F1-43E3-AE3B-DA6AA440BFC0}" type="datetime'''L''''I ''N''''W'' 3'' ''''M''B'''' ''''320''''''''''0'''''''">
              <a:rPr lang="en-US" altLang="en-US" sz="1000" b="1" smtClean="0">
                <a:effectLst/>
              </a:rPr>
              <a:pPr lvl="1" algn="ctr">
                <a:spcBef>
                  <a:spcPct val="0"/>
                </a:spcBef>
                <a:spcAft>
                  <a:spcPct val="0"/>
                </a:spcAft>
              </a:pPr>
              <a:t>LI NW 3 MB 3200</a:t>
            </a:fld>
            <a:endParaRPr lang="en-US" sz="1000" b="1" dirty="0"/>
          </a:p>
        </p:txBody>
      </p:sp>
      <p:sp>
        <p:nvSpPr>
          <p:cNvPr id="706" name="Text Placeholder 2">
            <a:extLst>
              <a:ext uri="{FF2B5EF4-FFF2-40B4-BE49-F238E27FC236}">
                <a16:creationId xmlns:a16="http://schemas.microsoft.com/office/drawing/2014/main" id="{65F7F79A-09B9-29E7-9875-26889688EF4A}"/>
              </a:ext>
            </a:extLst>
          </p:cNvPr>
          <p:cNvSpPr txBox="1">
            <a:spLocks/>
          </p:cNvSpPr>
          <p:nvPr>
            <p:custDataLst>
              <p:tags r:id="rId11"/>
            </p:custDataLst>
          </p:nvPr>
        </p:nvSpPr>
        <p:spPr bwMode="auto">
          <a:xfrm>
            <a:off x="5273675" y="3832225"/>
            <a:ext cx="363538" cy="3429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D55B26C2-1DC5-43F9-A5EE-96611337516E}" type="datetime'''''''''''TH'''''''''' ''''K''''P ''1''''''7'''''">
              <a:rPr lang="en-US" altLang="en-US" sz="1000" b="1" smtClean="0">
                <a:effectLst/>
              </a:rPr>
              <a:pPr lvl="1" algn="ctr">
                <a:spcBef>
                  <a:spcPct val="0"/>
                </a:spcBef>
                <a:spcAft>
                  <a:spcPct val="0"/>
                </a:spcAft>
              </a:pPr>
              <a:t>TH KP 17</a:t>
            </a:fld>
            <a:endParaRPr lang="en-US" sz="1000" b="1" dirty="0"/>
          </a:p>
        </p:txBody>
      </p:sp>
      <p:sp useBgFill="1">
        <p:nvSpPr>
          <p:cNvPr id="736" name="Text Placeholder 2">
            <a:extLst>
              <a:ext uri="{FF2B5EF4-FFF2-40B4-BE49-F238E27FC236}">
                <a16:creationId xmlns:a16="http://schemas.microsoft.com/office/drawing/2014/main" id="{1794CB46-6C97-768A-CBBD-06A6788863D0}"/>
              </a:ext>
            </a:extLst>
          </p:cNvPr>
          <p:cNvSpPr txBox="1">
            <a:spLocks/>
          </p:cNvSpPr>
          <p:nvPr>
            <p:custDataLst>
              <p:tags r:id="rId12"/>
            </p:custDataLst>
          </p:nvPr>
        </p:nvSpPr>
        <p:spPr bwMode="gray">
          <a:xfrm>
            <a:off x="693738" y="3463925"/>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C0DDD3AD-FA3D-4ADF-A415-B490A95F56CD}" type="datetime'''''''''''''''''''''''''''''''''''''''''''''2''''''1''''''3'">
              <a:rPr lang="en-US" altLang="en-US" sz="1200" smtClean="0">
                <a:effectLst/>
              </a:rPr>
              <a:pPr lvl="1" algn="ctr">
                <a:spcBef>
                  <a:spcPct val="0"/>
                </a:spcBef>
                <a:spcAft>
                  <a:spcPct val="0"/>
                </a:spcAft>
              </a:pPr>
              <a:t>213</a:t>
            </a:fld>
            <a:endParaRPr lang="en-US" sz="1200" dirty="0"/>
          </a:p>
        </p:txBody>
      </p:sp>
      <p:sp>
        <p:nvSpPr>
          <p:cNvPr id="697" name="Text Placeholder 2">
            <a:extLst>
              <a:ext uri="{FF2B5EF4-FFF2-40B4-BE49-F238E27FC236}">
                <a16:creationId xmlns:a16="http://schemas.microsoft.com/office/drawing/2014/main" id="{7E1D50CC-5EB3-7BB8-87DF-9C7133A7075C}"/>
              </a:ext>
            </a:extLst>
          </p:cNvPr>
          <p:cNvSpPr txBox="1">
            <a:spLocks/>
          </p:cNvSpPr>
          <p:nvPr>
            <p:custDataLst>
              <p:tags r:id="rId13"/>
            </p:custDataLst>
          </p:nvPr>
        </p:nvSpPr>
        <p:spPr bwMode="auto">
          <a:xfrm>
            <a:off x="322263" y="3832225"/>
            <a:ext cx="830263" cy="5143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lIns="0" tIns="0" rIns="0" bIns="0" rtlCol="0" anchor="t">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002D1A2B-F84B-4895-817D-006F351D8F40}" type="datetime'''''''''T''''H'' EMER''''''GENCY ''''D''''EP''''''T'''''''">
              <a:rPr lang="en-US" altLang="en-US" sz="1000" b="1" smtClean="0">
                <a:effectLst/>
              </a:rPr>
              <a:pPr lvl="1" algn="ctr">
                <a:spcBef>
                  <a:spcPct val="0"/>
                </a:spcBef>
                <a:spcAft>
                  <a:spcPct val="0"/>
                </a:spcAft>
              </a:pPr>
              <a:t>TH EMERGENCY DEPT</a:t>
            </a:fld>
            <a:endParaRPr lang="en-US" sz="1000" b="1" dirty="0"/>
          </a:p>
        </p:txBody>
      </p:sp>
      <p:sp useBgFill="1">
        <p:nvSpPr>
          <p:cNvPr id="738" name="Text Placeholder 2">
            <a:extLst>
              <a:ext uri="{FF2B5EF4-FFF2-40B4-BE49-F238E27FC236}">
                <a16:creationId xmlns:a16="http://schemas.microsoft.com/office/drawing/2014/main" id="{464ED905-8CDC-0FC7-81BF-7A1D8222EEA3}"/>
              </a:ext>
            </a:extLst>
          </p:cNvPr>
          <p:cNvSpPr txBox="1">
            <a:spLocks/>
          </p:cNvSpPr>
          <p:nvPr>
            <p:custDataLst>
              <p:tags r:id="rId14"/>
            </p:custDataLst>
          </p:nvPr>
        </p:nvSpPr>
        <p:spPr bwMode="gray">
          <a:xfrm>
            <a:off x="1741488" y="3351213"/>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65D8B945-9BD1-4233-B962-3F34DE2CF865}" type="datetime'''''''''''''''''''4''''''''''6''''''''''''''''''''''''''''4'''">
              <a:rPr lang="en-US" altLang="en-US" sz="1200" smtClean="0">
                <a:effectLst/>
              </a:rPr>
              <a:pPr lvl="1" algn="ctr">
                <a:spcBef>
                  <a:spcPct val="0"/>
                </a:spcBef>
                <a:spcAft>
                  <a:spcPct val="0"/>
                </a:spcAft>
              </a:pPr>
              <a:t>464</a:t>
            </a:fld>
            <a:endParaRPr lang="en-US" sz="1200" dirty="0"/>
          </a:p>
        </p:txBody>
      </p:sp>
      <p:sp useBgFill="1">
        <p:nvSpPr>
          <p:cNvPr id="739" name="Text Placeholder 2">
            <a:extLst>
              <a:ext uri="{FF2B5EF4-FFF2-40B4-BE49-F238E27FC236}">
                <a16:creationId xmlns:a16="http://schemas.microsoft.com/office/drawing/2014/main" id="{FB292E70-2A5D-41D6-E87C-2234D813B866}"/>
              </a:ext>
            </a:extLst>
          </p:cNvPr>
          <p:cNvSpPr txBox="1">
            <a:spLocks/>
          </p:cNvSpPr>
          <p:nvPr>
            <p:custDataLst>
              <p:tags r:id="rId15"/>
            </p:custDataLst>
          </p:nvPr>
        </p:nvSpPr>
        <p:spPr bwMode="gray">
          <a:xfrm>
            <a:off x="2266950" y="3251200"/>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534BBDAC-C9B6-4905-862A-03DC7CB6641B}" type="datetime'4''''''''''''''''''''''''''''''3''6'''''''''''''''''">
              <a:rPr lang="en-US" altLang="en-US" sz="1200" smtClean="0">
                <a:effectLst/>
              </a:rPr>
              <a:pPr lvl="1" algn="ctr">
                <a:spcBef>
                  <a:spcPct val="0"/>
                </a:spcBef>
                <a:spcAft>
                  <a:spcPct val="0"/>
                </a:spcAft>
              </a:pPr>
              <a:t>436</a:t>
            </a:fld>
            <a:endParaRPr lang="en-US" sz="1200" dirty="0"/>
          </a:p>
        </p:txBody>
      </p:sp>
      <p:sp useBgFill="1">
        <p:nvSpPr>
          <p:cNvPr id="740" name="Text Placeholder 2">
            <a:extLst>
              <a:ext uri="{FF2B5EF4-FFF2-40B4-BE49-F238E27FC236}">
                <a16:creationId xmlns:a16="http://schemas.microsoft.com/office/drawing/2014/main" id="{CD715E65-D51F-2961-BEDB-AE816332ED8C}"/>
              </a:ext>
            </a:extLst>
          </p:cNvPr>
          <p:cNvSpPr txBox="1">
            <a:spLocks/>
          </p:cNvSpPr>
          <p:nvPr>
            <p:custDataLst>
              <p:tags r:id="rId16"/>
            </p:custDataLst>
          </p:nvPr>
        </p:nvSpPr>
        <p:spPr bwMode="gray">
          <a:xfrm>
            <a:off x="2443163" y="3455988"/>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397BAAFC-CB84-4E54-BCE3-D4F4410150F9}" type="datetime'''''''''''''''''''''''2''3''''''''''''''''''''''''2'''''''''''">
              <a:rPr lang="en-US" altLang="en-US" sz="1200" smtClean="0">
                <a:effectLst/>
              </a:rPr>
              <a:pPr lvl="1" algn="ctr">
                <a:spcBef>
                  <a:spcPct val="0"/>
                </a:spcBef>
                <a:spcAft>
                  <a:spcPct val="0"/>
                </a:spcAft>
              </a:pPr>
              <a:t>232</a:t>
            </a:fld>
            <a:endParaRPr lang="en-US" sz="1200" dirty="0"/>
          </a:p>
        </p:txBody>
      </p:sp>
      <p:sp useBgFill="1">
        <p:nvSpPr>
          <p:cNvPr id="741" name="Text Placeholder 2">
            <a:extLst>
              <a:ext uri="{FF2B5EF4-FFF2-40B4-BE49-F238E27FC236}">
                <a16:creationId xmlns:a16="http://schemas.microsoft.com/office/drawing/2014/main" id="{B5558E9A-4E0A-4A69-4890-6C7961DDCFC0}"/>
              </a:ext>
            </a:extLst>
          </p:cNvPr>
          <p:cNvSpPr txBox="1">
            <a:spLocks/>
          </p:cNvSpPr>
          <p:nvPr>
            <p:custDataLst>
              <p:tags r:id="rId17"/>
            </p:custDataLst>
          </p:nvPr>
        </p:nvSpPr>
        <p:spPr bwMode="gray">
          <a:xfrm>
            <a:off x="2967038" y="3438525"/>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046BEE87-DB88-4502-A8C1-3FE10FAD342D}" type="datetime'''''''''2''''''''7''''''''''''1'''''''''''">
              <a:rPr lang="en-US" altLang="en-US" sz="1200" smtClean="0">
                <a:effectLst/>
              </a:rPr>
              <a:pPr lvl="1" algn="ctr">
                <a:spcBef>
                  <a:spcPct val="0"/>
                </a:spcBef>
                <a:spcAft>
                  <a:spcPct val="0"/>
                </a:spcAft>
              </a:pPr>
              <a:t>271</a:t>
            </a:fld>
            <a:endParaRPr lang="en-US" sz="1200" dirty="0"/>
          </a:p>
        </p:txBody>
      </p:sp>
      <p:sp useBgFill="1">
        <p:nvSpPr>
          <p:cNvPr id="742" name="Text Placeholder 2">
            <a:extLst>
              <a:ext uri="{FF2B5EF4-FFF2-40B4-BE49-F238E27FC236}">
                <a16:creationId xmlns:a16="http://schemas.microsoft.com/office/drawing/2014/main" id="{13FCADDD-B123-A1B0-8E74-FAABACBF43D8}"/>
              </a:ext>
            </a:extLst>
          </p:cNvPr>
          <p:cNvSpPr txBox="1">
            <a:spLocks/>
          </p:cNvSpPr>
          <p:nvPr>
            <p:custDataLst>
              <p:tags r:id="rId18"/>
            </p:custDataLst>
          </p:nvPr>
        </p:nvSpPr>
        <p:spPr bwMode="gray">
          <a:xfrm>
            <a:off x="3292475" y="3438525"/>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6506FC56-326F-4F31-8192-46B5CC4EA485}" type="datetime'''''''''''''''''''''2''''7''''''''''''''''''''1'''''''''''''">
              <a:rPr lang="en-US" altLang="en-US" sz="1200" smtClean="0">
                <a:effectLst/>
              </a:rPr>
              <a:pPr lvl="1" algn="ctr">
                <a:spcBef>
                  <a:spcPct val="0"/>
                </a:spcBef>
                <a:spcAft>
                  <a:spcPct val="0"/>
                </a:spcAft>
              </a:pPr>
              <a:t>271</a:t>
            </a:fld>
            <a:endParaRPr lang="en-US" sz="1200" dirty="0"/>
          </a:p>
        </p:txBody>
      </p:sp>
      <p:sp useBgFill="1">
        <p:nvSpPr>
          <p:cNvPr id="743" name="Text Placeholder 2">
            <a:extLst>
              <a:ext uri="{FF2B5EF4-FFF2-40B4-BE49-F238E27FC236}">
                <a16:creationId xmlns:a16="http://schemas.microsoft.com/office/drawing/2014/main" id="{57422069-9B0F-4D6D-F1EB-9D8715B4584B}"/>
              </a:ext>
            </a:extLst>
          </p:cNvPr>
          <p:cNvSpPr txBox="1">
            <a:spLocks/>
          </p:cNvSpPr>
          <p:nvPr>
            <p:custDataLst>
              <p:tags r:id="rId19"/>
            </p:custDataLst>
          </p:nvPr>
        </p:nvSpPr>
        <p:spPr bwMode="gray">
          <a:xfrm>
            <a:off x="4014788" y="3502025"/>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45CAF58A-2C9E-41BD-A83D-0E33A14C3190}" type="datetime'''''''''''''128'''''''''''''''''''''''''''''''''''">
              <a:rPr lang="en-US" altLang="en-US" sz="1200" smtClean="0">
                <a:effectLst/>
              </a:rPr>
              <a:pPr lvl="1" algn="ctr">
                <a:spcBef>
                  <a:spcPct val="0"/>
                </a:spcBef>
                <a:spcAft>
                  <a:spcPct val="0"/>
                </a:spcAft>
              </a:pPr>
              <a:t>128</a:t>
            </a:fld>
            <a:endParaRPr lang="en-US" sz="1200" dirty="0"/>
          </a:p>
        </p:txBody>
      </p:sp>
      <p:sp useBgFill="1">
        <p:nvSpPr>
          <p:cNvPr id="744" name="Text Placeholder 2">
            <a:extLst>
              <a:ext uri="{FF2B5EF4-FFF2-40B4-BE49-F238E27FC236}">
                <a16:creationId xmlns:a16="http://schemas.microsoft.com/office/drawing/2014/main" id="{D8747C3B-5E9C-3335-CEEB-4F3A07CF1633}"/>
              </a:ext>
            </a:extLst>
          </p:cNvPr>
          <p:cNvSpPr txBox="1">
            <a:spLocks/>
          </p:cNvSpPr>
          <p:nvPr>
            <p:custDataLst>
              <p:tags r:id="rId20"/>
            </p:custDataLst>
          </p:nvPr>
        </p:nvSpPr>
        <p:spPr bwMode="gray">
          <a:xfrm>
            <a:off x="4341813" y="3443288"/>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D555C26E-7CA8-46C9-9B6C-283CD26C1B8F}" type="datetime'''''''''''''''''''2''''''''5''''''''''''''''''''''''''9'''''">
              <a:rPr lang="en-US" altLang="en-US" sz="1200" smtClean="0">
                <a:effectLst/>
              </a:rPr>
              <a:pPr lvl="1" algn="ctr">
                <a:spcBef>
                  <a:spcPct val="0"/>
                </a:spcBef>
                <a:spcAft>
                  <a:spcPct val="0"/>
                </a:spcAft>
              </a:pPr>
              <a:t>259</a:t>
            </a:fld>
            <a:endParaRPr lang="en-US" sz="1200" dirty="0"/>
          </a:p>
        </p:txBody>
      </p:sp>
      <p:sp useBgFill="1">
        <p:nvSpPr>
          <p:cNvPr id="745" name="Text Placeholder 2">
            <a:extLst>
              <a:ext uri="{FF2B5EF4-FFF2-40B4-BE49-F238E27FC236}">
                <a16:creationId xmlns:a16="http://schemas.microsoft.com/office/drawing/2014/main" id="{5553A138-4C45-DADA-85F6-60AA93CE5ECC}"/>
              </a:ext>
            </a:extLst>
          </p:cNvPr>
          <p:cNvSpPr txBox="1">
            <a:spLocks/>
          </p:cNvSpPr>
          <p:nvPr>
            <p:custDataLst>
              <p:tags r:id="rId21"/>
            </p:custDataLst>
          </p:nvPr>
        </p:nvSpPr>
        <p:spPr bwMode="gray">
          <a:xfrm>
            <a:off x="4881563" y="3514725"/>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00477880-4EF6-4C3B-8915-72881B9CB14D}" type="datetime'''''''1''''''''''0''''''''''''''''''0'''''''">
              <a:rPr lang="en-US" altLang="en-US" sz="1200" smtClean="0">
                <a:effectLst/>
              </a:rPr>
              <a:pPr lvl="1" algn="ctr">
                <a:spcBef>
                  <a:spcPct val="0"/>
                </a:spcBef>
                <a:spcAft>
                  <a:spcPct val="0"/>
                </a:spcAft>
              </a:pPr>
              <a:t>100</a:t>
            </a:fld>
            <a:endParaRPr lang="en-US" sz="1200" dirty="0"/>
          </a:p>
        </p:txBody>
      </p:sp>
      <p:sp useBgFill="1">
        <p:nvSpPr>
          <p:cNvPr id="746" name="Text Placeholder 2">
            <a:extLst>
              <a:ext uri="{FF2B5EF4-FFF2-40B4-BE49-F238E27FC236}">
                <a16:creationId xmlns:a16="http://schemas.microsoft.com/office/drawing/2014/main" id="{B52BA2A5-D673-6A52-A02E-958BEAFEFCFE}"/>
              </a:ext>
            </a:extLst>
          </p:cNvPr>
          <p:cNvSpPr txBox="1">
            <a:spLocks/>
          </p:cNvSpPr>
          <p:nvPr>
            <p:custDataLst>
              <p:tags r:id="rId22"/>
            </p:custDataLst>
          </p:nvPr>
        </p:nvSpPr>
        <p:spPr bwMode="gray">
          <a:xfrm>
            <a:off x="5411788" y="3468688"/>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C79C6010-05E7-4133-BD90-B37B99AFE35D}" type="datetime'''''''2''''''''''''''''''''''''''0''''''2'''''''''''''">
              <a:rPr lang="en-US" altLang="en-US" sz="1200" smtClean="0">
                <a:effectLst/>
              </a:rPr>
              <a:pPr lvl="1" algn="ctr">
                <a:spcBef>
                  <a:spcPct val="0"/>
                </a:spcBef>
                <a:spcAft>
                  <a:spcPct val="0"/>
                </a:spcAft>
              </a:pPr>
              <a:t>202</a:t>
            </a:fld>
            <a:endParaRPr lang="en-US" sz="1200" dirty="0"/>
          </a:p>
        </p:txBody>
      </p:sp>
      <p:sp useBgFill="1">
        <p:nvSpPr>
          <p:cNvPr id="737" name="Text Placeholder 2">
            <a:extLst>
              <a:ext uri="{FF2B5EF4-FFF2-40B4-BE49-F238E27FC236}">
                <a16:creationId xmlns:a16="http://schemas.microsoft.com/office/drawing/2014/main" id="{C72958DB-7241-00EC-576A-E7E47310B07C}"/>
              </a:ext>
            </a:extLst>
          </p:cNvPr>
          <p:cNvSpPr txBox="1">
            <a:spLocks/>
          </p:cNvSpPr>
          <p:nvPr>
            <p:custDataLst>
              <p:tags r:id="rId23"/>
            </p:custDataLst>
          </p:nvPr>
        </p:nvSpPr>
        <p:spPr bwMode="gray">
          <a:xfrm>
            <a:off x="1112838" y="3271838"/>
            <a:ext cx="296863" cy="204788"/>
          </a:xfrm>
          <a:prstGeom prst="rect">
            <a:avLst/>
          </a:prstGeom>
          <a:ln>
            <a:noFill/>
          </a:ln>
          <a:effectLst/>
        </p:spPr>
        <p:txBody>
          <a:bodyPr vert="horz" wrap="none" lIns="22225" tIns="0" rIns="22225" bIns="0" rtlCol="0" anchor="b">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spcBef>
                <a:spcPct val="0"/>
              </a:spcBef>
              <a:spcAft>
                <a:spcPct val="0"/>
              </a:spcAft>
            </a:pPr>
            <a:fld id="{91EDB2F7-4318-4D08-AAE8-7704086B8835}" type="datetime'6''''''''''''''''''''''''4''''''''''''''''''4'''''''">
              <a:rPr lang="en-US" altLang="en-US" sz="1200" smtClean="0">
                <a:effectLst/>
              </a:rPr>
              <a:pPr lvl="1" algn="ctr">
                <a:spcBef>
                  <a:spcPct val="0"/>
                </a:spcBef>
                <a:spcAft>
                  <a:spcPct val="0"/>
                </a:spcAft>
              </a:pPr>
              <a:t>644</a:t>
            </a:fld>
            <a:endParaRPr lang="en-US" sz="1200" dirty="0"/>
          </a:p>
        </p:txBody>
      </p:sp>
      <p:sp>
        <p:nvSpPr>
          <p:cNvPr id="345" name="Rechteck 137">
            <a:extLst>
              <a:ext uri="{FF2B5EF4-FFF2-40B4-BE49-F238E27FC236}">
                <a16:creationId xmlns:a16="http://schemas.microsoft.com/office/drawing/2014/main" id="{A604DE47-478B-A904-43C4-BE09E31B09AF}"/>
              </a:ext>
            </a:extLst>
          </p:cNvPr>
          <p:cNvSpPr>
            <a:spLocks/>
          </p:cNvSpPr>
          <p:nvPr/>
        </p:nvSpPr>
        <p:spPr>
          <a:xfrm>
            <a:off x="6244203" y="1327150"/>
            <a:ext cx="2524364" cy="309026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t"/>
          <a:lstStyle/>
          <a:p>
            <a:pPr marL="171450" indent="-171450" algn="l">
              <a:buFont typeface="Arial" panose="020B0604020202020204" pitchFamily="34" charset="0"/>
              <a:buChar char="•"/>
            </a:pPr>
            <a:r>
              <a:rPr lang="en-US" sz="1200" b="0" i="0" dirty="0">
                <a:effectLst/>
              </a:rPr>
              <a:t>High Volume Departments: TH EMERGENCY DEPT, LB 4500, and LI NW 1 EMERGENCY DEPT generate the most alerts (6,000+), but their response patterns differ dramatically</a:t>
            </a:r>
          </a:p>
          <a:p>
            <a:pPr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L</a:t>
            </a:r>
            <a:r>
              <a:rPr lang="en-US" sz="1200" b="0" i="0" dirty="0">
                <a:effectLst/>
              </a:rPr>
              <a:t>B 4500 demonstrates the highest number of positive actions (1,180) while maintaining a favorable positive-to-negative ratio (1.83:1). In contrast, LI NW 3 NP 3800 has more negative than positive responses (585 vs. 232).</a:t>
            </a:r>
          </a:p>
          <a:p>
            <a:br>
              <a:rPr lang="en-US" sz="1050" dirty="0"/>
            </a:br>
            <a:endParaRPr lang="en-US" sz="1050" b="1" dirty="0">
              <a:solidFill>
                <a:schemeClr val="accent1"/>
              </a:solidFill>
              <a:sym typeface="Futura"/>
            </a:endParaRPr>
          </a:p>
        </p:txBody>
      </p:sp>
      <p:sp>
        <p:nvSpPr>
          <p:cNvPr id="748" name="Rectangle 747">
            <a:extLst>
              <a:ext uri="{FF2B5EF4-FFF2-40B4-BE49-F238E27FC236}">
                <a16:creationId xmlns:a16="http://schemas.microsoft.com/office/drawing/2014/main" id="{84D3888F-29A6-7E5E-BFE2-ED7B601B5BE3}"/>
              </a:ext>
            </a:extLst>
          </p:cNvPr>
          <p:cNvSpPr/>
          <p:nvPr>
            <p:custDataLst>
              <p:tags r:id="rId24"/>
            </p:custDataLst>
          </p:nvPr>
        </p:nvSpPr>
        <p:spPr bwMode="auto">
          <a:xfrm>
            <a:off x="4241799" y="749300"/>
            <a:ext cx="179388" cy="13335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6E6F3649-209F-C53D-336C-2DE0DB24C332}"/>
              </a:ext>
            </a:extLst>
          </p:cNvPr>
          <p:cNvSpPr/>
          <p:nvPr>
            <p:custDataLst>
              <p:tags r:id="rId25"/>
            </p:custDataLst>
          </p:nvPr>
        </p:nvSpPr>
        <p:spPr bwMode="auto">
          <a:xfrm>
            <a:off x="4241799" y="971550"/>
            <a:ext cx="179388" cy="13335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664">
            <a:extLst>
              <a:ext uri="{FF2B5EF4-FFF2-40B4-BE49-F238E27FC236}">
                <a16:creationId xmlns:a16="http://schemas.microsoft.com/office/drawing/2014/main" id="{2F655B9A-F89B-2E16-4D9E-1062011EFBE4}"/>
              </a:ext>
            </a:extLst>
          </p:cNvPr>
          <p:cNvSpPr/>
          <p:nvPr>
            <p:custDataLst>
              <p:tags r:id="rId26"/>
            </p:custDataLst>
          </p:nvPr>
        </p:nvSpPr>
        <p:spPr bwMode="auto">
          <a:xfrm>
            <a:off x="4241799" y="1193800"/>
            <a:ext cx="179388" cy="13335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 Placeholder 2">
            <a:extLst>
              <a:ext uri="{FF2B5EF4-FFF2-40B4-BE49-F238E27FC236}">
                <a16:creationId xmlns:a16="http://schemas.microsoft.com/office/drawing/2014/main" id="{96C5E9BB-F241-21EB-7F67-67C7A975C69A}"/>
              </a:ext>
            </a:extLst>
          </p:cNvPr>
          <p:cNvSpPr txBox="1">
            <a:spLocks/>
          </p:cNvSpPr>
          <p:nvPr>
            <p:custDataLst>
              <p:tags r:id="rId27"/>
            </p:custDataLst>
          </p:nvPr>
        </p:nvSpPr>
        <p:spPr bwMode="auto">
          <a:xfrm>
            <a:off x="4471988" y="730250"/>
            <a:ext cx="1152525" cy="171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spcBef>
                <a:spcPct val="0"/>
              </a:spcBef>
              <a:spcAft>
                <a:spcPct val="0"/>
              </a:spcAft>
            </a:pPr>
            <a:fld id="{5DEA19FD-9BCA-441E-A4DC-BA8585A8F888}" type="datetime'''V''CO ''Po''''s''i''ti''''''v''e ''Al''''er''''t'''''''''' '">
              <a:rPr lang="en-US" altLang="en-US" sz="1000" b="1" smtClean="0"/>
              <a:pPr lvl="1">
                <a:spcBef>
                  <a:spcPct val="0"/>
                </a:spcBef>
                <a:spcAft>
                  <a:spcPct val="0"/>
                </a:spcAft>
              </a:pPr>
              <a:t>VCO Positive Alert </a:t>
            </a:fld>
            <a:endParaRPr lang="en-US" sz="1000" b="1" dirty="0"/>
          </a:p>
        </p:txBody>
      </p:sp>
      <p:sp>
        <p:nvSpPr>
          <p:cNvPr id="136" name="Text Placeholder 2">
            <a:extLst>
              <a:ext uri="{FF2B5EF4-FFF2-40B4-BE49-F238E27FC236}">
                <a16:creationId xmlns:a16="http://schemas.microsoft.com/office/drawing/2014/main" id="{18B99EAA-D55D-F7B8-3926-217921F42527}"/>
              </a:ext>
            </a:extLst>
          </p:cNvPr>
          <p:cNvSpPr txBox="1">
            <a:spLocks/>
          </p:cNvSpPr>
          <p:nvPr>
            <p:custDataLst>
              <p:tags r:id="rId28"/>
            </p:custDataLst>
          </p:nvPr>
        </p:nvSpPr>
        <p:spPr bwMode="auto">
          <a:xfrm>
            <a:off x="4471988" y="952500"/>
            <a:ext cx="1195388" cy="171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spcBef>
                <a:spcPct val="0"/>
              </a:spcBef>
              <a:spcAft>
                <a:spcPct val="0"/>
              </a:spcAft>
            </a:pPr>
            <a:fld id="{EE734445-3DC3-48EB-9673-648E65EC9952}" type="datetime'''''''V''''''CO ''''''''N''e''''''ga''t''i''ve'''''' Al''ert '">
              <a:rPr lang="en-US" altLang="en-US" sz="1000" b="1" smtClean="0"/>
              <a:pPr lvl="1">
                <a:spcBef>
                  <a:spcPct val="0"/>
                </a:spcBef>
                <a:spcAft>
                  <a:spcPct val="0"/>
                </a:spcAft>
              </a:pPr>
              <a:t>VCO Negative Alert </a:t>
            </a:fld>
            <a:endParaRPr lang="en-US" sz="1000" b="1" dirty="0"/>
          </a:p>
        </p:txBody>
      </p:sp>
      <p:sp>
        <p:nvSpPr>
          <p:cNvPr id="393" name="Text Placeholder 2">
            <a:extLst>
              <a:ext uri="{FF2B5EF4-FFF2-40B4-BE49-F238E27FC236}">
                <a16:creationId xmlns:a16="http://schemas.microsoft.com/office/drawing/2014/main" id="{14AFF6AF-9D40-6062-910F-42EB8BC89DFB}"/>
              </a:ext>
            </a:extLst>
          </p:cNvPr>
          <p:cNvSpPr txBox="1">
            <a:spLocks/>
          </p:cNvSpPr>
          <p:nvPr>
            <p:custDataLst>
              <p:tags r:id="rId29"/>
            </p:custDataLst>
          </p:nvPr>
        </p:nvSpPr>
        <p:spPr bwMode="auto">
          <a:xfrm>
            <a:off x="4471988" y="1174750"/>
            <a:ext cx="696913" cy="171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685800" rtl="0" eaLnBrk="1" latinLnBrk="0" hangingPunct="1">
              <a:lnSpc>
                <a:spcPct val="112000"/>
              </a:lnSpc>
              <a:spcBef>
                <a:spcPts val="0"/>
              </a:spcBef>
              <a:spcAft>
                <a:spcPts val="0"/>
              </a:spcAft>
              <a:buFont typeface="Arial" panose="020B0604020202020204" pitchFamily="34" charset="0"/>
              <a:buNone/>
              <a:defRPr sz="1600" b="1" kern="1200">
                <a:solidFill>
                  <a:schemeClr val="bg2"/>
                </a:solidFill>
                <a:latin typeface="+mn-lt"/>
                <a:ea typeface="+mn-ea"/>
                <a:cs typeface="+mn-cs"/>
              </a:defRPr>
            </a:lvl1pPr>
            <a:lvl2pPr marL="0" indent="0" algn="l" defTabSz="685800" rtl="0" eaLnBrk="1" latinLnBrk="0" hangingPunct="1">
              <a:lnSpc>
                <a:spcPct val="112000"/>
              </a:lnSpc>
              <a:spcBef>
                <a:spcPts val="0"/>
              </a:spcBef>
              <a:buFont typeface="Arial" panose="020B0604020202020204" pitchFamily="34" charset="0"/>
              <a:buNone/>
              <a:defRPr sz="1600" kern="1200">
                <a:solidFill>
                  <a:schemeClr val="bg1"/>
                </a:solidFill>
                <a:latin typeface="+mn-lt"/>
                <a:ea typeface="+mn-ea"/>
                <a:cs typeface="+mn-cs"/>
              </a:defRPr>
            </a:lvl2pPr>
            <a:lvl3pPr marL="13716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3pPr>
            <a:lvl4pPr marL="32004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4pPr>
            <a:lvl5pPr marL="502920" indent="-137160" algn="l" defTabSz="685800" rtl="0" eaLnBrk="1" latinLnBrk="0" hangingPunct="1">
              <a:lnSpc>
                <a:spcPct val="112000"/>
              </a:lnSpc>
              <a:spcBef>
                <a:spcPts val="0"/>
              </a:spcBef>
              <a:buFont typeface="Arial" panose="020B0604020202020204" pitchFamily="34" charset="0"/>
              <a:buChar char="•"/>
              <a:defRPr sz="16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spcBef>
                <a:spcPct val="0"/>
              </a:spcBef>
              <a:spcAft>
                <a:spcPct val="0"/>
              </a:spcAft>
            </a:pPr>
            <a:fld id="{92D4F4D0-CB35-4B95-9F45-5508961711F5}" type="datetime'Tot''''''a''l'''' ''''''''''Al''''''''e''''rt''''''''''''s'">
              <a:rPr lang="en-US" altLang="en-US" sz="1000" b="1" smtClean="0"/>
              <a:pPr lvl="1">
                <a:spcBef>
                  <a:spcPct val="0"/>
                </a:spcBef>
                <a:spcAft>
                  <a:spcPct val="0"/>
                </a:spcAft>
              </a:pPr>
              <a:t>Total Alerts</a:t>
            </a:fld>
            <a:endParaRPr lang="en-US" sz="1000" b="1" dirty="0"/>
          </a:p>
        </p:txBody>
      </p:sp>
    </p:spTree>
    <p:extLst>
      <p:ext uri="{BB962C8B-B14F-4D97-AF65-F5344CB8AC3E}">
        <p14:creationId xmlns:p14="http://schemas.microsoft.com/office/powerpoint/2010/main" val="236628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8E2DC5A-D703-C6FD-6261-55E160F6D019}"/>
              </a:ext>
            </a:extLst>
          </p:cNvPr>
          <p:cNvGraphicFramePr>
            <a:graphicFrameLocks noChangeAspect="1"/>
          </p:cNvGraphicFramePr>
          <p:nvPr>
            <p:custDataLst>
              <p:tags r:id="rId1"/>
            </p:custDataLst>
            <p:extLst>
              <p:ext uri="{D42A27DB-BD31-4B8C-83A1-F6EECF244321}">
                <p14:modId xmlns:p14="http://schemas.microsoft.com/office/powerpoint/2010/main" val="38741648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069B42DE-10EC-F19A-A087-2D98F07B0AD1}"/>
              </a:ext>
            </a:extLst>
          </p:cNvPr>
          <p:cNvSpPr>
            <a:spLocks noGrp="1"/>
          </p:cNvSpPr>
          <p:nvPr>
            <p:ph type="sldNum" sz="quarter" idx="4"/>
          </p:nvPr>
        </p:nvSpPr>
        <p:spPr/>
        <p:txBody>
          <a:bodyPr/>
          <a:lstStyle/>
          <a:p>
            <a:fld id="{2441C0E6-2A71-4EB3-9E92-A3D15D26B6CA}" type="slidenum">
              <a:rPr lang="en-US" smtClean="0"/>
              <a:pPr/>
              <a:t>8</a:t>
            </a:fld>
            <a:endParaRPr lang="en-US" dirty="0"/>
          </a:p>
        </p:txBody>
      </p:sp>
      <p:sp>
        <p:nvSpPr>
          <p:cNvPr id="3" name="Footer Placeholder 2">
            <a:extLst>
              <a:ext uri="{FF2B5EF4-FFF2-40B4-BE49-F238E27FC236}">
                <a16:creationId xmlns:a16="http://schemas.microsoft.com/office/drawing/2014/main" id="{31D15C75-08C9-87EA-5453-0FC2F5351D9C}"/>
              </a:ext>
            </a:extLst>
          </p:cNvPr>
          <p:cNvSpPr>
            <a:spLocks noGrp="1"/>
          </p:cNvSpPr>
          <p:nvPr>
            <p:ph type="ftr" sz="quarter" idx="11"/>
          </p:nvPr>
        </p:nvSpPr>
        <p:spPr/>
        <p:txBody>
          <a:bodyPr/>
          <a:lstStyle/>
          <a:p>
            <a:r>
              <a:rPr lang="en-US"/>
              <a:t>NYU Langone Health</a:t>
            </a:r>
            <a:endParaRPr lang="en-US" dirty="0"/>
          </a:p>
        </p:txBody>
      </p:sp>
      <p:sp>
        <p:nvSpPr>
          <p:cNvPr id="5" name="Title 4">
            <a:extLst>
              <a:ext uri="{FF2B5EF4-FFF2-40B4-BE49-F238E27FC236}">
                <a16:creationId xmlns:a16="http://schemas.microsoft.com/office/drawing/2014/main" id="{F35F6AE9-B5AF-A3E4-73C6-76BD27BD66C8}"/>
              </a:ext>
            </a:extLst>
          </p:cNvPr>
          <p:cNvSpPr>
            <a:spLocks noGrp="1"/>
          </p:cNvSpPr>
          <p:nvPr>
            <p:ph type="title"/>
          </p:nvPr>
        </p:nvSpPr>
        <p:spPr>
          <a:xfrm>
            <a:off x="462565" y="289440"/>
            <a:ext cx="7274033" cy="773799"/>
          </a:xfrm>
        </p:spPr>
        <p:txBody>
          <a:bodyPr vert="horz"/>
          <a:lstStyle/>
          <a:p>
            <a:r>
              <a:rPr lang="en-US" dirty="0"/>
              <a:t>Performance Analysis: VCO Decision Hours</a:t>
            </a:r>
          </a:p>
        </p:txBody>
      </p:sp>
      <p:pic>
        <p:nvPicPr>
          <p:cNvPr id="13" name="Picture 12">
            <a:extLst>
              <a:ext uri="{FF2B5EF4-FFF2-40B4-BE49-F238E27FC236}">
                <a16:creationId xmlns:a16="http://schemas.microsoft.com/office/drawing/2014/main" id="{A8FC5A50-23B8-2FA6-FF1B-EA1A5E61BA1D}"/>
              </a:ext>
            </a:extLst>
          </p:cNvPr>
          <p:cNvPicPr>
            <a:picLocks noChangeAspect="1"/>
          </p:cNvPicPr>
          <p:nvPr/>
        </p:nvPicPr>
        <p:blipFill>
          <a:blip r:embed="rId6"/>
          <a:stretch>
            <a:fillRect/>
          </a:stretch>
        </p:blipFill>
        <p:spPr>
          <a:xfrm>
            <a:off x="139262" y="745590"/>
            <a:ext cx="7772400" cy="3860059"/>
          </a:xfrm>
          <a:prstGeom prst="rect">
            <a:avLst/>
          </a:prstGeom>
        </p:spPr>
      </p:pic>
    </p:spTree>
    <p:extLst>
      <p:ext uri="{BB962C8B-B14F-4D97-AF65-F5344CB8AC3E}">
        <p14:creationId xmlns:p14="http://schemas.microsoft.com/office/powerpoint/2010/main" val="358825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878724E-B9EC-21CC-E396-0868529B1B7D}"/>
              </a:ext>
            </a:extLst>
          </p:cNvPr>
          <p:cNvGraphicFramePr>
            <a:graphicFrameLocks noChangeAspect="1"/>
          </p:cNvGraphicFramePr>
          <p:nvPr>
            <p:custDataLst>
              <p:tags r:id="rId1"/>
            </p:custDataLst>
            <p:extLst>
              <p:ext uri="{D42A27DB-BD31-4B8C-83A1-F6EECF244321}">
                <p14:modId xmlns:p14="http://schemas.microsoft.com/office/powerpoint/2010/main" val="352620740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A4182830-4BA4-7BE2-473F-98A44746B07F}"/>
              </a:ext>
            </a:extLst>
          </p:cNvPr>
          <p:cNvSpPr>
            <a:spLocks noGrp="1"/>
          </p:cNvSpPr>
          <p:nvPr>
            <p:ph type="sldNum" sz="quarter" idx="4"/>
          </p:nvPr>
        </p:nvSpPr>
        <p:spPr/>
        <p:txBody>
          <a:bodyPr/>
          <a:lstStyle/>
          <a:p>
            <a:fld id="{2441C0E6-2A71-4EB3-9E92-A3D15D26B6CA}" type="slidenum">
              <a:rPr lang="en-US" smtClean="0"/>
              <a:pPr/>
              <a:t>9</a:t>
            </a:fld>
            <a:endParaRPr lang="en-US" dirty="0"/>
          </a:p>
        </p:txBody>
      </p:sp>
      <p:sp>
        <p:nvSpPr>
          <p:cNvPr id="3" name="Footer Placeholder 2">
            <a:extLst>
              <a:ext uri="{FF2B5EF4-FFF2-40B4-BE49-F238E27FC236}">
                <a16:creationId xmlns:a16="http://schemas.microsoft.com/office/drawing/2014/main" id="{5D8ADB27-E114-904E-928B-2A2B7CE49318}"/>
              </a:ext>
            </a:extLst>
          </p:cNvPr>
          <p:cNvSpPr>
            <a:spLocks noGrp="1"/>
          </p:cNvSpPr>
          <p:nvPr>
            <p:ph type="ftr" sz="quarter" idx="11"/>
          </p:nvPr>
        </p:nvSpPr>
        <p:spPr/>
        <p:txBody>
          <a:bodyPr/>
          <a:lstStyle/>
          <a:p>
            <a:r>
              <a:rPr lang="en-US"/>
              <a:t>NYU Langone Health</a:t>
            </a:r>
            <a:endParaRPr lang="en-US" dirty="0"/>
          </a:p>
        </p:txBody>
      </p:sp>
      <p:sp>
        <p:nvSpPr>
          <p:cNvPr id="5" name="Title 4">
            <a:extLst>
              <a:ext uri="{FF2B5EF4-FFF2-40B4-BE49-F238E27FC236}">
                <a16:creationId xmlns:a16="http://schemas.microsoft.com/office/drawing/2014/main" id="{3BDF9707-6022-731D-3EBD-C94C9FE1C50A}"/>
              </a:ext>
            </a:extLst>
          </p:cNvPr>
          <p:cNvSpPr>
            <a:spLocks noGrp="1"/>
          </p:cNvSpPr>
          <p:nvPr>
            <p:ph type="title"/>
          </p:nvPr>
        </p:nvSpPr>
        <p:spPr>
          <a:xfrm>
            <a:off x="416356" y="271613"/>
            <a:ext cx="7274033" cy="773799"/>
          </a:xfrm>
        </p:spPr>
        <p:txBody>
          <a:bodyPr vert="horz"/>
          <a:lstStyle/>
          <a:p>
            <a:r>
              <a:rPr lang="en-US" dirty="0"/>
              <a:t>User Feedback Assessment: Bigram Analysis </a:t>
            </a:r>
          </a:p>
        </p:txBody>
      </p:sp>
      <p:pic>
        <p:nvPicPr>
          <p:cNvPr id="13" name="object 9">
            <a:extLst>
              <a:ext uri="{FF2B5EF4-FFF2-40B4-BE49-F238E27FC236}">
                <a16:creationId xmlns:a16="http://schemas.microsoft.com/office/drawing/2014/main" id="{AE0C08F7-FCBB-AF44-1474-88B6B4873C8C}"/>
              </a:ext>
            </a:extLst>
          </p:cNvPr>
          <p:cNvPicPr/>
          <p:nvPr/>
        </p:nvPicPr>
        <p:blipFill>
          <a:blip r:embed="rId6" cstate="print"/>
          <a:stretch>
            <a:fillRect/>
          </a:stretch>
        </p:blipFill>
        <p:spPr>
          <a:xfrm>
            <a:off x="9348851" y="6563499"/>
            <a:ext cx="2374519" cy="98437"/>
          </a:xfrm>
          <a:prstGeom prst="rect">
            <a:avLst/>
          </a:prstGeom>
        </p:spPr>
      </p:pic>
      <p:sp>
        <p:nvSpPr>
          <p:cNvPr id="14" name="object 10">
            <a:extLst>
              <a:ext uri="{FF2B5EF4-FFF2-40B4-BE49-F238E27FC236}">
                <a16:creationId xmlns:a16="http://schemas.microsoft.com/office/drawing/2014/main" id="{CBC9D4D3-8C54-A906-FA92-8798436ACDA8}"/>
              </a:ext>
            </a:extLst>
          </p:cNvPr>
          <p:cNvSpPr txBox="1">
            <a:spLocks/>
          </p:cNvSpPr>
          <p:nvPr/>
        </p:nvSpPr>
        <p:spPr>
          <a:xfrm>
            <a:off x="416356" y="6525450"/>
            <a:ext cx="254000" cy="153670"/>
          </a:xfrm>
          <a:prstGeom prst="rect">
            <a:avLst/>
          </a:prstGeom>
        </p:spPr>
        <p:txBody>
          <a:bodyPr vert="horz"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lnSpc>
                <a:spcPts val="1120"/>
              </a:lnSpc>
            </a:pPr>
            <a:fld id="{81D60167-4931-47E6-BA6A-407CBD079E47}" type="slidenum">
              <a:rPr lang="en-US" spc="140" smtClean="0"/>
              <a:pPr marL="38100">
                <a:lnSpc>
                  <a:spcPts val="1120"/>
                </a:lnSpc>
              </a:pPr>
              <a:t>9</a:t>
            </a:fld>
            <a:endParaRPr lang="en-US" spc="140" dirty="0"/>
          </a:p>
        </p:txBody>
      </p:sp>
      <p:pic>
        <p:nvPicPr>
          <p:cNvPr id="21" name="Picture 20">
            <a:extLst>
              <a:ext uri="{FF2B5EF4-FFF2-40B4-BE49-F238E27FC236}">
                <a16:creationId xmlns:a16="http://schemas.microsoft.com/office/drawing/2014/main" id="{4E9D33FD-0BE3-901A-BAF4-BB128B5B8D01}"/>
              </a:ext>
            </a:extLst>
          </p:cNvPr>
          <p:cNvPicPr>
            <a:picLocks noChangeAspect="1"/>
          </p:cNvPicPr>
          <p:nvPr/>
        </p:nvPicPr>
        <p:blipFill>
          <a:blip r:embed="rId7"/>
          <a:stretch>
            <a:fillRect/>
          </a:stretch>
        </p:blipFill>
        <p:spPr>
          <a:xfrm>
            <a:off x="416356" y="938312"/>
            <a:ext cx="6148442" cy="3266875"/>
          </a:xfrm>
          <a:prstGeom prst="rect">
            <a:avLst/>
          </a:prstGeom>
        </p:spPr>
      </p:pic>
      <p:sp>
        <p:nvSpPr>
          <p:cNvPr id="22" name="Rechteck 137">
            <a:extLst>
              <a:ext uri="{FF2B5EF4-FFF2-40B4-BE49-F238E27FC236}">
                <a16:creationId xmlns:a16="http://schemas.microsoft.com/office/drawing/2014/main" id="{218AB940-2270-2F55-55DF-FFF91CED5F84}"/>
              </a:ext>
            </a:extLst>
          </p:cNvPr>
          <p:cNvSpPr>
            <a:spLocks/>
          </p:cNvSpPr>
          <p:nvPr/>
        </p:nvSpPr>
        <p:spPr>
          <a:xfrm>
            <a:off x="6619636" y="938312"/>
            <a:ext cx="2524364" cy="309026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t"/>
          <a:lstStyle/>
          <a:p>
            <a:pPr marL="171450" indent="-171450">
              <a:buFont typeface="Arial" panose="020B0604020202020204" pitchFamily="34" charset="0"/>
              <a:buChar char="•"/>
            </a:pPr>
            <a:r>
              <a:rPr lang="en-US" sz="1200" dirty="0">
                <a:solidFill>
                  <a:schemeClr val="bg1"/>
                </a:solidFill>
              </a:rPr>
              <a:t>Use NLTK (Natural Language Toolkit) </a:t>
            </a:r>
          </a:p>
          <a:p>
            <a:pPr marL="171450" indent="-171450">
              <a:buFont typeface="Arial" panose="020B0604020202020204" pitchFamily="34" charset="0"/>
              <a:buChar char="•"/>
            </a:pPr>
            <a:r>
              <a:rPr lang="en-US" sz="1200" b="0" i="0" dirty="0">
                <a:solidFill>
                  <a:schemeClr val="bg1"/>
                </a:solidFill>
                <a:effectLst/>
              </a:rPr>
              <a:t>Example: "high fall risk" becomes two bigrams: ("high", "fall") and ("fall", "risk")</a:t>
            </a:r>
          </a:p>
          <a:p>
            <a:pPr marL="171450" indent="-171450">
              <a:buFont typeface="Arial" panose="020B0604020202020204" pitchFamily="34" charset="0"/>
              <a:buChar char="•"/>
            </a:pPr>
            <a:r>
              <a:rPr lang="en-US" sz="1200" dirty="0">
                <a:solidFill>
                  <a:schemeClr val="bg1"/>
                </a:solidFill>
              </a:rPr>
              <a:t>Apply it on ”Acknowledgement Reason Comment” </a:t>
            </a:r>
          </a:p>
          <a:p>
            <a:pPr marL="171450" indent="-171450">
              <a:buFont typeface="Arial" panose="020B0604020202020204" pitchFamily="34" charset="0"/>
              <a:buChar char="•"/>
            </a:pPr>
            <a:endParaRPr lang="en-US" sz="1200" dirty="0">
              <a:solidFill>
                <a:schemeClr val="bg1"/>
              </a:solidFill>
            </a:endParaRPr>
          </a:p>
          <a:p>
            <a:br>
              <a:rPr lang="en-US" sz="1200" dirty="0"/>
            </a:br>
            <a:endParaRPr lang="en-US" sz="1200" b="1" dirty="0">
              <a:solidFill>
                <a:schemeClr val="accent1"/>
              </a:solidFill>
              <a:sym typeface="Futura"/>
            </a:endParaRPr>
          </a:p>
        </p:txBody>
      </p:sp>
    </p:spTree>
    <p:extLst>
      <p:ext uri="{BB962C8B-B14F-4D97-AF65-F5344CB8AC3E}">
        <p14:creationId xmlns:p14="http://schemas.microsoft.com/office/powerpoint/2010/main" val="3660284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683&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4&quot;/&gt;&lt;end val=&quot;4&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2bNzVkI8TkG6KnxEVxd0Z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EiJSoYnkpTjITCjmBcXW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dbnCBCm3AbCSAE8FldRwy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kcHo7J0QxS01i3xZbR8w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t0FydtTZ0dNsvh9d9B3I3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sHUuZjh7Apuvz..0FZFJF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q8lde5TlFoYnH4IrbrB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GMqrdOXxMJKwbxu5K.0U0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BXhKaXUVpK3st9vDJhv0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iUeJT1tu6TwCqdF6Nuw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vgDNfurgVxgMUqh3G_e0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i3wi2CB1GrNyHFIVulHHN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m_XwOUU_T3EPktJm7DYF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Qr_HmFlfaSvjzMwD88y70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VaC2pwu4BnSAj5m_tMerK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lI3xGGkRSIiO.IZHX9Koc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rFYhFeBi.d5nxdeCJe3yO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bHjleCwtlDYPkWcYrvrSY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PoBEehoC8OqfkN3B3DlWW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ojZtNVxDCKph3zoDoSlt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Gh88ID4JLv3n.Vc3LM61d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gnfWJmLtEMtjzvQxgcrG7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ZqJxQn28SHa3zPcN56p6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UD4WqGGT1aZ5GVmeF1rE3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pDnoeeh8SlFXLU6hKMzp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qUdAMl3QJIfMmMf3y9qjM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62fqGUa.BHfzXPnKZ5_aw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1lGzDt4vdhY.DOKeeCGJj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VYn4PBQNjppFlWqt6BAWq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t5PNal5.R6Fc8xxOJxAN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vPVdFdplTyJ6rgfPF9lOw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QYa2siTv_Mcn2YmOhIyl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QsqvHVIu92VgvzMJV7rUy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QpMNG8d59AKrWcwOA9Y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uD0hU6XwNIuMEm9MpTGE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moBftNVbehN4_IUgMq1ab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nWtVVo9ODZFS6shJ8Ep5w"/>
</p:tagLst>
</file>

<file path=ppt/theme/theme1.xml><?xml version="1.0" encoding="utf-8"?>
<a:theme xmlns:a="http://schemas.openxmlformats.org/drawingml/2006/main" name="Office Theme">
  <a:themeElements>
    <a:clrScheme name="High Visibility">
      <a:dk1>
        <a:srgbClr val="000000"/>
      </a:dk1>
      <a:lt1>
        <a:srgbClr val="FFFFFF"/>
      </a:lt1>
      <a:dk2>
        <a:srgbClr val="380063"/>
      </a:dk2>
      <a:lt2>
        <a:srgbClr val="FFFF00"/>
      </a:lt2>
      <a:accent1>
        <a:srgbClr val="8000FF"/>
      </a:accent1>
      <a:accent2>
        <a:srgbClr val="580F8B"/>
      </a:accent2>
      <a:accent3>
        <a:srgbClr val="FF9300"/>
      </a:accent3>
      <a:accent4>
        <a:srgbClr val="00DCA5"/>
      </a:accent4>
      <a:accent5>
        <a:srgbClr val="FF0057"/>
      </a:accent5>
      <a:accent6>
        <a:srgbClr val="B341FF"/>
      </a:accent6>
      <a:hlink>
        <a:srgbClr val="FFFFFF"/>
      </a:hlink>
      <a:folHlink>
        <a:srgbClr val="FFFF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400" dirty="0" err="1" smtClean="0"/>
        </a:defPPr>
      </a:lstStyle>
    </a:txDef>
  </a:objectDefaults>
  <a:extraClrSchemeLst/>
  <a:extLst>
    <a:ext uri="{05A4C25C-085E-4340-85A3-A5531E510DB2}">
      <thm15:themeFamily xmlns:thm15="http://schemas.microsoft.com/office/thememl/2012/main" name="NYUGSOM-Logo_PPT-Template_250106_HighVis" id="{233EE6F4-A722-D24C-BBAE-40738218A91B}" vid="{1F28C5F1-2B8A-344A-B3F2-EB16902527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1662</TotalTime>
  <Words>2338</Words>
  <Application>Microsoft Office PowerPoint</Application>
  <PresentationFormat>On-screen Show (16:9)</PresentationFormat>
  <Paragraphs>337</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Clinical Decision Support: Evaluating Virtual Continuous Observation(VCO) Intervention </vt:lpstr>
      <vt:lpstr>Goals of VCO Implementation </vt:lpstr>
      <vt:lpstr>Alert Design Assessment: 5 “Rights” </vt:lpstr>
      <vt:lpstr>Initial Review of VCO Firing Report Dataset </vt:lpstr>
      <vt:lpstr>Key Takeaways: Exploratory Data Analysis</vt:lpstr>
      <vt:lpstr>Evaluation: Usability  A low VCO eligibility rate is discovered despite CDS intervention </vt:lpstr>
      <vt:lpstr>Evaluation: Usability  </vt:lpstr>
      <vt:lpstr>Performance Analysis: VCO Decision Hours</vt:lpstr>
      <vt:lpstr>User Feedback Assessment: Bigram Analysis </vt:lpstr>
      <vt:lpstr>Feedback Assessment:</vt:lpstr>
      <vt:lpstr>False Positive Observation: 45.04% ”Eligible for VCO” cases are FP</vt:lpstr>
      <vt:lpstr>Gap Analysis </vt:lpstr>
      <vt:lpstr>Continuous Improvement Process: Enhancement Plan</vt:lpstr>
      <vt:lpstr>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Haoqing  Zhu</dc:creator>
  <cp:lastModifiedBy>Jeremy Haoqing  Zhu</cp:lastModifiedBy>
  <cp:revision>14</cp:revision>
  <dcterms:created xsi:type="dcterms:W3CDTF">2025-04-07T17:30:07Z</dcterms:created>
  <dcterms:modified xsi:type="dcterms:W3CDTF">2025-04-09T13:52:56Z</dcterms:modified>
</cp:coreProperties>
</file>