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4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80617"/>
            <a:ext cx="38519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71598"/>
            <a:ext cx="5753100" cy="2437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68745" y="9918903"/>
            <a:ext cx="22923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0557" y="3213100"/>
            <a:ext cx="3074670" cy="347518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6240" marR="381000" indent="521334">
              <a:lnSpc>
                <a:spcPct val="101400"/>
              </a:lnSpc>
              <a:spcBef>
                <a:spcPts val="65"/>
              </a:spcBef>
            </a:pPr>
            <a:r>
              <a:rPr sz="1400" spc="-10" dirty="0">
                <a:latin typeface="Calibri"/>
                <a:cs typeface="Calibri"/>
              </a:rPr>
              <a:t>PROJECT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 (PROJECT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TERM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lang="en-IN" sz="1400" spc="-30" dirty="0">
                <a:latin typeface="Calibri"/>
                <a:cs typeface="Calibri"/>
              </a:rPr>
              <a:t> JUNE-JULY</a:t>
            </a:r>
            <a:endParaRPr sz="14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latin typeface="Calibri"/>
                <a:cs typeface="Calibri"/>
              </a:rPr>
              <a:t>2024)</a:t>
            </a:r>
            <a:endParaRPr sz="1400" dirty="0">
              <a:latin typeface="Calibri"/>
              <a:cs typeface="Calibri"/>
            </a:endParaRPr>
          </a:p>
          <a:p>
            <a:pPr marL="362585" marR="348615" indent="295910">
              <a:lnSpc>
                <a:spcPts val="2520"/>
              </a:lnSpc>
              <a:spcBef>
                <a:spcPts val="1495"/>
              </a:spcBef>
            </a:pPr>
            <a:r>
              <a:rPr sz="2200" b="1" spc="-10" dirty="0">
                <a:latin typeface="Times New Roman"/>
                <a:cs typeface="Times New Roman"/>
              </a:rPr>
              <a:t>Reinforcement </a:t>
            </a:r>
            <a:r>
              <a:rPr sz="2200" b="1" dirty="0">
                <a:latin typeface="Times New Roman"/>
                <a:cs typeface="Times New Roman"/>
              </a:rPr>
              <a:t>Learning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Video</a:t>
            </a:r>
            <a:endParaRPr sz="2200" dirty="0">
              <a:latin typeface="Times New Roman"/>
              <a:cs typeface="Times New Roman"/>
            </a:endParaRPr>
          </a:p>
          <a:p>
            <a:pPr marL="845185">
              <a:lnSpc>
                <a:spcPts val="2480"/>
              </a:lnSpc>
            </a:pPr>
            <a:r>
              <a:rPr sz="2200" b="1" dirty="0">
                <a:latin typeface="Times New Roman"/>
                <a:cs typeface="Times New Roman"/>
              </a:rPr>
              <a:t>Game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Sales</a:t>
            </a:r>
            <a:endParaRPr sz="2200" dirty="0">
              <a:latin typeface="Times New Roman"/>
              <a:cs typeface="Times New Roman"/>
            </a:endParaRPr>
          </a:p>
          <a:p>
            <a:pPr marL="490855" marR="483234" indent="512445">
              <a:lnSpc>
                <a:spcPts val="3429"/>
              </a:lnSpc>
              <a:spcBef>
                <a:spcPts val="30"/>
              </a:spcBef>
            </a:pPr>
            <a:r>
              <a:rPr sz="1400" b="1" spc="-10" dirty="0">
                <a:latin typeface="Calibri"/>
                <a:cs typeface="Calibri"/>
              </a:rPr>
              <a:t>Submitted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By</a:t>
            </a:r>
            <a:r>
              <a:rPr sz="1400" spc="-20" dirty="0">
                <a:latin typeface="Calibri"/>
                <a:cs typeface="Calibri"/>
              </a:rPr>
              <a:t>:- </a:t>
            </a:r>
            <a:r>
              <a:rPr sz="1400" dirty="0">
                <a:latin typeface="Calibri"/>
                <a:cs typeface="Calibri"/>
              </a:rPr>
              <a:t>Indukuri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Sai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Gowtham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Reddy</a:t>
            </a:r>
            <a:endParaRPr sz="1400" dirty="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1355"/>
              </a:spcBef>
            </a:pPr>
            <a:r>
              <a:rPr sz="1400" b="1" spc="-10" dirty="0">
                <a:latin typeface="Calibri"/>
                <a:cs typeface="Calibri"/>
              </a:rPr>
              <a:t>Reg.No</a:t>
            </a:r>
            <a:r>
              <a:rPr sz="1400" spc="-10" dirty="0">
                <a:latin typeface="Calibri"/>
                <a:cs typeface="Calibri"/>
              </a:rPr>
              <a:t>-12210219</a:t>
            </a:r>
            <a:endParaRPr lang="en-IN" sz="1400" spc="-10" dirty="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1355"/>
              </a:spcBef>
            </a:pPr>
            <a:r>
              <a:rPr lang="en-IN" sz="1400" b="1" spc="-10" dirty="0">
                <a:latin typeface="Calibri"/>
                <a:cs typeface="Calibri"/>
              </a:rPr>
              <a:t>Mail :-</a:t>
            </a:r>
            <a:r>
              <a:rPr lang="en-IN" sz="1400" spc="-10" dirty="0">
                <a:latin typeface="Calibri"/>
                <a:cs typeface="Calibri"/>
              </a:rPr>
              <a:t>gowthamleo43351@gmail.com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7359" y="5118100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106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54404"/>
            <a:ext cx="5760720" cy="68294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245"/>
              </a:spcBef>
            </a:pP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techniques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determine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best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47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475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fits</a:t>
            </a:r>
            <a:r>
              <a:rPr sz="2200" spc="47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8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480" dirty="0">
                <a:latin typeface="Calibri"/>
                <a:cs typeface="Calibri"/>
              </a:rPr>
              <a:t>   </a:t>
            </a:r>
            <a:r>
              <a:rPr sz="2200" spc="-10" dirty="0">
                <a:latin typeface="Calibri"/>
                <a:cs typeface="Calibri"/>
              </a:rPr>
              <a:t>problem </a:t>
            </a:r>
            <a:r>
              <a:rPr sz="2200" spc="-25" dirty="0">
                <a:latin typeface="Calibri"/>
                <a:cs typeface="Calibri"/>
              </a:rPr>
              <a:t>description[6].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analyze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major </a:t>
            </a:r>
            <a:r>
              <a:rPr sz="1800" dirty="0">
                <a:latin typeface="Arial MT"/>
                <a:cs typeface="Arial MT"/>
              </a:rPr>
              <a:t>game</a:t>
            </a:r>
            <a:r>
              <a:rPr sz="1800" spc="2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models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predict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future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sales,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will </a:t>
            </a:r>
            <a:r>
              <a:rPr sz="1800" dirty="0">
                <a:latin typeface="Arial MT"/>
                <a:cs typeface="Arial MT"/>
              </a:rPr>
              <a:t>help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increase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profits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make</a:t>
            </a:r>
            <a:r>
              <a:rPr sz="1800" spc="3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brand </a:t>
            </a:r>
            <a:r>
              <a:rPr sz="1800" dirty="0">
                <a:latin typeface="Arial MT"/>
                <a:cs typeface="Arial MT"/>
              </a:rPr>
              <a:t>even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competitive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according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market </a:t>
            </a:r>
            <a:r>
              <a:rPr sz="1800" dirty="0">
                <a:latin typeface="Arial MT"/>
                <a:cs typeface="Arial MT"/>
              </a:rPr>
              <a:t>trends,</a:t>
            </a:r>
            <a:r>
              <a:rPr sz="1800" spc="3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creating</a:t>
            </a:r>
            <a:r>
              <a:rPr sz="1800" spc="3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customer</a:t>
            </a:r>
            <a:r>
              <a:rPr sz="1800" spc="3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satisfaction[8].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database </a:t>
            </a:r>
            <a:r>
              <a:rPr sz="1800" dirty="0">
                <a:latin typeface="Arial MT"/>
                <a:cs typeface="Arial MT"/>
              </a:rPr>
              <a:t>contains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aspects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social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games.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Rules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based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association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analysis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would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immense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benefit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game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industry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optimize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game </a:t>
            </a: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25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features[9].</a:t>
            </a:r>
            <a:r>
              <a:rPr sz="1800" spc="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Penetration</a:t>
            </a:r>
            <a:r>
              <a:rPr sz="1800" spc="25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rate</a:t>
            </a:r>
            <a:r>
              <a:rPr sz="1800" spc="24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254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50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primary </a:t>
            </a:r>
            <a:r>
              <a:rPr sz="1800" dirty="0">
                <a:latin typeface="Arial MT"/>
                <a:cs typeface="Arial MT"/>
              </a:rPr>
              <a:t>measure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overall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surface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TBM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is\used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assess</a:t>
            </a:r>
            <a:r>
              <a:rPr sz="1800" spc="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feasibility</a:t>
            </a:r>
            <a:r>
              <a:rPr sz="1800" spc="5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predict</a:t>
            </a:r>
            <a:r>
              <a:rPr sz="1800" spc="55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excavation </a:t>
            </a:r>
            <a:r>
              <a:rPr sz="1800" dirty="0">
                <a:latin typeface="Arial MT"/>
                <a:cs typeface="Arial MT"/>
              </a:rPr>
              <a:t>progress.</a:t>
            </a:r>
            <a:r>
              <a:rPr sz="1800" spc="4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8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purpose</a:t>
            </a:r>
            <a:r>
              <a:rPr sz="1800" spc="8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8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thisstudy</a:t>
            </a:r>
            <a:r>
              <a:rPr sz="1800" spc="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8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8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develop</a:t>
            </a:r>
            <a:r>
              <a:rPr sz="1800" spc="70" dirty="0">
                <a:latin typeface="Arial MT"/>
                <a:cs typeface="Arial MT"/>
              </a:rPr>
              <a:t>  </a:t>
            </a:r>
            <a:r>
              <a:rPr sz="1800" spc="-50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regression</a:t>
            </a:r>
            <a:r>
              <a:rPr sz="1800" spc="7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7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7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predict</a:t>
            </a:r>
            <a:r>
              <a:rPr sz="1800" spc="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7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penetration</a:t>
            </a:r>
            <a:r>
              <a:rPr sz="1800" spc="70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rate[11]. </a:t>
            </a:r>
            <a:r>
              <a:rPr sz="1800" dirty="0">
                <a:latin typeface="Arial MT"/>
                <a:cs typeface="Arial MT"/>
              </a:rPr>
              <a:t>Meeting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challenges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relevant,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reliable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actionable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games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3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(Arrouays</a:t>
            </a:r>
            <a:r>
              <a:rPr sz="1800" spc="3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</a:t>
            </a:r>
            <a:r>
              <a:rPr sz="1800" spc="3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al.,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2014)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3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local, </a:t>
            </a:r>
            <a:r>
              <a:rPr sz="1800" dirty="0">
                <a:latin typeface="Arial MT"/>
                <a:cs typeface="Arial MT"/>
              </a:rPr>
              <a:t>national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global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scales[10].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dilemma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oversampling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achieving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maximum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accuracy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rarely </a:t>
            </a:r>
            <a:r>
              <a:rPr sz="1800" dirty="0">
                <a:latin typeface="Arial MT"/>
                <a:cs typeface="Arial MT"/>
              </a:rPr>
              <a:t>resolved.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proposed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build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decision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tree-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classifier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that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maintains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highest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improves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generalization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increases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increasing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complexity[13].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5756910" cy="89344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Methodology</a:t>
            </a:r>
            <a:endParaRPr sz="1600">
              <a:latin typeface="Calibri"/>
              <a:cs typeface="Calibri"/>
            </a:endParaRPr>
          </a:p>
          <a:p>
            <a:pPr marL="12700" marR="5715" algn="just">
              <a:lnSpc>
                <a:spcPct val="109800"/>
              </a:lnSpc>
              <a:spcBef>
                <a:spcPts val="79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structured </a:t>
            </a:r>
            <a:r>
              <a:rPr sz="1600" dirty="0">
                <a:latin typeface="Calibri"/>
                <a:cs typeface="Calibri"/>
              </a:rPr>
              <a:t>process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designed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ensure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accurate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reliable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developed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according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ethical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standards.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steps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method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described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below.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describes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basic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steps </a:t>
            </a:r>
            <a:r>
              <a:rPr sz="1600" dirty="0">
                <a:latin typeface="Calibri"/>
                <a:cs typeface="Calibri"/>
              </a:rPr>
              <a:t>involved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collecting,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processing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analyzing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create predictive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Collection:-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19"/>
              </a:spcBef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initial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phase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methodology,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 required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collected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tested.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includes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obtaining </a:t>
            </a:r>
            <a:r>
              <a:rPr sz="1600" dirty="0">
                <a:latin typeface="Calibri"/>
                <a:cs typeface="Calibri"/>
              </a:rPr>
              <a:t>historical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related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attributes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as </a:t>
            </a:r>
            <a:r>
              <a:rPr sz="1600" dirty="0">
                <a:latin typeface="Calibri"/>
                <a:cs typeface="Calibri"/>
              </a:rPr>
              <a:t>genre,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platform,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release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date,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marketing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spend,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reviews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demographics.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sources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vary,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publicly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available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repositories,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platforms,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direct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collaboration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publishers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developers.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step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 </a:t>
            </a:r>
            <a:r>
              <a:rPr sz="1600" dirty="0">
                <a:latin typeface="Calibri"/>
                <a:cs typeface="Calibri"/>
              </a:rPr>
              <a:t>collection,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involves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collecting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different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sets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related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forecasting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games.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sets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include historical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features,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marketing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strategies,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reviews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demographic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information.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sources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vary,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 </a:t>
            </a:r>
            <a:r>
              <a:rPr sz="1600" dirty="0">
                <a:latin typeface="Calibri"/>
                <a:cs typeface="Calibri"/>
              </a:rPr>
              <a:t>databases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maintained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platforms,</a:t>
            </a:r>
            <a:r>
              <a:rPr sz="1600" spc="4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publicly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available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 </a:t>
            </a:r>
            <a:r>
              <a:rPr sz="1600" dirty="0">
                <a:latin typeface="Calibri"/>
                <a:cs typeface="Calibri"/>
              </a:rPr>
              <a:t>repositories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market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research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reports.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Ensuring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quality, </a:t>
            </a:r>
            <a:r>
              <a:rPr sz="1600" dirty="0">
                <a:latin typeface="Calibri"/>
                <a:cs typeface="Calibri"/>
              </a:rPr>
              <a:t>consistency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representativeness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collected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essential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building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reliable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forecasting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models.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Preprocessing:-</a:t>
            </a:r>
            <a:endParaRPr sz="1600">
              <a:latin typeface="Calibri"/>
              <a:cs typeface="Calibri"/>
            </a:endParaRPr>
          </a:p>
          <a:p>
            <a:pPr marL="12700" marR="5715" algn="just">
              <a:lnSpc>
                <a:spcPct val="109800"/>
              </a:lnSpc>
              <a:spcBef>
                <a:spcPts val="795"/>
              </a:spcBef>
            </a:pPr>
            <a:r>
              <a:rPr sz="1600" dirty="0">
                <a:latin typeface="Calibri"/>
                <a:cs typeface="Calibri"/>
              </a:rPr>
              <a:t>Once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gathered,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undergoes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preprocessing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its </a:t>
            </a:r>
            <a:r>
              <a:rPr sz="1600" spc="-10" dirty="0">
                <a:latin typeface="Calibri"/>
                <a:cs typeface="Calibri"/>
              </a:rPr>
              <a:t>quality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suitability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purposes.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preprocessing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stage </a:t>
            </a:r>
            <a:r>
              <a:rPr sz="1600" spc="-20" dirty="0">
                <a:latin typeface="Calibri"/>
                <a:cs typeface="Calibri"/>
              </a:rPr>
              <a:t>involves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handling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missing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outliers,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inconsistencies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imputation,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normalization,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encoding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categorical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variables.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Additionally,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partitioned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training, </a:t>
            </a:r>
            <a:r>
              <a:rPr sz="1600" dirty="0">
                <a:latin typeface="Calibri"/>
                <a:cs typeface="Calibri"/>
              </a:rPr>
              <a:t>validation,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test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sets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facilitate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unbiased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evaluation.This </a:t>
            </a:r>
            <a:r>
              <a:rPr sz="1600" dirty="0">
                <a:latin typeface="Calibri"/>
                <a:cs typeface="Calibri"/>
              </a:rPr>
              <a:t>phase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involves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several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preprocessing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steps,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handling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missing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645"/>
            <a:ext cx="5758180" cy="876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98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values,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detecting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treating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outliers,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normalizing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numerical </a:t>
            </a:r>
            <a:r>
              <a:rPr sz="1600" dirty="0">
                <a:latin typeface="Calibri"/>
                <a:cs typeface="Calibri"/>
              </a:rPr>
              <a:t>features.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Categorical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variables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encoded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one-</a:t>
            </a:r>
            <a:r>
              <a:rPr sz="1600" dirty="0">
                <a:latin typeface="Calibri"/>
                <a:cs typeface="Calibri"/>
              </a:rPr>
              <a:t>hot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encoding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label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encoding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them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suitable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for </a:t>
            </a:r>
            <a:r>
              <a:rPr sz="1600" dirty="0">
                <a:latin typeface="Calibri"/>
                <a:cs typeface="Calibri"/>
              </a:rPr>
              <a:t>modeling.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Additionally,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scaling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techniques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standardization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min-max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scaling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applied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features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contribute </a:t>
            </a:r>
            <a:r>
              <a:rPr sz="1600" dirty="0">
                <a:latin typeface="Calibri"/>
                <a:cs typeface="Calibri"/>
              </a:rPr>
              <a:t>equally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Feature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Engineering:-</a:t>
            </a:r>
            <a:endParaRPr sz="1600">
              <a:latin typeface="Calibri"/>
              <a:cs typeface="Calibri"/>
            </a:endParaRPr>
          </a:p>
          <a:p>
            <a:pPr marL="12700" marR="6985" algn="just">
              <a:lnSpc>
                <a:spcPct val="109800"/>
              </a:lnSpc>
              <a:spcBef>
                <a:spcPts val="800"/>
              </a:spcBef>
            </a:pPr>
            <a:r>
              <a:rPr sz="1600" dirty="0">
                <a:latin typeface="Calibri"/>
                <a:cs typeface="Calibri"/>
              </a:rPr>
              <a:t>Feature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engineering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plays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crucial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role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enhancing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predictive capabilities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models.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step,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relevant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attributes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selected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transformed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improve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performance.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involve </a:t>
            </a:r>
            <a:r>
              <a:rPr sz="1600" dirty="0">
                <a:latin typeface="Calibri"/>
                <a:cs typeface="Calibri"/>
              </a:rPr>
              <a:t>creating</a:t>
            </a:r>
            <a:r>
              <a:rPr sz="1600" spc="4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new</a:t>
            </a:r>
            <a:r>
              <a:rPr sz="1600" spc="4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features</a:t>
            </a:r>
            <a:r>
              <a:rPr sz="1600" spc="45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based</a:t>
            </a:r>
            <a:r>
              <a:rPr sz="1600" spc="4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4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existing</a:t>
            </a:r>
            <a:r>
              <a:rPr sz="1600" spc="4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ones,</a:t>
            </a:r>
            <a:r>
              <a:rPr sz="1600" spc="4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scaling</a:t>
            </a:r>
            <a:r>
              <a:rPr sz="1600" spc="4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numerical </a:t>
            </a:r>
            <a:r>
              <a:rPr sz="1600" spc="-20" dirty="0">
                <a:latin typeface="Calibri"/>
                <a:cs typeface="Calibri"/>
              </a:rPr>
              <a:t>features,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encoding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categorical </a:t>
            </a:r>
            <a:r>
              <a:rPr sz="1600" spc="-10" dirty="0">
                <a:latin typeface="Calibri"/>
                <a:cs typeface="Calibri"/>
              </a:rPr>
              <a:t>variables.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Dimensionality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reduction </a:t>
            </a:r>
            <a:r>
              <a:rPr sz="1600" dirty="0">
                <a:latin typeface="Calibri"/>
                <a:cs typeface="Calibri"/>
              </a:rPr>
              <a:t>techniques,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selection,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focus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25" dirty="0">
                <a:latin typeface="Calibri"/>
                <a:cs typeface="Calibri"/>
              </a:rPr>
              <a:t> the </a:t>
            </a:r>
            <a:r>
              <a:rPr sz="1600" dirty="0">
                <a:latin typeface="Calibri"/>
                <a:cs typeface="Calibri"/>
              </a:rPr>
              <a:t>most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informative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features.</a:t>
            </a:r>
            <a:r>
              <a:rPr sz="1400" dirty="0">
                <a:latin typeface="Calibri"/>
                <a:cs typeface="Calibri"/>
              </a:rPr>
              <a:t>Following</a:t>
            </a:r>
            <a:r>
              <a:rPr sz="1400" spc="3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collection,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3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collected</a:t>
            </a:r>
            <a:r>
              <a:rPr sz="1400" spc="3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undergoes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preprocessing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clean,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transform,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organize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analysis.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phase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involves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several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preprocessing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steps,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handling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missing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values, detecting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treating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outliers,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normalizing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numerical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Categorical </a:t>
            </a:r>
            <a:r>
              <a:rPr sz="1400" dirty="0">
                <a:latin typeface="Calibri"/>
                <a:cs typeface="Calibri"/>
              </a:rPr>
              <a:t>variables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encoded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techniques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one-hot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encoding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 </a:t>
            </a:r>
            <a:r>
              <a:rPr sz="1400" dirty="0">
                <a:latin typeface="Calibri"/>
                <a:cs typeface="Calibri"/>
              </a:rPr>
              <a:t>encoding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them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suitable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modeling.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Additionally,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scaling techniques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standardization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min-max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scaling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applied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ensure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all </a:t>
            </a:r>
            <a:r>
              <a:rPr sz="1400" spc="-20" dirty="0">
                <a:latin typeface="Calibri"/>
                <a:cs typeface="Calibri"/>
              </a:rPr>
              <a:t>features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contribute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equally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model.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sz="1600" b="1" dirty="0">
                <a:latin typeface="Calibri"/>
                <a:cs typeface="Calibri"/>
              </a:rPr>
              <a:t>Model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Selection:-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825"/>
              </a:spcBef>
            </a:pPr>
            <a:r>
              <a:rPr sz="1600" dirty="0">
                <a:latin typeface="Calibri"/>
                <a:cs typeface="Calibri"/>
              </a:rPr>
              <a:t>Following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feature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engineering,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appropriate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selected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training.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range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considered,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including </a:t>
            </a:r>
            <a:r>
              <a:rPr sz="1600" dirty="0">
                <a:latin typeface="Calibri"/>
                <a:cs typeface="Calibri"/>
              </a:rPr>
              <a:t>traditional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statistical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methods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linear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regression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series </a:t>
            </a:r>
            <a:r>
              <a:rPr sz="1600" dirty="0">
                <a:latin typeface="Calibri"/>
                <a:cs typeface="Calibri"/>
              </a:rPr>
              <a:t>forecasting,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well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algorithms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decision trees,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random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forests,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support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vector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machines,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neural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networks.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selection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criteria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prioritize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capable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handling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complexity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capturing</a:t>
            </a:r>
            <a:r>
              <a:rPr sz="1600" spc="229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nonlinear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relationships effectively.Once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preprocessed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engineered,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next </a:t>
            </a:r>
            <a:r>
              <a:rPr sz="1600" dirty="0">
                <a:latin typeface="Calibri"/>
                <a:cs typeface="Calibri"/>
              </a:rPr>
              <a:t>step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select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appropriate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choice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models </a:t>
            </a:r>
            <a:r>
              <a:rPr sz="1600" dirty="0">
                <a:latin typeface="Calibri"/>
                <a:cs typeface="Calibri"/>
              </a:rPr>
              <a:t>depends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factors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nature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problem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(regression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645"/>
            <a:ext cx="5759450" cy="873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classification),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complexity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dataset,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desired </a:t>
            </a:r>
            <a:r>
              <a:rPr sz="1600" dirty="0">
                <a:latin typeface="Calibri"/>
                <a:cs typeface="Calibri"/>
              </a:rPr>
              <a:t>level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interpretability.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Commonly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include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linear </a:t>
            </a:r>
            <a:r>
              <a:rPr sz="1600" dirty="0">
                <a:latin typeface="Calibri"/>
                <a:cs typeface="Calibri"/>
              </a:rPr>
              <a:t>regression,</a:t>
            </a:r>
            <a:r>
              <a:rPr sz="1600" spc="26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decision</a:t>
            </a:r>
            <a:r>
              <a:rPr sz="1600" spc="26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trees,</a:t>
            </a:r>
            <a:r>
              <a:rPr sz="1600" spc="26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random</a:t>
            </a:r>
            <a:r>
              <a:rPr sz="1600" spc="2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forests,</a:t>
            </a:r>
            <a:r>
              <a:rPr sz="1600" spc="26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gradient</a:t>
            </a:r>
            <a:r>
              <a:rPr sz="1600" spc="254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boosting </a:t>
            </a:r>
            <a:r>
              <a:rPr sz="1600" dirty="0">
                <a:latin typeface="Calibri"/>
                <a:cs typeface="Calibri"/>
              </a:rPr>
              <a:t>machines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(GBMs),</a:t>
            </a:r>
            <a:r>
              <a:rPr sz="1600" spc="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support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vector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machines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(SVMs),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neural </a:t>
            </a:r>
            <a:r>
              <a:rPr sz="1600" dirty="0">
                <a:latin typeface="Calibri"/>
                <a:cs typeface="Calibri"/>
              </a:rPr>
              <a:t>networks.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Ensemble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methods,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combine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multiple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models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improve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performance,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preferred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robustness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flexibility.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600" b="1" dirty="0">
                <a:latin typeface="Calibri"/>
                <a:cs typeface="Calibri"/>
              </a:rPr>
              <a:t>Model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Training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Evaluation:-</a:t>
            </a:r>
            <a:endParaRPr sz="1600">
              <a:latin typeface="Calibri"/>
              <a:cs typeface="Calibri"/>
            </a:endParaRPr>
          </a:p>
          <a:p>
            <a:pPr marL="12700" marR="6350" algn="just">
              <a:lnSpc>
                <a:spcPct val="109800"/>
              </a:lnSpc>
              <a:spcBef>
                <a:spcPts val="79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selected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trained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using optimization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techniques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gradient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descent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backpropagation. Hyperparameters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tuned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grid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search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random </a:t>
            </a:r>
            <a:r>
              <a:rPr sz="1600" dirty="0">
                <a:latin typeface="Calibri"/>
                <a:cs typeface="Calibri"/>
              </a:rPr>
              <a:t>search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optimize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performance.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Subsequently,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trained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evaluated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suitable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evaluation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metrics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mean </a:t>
            </a:r>
            <a:r>
              <a:rPr sz="1600" dirty="0">
                <a:latin typeface="Calibri"/>
                <a:cs typeface="Calibri"/>
              </a:rPr>
              <a:t>absolute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error,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squared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error,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accuracy,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depending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problem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type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(regression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classification).</a:t>
            </a:r>
            <a:r>
              <a:rPr sz="1600" spc="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evaluation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performed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validation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identify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best-</a:t>
            </a:r>
            <a:r>
              <a:rPr sz="1600" spc="-10" dirty="0">
                <a:latin typeface="Calibri"/>
                <a:cs typeface="Calibri"/>
              </a:rPr>
              <a:t>performing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deployment.Following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selection,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chosen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trained</a:t>
            </a:r>
            <a:r>
              <a:rPr sz="1600" spc="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preprocessed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dataset</a:t>
            </a:r>
            <a:r>
              <a:rPr sz="1600" spc="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appropriate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training </a:t>
            </a:r>
            <a:r>
              <a:rPr sz="1600" dirty="0">
                <a:latin typeface="Calibri"/>
                <a:cs typeface="Calibri"/>
              </a:rPr>
              <a:t>algorithms.</a:t>
            </a:r>
            <a:r>
              <a:rPr sz="1600" spc="20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During</a:t>
            </a:r>
            <a:r>
              <a:rPr sz="1600" spc="2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2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phase,</a:t>
            </a:r>
            <a:r>
              <a:rPr sz="1600" spc="2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20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parameters</a:t>
            </a:r>
            <a:r>
              <a:rPr sz="1600" spc="204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optimized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minimize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chosen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loss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function,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typically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gradient</a:t>
            </a:r>
            <a:r>
              <a:rPr sz="1600" spc="48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descent</a:t>
            </a:r>
            <a:r>
              <a:rPr sz="1600" spc="48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stochastic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gradient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descent. </a:t>
            </a:r>
            <a:r>
              <a:rPr sz="1600" dirty="0">
                <a:latin typeface="Calibri"/>
                <a:cs typeface="Calibri"/>
              </a:rPr>
              <a:t>Following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evaluated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assess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performance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generalization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ability.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Various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evaluation </a:t>
            </a:r>
            <a:r>
              <a:rPr sz="1600" dirty="0">
                <a:latin typeface="Calibri"/>
                <a:cs typeface="Calibri"/>
              </a:rPr>
              <a:t>metrics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absolute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error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(MAE),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square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error </a:t>
            </a:r>
            <a:r>
              <a:rPr sz="1600" dirty="0">
                <a:latin typeface="Calibri"/>
                <a:cs typeface="Calibri"/>
              </a:rPr>
              <a:t>(RMSE),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accuracy,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precision,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recall,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F1-score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computed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gauge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performance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across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different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domains.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Validation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Testing:-</a:t>
            </a:r>
            <a:endParaRPr sz="1600">
              <a:latin typeface="Calibri"/>
              <a:cs typeface="Calibri"/>
            </a:endParaRPr>
          </a:p>
          <a:p>
            <a:pPr marL="12700" marR="6985" algn="just">
              <a:lnSpc>
                <a:spcPct val="109600"/>
              </a:lnSpc>
              <a:spcBef>
                <a:spcPts val="825"/>
              </a:spcBef>
            </a:pPr>
            <a:r>
              <a:rPr sz="1600" dirty="0">
                <a:latin typeface="Calibri"/>
                <a:cs typeface="Calibri"/>
              </a:rPr>
              <a:t>Once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best-</a:t>
            </a:r>
            <a:r>
              <a:rPr sz="1600" dirty="0">
                <a:latin typeface="Calibri"/>
                <a:cs typeface="Calibri"/>
              </a:rPr>
              <a:t>performing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identified, 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undergoes </a:t>
            </a:r>
            <a:r>
              <a:rPr sz="1600" spc="-10" dirty="0">
                <a:latin typeface="Calibri"/>
                <a:cs typeface="Calibri"/>
              </a:rPr>
              <a:t>validation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test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 assess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 performance in </a:t>
            </a:r>
            <a:r>
              <a:rPr sz="1600" spc="-10" dirty="0">
                <a:latin typeface="Calibri"/>
                <a:cs typeface="Calibri"/>
              </a:rPr>
              <a:t>real-</a:t>
            </a:r>
            <a:r>
              <a:rPr sz="1600" dirty="0">
                <a:latin typeface="Calibri"/>
                <a:cs typeface="Calibri"/>
              </a:rPr>
              <a:t>world scenarios. </a:t>
            </a:r>
            <a:r>
              <a:rPr sz="1600" spc="-20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process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involves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deploying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unseen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comparing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predictions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against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ground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truth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values.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Additionally,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645"/>
            <a:ext cx="5758815" cy="638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sz="1600" spc="-25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k-</a:t>
            </a:r>
            <a:r>
              <a:rPr sz="1600" dirty="0">
                <a:latin typeface="Calibri"/>
                <a:cs typeface="Calibri"/>
              </a:rPr>
              <a:t>fold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leave- one-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employed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assess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stability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variability.After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evaluating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set,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best-</a:t>
            </a:r>
            <a:r>
              <a:rPr sz="1600" dirty="0">
                <a:latin typeface="Calibri"/>
                <a:cs typeface="Calibri"/>
              </a:rPr>
              <a:t>performing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model(s)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further validated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separate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test </a:t>
            </a:r>
            <a:r>
              <a:rPr sz="1600" spc="-25" dirty="0">
                <a:latin typeface="Calibri"/>
                <a:cs typeface="Calibri"/>
              </a:rPr>
              <a:t>set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assess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0" dirty="0">
                <a:latin typeface="Calibri"/>
                <a:cs typeface="Calibri"/>
              </a:rPr>
              <a:t> performance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real-</a:t>
            </a:r>
            <a:r>
              <a:rPr sz="1600" dirty="0">
                <a:latin typeface="Calibri"/>
                <a:cs typeface="Calibri"/>
              </a:rPr>
              <a:t>world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scenarios.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step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ensures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model's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performance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observed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during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validation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indicative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ability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make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accurate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predictions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unseen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data.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techniques,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k-</a:t>
            </a:r>
            <a:r>
              <a:rPr sz="1600" dirty="0">
                <a:latin typeface="Calibri"/>
                <a:cs typeface="Calibri"/>
              </a:rPr>
              <a:t>fold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validation,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also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employed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assess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stability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variability.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600" b="1" dirty="0">
                <a:latin typeface="Calibri"/>
                <a:cs typeface="Calibri"/>
              </a:rPr>
              <a:t>Ethical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Considerations:-</a:t>
            </a:r>
            <a:endParaRPr sz="1600">
              <a:latin typeface="Calibri"/>
              <a:cs typeface="Calibri"/>
            </a:endParaRPr>
          </a:p>
          <a:p>
            <a:pPr marL="12700" marR="5715" algn="just">
              <a:lnSpc>
                <a:spcPct val="109800"/>
              </a:lnSpc>
              <a:spcBef>
                <a:spcPts val="795"/>
              </a:spcBef>
            </a:pPr>
            <a:r>
              <a:rPr sz="1600" dirty="0">
                <a:latin typeface="Calibri"/>
                <a:cs typeface="Calibri"/>
              </a:rPr>
              <a:t>Throughout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methodology,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ethical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considerations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carefully addressed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responsible</a:t>
            </a:r>
            <a:r>
              <a:rPr sz="1600" spc="-10" dirty="0">
                <a:latin typeface="Calibri"/>
                <a:cs typeface="Calibri"/>
              </a:rPr>
              <a:t> development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deployment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models.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includes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safeguarding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privacy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security,</a:t>
            </a:r>
            <a:r>
              <a:rPr sz="1600" spc="14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mitigating</a:t>
            </a:r>
            <a:r>
              <a:rPr sz="1600" spc="14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bias</a:t>
            </a:r>
            <a:r>
              <a:rPr sz="1600" spc="14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4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predictions,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4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maintaining </a:t>
            </a:r>
            <a:r>
              <a:rPr sz="1600" spc="-20" dirty="0">
                <a:latin typeface="Calibri"/>
                <a:cs typeface="Calibri"/>
              </a:rPr>
              <a:t>transparency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stages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development.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Adherence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ethical </a:t>
            </a:r>
            <a:r>
              <a:rPr sz="1600" dirty="0">
                <a:latin typeface="Calibri"/>
                <a:cs typeface="Calibri"/>
              </a:rPr>
              <a:t>guidelines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regulations,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GDPR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CCPA,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fundamental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safeguarding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rights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fostering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trust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models. </a:t>
            </a:r>
            <a:r>
              <a:rPr sz="1600" dirty="0">
                <a:latin typeface="Calibri"/>
                <a:cs typeface="Calibri"/>
              </a:rPr>
              <a:t>Furthermore,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efforts</a:t>
            </a:r>
            <a:r>
              <a:rPr sz="1600" spc="4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made</a:t>
            </a:r>
            <a:r>
              <a:rPr sz="1600" spc="4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4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mitigate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algorithmic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biases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by </a:t>
            </a:r>
            <a:r>
              <a:rPr sz="1600" spc="-10" dirty="0">
                <a:latin typeface="Calibri"/>
                <a:cs typeface="Calibri"/>
              </a:rPr>
              <a:t>carefully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selecting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features,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monitoring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predictions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fairness,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implementing</a:t>
            </a:r>
            <a:r>
              <a:rPr sz="1600" spc="3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bias</a:t>
            </a:r>
            <a:r>
              <a:rPr sz="1600" spc="2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detection</a:t>
            </a:r>
            <a:r>
              <a:rPr sz="1600" spc="3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mitigation</a:t>
            </a:r>
            <a:r>
              <a:rPr sz="1600" spc="29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techniques. Transparency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accountability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maintained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documenting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entire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pipeline,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sources,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preprocessing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steps,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criteria,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evaluation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metrics.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2689225" cy="18732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CODING:-</a:t>
            </a:r>
            <a:endParaRPr sz="1600">
              <a:latin typeface="Calibri"/>
              <a:cs typeface="Calibri"/>
            </a:endParaRPr>
          </a:p>
          <a:p>
            <a:pPr marL="12700" marR="840105">
              <a:lnSpc>
                <a:spcPts val="2910"/>
              </a:lnSpc>
              <a:spcBef>
                <a:spcPts val="254"/>
              </a:spcBef>
            </a:pPr>
            <a:r>
              <a:rPr sz="1600" b="1" dirty="0">
                <a:latin typeface="Calibri"/>
                <a:cs typeface="Calibri"/>
              </a:rPr>
              <a:t>import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numpy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25" dirty="0">
                <a:latin typeface="Calibri"/>
                <a:cs typeface="Calibri"/>
              </a:rPr>
              <a:t> np; </a:t>
            </a:r>
            <a:r>
              <a:rPr sz="1600" b="1" dirty="0">
                <a:latin typeface="Calibri"/>
                <a:cs typeface="Calibri"/>
              </a:rPr>
              <a:t>import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pandas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alibri"/>
                <a:cs typeface="Calibri"/>
              </a:rPr>
              <a:t>import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matplotlib.pyplot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plt;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b="1" dirty="0">
                <a:latin typeface="Calibri"/>
                <a:cs typeface="Calibri"/>
              </a:rPr>
              <a:t>import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seaborn</a:t>
            </a:r>
            <a:r>
              <a:rPr sz="1600" b="1" spc="3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sns;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40532"/>
            <a:ext cx="13462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1265" algn="l"/>
              </a:tabLst>
            </a:pPr>
            <a:r>
              <a:rPr sz="1600" b="1" spc="-10" dirty="0">
                <a:latin typeface="Calibri"/>
                <a:cs typeface="Calibri"/>
              </a:rPr>
              <a:t>Data_Set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0" dirty="0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5540" y="2740532"/>
            <a:ext cx="2553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pd.read_csv("C:\\Users\\I.SAI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941" y="2740532"/>
            <a:ext cx="10020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GOWTHAM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885008"/>
            <a:ext cx="4332605" cy="556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512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REDDY\\Downloads\\vgsales.csv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(1).zip"); Data_Set;</a:t>
            </a:r>
            <a:endParaRPr sz="1600">
              <a:latin typeface="Calibri"/>
              <a:cs typeface="Calibri"/>
            </a:endParaRPr>
          </a:p>
          <a:p>
            <a:pPr marL="12700" marR="2321560">
              <a:lnSpc>
                <a:spcPct val="151300"/>
              </a:lnSpc>
            </a:pPr>
            <a:r>
              <a:rPr sz="1600" b="1" spc="-10" dirty="0">
                <a:latin typeface="Calibri"/>
                <a:cs typeface="Calibri"/>
              </a:rPr>
              <a:t>Data_Set.head(); Data_Set.tail(); Data_Set.isnull().sum();</a:t>
            </a:r>
            <a:endParaRPr sz="1600">
              <a:latin typeface="Calibri"/>
              <a:cs typeface="Calibri"/>
            </a:endParaRPr>
          </a:p>
          <a:p>
            <a:pPr marL="12700" marR="1833880">
              <a:lnSpc>
                <a:spcPts val="2930"/>
              </a:lnSpc>
              <a:spcBef>
                <a:spcPts val="240"/>
              </a:spcBef>
            </a:pPr>
            <a:r>
              <a:rPr sz="1600" b="1" spc="-10" dirty="0">
                <a:latin typeface="Calibri"/>
                <a:cs typeface="Calibri"/>
              </a:rPr>
              <a:t>Data_Set=Data_Set.dropna(); Data_Set;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-10" dirty="0">
                <a:latin typeface="Calibri"/>
                <a:cs typeface="Calibri"/>
              </a:rPr>
              <a:t>Data_Set.isnull().sum();</a:t>
            </a:r>
            <a:endParaRPr sz="1600">
              <a:latin typeface="Calibri"/>
              <a:cs typeface="Calibri"/>
            </a:endParaRPr>
          </a:p>
          <a:p>
            <a:pPr marL="12700" marR="2420620">
              <a:lnSpc>
                <a:spcPct val="151300"/>
              </a:lnSpc>
            </a:pPr>
            <a:r>
              <a:rPr sz="1600" b="1" spc="-10" dirty="0">
                <a:latin typeface="Calibri"/>
                <a:cs typeface="Calibri"/>
              </a:rPr>
              <a:t>Data_Set.duplicated(); Data_Set.info(); Data_Set.describe(); Data_Set.columns;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240"/>
              </a:spcBef>
            </a:pPr>
            <a:r>
              <a:rPr sz="1600" b="1" spc="-10" dirty="0">
                <a:latin typeface="Calibri"/>
                <a:cs typeface="Calibri"/>
              </a:rPr>
              <a:t>Data_Set['Year']=pd.to_datetime(Data_Set['Year']); Data_Set.info();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b="1" spc="-10" dirty="0">
                <a:latin typeface="Calibri"/>
                <a:cs typeface="Calibri"/>
              </a:rPr>
              <a:t>Data_Set['Genre'].value_counts();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548496"/>
            <a:ext cx="3909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2710" algn="l"/>
              </a:tabLst>
            </a:pPr>
            <a:r>
              <a:rPr sz="1600" b="1" spc="-10" dirty="0">
                <a:latin typeface="Calibri"/>
                <a:cs typeface="Calibri"/>
              </a:rPr>
              <a:t>data=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pd.read_csv("C:\\Users\\I.SAI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7987" y="8548496"/>
            <a:ext cx="10020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GOWTHAM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692591"/>
            <a:ext cx="5688965" cy="10325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spc="-10" dirty="0">
                <a:latin typeface="Calibri"/>
                <a:cs typeface="Calibri"/>
              </a:rPr>
              <a:t>REDDY\\Downloads\\vgsales.csv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(1).zip");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600" b="1" spc="-10" dirty="0">
                <a:latin typeface="Calibri"/>
                <a:cs typeface="Calibri"/>
              </a:rPr>
              <a:t>sns.countplot(y='Genre',data=data,order=data['Genre'].value_coun ts().index);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5664835" cy="15011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plt.xticks(rotation=80);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dirty="0">
                <a:latin typeface="Calibri"/>
                <a:cs typeface="Calibri"/>
              </a:rPr>
              <a:t>numeric_columns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 </a:t>
            </a:r>
            <a:r>
              <a:rPr sz="1600" b="1" spc="-10" dirty="0">
                <a:latin typeface="Calibri"/>
                <a:cs typeface="Calibri"/>
              </a:rPr>
              <a:t>data.select_dtypes(include=['float64',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'int64']);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correlation_matrix</a:t>
            </a:r>
            <a:r>
              <a:rPr sz="1600" b="1" dirty="0">
                <a:latin typeface="Calibri"/>
                <a:cs typeface="Calibri"/>
              </a:rPr>
              <a:t> =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numeric_columns.corr();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985591"/>
            <a:ext cx="2797175" cy="10318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plt.figure(figsize=(12,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10));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0200"/>
              </a:lnSpc>
              <a:spcBef>
                <a:spcPts val="790"/>
              </a:spcBef>
            </a:pPr>
            <a:r>
              <a:rPr sz="1600" b="1" spc="-10" dirty="0">
                <a:latin typeface="Calibri"/>
                <a:cs typeface="Calibri"/>
              </a:rPr>
              <a:t>sns.heatmap(correlation_matrix, fmt=".3f");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7361" y="3478149"/>
            <a:ext cx="27927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0630" algn="l"/>
              </a:tabLst>
            </a:pPr>
            <a:r>
              <a:rPr sz="1600" b="1" spc="-10" dirty="0">
                <a:latin typeface="Calibri"/>
                <a:cs typeface="Calibri"/>
              </a:rPr>
              <a:t>annot=True,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cmap='coolwarm',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91812"/>
            <a:ext cx="5588635" cy="113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plt.title("Pairwise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Correlation</a:t>
            </a:r>
            <a:r>
              <a:rPr sz="1600" b="1" dirty="0">
                <a:latin typeface="Calibri"/>
                <a:cs typeface="Calibri"/>
              </a:rPr>
              <a:t> of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Video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Features"); plt.show();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plt.figure(figsize=(12,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6));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205171"/>
            <a:ext cx="1967230" cy="9283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sns.lineplot(data=data, palette='tab10');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b="1" spc="-10" dirty="0">
                <a:latin typeface="Calibri"/>
                <a:cs typeface="Calibri"/>
              </a:rPr>
              <a:t>plt.xlabel('Year');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3675" y="5225288"/>
            <a:ext cx="34347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9820" algn="l"/>
                <a:tab pos="2339340" algn="l"/>
              </a:tabLst>
            </a:pPr>
            <a:r>
              <a:rPr sz="1600" b="1" spc="-10" dirty="0">
                <a:latin typeface="Calibri"/>
                <a:cs typeface="Calibri"/>
              </a:rPr>
              <a:t>x='Year',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y='Genre',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hue='Genre',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107633"/>
            <a:ext cx="5704840" cy="298005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plt.ylabel("Sales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(in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millions)");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plt.title("Video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10" dirty="0">
                <a:latin typeface="Calibri"/>
                <a:cs typeface="Calibri"/>
              </a:rPr>
              <a:t> Years");</a:t>
            </a:r>
            <a:endParaRPr sz="1600">
              <a:latin typeface="Calibri"/>
              <a:cs typeface="Calibri"/>
            </a:endParaRPr>
          </a:p>
          <a:p>
            <a:pPr marL="12700" marR="1520190">
              <a:lnSpc>
                <a:spcPct val="151300"/>
              </a:lnSpc>
            </a:pPr>
            <a:r>
              <a:rPr sz="1600" b="1" dirty="0">
                <a:latin typeface="Calibri"/>
                <a:cs typeface="Calibri"/>
              </a:rPr>
              <a:t>plt.legend(title='Sales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Category',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loc='upper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left'); plt.grid(True);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plt.show();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20" dirty="0">
                <a:latin typeface="Calibri"/>
                <a:cs typeface="Calibri"/>
              </a:rPr>
              <a:t>Data_Set['Year']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pd.to_numeric(Data_Set['Year'],</a:t>
            </a:r>
            <a:r>
              <a:rPr sz="1600" b="1" spc="7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errors='coerce');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plt.figure(figsize=(12,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6));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5760720" cy="458660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dirty="0">
                <a:latin typeface="Calibri"/>
                <a:cs typeface="Calibri"/>
              </a:rPr>
              <a:t>bar_width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20" dirty="0">
                <a:latin typeface="Calibri"/>
                <a:cs typeface="Calibri"/>
              </a:rPr>
              <a:t> 0.2;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dirty="0">
                <a:latin typeface="Calibri"/>
                <a:cs typeface="Calibri"/>
              </a:rPr>
              <a:t>index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Data_Set['Year'].unique();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600" b="1" dirty="0">
                <a:latin typeface="Calibri"/>
                <a:cs typeface="Calibri"/>
              </a:rPr>
              <a:t>bar_positions</a:t>
            </a:r>
            <a:r>
              <a:rPr sz="1600" b="1" spc="2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2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[index</a:t>
            </a:r>
            <a:r>
              <a:rPr sz="1600" b="1" spc="254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-</a:t>
            </a:r>
            <a:r>
              <a:rPr sz="1600" b="1" spc="2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r>
              <a:rPr sz="1600" b="1" spc="2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*</a:t>
            </a:r>
            <a:r>
              <a:rPr sz="1600" b="1" spc="2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bar_width,</a:t>
            </a:r>
            <a:r>
              <a:rPr sz="1600" b="1" spc="229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index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-</a:t>
            </a:r>
            <a:r>
              <a:rPr sz="1600" b="1" spc="2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bar_width,</a:t>
            </a:r>
            <a:r>
              <a:rPr sz="1600" b="1" spc="2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index, </a:t>
            </a:r>
            <a:r>
              <a:rPr sz="1600" b="1" dirty="0">
                <a:latin typeface="Calibri"/>
                <a:cs typeface="Calibri"/>
              </a:rPr>
              <a:t>index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bar_width,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index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*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bar_width];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plt.bar(bar_positions[0],</a:t>
            </a:r>
            <a:endParaRPr sz="1600">
              <a:latin typeface="Calibri"/>
              <a:cs typeface="Calibri"/>
            </a:endParaRPr>
          </a:p>
          <a:p>
            <a:pPr marL="12700" marR="5715">
              <a:lnSpc>
                <a:spcPct val="110000"/>
              </a:lnSpc>
              <a:tabLst>
                <a:tab pos="3858260" algn="l"/>
                <a:tab pos="4925060" algn="l"/>
              </a:tabLst>
            </a:pPr>
            <a:r>
              <a:rPr sz="1600" b="1" spc="-10" dirty="0">
                <a:latin typeface="Calibri"/>
                <a:cs typeface="Calibri"/>
              </a:rPr>
              <a:t>Data_Set.groupby('Year')['NA_Sales'].sum(),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bar_width,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label='NA Sales');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b="1" spc="-10" dirty="0">
                <a:latin typeface="Calibri"/>
                <a:cs typeface="Calibri"/>
              </a:rPr>
              <a:t>plt.bar(bar_positions[1],</a:t>
            </a:r>
            <a:endParaRPr sz="1600">
              <a:latin typeface="Calibri"/>
              <a:cs typeface="Calibri"/>
            </a:endParaRPr>
          </a:p>
          <a:p>
            <a:pPr marL="12700" marR="10795">
              <a:lnSpc>
                <a:spcPct val="110000"/>
              </a:lnSpc>
              <a:tabLst>
                <a:tab pos="3858895" algn="l"/>
                <a:tab pos="4953000" algn="l"/>
              </a:tabLst>
            </a:pPr>
            <a:r>
              <a:rPr sz="1600" b="1" spc="-10" dirty="0">
                <a:latin typeface="Calibri"/>
                <a:cs typeface="Calibri"/>
              </a:rPr>
              <a:t>Data_Set.groupby('Year')['EU_Sales'].sum(),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bar_width,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label='EU Sales');</a:t>
            </a:r>
            <a:endParaRPr sz="1600">
              <a:latin typeface="Calibri"/>
              <a:cs typeface="Calibri"/>
            </a:endParaRPr>
          </a:p>
          <a:p>
            <a:pPr marL="12700" marR="10795">
              <a:lnSpc>
                <a:spcPct val="110100"/>
              </a:lnSpc>
              <a:spcBef>
                <a:spcPts val="790"/>
              </a:spcBef>
            </a:pPr>
            <a:r>
              <a:rPr sz="1600" b="1" spc="-10" dirty="0">
                <a:latin typeface="Calibri"/>
                <a:cs typeface="Calibri"/>
              </a:rPr>
              <a:t>plt.bar(bar_positions[2],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Data_Set.groupby('Year')['JP_Sales'].sum(), </a:t>
            </a:r>
            <a:r>
              <a:rPr sz="1600" b="1" dirty="0">
                <a:latin typeface="Calibri"/>
                <a:cs typeface="Calibri"/>
              </a:rPr>
              <a:t>bar_width,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label='JP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Sales');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plt.bar(bar_positions[3],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830" y="5353303"/>
            <a:ext cx="949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bar_width,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330138"/>
            <a:ext cx="4022090" cy="1464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419">
              <a:lnSpc>
                <a:spcPct val="11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Data_Set.groupby('Year')['Other_Sales'].sum(), </a:t>
            </a:r>
            <a:r>
              <a:rPr sz="1600" b="1" dirty="0">
                <a:latin typeface="Calibri"/>
                <a:cs typeface="Calibri"/>
              </a:rPr>
              <a:t>label='Other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Sales');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b="1" spc="-10" dirty="0">
                <a:latin typeface="Calibri"/>
                <a:cs typeface="Calibri"/>
              </a:rPr>
              <a:t>plt.bar(bar_positions[4],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87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Data_Set.groupby('Year')['Global_Sales'].sum(), </a:t>
            </a:r>
            <a:r>
              <a:rPr sz="1600" b="1" dirty="0">
                <a:latin typeface="Calibri"/>
                <a:cs typeface="Calibri"/>
              </a:rPr>
              <a:t>label='Global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Sales');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5631" y="6258814"/>
            <a:ext cx="9531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bar_width,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141285"/>
            <a:ext cx="3707765" cy="26111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plt.xlabel('Year');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plt.ylabel('Sales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(in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millions)');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51300"/>
              </a:lnSpc>
            </a:pPr>
            <a:r>
              <a:rPr sz="1600" b="1" spc="-10" dirty="0">
                <a:latin typeface="Calibri"/>
                <a:cs typeface="Calibri"/>
              </a:rPr>
              <a:t>plt.title('Video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 Sales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Years'); plt.xticks(index,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rotation=45);</a:t>
            </a:r>
            <a:endParaRPr sz="1600">
              <a:latin typeface="Calibri"/>
              <a:cs typeface="Calibri"/>
            </a:endParaRPr>
          </a:p>
          <a:p>
            <a:pPr marL="12700" marR="2513965">
              <a:lnSpc>
                <a:spcPts val="2930"/>
              </a:lnSpc>
              <a:spcBef>
                <a:spcPts val="240"/>
              </a:spcBef>
            </a:pPr>
            <a:r>
              <a:rPr sz="1600" b="1" spc="-10" dirty="0">
                <a:latin typeface="Calibri"/>
                <a:cs typeface="Calibri"/>
              </a:rPr>
              <a:t>plt.legend(); plt.grid(True);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-10" dirty="0">
                <a:latin typeface="Calibri"/>
                <a:cs typeface="Calibri"/>
              </a:rPr>
              <a:t>plt.tight_layout();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5756275" cy="76327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plt.show();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202690" algn="l"/>
                <a:tab pos="1602105" algn="l"/>
                <a:tab pos="4803775" algn="l"/>
              </a:tabLst>
            </a:pPr>
            <a:r>
              <a:rPr sz="1600" b="1" spc="-10" dirty="0">
                <a:latin typeface="Calibri"/>
                <a:cs typeface="Calibri"/>
              </a:rPr>
              <a:t>area_sales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0" dirty="0">
                <a:latin typeface="Calibri"/>
                <a:cs typeface="Calibri"/>
              </a:rPr>
              <a:t>=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Data_Set[["NA_Sales","EU_Sales",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"JP_Sales",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06474"/>
            <a:ext cx="522033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07460">
              <a:lnSpc>
                <a:spcPct val="1512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"Other_Sales"]]; area_sales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latin typeface="Calibri"/>
                <a:cs typeface="Calibri"/>
              </a:rPr>
              <a:t>area_sales.melt(var_name='Area',value_name='Total_Sales');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area_sales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b="1" spc="-10" dirty="0">
                <a:latin typeface="Calibri"/>
                <a:cs typeface="Calibri"/>
              </a:rPr>
              <a:t>area_sales.groupby('Area')['Total_Sales'].sum().reset_index();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5270" y="1899030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0" dirty="0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5270" y="2536316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0" dirty="0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418788"/>
            <a:ext cx="5692140" cy="14001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plt.figure(figsize=(15,10));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600" b="1" spc="-10" dirty="0">
                <a:latin typeface="Calibri"/>
                <a:cs typeface="Calibri"/>
              </a:rPr>
              <a:t>plt.pie(area_sales['Total_Sales'],labels=area_sales['Area'],colors=sn s.color_palette('magma_r'),autopct='%.2f%%');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b="1" spc="-10" dirty="0">
                <a:latin typeface="Calibri"/>
                <a:cs typeface="Calibri"/>
              </a:rPr>
              <a:t>plt.show();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5093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Result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Output:-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26583"/>
            <a:ext cx="26517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Fig-1.1-</a:t>
            </a:r>
            <a:r>
              <a:rPr sz="1600" b="1" spc="-20" dirty="0">
                <a:latin typeface="Calibri"/>
                <a:cs typeface="Calibri"/>
              </a:rPr>
              <a:t>Table</a:t>
            </a:r>
            <a:r>
              <a:rPr sz="1600" b="1" dirty="0">
                <a:latin typeface="Calibri"/>
                <a:cs typeface="Calibri"/>
              </a:rPr>
              <a:t> of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Dataset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Genres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82861"/>
            <a:ext cx="27336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Fig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1.2-Table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Sets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83715"/>
            <a:ext cx="5946317" cy="3524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550" y="6148919"/>
            <a:ext cx="5859922" cy="29492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49173"/>
            <a:ext cx="5690870" cy="45567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Contents:-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375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Title-………………………………………………………….1 </a:t>
            </a:r>
            <a:r>
              <a:rPr sz="2400" spc="-20" dirty="0">
                <a:latin typeface="Calibri"/>
                <a:cs typeface="Calibri"/>
              </a:rPr>
              <a:t>Introduction-</a:t>
            </a:r>
            <a:r>
              <a:rPr sz="2400" spc="-25" dirty="0">
                <a:latin typeface="Calibri"/>
                <a:cs typeface="Calibri"/>
              </a:rPr>
              <a:t>………………………………………….3-</a:t>
            </a:r>
            <a:r>
              <a:rPr sz="2400" spc="-50" dirty="0">
                <a:latin typeface="Calibri"/>
                <a:cs typeface="Calibri"/>
              </a:rPr>
              <a:t>4 </a:t>
            </a:r>
            <a:r>
              <a:rPr sz="2400" spc="-10" dirty="0">
                <a:latin typeface="Calibri"/>
                <a:cs typeface="Calibri"/>
              </a:rPr>
              <a:t>Literature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review-</a:t>
            </a:r>
            <a:r>
              <a:rPr sz="2400" spc="-25" dirty="0">
                <a:latin typeface="Calibri"/>
                <a:cs typeface="Calibri"/>
              </a:rPr>
              <a:t>…………………………………5-15 </a:t>
            </a:r>
            <a:r>
              <a:rPr sz="2400" spc="-20" dirty="0">
                <a:latin typeface="Calibri"/>
                <a:cs typeface="Calibri"/>
              </a:rPr>
              <a:t>Methadology-</a:t>
            </a:r>
            <a:r>
              <a:rPr sz="2400" spc="-25" dirty="0">
                <a:latin typeface="Calibri"/>
                <a:cs typeface="Calibri"/>
              </a:rPr>
              <a:t>…………………………………….16-20 </a:t>
            </a:r>
            <a:r>
              <a:rPr sz="2400" spc="-10" dirty="0">
                <a:latin typeface="Calibri"/>
                <a:cs typeface="Calibri"/>
              </a:rPr>
              <a:t>Coding-</a:t>
            </a:r>
            <a:r>
              <a:rPr sz="2400" spc="-25" dirty="0">
                <a:latin typeface="Calibri"/>
                <a:cs typeface="Calibri"/>
              </a:rPr>
              <a:t>…………………………………………………21-24 </a:t>
            </a:r>
            <a:r>
              <a:rPr sz="2400" spc="-20" dirty="0">
                <a:latin typeface="Calibri"/>
                <a:cs typeface="Calibri"/>
              </a:rPr>
              <a:t>Result&amp;Output-</a:t>
            </a:r>
            <a:r>
              <a:rPr sz="2400" spc="-25" dirty="0">
                <a:latin typeface="Calibri"/>
                <a:cs typeface="Calibri"/>
              </a:rPr>
              <a:t>………………………………….25-31 </a:t>
            </a: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Scope-</a:t>
            </a:r>
            <a:r>
              <a:rPr sz="2400" spc="-25" dirty="0">
                <a:latin typeface="Calibri"/>
                <a:cs typeface="Calibri"/>
              </a:rPr>
              <a:t>…………………………………….32-34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30" dirty="0">
                <a:latin typeface="Calibri"/>
                <a:cs typeface="Calibri"/>
              </a:rPr>
              <a:t>References-</a:t>
            </a:r>
            <a:r>
              <a:rPr sz="2400" spc="-25" dirty="0">
                <a:latin typeface="Calibri"/>
                <a:cs typeface="Calibri"/>
              </a:rPr>
              <a:t>………………………………………..35-37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15688"/>
            <a:ext cx="25717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Fig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1.3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Table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Missing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426650"/>
            <a:ext cx="3181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Fig-1.4-</a:t>
            </a:r>
            <a:r>
              <a:rPr sz="1600" b="1" spc="-20" dirty="0">
                <a:latin typeface="Calibri"/>
                <a:cs typeface="Calibri"/>
              </a:rPr>
              <a:t>Table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Null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&amp;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Missing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6364605" cy="3600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918" y="5374639"/>
            <a:ext cx="6067541" cy="34755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73592"/>
            <a:ext cx="5110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Fig-1.5-</a:t>
            </a:r>
            <a:r>
              <a:rPr sz="1600" b="1" spc="-20" dirty="0">
                <a:latin typeface="Calibri"/>
                <a:cs typeface="Calibri"/>
              </a:rPr>
              <a:t>Table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Info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&amp;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Datatype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10" dirty="0">
                <a:latin typeface="Calibri"/>
                <a:cs typeface="Calibri"/>
              </a:rPr>
              <a:t> Categorization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83715"/>
            <a:ext cx="6207759" cy="3562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968239"/>
            <a:ext cx="5731509" cy="30861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80865"/>
            <a:ext cx="44945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2.1-</a:t>
            </a:r>
            <a:r>
              <a:rPr sz="1600" b="1" dirty="0">
                <a:latin typeface="Calibri"/>
                <a:cs typeface="Calibri"/>
              </a:rPr>
              <a:t>Visualisation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Genres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using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Countplot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Xticks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948165"/>
            <a:ext cx="52343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2.2-</a:t>
            </a:r>
            <a:r>
              <a:rPr sz="1600" b="1" dirty="0">
                <a:latin typeface="Calibri"/>
                <a:cs typeface="Calibri"/>
              </a:rPr>
              <a:t>Pairwise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correlation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Video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10" dirty="0">
                <a:latin typeface="Calibri"/>
                <a:cs typeface="Calibri"/>
              </a:rPr>
              <a:t> Features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28657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70755"/>
            <a:ext cx="4916985" cy="45672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81321"/>
            <a:ext cx="35363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2.3-</a:t>
            </a:r>
            <a:r>
              <a:rPr sz="1600" b="1" dirty="0">
                <a:latin typeface="Calibri"/>
                <a:cs typeface="Calibri"/>
              </a:rPr>
              <a:t>Video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Years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563" y="919750"/>
            <a:ext cx="5619127" cy="34406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56601"/>
            <a:ext cx="51917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2.4-</a:t>
            </a:r>
            <a:r>
              <a:rPr sz="1600" b="1" dirty="0">
                <a:latin typeface="Calibri"/>
                <a:cs typeface="Calibri"/>
              </a:rPr>
              <a:t>Plots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for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Video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Millions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Years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286" y="914399"/>
            <a:ext cx="5902056" cy="6829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76642"/>
            <a:ext cx="18478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2.5-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PieChart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683" y="914399"/>
            <a:ext cx="5642908" cy="53767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5760085" cy="89344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Observation:-</a:t>
            </a:r>
            <a:endParaRPr sz="1600">
              <a:latin typeface="Calibri"/>
              <a:cs typeface="Calibri"/>
            </a:endParaRPr>
          </a:p>
          <a:p>
            <a:pPr marL="12700" marR="11430" algn="just">
              <a:lnSpc>
                <a:spcPct val="109700"/>
              </a:lnSpc>
              <a:spcBef>
                <a:spcPts val="800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implementation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prescribed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methodology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predictive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unveils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crucial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intricacies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industry.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Through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meticulous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execution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each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procedural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step,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several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noteworthy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observations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light:</a:t>
            </a:r>
            <a:endParaRPr sz="1600">
              <a:latin typeface="Calibri"/>
              <a:cs typeface="Calibri"/>
            </a:endParaRPr>
          </a:p>
          <a:p>
            <a:pPr marL="12700" marR="7620" indent="229870" algn="just">
              <a:lnSpc>
                <a:spcPct val="109800"/>
              </a:lnSpc>
              <a:spcBef>
                <a:spcPts val="819"/>
              </a:spcBef>
              <a:buAutoNum type="arabicPeriod"/>
              <a:tabLst>
                <a:tab pos="242570" algn="l"/>
              </a:tabLst>
            </a:pP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1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Integrity</a:t>
            </a:r>
            <a:r>
              <a:rPr sz="1600" b="1" spc="1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is</a:t>
            </a:r>
            <a:r>
              <a:rPr sz="1600" b="1" spc="1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Paramount:</a:t>
            </a:r>
            <a:r>
              <a:rPr sz="1600" b="1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efficacy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modeling </a:t>
            </a:r>
            <a:r>
              <a:rPr sz="1600" dirty="0">
                <a:latin typeface="Calibri"/>
                <a:cs typeface="Calibri"/>
              </a:rPr>
              <a:t>heavily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hinges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quality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amassed.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evident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ensuring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integrity,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encompassing</a:t>
            </a:r>
            <a:r>
              <a:rPr sz="1600" spc="4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factors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completeness, </a:t>
            </a:r>
            <a:r>
              <a:rPr sz="1600" dirty="0">
                <a:latin typeface="Calibri"/>
                <a:cs typeface="Calibri"/>
              </a:rPr>
              <a:t>consistency,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accuracy,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stands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cornerstone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constructing </a:t>
            </a:r>
            <a:r>
              <a:rPr sz="1600" dirty="0">
                <a:latin typeface="Calibri"/>
                <a:cs typeface="Calibri"/>
              </a:rPr>
              <a:t>dependable</a:t>
            </a:r>
            <a:r>
              <a:rPr sz="1600" spc="48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models.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lapses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6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quality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could </a:t>
            </a:r>
            <a:r>
              <a:rPr sz="1600" dirty="0">
                <a:latin typeface="Calibri"/>
                <a:cs typeface="Calibri"/>
              </a:rPr>
              <a:t>introduce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biases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inaccuracies,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thereby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undermining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efficacy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endeavor.</a:t>
            </a:r>
            <a:endParaRPr sz="1600">
              <a:latin typeface="Calibri"/>
              <a:cs typeface="Calibri"/>
            </a:endParaRPr>
          </a:p>
          <a:p>
            <a:pPr marL="12700" marR="8255" indent="342900" algn="just">
              <a:lnSpc>
                <a:spcPct val="109700"/>
              </a:lnSpc>
              <a:spcBef>
                <a:spcPts val="800"/>
              </a:spcBef>
              <a:buAutoNum type="arabicPeriod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Feature</a:t>
            </a:r>
            <a:r>
              <a:rPr sz="1600" b="1" spc="330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Engineering</a:t>
            </a:r>
            <a:r>
              <a:rPr sz="1600" b="1" spc="335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Drives</a:t>
            </a:r>
            <a:r>
              <a:rPr sz="1600" b="1" spc="325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Predictive</a:t>
            </a:r>
            <a:r>
              <a:rPr sz="1600" b="1" spc="325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Precision:</a:t>
            </a:r>
            <a:r>
              <a:rPr sz="1600" b="1" spc="34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Feature </a:t>
            </a:r>
            <a:r>
              <a:rPr sz="1600" dirty="0">
                <a:latin typeface="Calibri"/>
                <a:cs typeface="Calibri"/>
              </a:rPr>
              <a:t>engineering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emerges</a:t>
            </a:r>
            <a:r>
              <a:rPr sz="1600" spc="21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pivotal</a:t>
            </a:r>
            <a:r>
              <a:rPr sz="1600" spc="21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facet</a:t>
            </a:r>
            <a:r>
              <a:rPr sz="1600" spc="21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1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methodology, </a:t>
            </a:r>
            <a:r>
              <a:rPr sz="1600" dirty="0">
                <a:latin typeface="Calibri"/>
                <a:cs typeface="Calibri"/>
              </a:rPr>
              <a:t>empowering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researchers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 distill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meaningful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data. </a:t>
            </a:r>
            <a:r>
              <a:rPr sz="1600" spc="-20" dirty="0">
                <a:latin typeface="Calibri"/>
                <a:cs typeface="Calibri"/>
              </a:rPr>
              <a:t>Observations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underscore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well-</a:t>
            </a:r>
            <a:r>
              <a:rPr sz="1600" spc="-25" dirty="0">
                <a:latin typeface="Calibri"/>
                <a:cs typeface="Calibri"/>
              </a:rPr>
              <a:t>crafted </a:t>
            </a:r>
            <a:r>
              <a:rPr sz="1600" spc="-20" dirty="0">
                <a:latin typeface="Calibri"/>
                <a:cs typeface="Calibri"/>
              </a:rPr>
              <a:t>features,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both </a:t>
            </a:r>
            <a:r>
              <a:rPr sz="1600" dirty="0">
                <a:latin typeface="Calibri"/>
                <a:cs typeface="Calibri"/>
              </a:rPr>
              <a:t>domain</a:t>
            </a:r>
            <a:r>
              <a:rPr sz="1600" spc="2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expertise</a:t>
            </a:r>
            <a:r>
              <a:rPr sz="1600" spc="21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spc="-20" dirty="0">
                <a:latin typeface="Calibri"/>
                <a:cs typeface="Calibri"/>
              </a:rPr>
              <a:t>data-</a:t>
            </a:r>
            <a:r>
              <a:rPr sz="1600" dirty="0">
                <a:latin typeface="Calibri"/>
                <a:cs typeface="Calibri"/>
              </a:rPr>
              <a:t>driven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methodologies,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substantially </a:t>
            </a:r>
            <a:r>
              <a:rPr sz="1600" dirty="0">
                <a:latin typeface="Calibri"/>
                <a:cs typeface="Calibri"/>
              </a:rPr>
              <a:t>augment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prowess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models.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integrating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pertinent </a:t>
            </a:r>
            <a:r>
              <a:rPr sz="1600" dirty="0">
                <a:latin typeface="Calibri"/>
                <a:cs typeface="Calibri"/>
              </a:rPr>
              <a:t>features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temporal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trends,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sentiments,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engagement </a:t>
            </a:r>
            <a:r>
              <a:rPr sz="1600" dirty="0">
                <a:latin typeface="Calibri"/>
                <a:cs typeface="Calibri"/>
              </a:rPr>
              <a:t>metrics,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aptly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encapsulate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nuances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inherent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video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dynamics.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Font typeface="Calibri"/>
              <a:buAutoNum type="arabicPeriod"/>
            </a:pPr>
            <a:endParaRPr sz="1600">
              <a:latin typeface="Calibri"/>
              <a:cs typeface="Calibri"/>
            </a:endParaRPr>
          </a:p>
          <a:p>
            <a:pPr marL="12700" marR="5080" indent="260350" algn="just">
              <a:lnSpc>
                <a:spcPct val="109700"/>
              </a:lnSpc>
              <a:spcBef>
                <a:spcPts val="5"/>
              </a:spcBef>
              <a:buAutoNum type="arabicPeriod"/>
              <a:tabLst>
                <a:tab pos="273050" algn="l"/>
              </a:tabLst>
            </a:pPr>
            <a:r>
              <a:rPr sz="1600" b="1" dirty="0">
                <a:latin typeface="Calibri"/>
                <a:cs typeface="Calibri"/>
              </a:rPr>
              <a:t>Model</a:t>
            </a:r>
            <a:r>
              <a:rPr sz="1600" b="1" spc="37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Selection</a:t>
            </a:r>
            <a:r>
              <a:rPr sz="1600" b="1" spc="39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3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Evaluation</a:t>
            </a:r>
            <a:r>
              <a:rPr sz="1600" b="1" spc="3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are</a:t>
            </a:r>
            <a:r>
              <a:rPr sz="1600" b="1" spc="39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Iterative</a:t>
            </a:r>
            <a:r>
              <a:rPr sz="1600" b="1" spc="3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Endeavors:</a:t>
            </a:r>
            <a:r>
              <a:rPr sz="1600" b="1" spc="4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process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selection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evaluation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unfolds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iterative </a:t>
            </a:r>
            <a:r>
              <a:rPr sz="1600" dirty="0">
                <a:latin typeface="Calibri"/>
                <a:cs typeface="Calibri"/>
              </a:rPr>
              <a:t>undertakings,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guided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empirical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evidence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domain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acumen.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It </a:t>
            </a:r>
            <a:r>
              <a:rPr sz="1600" dirty="0">
                <a:latin typeface="Calibri"/>
                <a:cs typeface="Calibri"/>
              </a:rPr>
              <a:t>becomes</a:t>
            </a:r>
            <a:r>
              <a:rPr sz="1600" spc="1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apparent</a:t>
            </a:r>
            <a:r>
              <a:rPr sz="1600" spc="1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1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delving</a:t>
            </a:r>
            <a:r>
              <a:rPr sz="1600" spc="1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1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spectrum</a:t>
            </a:r>
            <a:r>
              <a:rPr sz="1600" spc="1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7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modeling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evaluation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metrics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imperative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discern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most </a:t>
            </a:r>
            <a:r>
              <a:rPr sz="1600" dirty="0">
                <a:latin typeface="Calibri"/>
                <a:cs typeface="Calibri"/>
              </a:rPr>
              <a:t>apt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task.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Iterative</a:t>
            </a:r>
            <a:r>
              <a:rPr sz="1600" dirty="0">
                <a:latin typeface="Calibri"/>
                <a:cs typeface="Calibri"/>
              </a:rPr>
              <a:t> refinements,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rooted</a:t>
            </a:r>
            <a:r>
              <a:rPr sz="1600" spc="-25" dirty="0">
                <a:latin typeface="Calibri"/>
                <a:cs typeface="Calibri"/>
              </a:rPr>
              <a:t> in 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testing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outcomes,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serve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refine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performance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bolster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generalization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capacity.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238071"/>
            <a:ext cx="5761355" cy="7395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indent="420370" algn="just">
              <a:lnSpc>
                <a:spcPct val="109900"/>
              </a:lnSpc>
              <a:spcBef>
                <a:spcPts val="100"/>
              </a:spcBef>
              <a:buAutoNum type="arabicPeriod" startAt="4"/>
              <a:tabLst>
                <a:tab pos="433070" algn="l"/>
              </a:tabLst>
            </a:pPr>
            <a:r>
              <a:rPr sz="1600" b="1" dirty="0">
                <a:latin typeface="Calibri"/>
                <a:cs typeface="Calibri"/>
              </a:rPr>
              <a:t>Ethical</a:t>
            </a:r>
            <a:r>
              <a:rPr sz="1600" b="1" spc="305" dirty="0">
                <a:latin typeface="Calibri"/>
                <a:cs typeface="Calibri"/>
              </a:rPr>
              <a:t>   </a:t>
            </a:r>
            <a:r>
              <a:rPr sz="1600" b="1" dirty="0">
                <a:latin typeface="Calibri"/>
                <a:cs typeface="Calibri"/>
              </a:rPr>
              <a:t>Considerations</a:t>
            </a:r>
            <a:r>
              <a:rPr sz="1600" b="1" spc="315" dirty="0">
                <a:latin typeface="Calibri"/>
                <a:cs typeface="Calibri"/>
              </a:rPr>
              <a:t>   </a:t>
            </a:r>
            <a:r>
              <a:rPr sz="1600" b="1" dirty="0">
                <a:latin typeface="Calibri"/>
                <a:cs typeface="Calibri"/>
              </a:rPr>
              <a:t>Drive</a:t>
            </a:r>
            <a:r>
              <a:rPr sz="1600" b="1" spc="315" dirty="0">
                <a:latin typeface="Calibri"/>
                <a:cs typeface="Calibri"/>
              </a:rPr>
              <a:t>   </a:t>
            </a:r>
            <a:r>
              <a:rPr sz="1600" b="1" spc="-10" dirty="0">
                <a:latin typeface="Calibri"/>
                <a:cs typeface="Calibri"/>
              </a:rPr>
              <a:t>Decision-</a:t>
            </a:r>
            <a:r>
              <a:rPr sz="1600" b="1" dirty="0">
                <a:latin typeface="Calibri"/>
                <a:cs typeface="Calibri"/>
              </a:rPr>
              <a:t>making:</a:t>
            </a:r>
            <a:r>
              <a:rPr sz="1600" b="1" spc="310" dirty="0">
                <a:latin typeface="Calibri"/>
                <a:cs typeface="Calibri"/>
              </a:rPr>
              <a:t>   </a:t>
            </a:r>
            <a:r>
              <a:rPr sz="1600" spc="-10" dirty="0">
                <a:latin typeface="Calibri"/>
                <a:cs typeface="Calibri"/>
              </a:rPr>
              <a:t>Ethical </a:t>
            </a:r>
            <a:r>
              <a:rPr sz="1600" spc="-20" dirty="0">
                <a:latin typeface="Calibri"/>
                <a:cs typeface="Calibri"/>
              </a:rPr>
              <a:t>considerations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permeate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every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facet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of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process,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exerting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substantial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influence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decision-making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protocols.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Observations underscore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prioritizing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privacy,</a:t>
            </a:r>
            <a:r>
              <a:rPr sz="1600" spc="-20" dirty="0">
                <a:latin typeface="Calibri"/>
                <a:cs typeface="Calibri"/>
              </a:rPr>
              <a:t> transparency,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fairness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pivotal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upholding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ethical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integrity</a:t>
            </a:r>
            <a:r>
              <a:rPr sz="1600" spc="1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models. Adherence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ethical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precepts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regulatory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frameworks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fosters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trust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accountability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realm,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underpinning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cultivation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responsible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AI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practices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domain.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Calibri"/>
              <a:buAutoNum type="arabicPeriod" startAt="4"/>
            </a:pPr>
            <a:endParaRPr sz="1600">
              <a:latin typeface="Calibri"/>
              <a:cs typeface="Calibri"/>
            </a:endParaRPr>
          </a:p>
          <a:p>
            <a:pPr marL="12700" marR="10160" indent="254635" algn="just">
              <a:lnSpc>
                <a:spcPct val="109900"/>
              </a:lnSpc>
              <a:buAutoNum type="arabicPeriod" startAt="4"/>
              <a:tabLst>
                <a:tab pos="267335" algn="l"/>
              </a:tabLst>
            </a:pPr>
            <a:r>
              <a:rPr sz="1600" b="1" dirty="0">
                <a:latin typeface="Calibri"/>
                <a:cs typeface="Calibri"/>
              </a:rPr>
              <a:t>Validation</a:t>
            </a:r>
            <a:r>
              <a:rPr sz="1600" b="1" spc="30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Validates</a:t>
            </a:r>
            <a:r>
              <a:rPr sz="1600" b="1" spc="3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Model</a:t>
            </a:r>
            <a:r>
              <a:rPr sz="1600" b="1" spc="29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Robustness:</a:t>
            </a:r>
            <a:r>
              <a:rPr sz="1600" b="1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testing </a:t>
            </a:r>
            <a:r>
              <a:rPr sz="1600" dirty="0">
                <a:latin typeface="Calibri"/>
                <a:cs typeface="Calibri"/>
              </a:rPr>
              <a:t>protocols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serve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pivotal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litmus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tests,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gauging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robustness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generalization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efficacy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models.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becomes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evident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scrutinizing</a:t>
            </a:r>
            <a:r>
              <a:rPr sz="1600" spc="2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24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performance</a:t>
            </a:r>
            <a:r>
              <a:rPr sz="1600" spc="2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across</a:t>
            </a:r>
            <a:r>
              <a:rPr sz="1600" spc="24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independent</a:t>
            </a:r>
            <a:r>
              <a:rPr sz="1600" spc="26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test</a:t>
            </a:r>
            <a:r>
              <a:rPr sz="1600" spc="245" dirty="0">
                <a:latin typeface="Calibri"/>
                <a:cs typeface="Calibri"/>
              </a:rPr>
              <a:t>  </a:t>
            </a:r>
            <a:r>
              <a:rPr sz="1600" spc="-20" dirty="0">
                <a:latin typeface="Calibri"/>
                <a:cs typeface="Calibri"/>
              </a:rPr>
              <a:t>sets </a:t>
            </a:r>
            <a:r>
              <a:rPr sz="1600" dirty="0">
                <a:latin typeface="Calibri"/>
                <a:cs typeface="Calibri"/>
              </a:rPr>
              <a:t>engenders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confidence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model's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aptitude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furnish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accurate </a:t>
            </a:r>
            <a:r>
              <a:rPr sz="1600" dirty="0">
                <a:latin typeface="Calibri"/>
                <a:cs typeface="Calibri"/>
              </a:rPr>
              <a:t>predictions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real-</a:t>
            </a:r>
            <a:r>
              <a:rPr sz="1600" dirty="0">
                <a:latin typeface="Calibri"/>
                <a:cs typeface="Calibri"/>
              </a:rPr>
              <a:t>world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contexts.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methodologies further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fortify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reliability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resilience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of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models,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affording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insights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adaptability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across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diverse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datasets.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99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summation,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observations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gleaned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methodology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underscore </a:t>
            </a:r>
            <a:r>
              <a:rPr sz="1600" dirty="0">
                <a:latin typeface="Calibri"/>
                <a:cs typeface="Calibri"/>
              </a:rPr>
              <a:t>the cardinal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significance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 data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integrity,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feature engineering,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 </a:t>
            </a:r>
            <a:r>
              <a:rPr sz="1600" dirty="0">
                <a:latin typeface="Calibri"/>
                <a:cs typeface="Calibri"/>
              </a:rPr>
              <a:t>selection,</a:t>
            </a:r>
            <a:r>
              <a:rPr sz="1600" spc="1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ethical</a:t>
            </a:r>
            <a:r>
              <a:rPr sz="1600" spc="1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considerations,</a:t>
            </a:r>
            <a:r>
              <a:rPr sz="1600" spc="1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17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methodologies. </a:t>
            </a:r>
            <a:r>
              <a:rPr sz="1600" dirty="0">
                <a:latin typeface="Calibri"/>
                <a:cs typeface="Calibri"/>
              </a:rPr>
              <a:t>Embracing</a:t>
            </a:r>
            <a:r>
              <a:rPr sz="1600" spc="240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240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observations</a:t>
            </a:r>
            <a:r>
              <a:rPr sz="1600" spc="240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empowers</a:t>
            </a:r>
            <a:r>
              <a:rPr sz="1600" spc="240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researchers</a:t>
            </a:r>
            <a:r>
              <a:rPr sz="1600" spc="240" dirty="0">
                <a:latin typeface="Calibri"/>
                <a:cs typeface="Calibri"/>
              </a:rPr>
              <a:t>  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practitioners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craft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robust,</a:t>
            </a:r>
            <a:r>
              <a:rPr sz="1600" spc="20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precise,</a:t>
            </a:r>
            <a:r>
              <a:rPr sz="1600" spc="2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ethically</a:t>
            </a:r>
            <a:r>
              <a:rPr sz="1600" spc="20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defensible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thereby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propelling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informed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decision-</a:t>
            </a:r>
            <a:r>
              <a:rPr sz="1600" dirty="0">
                <a:latin typeface="Calibri"/>
                <a:cs typeface="Calibri"/>
              </a:rPr>
              <a:t>making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fostering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sustainable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sector.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5758180" cy="87699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b="1" dirty="0">
                <a:latin typeface="Calibri"/>
                <a:cs typeface="Calibri"/>
              </a:rPr>
              <a:t>Future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Scope:-</a:t>
            </a:r>
            <a:endParaRPr sz="1600">
              <a:latin typeface="Calibri"/>
              <a:cs typeface="Calibri"/>
            </a:endParaRPr>
          </a:p>
          <a:p>
            <a:pPr marL="12700" marR="6985" algn="just">
              <a:lnSpc>
                <a:spcPct val="109800"/>
              </a:lnSpc>
              <a:spcBef>
                <a:spcPts val="79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outlined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methodology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modeling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only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provides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valuable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present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landscape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illuminates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promising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avenues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future exploration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development.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Several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emerge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potential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focal </a:t>
            </a:r>
            <a:r>
              <a:rPr sz="1600" dirty="0">
                <a:latin typeface="Calibri"/>
                <a:cs typeface="Calibri"/>
              </a:rPr>
              <a:t>points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further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innovation,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ensuring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continued </a:t>
            </a:r>
            <a:r>
              <a:rPr sz="1600" dirty="0">
                <a:latin typeface="Calibri"/>
                <a:cs typeface="Calibri"/>
              </a:rPr>
              <a:t>advancement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industry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while </a:t>
            </a:r>
            <a:r>
              <a:rPr sz="1600" dirty="0">
                <a:latin typeface="Calibri"/>
                <a:cs typeface="Calibri"/>
              </a:rPr>
              <a:t>maintaining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ethical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standards:</a:t>
            </a:r>
            <a:endParaRPr sz="1600">
              <a:latin typeface="Calibri"/>
              <a:cs typeface="Calibri"/>
            </a:endParaRPr>
          </a:p>
          <a:p>
            <a:pPr marL="12700" marR="5080" indent="203200" algn="just">
              <a:lnSpc>
                <a:spcPct val="109900"/>
              </a:lnSpc>
              <a:spcBef>
                <a:spcPts val="795"/>
              </a:spcBef>
              <a:buAutoNum type="arabicPeriod"/>
              <a:tabLst>
                <a:tab pos="215900" algn="l"/>
              </a:tabLst>
            </a:pPr>
            <a:r>
              <a:rPr sz="1600" b="1" spc="-10" dirty="0">
                <a:latin typeface="Calibri"/>
                <a:cs typeface="Calibri"/>
              </a:rPr>
              <a:t>Comprehensive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Integration: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research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endeavors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could </a:t>
            </a:r>
            <a:r>
              <a:rPr sz="1600" dirty="0">
                <a:latin typeface="Calibri"/>
                <a:cs typeface="Calibri"/>
              </a:rPr>
              <a:t>delve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extensive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integration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strategies,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incorporating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diverse array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sources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player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behavior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streaming </a:t>
            </a:r>
            <a:r>
              <a:rPr sz="1600" dirty="0">
                <a:latin typeface="Calibri"/>
                <a:cs typeface="Calibri"/>
              </a:rPr>
              <a:t>platform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analytics,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virtual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reality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interactions.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amalgamating </a:t>
            </a:r>
            <a:r>
              <a:rPr sz="1600" dirty="0">
                <a:latin typeface="Calibri"/>
                <a:cs typeface="Calibri"/>
              </a:rPr>
              <a:t>heterogeneous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datasets,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researchers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gain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deeper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into </a:t>
            </a:r>
            <a:r>
              <a:rPr sz="1600" dirty="0">
                <a:latin typeface="Calibri"/>
                <a:cs typeface="Calibri"/>
              </a:rPr>
              <a:t>player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preferences,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engagement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patterns,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market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trends,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thereby refining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-10" dirty="0">
                <a:latin typeface="Calibri"/>
                <a:cs typeface="Calibri"/>
              </a:rPr>
              <a:t> capabilities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anticipate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 </a:t>
            </a:r>
            <a:r>
              <a:rPr sz="1600" dirty="0">
                <a:latin typeface="Calibri"/>
                <a:cs typeface="Calibri"/>
              </a:rPr>
              <a:t>trends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accurately.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  <a:buFont typeface="Calibri"/>
              <a:buAutoNum type="arabicPeriod"/>
            </a:pPr>
            <a:endParaRPr sz="1600">
              <a:latin typeface="Calibri"/>
              <a:cs typeface="Calibri"/>
            </a:endParaRPr>
          </a:p>
          <a:p>
            <a:pPr marL="12700" marR="6350" indent="-12065" algn="just">
              <a:lnSpc>
                <a:spcPct val="109900"/>
              </a:lnSpc>
              <a:buAutoNum type="arabicPeriod"/>
              <a:tabLst>
                <a:tab pos="170180" algn="l"/>
              </a:tabLst>
            </a:pPr>
            <a:r>
              <a:rPr sz="1600" b="1" dirty="0">
                <a:latin typeface="Calibri"/>
                <a:cs typeface="Calibri"/>
              </a:rPr>
              <a:t>	Advancements</a:t>
            </a:r>
            <a:r>
              <a:rPr sz="1600" b="1" spc="114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114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Model</a:t>
            </a:r>
            <a:r>
              <a:rPr sz="1600" b="1" spc="114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Architectures:</a:t>
            </a:r>
            <a:r>
              <a:rPr sz="1600" dirty="0">
                <a:latin typeface="Calibri"/>
                <a:cs typeface="Calibri"/>
              </a:rPr>
              <a:t>There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exists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significant </a:t>
            </a:r>
            <a:r>
              <a:rPr sz="1600" dirty="0">
                <a:latin typeface="Calibri"/>
                <a:cs typeface="Calibri"/>
              </a:rPr>
              <a:t>potential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exploring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advanced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architectures,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particularly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2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domain</a:t>
            </a:r>
            <a:r>
              <a:rPr sz="1600" spc="2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deep</a:t>
            </a:r>
            <a:r>
              <a:rPr sz="1600" spc="2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learning.</a:t>
            </a:r>
            <a:r>
              <a:rPr sz="1600" spc="2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Further</a:t>
            </a:r>
            <a:r>
              <a:rPr sz="1600" spc="2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research</a:t>
            </a:r>
            <a:r>
              <a:rPr sz="1600" spc="290" dirty="0">
                <a:latin typeface="Calibri"/>
                <a:cs typeface="Calibri"/>
              </a:rPr>
              <a:t>  </a:t>
            </a:r>
            <a:r>
              <a:rPr sz="1600" spc="-20" dirty="0">
                <a:latin typeface="Calibri"/>
                <a:cs typeface="Calibri"/>
              </a:rPr>
              <a:t>into </a:t>
            </a:r>
            <a:r>
              <a:rPr sz="1600" spc="-10" dirty="0">
                <a:latin typeface="Calibri"/>
                <a:cs typeface="Calibri"/>
              </a:rPr>
              <a:t>convolutional</a:t>
            </a:r>
            <a:r>
              <a:rPr sz="1600" dirty="0">
                <a:latin typeface="Calibri"/>
                <a:cs typeface="Calibri"/>
              </a:rPr>
              <a:t> neural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networks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(CNNs)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recurrent neural </a:t>
            </a:r>
            <a:r>
              <a:rPr sz="1600" spc="-10" dirty="0">
                <a:latin typeface="Calibri"/>
                <a:cs typeface="Calibri"/>
              </a:rPr>
              <a:t>networks </a:t>
            </a:r>
            <a:r>
              <a:rPr sz="1600" dirty="0">
                <a:latin typeface="Calibri"/>
                <a:cs typeface="Calibri"/>
              </a:rPr>
              <a:t>(RNNs)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could</a:t>
            </a:r>
            <a:r>
              <a:rPr sz="1600" spc="4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unlock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new</a:t>
            </a:r>
            <a:r>
              <a:rPr sz="1600" spc="4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avenues</a:t>
            </a:r>
            <a:r>
              <a:rPr sz="1600" spc="43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4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4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sequential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data, sentiment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reviews,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recognition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within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domain.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architectures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hold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promise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capturing intricate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patterns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nuances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inherent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dynamics, thereby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enhancing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accuracy.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9"/>
              </a:spcBef>
              <a:buFont typeface="Calibri"/>
              <a:buAutoNum type="arabicPeriod"/>
            </a:pPr>
            <a:endParaRPr sz="1600">
              <a:latin typeface="Calibri"/>
              <a:cs typeface="Calibri"/>
            </a:endParaRPr>
          </a:p>
          <a:p>
            <a:pPr marL="12700" marR="5715" indent="-12065" algn="just">
              <a:lnSpc>
                <a:spcPct val="110100"/>
              </a:lnSpc>
              <a:spcBef>
                <a:spcPts val="5"/>
              </a:spcBef>
              <a:buAutoNum type="arabicPeriod"/>
              <a:tabLst>
                <a:tab pos="170180" algn="l"/>
              </a:tabLst>
            </a:pPr>
            <a:r>
              <a:rPr sz="1600" b="1" spc="-10" dirty="0">
                <a:latin typeface="Calibri"/>
                <a:cs typeface="Calibri"/>
              </a:rPr>
              <a:t>	Integration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Explainable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AI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(XAI):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integration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explainable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AI </a:t>
            </a:r>
            <a:r>
              <a:rPr sz="1600" dirty="0">
                <a:latin typeface="Calibri"/>
                <a:cs typeface="Calibri"/>
              </a:rPr>
              <a:t>(XAI)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presents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exciting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direction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research </a:t>
            </a:r>
            <a:r>
              <a:rPr sz="1600" dirty="0">
                <a:latin typeface="Calibri"/>
                <a:cs typeface="Calibri"/>
              </a:rPr>
              <a:t>endeavors.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elucidating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decision-making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processes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complex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645"/>
            <a:ext cx="5758815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98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models,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XAI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methods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feature</a:t>
            </a:r>
            <a:r>
              <a:rPr sz="1600" spc="4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importance</a:t>
            </a:r>
            <a:r>
              <a:rPr sz="1600" spc="4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analysis,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SHAP </a:t>
            </a:r>
            <a:r>
              <a:rPr sz="1600" dirty="0">
                <a:latin typeface="Calibri"/>
                <a:cs typeface="Calibri"/>
              </a:rPr>
              <a:t>values,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model-</a:t>
            </a:r>
            <a:r>
              <a:rPr sz="1600" dirty="0">
                <a:latin typeface="Calibri"/>
                <a:cs typeface="Calibri"/>
              </a:rPr>
              <a:t>agnostic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interpretability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approaches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enhance </a:t>
            </a:r>
            <a:r>
              <a:rPr sz="1600" dirty="0">
                <a:latin typeface="Calibri"/>
                <a:cs typeface="Calibri"/>
              </a:rPr>
              <a:t>transparency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trust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models.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fosters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greater </a:t>
            </a:r>
            <a:r>
              <a:rPr sz="1600" dirty="0">
                <a:latin typeface="Calibri"/>
                <a:cs typeface="Calibri"/>
              </a:rPr>
              <a:t>interpretability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understanding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predictions,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facilitating </a:t>
            </a:r>
            <a:r>
              <a:rPr sz="1600" dirty="0">
                <a:latin typeface="Calibri"/>
                <a:cs typeface="Calibri"/>
              </a:rPr>
              <a:t>stakeholder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buy-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adoption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mitigating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concerns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regarding </a:t>
            </a:r>
            <a:r>
              <a:rPr sz="1600" dirty="0">
                <a:latin typeface="Calibri"/>
                <a:cs typeface="Calibri"/>
              </a:rPr>
              <a:t>opaque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9900"/>
              </a:lnSpc>
              <a:spcBef>
                <a:spcPts val="5"/>
              </a:spcBef>
            </a:pPr>
            <a:r>
              <a:rPr sz="1600" b="1" dirty="0">
                <a:latin typeface="Calibri"/>
                <a:cs typeface="Calibri"/>
              </a:rPr>
              <a:t>4.Dynamic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Modeling</a:t>
            </a:r>
            <a:r>
              <a:rPr sz="1600" b="1" spc="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Frameworks: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Given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dynamic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nature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industry,</a:t>
            </a:r>
            <a:r>
              <a:rPr sz="1600" spc="4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there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4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pressing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need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dynamic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modeling </a:t>
            </a:r>
            <a:r>
              <a:rPr sz="1600" dirty="0">
                <a:latin typeface="Calibri"/>
                <a:cs typeface="Calibri"/>
              </a:rPr>
              <a:t>frameworks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capable</a:t>
            </a:r>
            <a:r>
              <a:rPr sz="1600" spc="4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48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adapting</a:t>
            </a:r>
            <a:r>
              <a:rPr sz="1600" spc="6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evolving</a:t>
            </a:r>
            <a:r>
              <a:rPr sz="1600" spc="6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trends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market </a:t>
            </a:r>
            <a:r>
              <a:rPr sz="1600" dirty="0">
                <a:latin typeface="Calibri"/>
                <a:cs typeface="Calibri"/>
              </a:rPr>
              <a:t>conditions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real-</a:t>
            </a:r>
            <a:r>
              <a:rPr sz="1600" dirty="0">
                <a:latin typeface="Calibri"/>
                <a:cs typeface="Calibri"/>
              </a:rPr>
              <a:t>time.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could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focus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developing </a:t>
            </a:r>
            <a:r>
              <a:rPr sz="1600" dirty="0">
                <a:latin typeface="Calibri"/>
                <a:cs typeface="Calibri"/>
              </a:rPr>
              <a:t>dynamic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14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approaches,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1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time-</a:t>
            </a:r>
            <a:r>
              <a:rPr sz="1600" dirty="0">
                <a:latin typeface="Calibri"/>
                <a:cs typeface="Calibri"/>
              </a:rPr>
              <a:t>varying</a:t>
            </a:r>
            <a:r>
              <a:rPr sz="1600" spc="14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parameter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adaptive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algorithms.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frameworks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 </a:t>
            </a:r>
            <a:r>
              <a:rPr sz="1600" dirty="0">
                <a:latin typeface="Calibri"/>
                <a:cs typeface="Calibri"/>
              </a:rPr>
              <a:t>enable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accurate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responsive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predictions,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empowering </a:t>
            </a:r>
            <a:r>
              <a:rPr sz="1600" dirty="0">
                <a:latin typeface="Calibri"/>
                <a:cs typeface="Calibri"/>
              </a:rPr>
              <a:t>stakeholders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timely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decisions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rapidly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changing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market landscape.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50382"/>
            <a:ext cx="12496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5.Multi-</a:t>
            </a:r>
            <a:r>
              <a:rPr sz="1600" b="1" spc="-20" dirty="0">
                <a:latin typeface="Calibri"/>
                <a:cs typeface="Calibri"/>
              </a:rPr>
              <a:t>Modal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4985" y="5850382"/>
            <a:ext cx="43611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5945" algn="l"/>
                <a:tab pos="2125345" algn="l"/>
                <a:tab pos="3308350" algn="l"/>
                <a:tab pos="3841115" algn="l"/>
              </a:tabLst>
            </a:pPr>
            <a:r>
              <a:rPr sz="1600" b="1" spc="-20" dirty="0">
                <a:latin typeface="Calibri"/>
                <a:cs typeface="Calibri"/>
              </a:rPr>
              <a:t>Data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Fusion:</a:t>
            </a:r>
            <a:r>
              <a:rPr sz="1600" spc="-10" dirty="0">
                <a:latin typeface="Calibri"/>
                <a:cs typeface="Calibri"/>
              </a:rPr>
              <a:t>Exploring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multi-</a:t>
            </a:r>
            <a:r>
              <a:rPr sz="1600" spc="-20" dirty="0">
                <a:latin typeface="Calibri"/>
                <a:cs typeface="Calibri"/>
              </a:rPr>
              <a:t>modal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data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fusion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95441"/>
            <a:ext cx="5758815" cy="344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09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offers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significant</a:t>
            </a:r>
            <a:r>
              <a:rPr sz="1600" spc="21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potential</a:t>
            </a:r>
            <a:r>
              <a:rPr sz="1600" spc="21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29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enriching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predictive modeling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endeavors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within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gaming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industry. </a:t>
            </a:r>
            <a:r>
              <a:rPr sz="1600" spc="-50" dirty="0">
                <a:latin typeface="Calibri"/>
                <a:cs typeface="Calibri"/>
              </a:rPr>
              <a:t>By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integrating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textual, </a:t>
            </a:r>
            <a:r>
              <a:rPr sz="1600" dirty="0">
                <a:latin typeface="Calibri"/>
                <a:cs typeface="Calibri"/>
              </a:rPr>
              <a:t>visual,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gameplay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researchers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construct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holistic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capture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diverse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aspects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experience.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comprehensive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approach,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encompassing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sentiment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user </a:t>
            </a:r>
            <a:r>
              <a:rPr sz="1600" dirty="0">
                <a:latin typeface="Calibri"/>
                <a:cs typeface="Calibri"/>
              </a:rPr>
              <a:t>reviews,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recognition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genre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classification,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fusion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gameplay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metrics,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provides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nuanced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understanding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0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player </a:t>
            </a:r>
            <a:r>
              <a:rPr sz="1600" dirty="0">
                <a:latin typeface="Calibri"/>
                <a:cs typeface="Calibri"/>
              </a:rPr>
              <a:t>preferences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behavior,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thereby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enhancing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granularity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predictive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tabLst>
                <a:tab pos="362585" algn="l"/>
                <a:tab pos="1593850" algn="l"/>
                <a:tab pos="3134995" algn="l"/>
                <a:tab pos="3634104" algn="l"/>
                <a:tab pos="4404995" algn="l"/>
                <a:tab pos="4764405" algn="l"/>
              </a:tabLst>
            </a:pPr>
            <a:r>
              <a:rPr sz="1600" b="1" spc="-25" dirty="0">
                <a:latin typeface="Calibri"/>
                <a:cs typeface="Calibri"/>
              </a:rPr>
              <a:t>6.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User-Centric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Personalization: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pursuit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user-</a:t>
            </a:r>
            <a:r>
              <a:rPr sz="1600" spc="-10" dirty="0">
                <a:latin typeface="Calibri"/>
                <a:cs typeface="Calibri"/>
              </a:rPr>
              <a:t>centric </a:t>
            </a:r>
            <a:r>
              <a:rPr sz="1600" spc="-20" dirty="0">
                <a:latin typeface="Calibri"/>
                <a:cs typeface="Calibri"/>
              </a:rPr>
              <a:t>personalization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represents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promising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avenue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future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research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Illustrations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11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1583258"/>
            <a:ext cx="5189220" cy="371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24125" indent="15240" algn="just">
              <a:lnSpc>
                <a:spcPct val="1513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Fig-1.1-Table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Dataset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Genres </a:t>
            </a:r>
            <a:r>
              <a:rPr sz="1600" b="1" dirty="0">
                <a:latin typeface="Calibri"/>
                <a:cs typeface="Calibri"/>
              </a:rPr>
              <a:t>Fig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-</a:t>
            </a:r>
            <a:r>
              <a:rPr sz="1600" b="1" spc="-10" dirty="0">
                <a:latin typeface="Calibri"/>
                <a:cs typeface="Calibri"/>
              </a:rPr>
              <a:t>1.2-</a:t>
            </a:r>
            <a:r>
              <a:rPr sz="1600" b="1" spc="-20" dirty="0">
                <a:latin typeface="Calibri"/>
                <a:cs typeface="Calibri"/>
              </a:rPr>
              <a:t>Table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DataSet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 Fig-1.3-</a:t>
            </a:r>
            <a:r>
              <a:rPr sz="1600" b="1" spc="-20" dirty="0">
                <a:latin typeface="Calibri"/>
                <a:cs typeface="Calibri"/>
              </a:rPr>
              <a:t>Table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Missing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600" b="1" spc="-10" dirty="0">
                <a:latin typeface="Calibri"/>
                <a:cs typeface="Calibri"/>
              </a:rPr>
              <a:t>Fig-1.4-</a:t>
            </a:r>
            <a:r>
              <a:rPr sz="1600" b="1" spc="-20" dirty="0">
                <a:latin typeface="Calibri"/>
                <a:cs typeface="Calibri"/>
              </a:rPr>
              <a:t>Table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Null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&amp;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Missing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Fig-1.5-</a:t>
            </a:r>
            <a:r>
              <a:rPr sz="1600" b="1" spc="-20" dirty="0">
                <a:latin typeface="Calibri"/>
                <a:cs typeface="Calibri"/>
              </a:rPr>
              <a:t>Table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Info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&amp;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Categorised Values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2.1-</a:t>
            </a:r>
            <a:r>
              <a:rPr sz="1600" b="1" dirty="0">
                <a:latin typeface="Calibri"/>
                <a:cs typeface="Calibri"/>
              </a:rPr>
              <a:t>Visualisation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Genres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using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Countplot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Xticks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51300"/>
              </a:lnSpc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2.2-</a:t>
            </a:r>
            <a:r>
              <a:rPr sz="1600" b="1" dirty="0">
                <a:latin typeface="Calibri"/>
                <a:cs typeface="Calibri"/>
              </a:rPr>
              <a:t>Pairwise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correlation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 VideoGame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Features Fig-</a:t>
            </a:r>
            <a:r>
              <a:rPr sz="1600" b="1" spc="-20" dirty="0">
                <a:latin typeface="Calibri"/>
                <a:cs typeface="Calibri"/>
              </a:rPr>
              <a:t>2.3-</a:t>
            </a:r>
            <a:r>
              <a:rPr sz="1600" b="1" dirty="0">
                <a:latin typeface="Calibri"/>
                <a:cs typeface="Calibri"/>
              </a:rPr>
              <a:t>Video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Years</a:t>
            </a:r>
            <a:endParaRPr sz="1600">
              <a:latin typeface="Calibri"/>
              <a:cs typeface="Calibri"/>
            </a:endParaRPr>
          </a:p>
          <a:p>
            <a:pPr marL="12700" marR="1275715">
              <a:lnSpc>
                <a:spcPct val="151200"/>
              </a:lnSpc>
            </a:pPr>
            <a:r>
              <a:rPr sz="1600" b="1" spc="-10" dirty="0">
                <a:latin typeface="Calibri"/>
                <a:cs typeface="Calibri"/>
              </a:rPr>
              <a:t>Fig-</a:t>
            </a:r>
            <a:r>
              <a:rPr sz="1600" b="1" spc="-20" dirty="0">
                <a:latin typeface="Calibri"/>
                <a:cs typeface="Calibri"/>
              </a:rPr>
              <a:t>2.4-</a:t>
            </a:r>
            <a:r>
              <a:rPr sz="1600" b="1" dirty="0">
                <a:latin typeface="Calibri"/>
                <a:cs typeface="Calibri"/>
              </a:rPr>
              <a:t>Plots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for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Video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Games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-10" dirty="0">
                <a:latin typeface="Calibri"/>
                <a:cs typeface="Calibri"/>
              </a:rPr>
              <a:t> Millions Fig-</a:t>
            </a:r>
            <a:r>
              <a:rPr sz="1600" b="1" spc="-20" dirty="0">
                <a:latin typeface="Calibri"/>
                <a:cs typeface="Calibri"/>
              </a:rPr>
              <a:t>2.5-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PieChart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645"/>
            <a:ext cx="5760085" cy="712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098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innovation.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13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leveraging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as </a:t>
            </a:r>
            <a:r>
              <a:rPr sz="1600" dirty="0">
                <a:latin typeface="Calibri"/>
                <a:cs typeface="Calibri"/>
              </a:rPr>
              <a:t>collaborative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filtering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content-</a:t>
            </a:r>
            <a:r>
              <a:rPr sz="1600" dirty="0">
                <a:latin typeface="Calibri"/>
                <a:cs typeface="Calibri"/>
              </a:rPr>
              <a:t>based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recommendation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systems, </a:t>
            </a:r>
            <a:r>
              <a:rPr sz="1600" dirty="0">
                <a:latin typeface="Calibri"/>
                <a:cs typeface="Calibri"/>
              </a:rPr>
              <a:t>developers</a:t>
            </a:r>
            <a:r>
              <a:rPr sz="1600" spc="1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tailor</a:t>
            </a:r>
            <a:r>
              <a:rPr sz="1600" spc="1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experiences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individual</a:t>
            </a:r>
            <a:r>
              <a:rPr sz="1600" spc="19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player </a:t>
            </a:r>
            <a:r>
              <a:rPr sz="1600" dirty="0">
                <a:latin typeface="Calibri"/>
                <a:cs typeface="Calibri"/>
              </a:rPr>
              <a:t>preferences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6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demographics.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16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only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enhances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player </a:t>
            </a:r>
            <a:r>
              <a:rPr sz="1600" dirty="0">
                <a:latin typeface="Calibri"/>
                <a:cs typeface="Calibri"/>
              </a:rPr>
              <a:t>satisfaction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engagement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fosters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long-term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loyalty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revenue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ecosystem.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9900"/>
              </a:lnSpc>
              <a:spcBef>
                <a:spcPts val="5"/>
              </a:spcBef>
            </a:pPr>
            <a:r>
              <a:rPr sz="1600" b="1" dirty="0">
                <a:latin typeface="Calibri"/>
                <a:cs typeface="Calibri"/>
              </a:rPr>
              <a:t>7.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Cross-</a:t>
            </a:r>
            <a:r>
              <a:rPr sz="1600" b="1" dirty="0">
                <a:latin typeface="Calibri"/>
                <a:cs typeface="Calibri"/>
              </a:rPr>
              <a:t>Domain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Knowledge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Transfer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Drawing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 </a:t>
            </a:r>
            <a:r>
              <a:rPr sz="1600" dirty="0">
                <a:latin typeface="Calibri"/>
                <a:cs typeface="Calibri"/>
              </a:rPr>
              <a:t>industries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film,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music,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literature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offers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invaluable </a:t>
            </a:r>
            <a:r>
              <a:rPr sz="1600" dirty="0">
                <a:latin typeface="Calibri"/>
                <a:cs typeface="Calibri"/>
              </a:rPr>
              <a:t>opportunity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domain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knowledge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transfer.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research </a:t>
            </a:r>
            <a:r>
              <a:rPr sz="1600" spc="-20" dirty="0">
                <a:latin typeface="Calibri"/>
                <a:cs typeface="Calibri"/>
              </a:rPr>
              <a:t>endeavors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could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explore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parallels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between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these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domains,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uncovering </a:t>
            </a:r>
            <a:r>
              <a:rPr sz="1600" dirty="0">
                <a:latin typeface="Calibri"/>
                <a:cs typeface="Calibri"/>
              </a:rPr>
              <a:t>common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patterns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trends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inform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 </a:t>
            </a:r>
            <a:r>
              <a:rPr sz="1600" dirty="0">
                <a:latin typeface="Calibri"/>
                <a:cs typeface="Calibri"/>
              </a:rPr>
              <a:t>prediction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strategies.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Interdisciplinary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collaborations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knowledge exchange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initiatives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facilitate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innovation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cross-pollination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ideas,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enriching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practices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gaming industry.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600">
              <a:latin typeface="Calibri"/>
              <a:cs typeface="Calibri"/>
            </a:endParaRPr>
          </a:p>
          <a:p>
            <a:pPr marL="12700" marR="6350" algn="just">
              <a:lnSpc>
                <a:spcPct val="1098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conclusion,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scope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game </a:t>
            </a:r>
            <a:r>
              <a:rPr sz="1600" spc="-10" dirty="0">
                <a:latin typeface="Calibri"/>
                <a:cs typeface="Calibri"/>
              </a:rPr>
              <a:t>sales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replete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opportunities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innovation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advancement.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By </a:t>
            </a:r>
            <a:r>
              <a:rPr sz="1600" dirty="0">
                <a:latin typeface="Calibri"/>
                <a:cs typeface="Calibri"/>
              </a:rPr>
              <a:t>embracing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emerging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technologies,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refining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methodologies,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fostering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interdisciplinary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collaborations,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researchers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unlock </a:t>
            </a:r>
            <a:r>
              <a:rPr sz="1600" dirty="0">
                <a:latin typeface="Calibri"/>
                <a:cs typeface="Calibri"/>
              </a:rPr>
              <a:t>new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frontiers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understanding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consumer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behavior, </a:t>
            </a:r>
            <a:r>
              <a:rPr sz="1600" dirty="0">
                <a:latin typeface="Calibri"/>
                <a:cs typeface="Calibri"/>
              </a:rPr>
              <a:t>predicting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market </a:t>
            </a:r>
            <a:r>
              <a:rPr sz="1600" dirty="0">
                <a:latin typeface="Calibri"/>
                <a:cs typeface="Calibri"/>
              </a:rPr>
              <a:t>trends,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sustainable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growth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dynamic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landscape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gaming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industry,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while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ensuring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integrity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ethical responsibility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predictive </a:t>
            </a:r>
            <a:r>
              <a:rPr sz="1600" dirty="0">
                <a:latin typeface="Calibri"/>
                <a:cs typeface="Calibri"/>
              </a:rPr>
              <a:t>modeling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practices.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30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061"/>
            <a:ext cx="5755640" cy="884301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References:-</a:t>
            </a:r>
            <a:endParaRPr sz="1600">
              <a:latin typeface="Calibri"/>
              <a:cs typeface="Calibri"/>
            </a:endParaRPr>
          </a:p>
          <a:p>
            <a:pPr marL="12700" marR="5715" indent="300355" algn="just">
              <a:lnSpc>
                <a:spcPct val="110100"/>
              </a:lnSpc>
              <a:spcBef>
                <a:spcPts val="790"/>
              </a:spcBef>
              <a:buAutoNum type="arabicPeriod"/>
              <a:tabLst>
                <a:tab pos="313055" algn="l"/>
              </a:tabLst>
            </a:pPr>
            <a:r>
              <a:rPr sz="1600" dirty="0">
                <a:latin typeface="Calibri"/>
                <a:cs typeface="Calibri"/>
              </a:rPr>
              <a:t>Marcous,</a:t>
            </a:r>
            <a:r>
              <a:rPr sz="1600" spc="20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J.,</a:t>
            </a:r>
            <a:r>
              <a:rPr sz="1600" spc="2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2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Selouani,</a:t>
            </a:r>
            <a:r>
              <a:rPr sz="1600" spc="20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S.-</a:t>
            </a:r>
            <a:r>
              <a:rPr sz="1600" dirty="0">
                <a:latin typeface="Calibri"/>
                <a:cs typeface="Calibri"/>
              </a:rPr>
              <a:t>A.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(2008).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2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hybrid</a:t>
            </a:r>
            <a:r>
              <a:rPr sz="1600" spc="19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subspace- </a:t>
            </a:r>
            <a:r>
              <a:rPr sz="1600" dirty="0">
                <a:latin typeface="Calibri"/>
                <a:cs typeface="Calibri"/>
              </a:rPr>
              <a:t>connectionist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approach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forecasting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video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spc="-20" dirty="0">
                <a:latin typeface="Calibri"/>
                <a:cs typeface="Calibri"/>
              </a:rPr>
              <a:t>game </a:t>
            </a:r>
            <a:r>
              <a:rPr sz="1600" spc="-10" dirty="0">
                <a:latin typeface="Calibri"/>
                <a:cs typeface="Calibri"/>
              </a:rPr>
              <a:t>industry.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IEEE.</a:t>
            </a:r>
            <a:endParaRPr sz="1600">
              <a:latin typeface="Calibri"/>
              <a:cs typeface="Calibri"/>
            </a:endParaRPr>
          </a:p>
          <a:p>
            <a:pPr marL="12700" marR="8255" indent="260985" algn="just">
              <a:lnSpc>
                <a:spcPct val="110100"/>
              </a:lnSpc>
              <a:spcBef>
                <a:spcPts val="790"/>
              </a:spcBef>
              <a:buAutoNum type="arabicPeriod"/>
              <a:tabLst>
                <a:tab pos="273685" algn="l"/>
              </a:tabLst>
            </a:pPr>
            <a:r>
              <a:rPr sz="1600" dirty="0">
                <a:latin typeface="Calibri"/>
                <a:cs typeface="Calibri"/>
              </a:rPr>
              <a:t>Andrat,</a:t>
            </a:r>
            <a:r>
              <a:rPr sz="1600" spc="4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H.,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Ansari,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N.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(2016).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Integrating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4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mining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computer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games.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IEEE.</a:t>
            </a:r>
            <a:endParaRPr sz="1600">
              <a:latin typeface="Calibri"/>
              <a:cs typeface="Calibri"/>
            </a:endParaRPr>
          </a:p>
          <a:p>
            <a:pPr marL="12700" marR="8890" indent="233679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246379" algn="l"/>
              </a:tabLst>
            </a:pPr>
            <a:r>
              <a:rPr sz="1600" dirty="0">
                <a:latin typeface="Calibri"/>
                <a:cs typeface="Calibri"/>
              </a:rPr>
              <a:t>Buckley,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D.,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Chen,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K.,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Knowles,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J.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(2013).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Predicting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skill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 </a:t>
            </a:r>
            <a:r>
              <a:rPr sz="1600" dirty="0">
                <a:latin typeface="Calibri"/>
                <a:cs typeface="Calibri"/>
              </a:rPr>
              <a:t>gameplay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input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first-</a:t>
            </a:r>
            <a:r>
              <a:rPr sz="1600" dirty="0">
                <a:latin typeface="Calibri"/>
                <a:cs typeface="Calibri"/>
              </a:rPr>
              <a:t>person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shooter.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IEEE.</a:t>
            </a:r>
            <a:endParaRPr sz="1600">
              <a:latin typeface="Calibri"/>
              <a:cs typeface="Calibri"/>
            </a:endParaRPr>
          </a:p>
          <a:p>
            <a:pPr marL="12700" marR="7620" indent="190500" algn="just">
              <a:lnSpc>
                <a:spcPct val="110200"/>
              </a:lnSpc>
              <a:spcBef>
                <a:spcPts val="785"/>
              </a:spcBef>
              <a:buAutoNum type="arabicPeriod"/>
              <a:tabLst>
                <a:tab pos="203200" algn="l"/>
              </a:tabLst>
            </a:pPr>
            <a:r>
              <a:rPr sz="1600" dirty="0">
                <a:latin typeface="Calibri"/>
                <a:cs typeface="Calibri"/>
              </a:rPr>
              <a:t>Zhang,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J.,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J.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(2016).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Retail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commodity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forecast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based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mining.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IEEE.</a:t>
            </a:r>
            <a:endParaRPr sz="1600">
              <a:latin typeface="Calibri"/>
              <a:cs typeface="Calibri"/>
            </a:endParaRPr>
          </a:p>
          <a:p>
            <a:pPr marL="12700" marR="6350" indent="190500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203200" algn="l"/>
              </a:tabLst>
            </a:pPr>
            <a:r>
              <a:rPr sz="1600" spc="-20" dirty="0">
                <a:latin typeface="Calibri"/>
                <a:cs typeface="Calibri"/>
              </a:rPr>
              <a:t>Shrivastava,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65" dirty="0">
                <a:latin typeface="Calibri"/>
                <a:cs typeface="Calibri"/>
              </a:rPr>
              <a:t>V.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(2012).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study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clustering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algorithms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retail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 data.</a:t>
            </a:r>
            <a:endParaRPr sz="1600">
              <a:latin typeface="Calibri"/>
              <a:cs typeface="Calibri"/>
            </a:endParaRPr>
          </a:p>
          <a:p>
            <a:pPr marL="12700" marR="8890" indent="215265" algn="just">
              <a:lnSpc>
                <a:spcPct val="110000"/>
              </a:lnSpc>
              <a:spcBef>
                <a:spcPts val="790"/>
              </a:spcBef>
              <a:buAutoNum type="arabicPeriod"/>
              <a:tabLst>
                <a:tab pos="227965" algn="l"/>
              </a:tabLst>
            </a:pPr>
            <a:r>
              <a:rPr sz="1600" dirty="0">
                <a:latin typeface="Calibri"/>
                <a:cs typeface="Calibri"/>
              </a:rPr>
              <a:t>Krishna,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A.,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(2018).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forecasting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retail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stores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using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techniques.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IEEE.</a:t>
            </a:r>
            <a:endParaRPr sz="1600">
              <a:latin typeface="Calibri"/>
              <a:cs typeface="Calibri"/>
            </a:endParaRPr>
          </a:p>
          <a:p>
            <a:pPr marL="12700" marR="11430" indent="220979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233679" algn="l"/>
              </a:tabLst>
            </a:pPr>
            <a:r>
              <a:rPr sz="1600" dirty="0">
                <a:latin typeface="Calibri"/>
                <a:cs typeface="Calibri"/>
              </a:rPr>
              <a:t>Bertens,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P.,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Guitart,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A.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(2017).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Games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Big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Data: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Scalable Multi-</a:t>
            </a:r>
            <a:r>
              <a:rPr sz="1600" dirty="0">
                <a:latin typeface="Calibri"/>
                <a:cs typeface="Calibri"/>
              </a:rPr>
              <a:t>Dimensional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Churn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IEEE.</a:t>
            </a:r>
            <a:endParaRPr sz="1600">
              <a:latin typeface="Calibri"/>
              <a:cs typeface="Calibri"/>
            </a:endParaRPr>
          </a:p>
          <a:p>
            <a:pPr marL="12700" marR="5080" indent="196850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209550" algn="l"/>
              </a:tabLst>
            </a:pPr>
            <a:r>
              <a:rPr sz="1600" spc="-10" dirty="0">
                <a:latin typeface="Calibri"/>
                <a:cs typeface="Calibri"/>
              </a:rPr>
              <a:t>Gopalakrishnan,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T.,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Choudhary,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R.,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Prasad,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(2018).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online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shopping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regression.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IEEE.</a:t>
            </a:r>
            <a:endParaRPr sz="1600">
              <a:latin typeface="Calibri"/>
              <a:cs typeface="Calibri"/>
            </a:endParaRPr>
          </a:p>
          <a:p>
            <a:pPr marL="12700" marR="7620" indent="187325" algn="just">
              <a:lnSpc>
                <a:spcPct val="110200"/>
              </a:lnSpc>
              <a:spcBef>
                <a:spcPts val="785"/>
              </a:spcBef>
              <a:buAutoNum type="arabicPeriod"/>
              <a:tabLst>
                <a:tab pos="200025" algn="l"/>
              </a:tabLst>
            </a:pPr>
            <a:r>
              <a:rPr sz="1600" spc="-10" dirty="0">
                <a:latin typeface="Calibri"/>
                <a:cs typeface="Calibri"/>
              </a:rPr>
              <a:t>Ansari,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.,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Talreja,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.,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Desai,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90" dirty="0">
                <a:latin typeface="Calibri"/>
                <a:cs typeface="Calibri"/>
              </a:rPr>
              <a:t>V.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(2012).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mining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social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games.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Springer </a:t>
            </a:r>
            <a:r>
              <a:rPr sz="1600" spc="-5" dirty="0">
                <a:latin typeface="Calibri"/>
                <a:cs typeface="Calibri"/>
              </a:rPr>
              <a:t>India.</a:t>
            </a:r>
            <a:endParaRPr sz="1600">
              <a:latin typeface="Calibri"/>
              <a:cs typeface="Calibri"/>
            </a:endParaRPr>
          </a:p>
          <a:p>
            <a:pPr marL="12700" marR="6985" indent="342900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Alfons,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A.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(2012).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cvTools: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tools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regression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(Version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0.3.2).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package.</a:t>
            </a:r>
            <a:endParaRPr sz="1600">
              <a:latin typeface="Calibri"/>
              <a:cs typeface="Calibri"/>
            </a:endParaRPr>
          </a:p>
          <a:p>
            <a:pPr marL="12700" marR="5715" indent="299720" algn="just">
              <a:lnSpc>
                <a:spcPct val="109600"/>
              </a:lnSpc>
              <a:spcBef>
                <a:spcPts val="800"/>
              </a:spcBef>
              <a:buAutoNum type="arabicPeriod"/>
              <a:tabLst>
                <a:tab pos="312420" algn="l"/>
              </a:tabLst>
            </a:pPr>
            <a:r>
              <a:rPr sz="1600" spc="-10" dirty="0">
                <a:latin typeface="Calibri"/>
                <a:cs typeface="Calibri"/>
              </a:rPr>
              <a:t>Mahdevari,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S.,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Shahriar, </a:t>
            </a:r>
            <a:r>
              <a:rPr sz="1600" dirty="0">
                <a:latin typeface="Calibri"/>
                <a:cs typeface="Calibri"/>
              </a:rPr>
              <a:t>K.,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Yagiz,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S.,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(2014).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support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vector </a:t>
            </a:r>
            <a:r>
              <a:rPr sz="1600" dirty="0">
                <a:latin typeface="Calibri"/>
                <a:cs typeface="Calibri"/>
              </a:rPr>
              <a:t>regression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predicting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tunnel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boring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penetration </a:t>
            </a:r>
            <a:r>
              <a:rPr sz="1600" dirty="0">
                <a:latin typeface="Calibri"/>
                <a:cs typeface="Calibri"/>
              </a:rPr>
              <a:t>rates.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International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Journal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Rock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Mechanics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Mining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Sciences, </a:t>
            </a:r>
            <a:r>
              <a:rPr sz="1600" dirty="0">
                <a:latin typeface="Calibri"/>
                <a:cs typeface="Calibri"/>
              </a:rPr>
              <a:t>72,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214-</a:t>
            </a:r>
            <a:r>
              <a:rPr sz="1600" spc="-20" dirty="0">
                <a:latin typeface="Calibri"/>
                <a:cs typeface="Calibri"/>
              </a:rPr>
              <a:t>229.</a:t>
            </a:r>
            <a:endParaRPr sz="1600">
              <a:latin typeface="Calibri"/>
              <a:cs typeface="Calibri"/>
            </a:endParaRPr>
          </a:p>
          <a:p>
            <a:pPr marL="12700" marR="5715" indent="294005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306705" algn="l"/>
              </a:tabLst>
            </a:pPr>
            <a:r>
              <a:rPr sz="1600" spc="-15" dirty="0">
                <a:latin typeface="Calibri"/>
                <a:cs typeface="Calibri"/>
              </a:rPr>
              <a:t>Boinee,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.,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Angelis,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A.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D.,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Foresti,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G.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5" dirty="0">
                <a:latin typeface="Calibri"/>
                <a:cs typeface="Calibri"/>
              </a:rPr>
              <a:t>2005)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Meta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random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forests.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International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Journal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Computational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5" dirty="0">
                <a:latin typeface="Calibri"/>
                <a:cs typeface="Calibri"/>
              </a:rPr>
              <a:t>3</a:t>
            </a:r>
            <a:r>
              <a:rPr sz="1600" spc="-10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13</a:t>
            </a:r>
            <a:r>
              <a:rPr sz="1600" spc="25" dirty="0">
                <a:latin typeface="Calibri"/>
                <a:cs typeface="Calibri"/>
              </a:rPr>
              <a:t>8</a:t>
            </a:r>
            <a:r>
              <a:rPr sz="1600" spc="-15" dirty="0">
                <a:latin typeface="Calibri"/>
                <a:cs typeface="Calibri"/>
              </a:rPr>
              <a:t>-</a:t>
            </a:r>
            <a:r>
              <a:rPr sz="1600" dirty="0">
                <a:latin typeface="Calibri"/>
                <a:cs typeface="Calibri"/>
              </a:rPr>
              <a:t>147.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645"/>
            <a:ext cx="575564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1790" algn="just">
              <a:lnSpc>
                <a:spcPct val="110100"/>
              </a:lnSpc>
              <a:spcBef>
                <a:spcPts val="95"/>
              </a:spcBef>
              <a:buAutoNum type="arabicPeriod" startAt="13"/>
              <a:tabLst>
                <a:tab pos="364490" algn="l"/>
              </a:tabLst>
            </a:pPr>
            <a:r>
              <a:rPr sz="1600" dirty="0">
                <a:latin typeface="Calibri"/>
                <a:cs typeface="Calibri"/>
              </a:rPr>
              <a:t>Ho,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T.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(1998).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random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subspace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constructing </a:t>
            </a:r>
            <a:r>
              <a:rPr sz="1600" dirty="0">
                <a:latin typeface="Calibri"/>
                <a:cs typeface="Calibri"/>
              </a:rPr>
              <a:t>decision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forests.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IEEE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Transactions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Pattern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Machine Intelligence,</a:t>
            </a:r>
            <a:r>
              <a:rPr sz="1600" dirty="0">
                <a:latin typeface="Calibri"/>
                <a:cs typeface="Calibri"/>
              </a:rPr>
              <a:t> 20(8), 832-</a:t>
            </a:r>
            <a:r>
              <a:rPr sz="1600" spc="-20" dirty="0">
                <a:latin typeface="Calibri"/>
                <a:cs typeface="Calibri"/>
              </a:rPr>
              <a:t>844.</a:t>
            </a:r>
            <a:endParaRPr sz="1600">
              <a:latin typeface="Calibri"/>
              <a:cs typeface="Calibri"/>
            </a:endParaRPr>
          </a:p>
          <a:p>
            <a:pPr marL="12700" marR="6350" indent="-11430" algn="just">
              <a:lnSpc>
                <a:spcPct val="110000"/>
              </a:lnSpc>
              <a:spcBef>
                <a:spcPts val="790"/>
              </a:spcBef>
              <a:buAutoNum type="arabicPeriod" startAt="13"/>
              <a:tabLst>
                <a:tab pos="271145" algn="l"/>
              </a:tabLst>
            </a:pPr>
            <a:r>
              <a:rPr sz="1600" dirty="0">
                <a:latin typeface="Calibri"/>
                <a:cs typeface="Calibri"/>
              </a:rPr>
              <a:t>	Micheal</a:t>
            </a:r>
            <a:r>
              <a:rPr sz="1600" spc="14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Lahn(1999).A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Hands</a:t>
            </a:r>
            <a:r>
              <a:rPr sz="1600" spc="14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14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Reinforcement</a:t>
            </a:r>
            <a:r>
              <a:rPr sz="1600" spc="14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Games.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DECLERATION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012" y="1670431"/>
            <a:ext cx="5296535" cy="15383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here</a:t>
            </a:r>
            <a:r>
              <a:rPr lang="en-IN" sz="14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declare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work entitled “Reinforcement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Video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games”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authentic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record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own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work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carried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as </a:t>
            </a:r>
            <a:r>
              <a:rPr sz="1400" dirty="0">
                <a:latin typeface="Calibri"/>
                <a:cs typeface="Calibri"/>
              </a:rPr>
              <a:t>requirements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2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lang="en-IN" sz="14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award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B.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degree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Computer </a:t>
            </a:r>
            <a:r>
              <a:rPr sz="1400" dirty="0">
                <a:latin typeface="Calibri"/>
                <a:cs typeface="Calibri"/>
              </a:rPr>
              <a:t>Science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Engineering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Lovely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Professional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University,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Phagwara, under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guidance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lang="en-IN" sz="1400" dirty="0">
                <a:latin typeface="Calibri"/>
                <a:cs typeface="Calibri"/>
              </a:rPr>
              <a:t>IBM</a:t>
            </a:r>
            <a:r>
              <a:rPr sz="1400" spc="-10" dirty="0">
                <a:latin typeface="Calibri"/>
                <a:cs typeface="Calibri"/>
              </a:rPr>
              <a:t>,during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</a:t>
            </a:r>
            <a:r>
              <a:rPr lang="en-IN" sz="1400" spc="-10" dirty="0" err="1">
                <a:latin typeface="Calibri"/>
                <a:cs typeface="Calibri"/>
              </a:rPr>
              <a:t>une</a:t>
            </a:r>
            <a:r>
              <a:rPr lang="en-IN" sz="1400" spc="-10" dirty="0">
                <a:latin typeface="Calibri"/>
                <a:cs typeface="Calibri"/>
              </a:rPr>
              <a:t> to July </a:t>
            </a:r>
            <a:r>
              <a:rPr sz="1400" spc="-20" dirty="0">
                <a:latin typeface="Calibri"/>
                <a:cs typeface="Calibri"/>
              </a:rPr>
              <a:t>2024.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information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furnished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own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intensive </a:t>
            </a:r>
            <a:r>
              <a:rPr sz="1400" dirty="0">
                <a:latin typeface="Calibri"/>
                <a:cs typeface="Calibri"/>
              </a:rPr>
              <a:t>work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genuine.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012" y="3411092"/>
            <a:ext cx="2117725" cy="4403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1400" dirty="0">
                <a:latin typeface="Calibri"/>
                <a:cs typeface="Calibri"/>
              </a:rPr>
              <a:t>Indukuri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Sai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Gowtham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Reddy </a:t>
            </a:r>
            <a:r>
              <a:rPr sz="1400" spc="-10" dirty="0">
                <a:latin typeface="Calibri"/>
                <a:cs typeface="Calibri"/>
              </a:rPr>
              <a:t>12210219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2819" y="3411092"/>
            <a:ext cx="102743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IN" sz="1400" spc="-20" dirty="0">
                <a:latin typeface="Calibri"/>
                <a:cs typeface="Calibri"/>
              </a:rPr>
              <a:t>9</a:t>
            </a:r>
            <a:r>
              <a:rPr lang="en-IN" sz="1400" spc="-20" baseline="30000" dirty="0">
                <a:latin typeface="Calibri"/>
                <a:cs typeface="Calibri"/>
              </a:rPr>
              <a:t>th</a:t>
            </a:r>
            <a:r>
              <a:rPr lang="en-IN" sz="1400" spc="-20" dirty="0">
                <a:latin typeface="Calibri"/>
                <a:cs typeface="Calibri"/>
              </a:rPr>
              <a:t> JULY </a:t>
            </a:r>
            <a:r>
              <a:rPr sz="1400" spc="-20" dirty="0">
                <a:latin typeface="Calibri"/>
                <a:cs typeface="Calibri"/>
              </a:rPr>
              <a:t>2024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229" y="1390015"/>
            <a:ext cx="264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ACKNOWLEDGMENT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2004" y="1871598"/>
            <a:ext cx="5753100" cy="243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35" dirty="0"/>
              <a:t> </a:t>
            </a:r>
            <a:r>
              <a:rPr dirty="0"/>
              <a:t>would</a:t>
            </a:r>
            <a:r>
              <a:rPr spc="-40" dirty="0"/>
              <a:t> </a:t>
            </a:r>
            <a:r>
              <a:rPr dirty="0"/>
              <a:t>like</a:t>
            </a:r>
            <a:r>
              <a:rPr spc="-4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acknowledge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support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help</a:t>
            </a:r>
            <a:r>
              <a:rPr lang="en-IN" dirty="0"/>
              <a:t> of</a:t>
            </a:r>
            <a:r>
              <a:rPr spc="-40" dirty="0"/>
              <a:t> </a:t>
            </a:r>
            <a:r>
              <a:rPr lang="en-IN" dirty="0"/>
              <a:t>IBM</a:t>
            </a:r>
            <a:r>
              <a:rPr spc="55" dirty="0"/>
              <a:t> </a:t>
            </a:r>
            <a:r>
              <a:rPr dirty="0"/>
              <a:t>who</a:t>
            </a:r>
            <a:r>
              <a:rPr spc="75" dirty="0"/>
              <a:t> </a:t>
            </a:r>
            <a:r>
              <a:rPr dirty="0"/>
              <a:t>always</a:t>
            </a:r>
            <a:r>
              <a:rPr spc="80" dirty="0"/>
              <a:t> </a:t>
            </a:r>
            <a:r>
              <a:rPr dirty="0"/>
              <a:t>encouraged</a:t>
            </a:r>
            <a:r>
              <a:rPr spc="55" dirty="0"/>
              <a:t> </a:t>
            </a:r>
            <a:r>
              <a:rPr dirty="0"/>
              <a:t>me</a:t>
            </a:r>
            <a:r>
              <a:rPr spc="8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dirty="0"/>
              <a:t>this</a:t>
            </a:r>
            <a:r>
              <a:rPr spc="60" dirty="0"/>
              <a:t> </a:t>
            </a:r>
            <a:r>
              <a:rPr spc="-10" dirty="0"/>
              <a:t>research. </a:t>
            </a:r>
            <a:r>
              <a:rPr spc="-20" dirty="0"/>
              <a:t>Without</a:t>
            </a:r>
            <a:r>
              <a:rPr spc="-65" dirty="0"/>
              <a:t> </a:t>
            </a:r>
            <a:r>
              <a:rPr spc="-10" dirty="0"/>
              <a:t>his</a:t>
            </a:r>
            <a:r>
              <a:rPr spc="-50" dirty="0"/>
              <a:t> </a:t>
            </a:r>
            <a:r>
              <a:rPr spc="-25" dirty="0"/>
              <a:t>constant</a:t>
            </a:r>
            <a:r>
              <a:rPr spc="-65" dirty="0"/>
              <a:t> </a:t>
            </a:r>
            <a:r>
              <a:rPr spc="-10" dirty="0"/>
              <a:t>guidance</a:t>
            </a:r>
            <a:r>
              <a:rPr spc="-70" dirty="0"/>
              <a:t> </a:t>
            </a:r>
            <a:r>
              <a:rPr spc="-20" dirty="0"/>
              <a:t>and</a:t>
            </a:r>
            <a:r>
              <a:rPr spc="-75" dirty="0"/>
              <a:t> </a:t>
            </a:r>
            <a:r>
              <a:rPr spc="-10" dirty="0"/>
              <a:t>help,</a:t>
            </a:r>
            <a:r>
              <a:rPr spc="-60" dirty="0"/>
              <a:t> </a:t>
            </a:r>
            <a:r>
              <a:rPr spc="-10" dirty="0"/>
              <a:t>this</a:t>
            </a:r>
            <a:r>
              <a:rPr spc="-70" dirty="0"/>
              <a:t> </a:t>
            </a:r>
            <a:r>
              <a:rPr spc="-20" dirty="0"/>
              <a:t>project</a:t>
            </a:r>
            <a:r>
              <a:rPr spc="-65" dirty="0"/>
              <a:t> </a:t>
            </a:r>
            <a:r>
              <a:rPr spc="-20" dirty="0"/>
              <a:t>would</a:t>
            </a:r>
            <a:r>
              <a:rPr spc="-75" dirty="0"/>
              <a:t> </a:t>
            </a:r>
            <a:r>
              <a:rPr spc="-25" dirty="0"/>
              <a:t>not </a:t>
            </a:r>
            <a:r>
              <a:rPr dirty="0"/>
              <a:t>have</a:t>
            </a:r>
            <a:r>
              <a:rPr spc="200" dirty="0"/>
              <a:t> </a:t>
            </a:r>
            <a:r>
              <a:rPr dirty="0"/>
              <a:t>been</a:t>
            </a:r>
            <a:r>
              <a:rPr spc="225" dirty="0"/>
              <a:t> </a:t>
            </a:r>
            <a:r>
              <a:rPr dirty="0"/>
              <a:t>successful</a:t>
            </a:r>
            <a:r>
              <a:rPr spc="225" dirty="0"/>
              <a:t> </a:t>
            </a:r>
            <a:r>
              <a:rPr dirty="0"/>
              <a:t>for</a:t>
            </a:r>
            <a:r>
              <a:rPr spc="204" dirty="0"/>
              <a:t> </a:t>
            </a:r>
            <a:r>
              <a:rPr dirty="0"/>
              <a:t>me.</a:t>
            </a:r>
            <a:r>
              <a:rPr spc="215" dirty="0"/>
              <a:t> </a:t>
            </a:r>
            <a:r>
              <a:rPr dirty="0"/>
              <a:t>I</a:t>
            </a:r>
            <a:r>
              <a:rPr spc="254" dirty="0"/>
              <a:t> </a:t>
            </a:r>
            <a:r>
              <a:rPr dirty="0"/>
              <a:t>am</a:t>
            </a:r>
            <a:r>
              <a:rPr spc="215" dirty="0"/>
              <a:t> </a:t>
            </a:r>
            <a:r>
              <a:rPr dirty="0"/>
              <a:t>grateful</a:t>
            </a:r>
            <a:r>
              <a:rPr spc="204" dirty="0"/>
              <a:t> </a:t>
            </a:r>
            <a:r>
              <a:rPr dirty="0"/>
              <a:t>to</a:t>
            </a:r>
            <a:r>
              <a:rPr spc="215" dirty="0"/>
              <a:t> </a:t>
            </a:r>
            <a:r>
              <a:rPr dirty="0"/>
              <a:t>the</a:t>
            </a:r>
            <a:r>
              <a:rPr spc="225" dirty="0"/>
              <a:t> </a:t>
            </a:r>
            <a:r>
              <a:rPr spc="-10" dirty="0"/>
              <a:t>beautiful </a:t>
            </a:r>
            <a:r>
              <a:rPr lang="en-IN" dirty="0"/>
              <a:t>IBM </a:t>
            </a:r>
            <a:r>
              <a:rPr dirty="0"/>
              <a:t>and</a:t>
            </a:r>
            <a:r>
              <a:rPr spc="320" dirty="0"/>
              <a:t>  </a:t>
            </a:r>
            <a:r>
              <a:rPr dirty="0"/>
              <a:t>Department</a:t>
            </a:r>
            <a:r>
              <a:rPr spc="325" dirty="0"/>
              <a:t>  </a:t>
            </a:r>
            <a:r>
              <a:rPr spc="-25" dirty="0"/>
              <a:t>of </a:t>
            </a:r>
            <a:r>
              <a:rPr lang="en-IN" dirty="0"/>
              <a:t>Artificial Intelligence </a:t>
            </a:r>
            <a:r>
              <a:rPr dirty="0"/>
              <a:t>without</a:t>
            </a:r>
            <a:r>
              <a:rPr spc="-20" dirty="0"/>
              <a:t> </a:t>
            </a:r>
            <a:r>
              <a:rPr dirty="0"/>
              <a:t>whom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20" dirty="0"/>
              <a:t> </a:t>
            </a:r>
            <a:r>
              <a:rPr dirty="0"/>
              <a:t>would</a:t>
            </a:r>
            <a:r>
              <a:rPr spc="-25" dirty="0"/>
              <a:t> </a:t>
            </a:r>
            <a:r>
              <a:rPr dirty="0"/>
              <a:t>not</a:t>
            </a:r>
            <a:r>
              <a:rPr spc="-20" dirty="0"/>
              <a:t> have </a:t>
            </a:r>
            <a:r>
              <a:rPr dirty="0"/>
              <a:t>been</a:t>
            </a:r>
            <a:r>
              <a:rPr spc="95" dirty="0"/>
              <a:t> </a:t>
            </a:r>
            <a:r>
              <a:rPr dirty="0"/>
              <a:t>an</a:t>
            </a:r>
            <a:r>
              <a:rPr spc="95" dirty="0"/>
              <a:t> </a:t>
            </a:r>
            <a:r>
              <a:rPr dirty="0"/>
              <a:t>achievement.</a:t>
            </a:r>
            <a:r>
              <a:rPr spc="95" dirty="0"/>
              <a:t> </a:t>
            </a:r>
            <a:r>
              <a:rPr dirty="0"/>
              <a:t>I</a:t>
            </a:r>
            <a:r>
              <a:rPr spc="114" dirty="0"/>
              <a:t> </a:t>
            </a:r>
            <a:r>
              <a:rPr dirty="0"/>
              <a:t>also</a:t>
            </a:r>
            <a:r>
              <a:rPr spc="105" dirty="0"/>
              <a:t> </a:t>
            </a:r>
            <a:r>
              <a:rPr dirty="0"/>
              <a:t>thank</a:t>
            </a:r>
            <a:r>
              <a:rPr spc="100" dirty="0"/>
              <a:t> </a:t>
            </a:r>
            <a:r>
              <a:rPr dirty="0"/>
              <a:t>my</a:t>
            </a:r>
            <a:r>
              <a:rPr spc="95" dirty="0"/>
              <a:t> </a:t>
            </a:r>
            <a:r>
              <a:rPr dirty="0"/>
              <a:t>family</a:t>
            </a:r>
            <a:r>
              <a:rPr spc="95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dirty="0"/>
              <a:t>friends</a:t>
            </a:r>
            <a:r>
              <a:rPr spc="110" dirty="0"/>
              <a:t> </a:t>
            </a:r>
            <a:r>
              <a:rPr spc="-25" dirty="0"/>
              <a:t>for </a:t>
            </a:r>
            <a:r>
              <a:rPr dirty="0"/>
              <a:t>their</a:t>
            </a:r>
            <a:r>
              <a:rPr spc="-40" dirty="0"/>
              <a:t> </a:t>
            </a:r>
            <a:r>
              <a:rPr dirty="0"/>
              <a:t>endless</a:t>
            </a:r>
            <a:r>
              <a:rPr spc="-25" dirty="0"/>
              <a:t> </a:t>
            </a:r>
            <a:r>
              <a:rPr dirty="0"/>
              <a:t>love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support</a:t>
            </a:r>
            <a:r>
              <a:rPr spc="-45" dirty="0"/>
              <a:t> </a:t>
            </a:r>
            <a:r>
              <a:rPr spc="-10" dirty="0"/>
              <a:t>throughout</a:t>
            </a:r>
            <a:r>
              <a:rPr spc="-45" dirty="0"/>
              <a:t> </a:t>
            </a:r>
            <a:r>
              <a:rPr dirty="0"/>
              <a:t>my</a:t>
            </a:r>
            <a:r>
              <a:rPr spc="-40" dirty="0"/>
              <a:t> </a:t>
            </a:r>
            <a:r>
              <a:rPr spc="-10" dirty="0"/>
              <a:t>life.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390015"/>
            <a:ext cx="220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71598"/>
            <a:ext cx="5757545" cy="785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era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marked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revolution,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game </a:t>
            </a:r>
            <a:r>
              <a:rPr sz="1800" dirty="0">
                <a:latin typeface="Calibri"/>
                <a:cs typeface="Calibri"/>
              </a:rPr>
              <a:t>industry</a:t>
            </a:r>
            <a:r>
              <a:rPr sz="1800" spc="31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1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testament</a:t>
            </a:r>
            <a:r>
              <a:rPr sz="1800" spc="31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innovation</a:t>
            </a:r>
            <a:r>
              <a:rPr sz="1800" spc="31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1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creativity, </a:t>
            </a:r>
            <a:r>
              <a:rPr sz="1800" dirty="0">
                <a:latin typeface="Calibri"/>
                <a:cs typeface="Calibri"/>
              </a:rPr>
              <a:t>enchanting</a:t>
            </a:r>
            <a:r>
              <a:rPr sz="1800" spc="13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audiences</a:t>
            </a:r>
            <a:r>
              <a:rPr sz="1800" spc="13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around</a:t>
            </a:r>
            <a:r>
              <a:rPr sz="1800" spc="1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1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3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immersive </a:t>
            </a:r>
            <a:r>
              <a:rPr sz="1800" dirty="0">
                <a:latin typeface="Calibri"/>
                <a:cs typeface="Calibri"/>
              </a:rPr>
              <a:t>experiences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interactive</a:t>
            </a:r>
            <a:r>
              <a:rPr sz="1800" spc="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storytelling.</a:t>
            </a:r>
            <a:r>
              <a:rPr sz="1800" spc="5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Amidst</a:t>
            </a:r>
            <a:r>
              <a:rPr sz="1800" spc="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ever- </a:t>
            </a:r>
            <a:r>
              <a:rPr sz="1800" dirty="0">
                <a:latin typeface="Calibri"/>
                <a:cs typeface="Calibri"/>
              </a:rPr>
              <a:t>evolving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landscape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gaming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platforms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technological </a:t>
            </a:r>
            <a:r>
              <a:rPr sz="1800" dirty="0">
                <a:latin typeface="Calibri"/>
                <a:cs typeface="Calibri"/>
              </a:rPr>
              <a:t>advancements,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understanding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behind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become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formidable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endeavor.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Our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embarks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journey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heart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industry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unlock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mystery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2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game</a:t>
            </a:r>
            <a:r>
              <a:rPr sz="1800" spc="2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sales</a:t>
            </a:r>
            <a:r>
              <a:rPr sz="1800" spc="2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2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2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insight</a:t>
            </a:r>
            <a:r>
              <a:rPr sz="1800" spc="2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predictive </a:t>
            </a:r>
            <a:r>
              <a:rPr sz="1800" dirty="0">
                <a:latin typeface="Calibri"/>
                <a:cs typeface="Calibri"/>
              </a:rPr>
              <a:t>analytics.At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treasure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6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comes</a:t>
            </a:r>
            <a:r>
              <a:rPr sz="1800" spc="1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1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1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sources</a:t>
            </a:r>
            <a:r>
              <a:rPr sz="1800" spc="1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contains</a:t>
            </a:r>
            <a:r>
              <a:rPr sz="1800" spc="16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countless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vivid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picture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game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titles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genres,</a:t>
            </a:r>
            <a:r>
              <a:rPr sz="1800" spc="-10" dirty="0">
                <a:latin typeface="Calibri"/>
                <a:cs typeface="Calibri"/>
              </a:rPr>
              <a:t> platforms,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release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sales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regions,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rich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trove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waiting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explored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analyzed.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Since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each </a:t>
            </a:r>
            <a:r>
              <a:rPr sz="1800" dirty="0">
                <a:latin typeface="Calibri"/>
                <a:cs typeface="Calibri"/>
              </a:rPr>
              <a:t>record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 story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ever-</a:t>
            </a:r>
            <a:r>
              <a:rPr sz="1800" dirty="0">
                <a:latin typeface="Calibri"/>
                <a:cs typeface="Calibri"/>
              </a:rPr>
              <a:t>evolving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story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229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game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industry,</a:t>
            </a:r>
            <a:r>
              <a:rPr sz="1800" spc="229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23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29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extract </a:t>
            </a:r>
            <a:r>
              <a:rPr sz="1800" dirty="0">
                <a:latin typeface="Calibri"/>
                <a:cs typeface="Calibri"/>
              </a:rPr>
              <a:t>meaningful patterns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hidden 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vast </a:t>
            </a:r>
            <a:r>
              <a:rPr sz="1800" spc="-10" dirty="0">
                <a:latin typeface="Calibri"/>
                <a:cs typeface="Calibri"/>
              </a:rPr>
              <a:t>repository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data.Our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company's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harness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power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6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learning.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interpret</a:t>
            </a:r>
            <a:r>
              <a:rPr sz="1800" spc="6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background </a:t>
            </a:r>
            <a:r>
              <a:rPr sz="1800" dirty="0">
                <a:latin typeface="Calibri"/>
                <a:cs typeface="Calibri"/>
              </a:rPr>
              <a:t>patterns</a:t>
            </a:r>
            <a:r>
              <a:rPr sz="1800" spc="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drive</a:t>
            </a:r>
            <a:r>
              <a:rPr sz="1800" spc="5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game</a:t>
            </a:r>
            <a:r>
              <a:rPr sz="1800" spc="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sales.</a:t>
            </a:r>
            <a:r>
              <a:rPr sz="1800" spc="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5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predictive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algorithmic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analysis,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seek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uncover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complex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interplay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factors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genre,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release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light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elusive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competitive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environment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games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market.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5377"/>
            <a:ext cx="5756275" cy="785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distilling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actionable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insights,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stakeholders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need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strategic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interventions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distribution.In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addition,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beyond</a:t>
            </a:r>
            <a:r>
              <a:rPr sz="1800" spc="48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superficial.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explores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nuances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regional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preferences, </a:t>
            </a:r>
            <a:r>
              <a:rPr sz="1800" dirty="0">
                <a:latin typeface="Calibri"/>
                <a:cs typeface="Calibri"/>
              </a:rPr>
              <a:t>cultural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influences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emerging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shaping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global video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game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advanced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analytics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 </a:t>
            </a:r>
            <a:r>
              <a:rPr sz="1800" dirty="0">
                <a:latin typeface="Calibri"/>
                <a:cs typeface="Calibri"/>
              </a:rPr>
              <a:t>techniques,</a:t>
            </a:r>
            <a:r>
              <a:rPr sz="1800" spc="21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21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strive</a:t>
            </a:r>
            <a:r>
              <a:rPr sz="1800" spc="21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unravel</a:t>
            </a:r>
            <a:r>
              <a:rPr sz="1800" spc="21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dynamics</a:t>
            </a:r>
            <a:r>
              <a:rPr sz="1800" spc="24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driving </a:t>
            </a:r>
            <a:r>
              <a:rPr sz="1800" dirty="0">
                <a:latin typeface="Calibri"/>
                <a:cs typeface="Calibri"/>
              </a:rPr>
              <a:t>consumer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behavior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demand,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nuanced </a:t>
            </a:r>
            <a:r>
              <a:rPr sz="1800" spc="-25" dirty="0">
                <a:latin typeface="Calibri"/>
                <a:cs typeface="Calibri"/>
              </a:rPr>
              <a:t>understanding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diverse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ever-</a:t>
            </a:r>
            <a:r>
              <a:rPr sz="1800" spc="-10" dirty="0">
                <a:latin typeface="Calibri"/>
                <a:cs typeface="Calibri"/>
              </a:rPr>
              <a:t>changing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preferences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gamers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around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world.Moving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world.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faces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pre-processing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challenges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head-</a:t>
            </a:r>
            <a:r>
              <a:rPr sz="1800" dirty="0">
                <a:latin typeface="Calibri"/>
                <a:cs typeface="Calibri"/>
              </a:rPr>
              <a:t>on,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integrity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reliability</a:t>
            </a:r>
            <a:r>
              <a:rPr sz="1800" spc="23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40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240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analyses.Through</a:t>
            </a:r>
            <a:r>
              <a:rPr sz="1800" spc="24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careful</a:t>
            </a:r>
            <a:r>
              <a:rPr sz="1800" spc="235" dirty="0">
                <a:latin typeface="Calibri"/>
                <a:cs typeface="Calibri"/>
              </a:rPr>
              <a:t>   </a:t>
            </a:r>
            <a:r>
              <a:rPr sz="1800" spc="-10" dirty="0">
                <a:latin typeface="Calibri"/>
                <a:cs typeface="Calibri"/>
              </a:rPr>
              <a:t>cleaning, </a:t>
            </a:r>
            <a:r>
              <a:rPr sz="1800" spc="-20" dirty="0">
                <a:latin typeface="Calibri"/>
                <a:cs typeface="Calibri"/>
              </a:rPr>
              <a:t>transformation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processes,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strive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standards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integrity,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strong </a:t>
            </a:r>
            <a:r>
              <a:rPr sz="1800" dirty="0">
                <a:latin typeface="Calibri"/>
                <a:cs typeface="Calibri"/>
              </a:rPr>
              <a:t>foundation</a:t>
            </a:r>
            <a:r>
              <a:rPr sz="1800" spc="280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28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meaningful</a:t>
            </a:r>
            <a:r>
              <a:rPr sz="1800" spc="300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28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80" dirty="0">
                <a:latin typeface="Calibri"/>
                <a:cs typeface="Calibri"/>
              </a:rPr>
              <a:t>   </a:t>
            </a:r>
            <a:r>
              <a:rPr sz="1800" spc="-10" dirty="0">
                <a:latin typeface="Calibri"/>
                <a:cs typeface="Calibri"/>
              </a:rPr>
              <a:t>actionable </a:t>
            </a:r>
            <a:r>
              <a:rPr sz="1800" dirty="0">
                <a:latin typeface="Calibri"/>
                <a:cs typeface="Calibri"/>
              </a:rPr>
              <a:t>recommendations.Our</a:t>
            </a:r>
            <a:r>
              <a:rPr sz="1800" spc="39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39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400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395" dirty="0">
                <a:latin typeface="Calibri"/>
                <a:cs typeface="Calibri"/>
              </a:rPr>
              <a:t>  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fundamentally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pioneering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effort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unlock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secrets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security.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industry, </a:t>
            </a:r>
            <a:r>
              <a:rPr sz="1800" spc="-10" dirty="0">
                <a:latin typeface="Calibri"/>
                <a:cs typeface="Calibri"/>
              </a:rPr>
              <a:t>combining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art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storytelling 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science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embark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journey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exploration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discovery,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invite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uncover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secrets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beneath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surface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frontier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shape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future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gaming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years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54404"/>
            <a:ext cx="5760720" cy="8595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1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Literature Review: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Predictive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Modeling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for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Video </a:t>
            </a:r>
            <a:r>
              <a:rPr sz="2200" b="1" dirty="0">
                <a:latin typeface="Calibri"/>
                <a:cs typeface="Calibri"/>
              </a:rPr>
              <a:t>Game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Sales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00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47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tool</a:t>
            </a:r>
            <a:r>
              <a:rPr sz="2200" spc="4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4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designed</a:t>
            </a:r>
            <a:r>
              <a:rPr sz="2200" spc="46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48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support</a:t>
            </a:r>
            <a:r>
              <a:rPr sz="2200" spc="48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company </a:t>
            </a:r>
            <a:r>
              <a:rPr sz="2200" dirty="0">
                <a:latin typeface="Calibri"/>
                <a:cs typeface="Calibri"/>
              </a:rPr>
              <a:t>management</a:t>
            </a:r>
            <a:r>
              <a:rPr sz="2200" spc="5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defining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expected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sales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figures. </a:t>
            </a:r>
            <a:r>
              <a:rPr sz="2200" dirty="0">
                <a:latin typeface="Calibri"/>
                <a:cs typeface="Calibri"/>
              </a:rPr>
              <a:t>Neural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networks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trained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propagation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predict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weekly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sales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video</a:t>
            </a:r>
            <a:r>
              <a:rPr sz="2200" spc="8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game[1].</a:t>
            </a:r>
            <a:r>
              <a:rPr sz="2200" spc="3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final</a:t>
            </a:r>
            <a:r>
              <a:rPr sz="2200" spc="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result</a:t>
            </a:r>
            <a:r>
              <a:rPr sz="2200" spc="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9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graphically </a:t>
            </a:r>
            <a:r>
              <a:rPr sz="2200" dirty="0">
                <a:latin typeface="Calibri"/>
                <a:cs typeface="Calibri"/>
              </a:rPr>
              <a:t>representable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structures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opens</a:t>
            </a:r>
            <a:r>
              <a:rPr sz="2200" spc="3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up</a:t>
            </a:r>
            <a:r>
              <a:rPr sz="2200" spc="3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space</a:t>
            </a:r>
            <a:r>
              <a:rPr sz="2200" spc="3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3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further</a:t>
            </a:r>
            <a:r>
              <a:rPr sz="2200" spc="3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345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alternative </a:t>
            </a:r>
            <a:r>
              <a:rPr sz="2200" dirty="0">
                <a:latin typeface="Calibri"/>
                <a:cs typeface="Calibri"/>
              </a:rPr>
              <a:t>exploration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plot.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visualization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also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useful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during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ongoing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annotation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 </a:t>
            </a:r>
            <a:r>
              <a:rPr sz="2200" dirty="0">
                <a:latin typeface="Calibri"/>
                <a:cs typeface="Calibri"/>
              </a:rPr>
              <a:t>Manually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annotating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songs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difficult,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ability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annotate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directly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provided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Brat's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annotation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doesn't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seem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useful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enough.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article,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propose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Brat2Viz,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pipeline</a:t>
            </a:r>
            <a:r>
              <a:rPr sz="2200" spc="25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245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displaying</a:t>
            </a:r>
            <a:r>
              <a:rPr sz="2200" spc="245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annotated</a:t>
            </a:r>
            <a:r>
              <a:rPr sz="2200" spc="250" dirty="0">
                <a:latin typeface="Calibri"/>
                <a:cs typeface="Calibri"/>
              </a:rPr>
              <a:t>   </a:t>
            </a:r>
            <a:r>
              <a:rPr sz="2200" spc="-10" dirty="0">
                <a:latin typeface="Calibri"/>
                <a:cs typeface="Calibri"/>
              </a:rPr>
              <a:t>narrative visualization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Brat[14].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player's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preferences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abilities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can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determined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 </a:t>
            </a:r>
            <a:r>
              <a:rPr sz="2200" dirty="0">
                <a:latin typeface="Calibri"/>
                <a:cs typeface="Calibri"/>
              </a:rPr>
              <a:t>ways,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discreetly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possible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immerse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player.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article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examines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how </a:t>
            </a:r>
            <a:r>
              <a:rPr sz="2200" dirty="0">
                <a:latin typeface="Calibri"/>
                <a:cs typeface="Calibri"/>
              </a:rPr>
              <a:t>recorded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gameplay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me-</a:t>
            </a:r>
            <a:r>
              <a:rPr sz="2200" dirty="0">
                <a:latin typeface="Calibri"/>
                <a:cs typeface="Calibri"/>
              </a:rPr>
              <a:t>person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shooter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game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predict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player's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abilities.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Since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 </a:t>
            </a:r>
            <a:r>
              <a:rPr sz="2200" dirty="0">
                <a:latin typeface="Calibri"/>
                <a:cs typeface="Calibri"/>
              </a:rPr>
              <a:t>were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able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player's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skill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76%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2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54404"/>
            <a:ext cx="5761990" cy="886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accuracy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without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game-</a:t>
            </a:r>
            <a:r>
              <a:rPr sz="2200" dirty="0">
                <a:latin typeface="Calibri"/>
                <a:cs typeface="Calibri"/>
              </a:rPr>
              <a:t>specific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features,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believe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transferable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games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8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genre[3].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2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mining</a:t>
            </a:r>
            <a:r>
              <a:rPr sz="2200" spc="2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8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8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26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extracting</a:t>
            </a:r>
            <a:r>
              <a:rPr sz="2200" spc="15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hidden</a:t>
            </a:r>
            <a:r>
              <a:rPr sz="2200" spc="1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information</a:t>
            </a:r>
            <a:r>
              <a:rPr sz="2200" spc="16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17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databases. Clustering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mining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Clustering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adaptive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methodology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objects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grouped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together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principle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optimizes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intra-</a:t>
            </a:r>
            <a:r>
              <a:rPr sz="2200" dirty="0">
                <a:latin typeface="Calibri"/>
                <a:cs typeface="Calibri"/>
              </a:rPr>
              <a:t>class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similarity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minimizes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inter-</a:t>
            </a:r>
            <a:r>
              <a:rPr sz="2200" dirty="0">
                <a:latin typeface="Calibri"/>
                <a:cs typeface="Calibri"/>
              </a:rPr>
              <a:t>class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similarity.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clustering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21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21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been</a:t>
            </a:r>
            <a:r>
              <a:rPr sz="2200" spc="2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developed,</a:t>
            </a:r>
            <a:r>
              <a:rPr sz="2200" spc="2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resulting</a:t>
            </a:r>
            <a:r>
              <a:rPr sz="2200" spc="22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better</a:t>
            </a:r>
            <a:r>
              <a:rPr sz="2200" spc="2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performance</a:t>
            </a:r>
            <a:r>
              <a:rPr sz="2200" spc="2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229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clustering</a:t>
            </a:r>
            <a:r>
              <a:rPr sz="2200" spc="24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datasets[5]. </a:t>
            </a:r>
            <a:r>
              <a:rPr sz="2200" dirty="0">
                <a:latin typeface="Calibri"/>
                <a:cs typeface="Calibri"/>
              </a:rPr>
              <a:t>Computer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game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mining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mining </a:t>
            </a:r>
            <a:r>
              <a:rPr sz="2200" dirty="0">
                <a:latin typeface="Calibri"/>
                <a:cs typeface="Calibri"/>
              </a:rPr>
              <a:t>method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games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according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player's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requirements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interests.</a:t>
            </a:r>
            <a:r>
              <a:rPr sz="2200" spc="1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Since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gambling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industry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contributed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amount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income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countries,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improvement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sector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becomes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essential.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purpose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research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apply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mining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techniques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association,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classification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clustering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20" dirty="0">
                <a:latin typeface="Calibri"/>
                <a:cs typeface="Calibri"/>
              </a:rPr>
              <a:t>improve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game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marketing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monitoring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game</a:t>
            </a:r>
            <a:r>
              <a:rPr sz="2200" spc="31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stickiness</a:t>
            </a:r>
            <a:r>
              <a:rPr sz="2200" spc="31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3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improve</a:t>
            </a:r>
            <a:r>
              <a:rPr sz="2200" spc="3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game</a:t>
            </a:r>
            <a:r>
              <a:rPr sz="2200" spc="32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quality[2]. </a:t>
            </a:r>
            <a:r>
              <a:rPr sz="2200" spc="-25" dirty="0">
                <a:latin typeface="Calibri"/>
                <a:cs typeface="Calibri"/>
              </a:rPr>
              <a:t>Therefore,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many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machine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learning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invented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for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purpose.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In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paper,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try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2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predict</a:t>
            </a:r>
            <a:r>
              <a:rPr sz="2200" spc="2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retail</a:t>
            </a:r>
            <a:r>
              <a:rPr sz="2200" spc="229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sales</a:t>
            </a:r>
            <a:r>
              <a:rPr sz="2200" spc="2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2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235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machine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5011</Words>
  <Application>Microsoft Office PowerPoint</Application>
  <PresentationFormat>Custom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 MT</vt:lpstr>
      <vt:lpstr>Calibri</vt:lpstr>
      <vt:lpstr>Times New Roman</vt:lpstr>
      <vt:lpstr>Office Theme</vt:lpstr>
      <vt:lpstr>PowerPoint Presentation</vt:lpstr>
      <vt:lpstr>PowerPoint Presentation</vt:lpstr>
      <vt:lpstr>List Of Illustrations &amp; Tables</vt:lpstr>
      <vt:lpstr>DECLERATION</vt:lpstr>
      <vt:lpstr>ACKNOWLEDGMENT</vt:lpstr>
      <vt:lpstr>INTRODUCTION:-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Video games</dc:title>
  <dc:subject>[video game sales prediction]</dc:subject>
  <dc:creator>INDUKURI SAI GOWTHAM REDDY</dc:creator>
  <cp:lastModifiedBy>INDUKURI SAI GOWTHAM REDDY</cp:lastModifiedBy>
  <cp:revision>1</cp:revision>
  <dcterms:created xsi:type="dcterms:W3CDTF">2024-07-09T15:50:06Z</dcterms:created>
  <dcterms:modified xsi:type="dcterms:W3CDTF">2024-07-09T16:03:25Z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2024-07-09T00:00:00Z</vt:filetime>
  </property>
  <property fmtid="{D5CDD505-2E9C-101B-9397-08002B2CF9AE}" pid="5" name="Producer">
    <vt:lpwstr>www.ilovepdf.com</vt:lpwstr>
  </property>
</Properties>
</file>