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jpeg" ContentType="image/jpeg"/>
  <Override PartName="/ppt/media/image7.png" ContentType="image/png"/>
  <Override PartName="/ppt/media/image12.png" ContentType="image/png"/>
  <Override PartName="/ppt/media/image8.jpeg" ContentType="image/jpeg"/>
  <Override PartName="/ppt/media/image9.jpeg" ContentType="image/jpeg"/>
  <Override PartName="/ppt/media/image11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1673E0-5E35-44C5-B6A0-A59DE1C5DF9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7;p1:notes"/>
          <p:cNvSpPr/>
          <p:nvPr/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EF1D9A3-7B58-41D4-AA88-370DAF39BC9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880" cy="34228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040" cy="400716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The tea industry has the potential to play a major role in achieving the sustainable development goals(SDGs) through;</a:t>
            </a:r>
            <a:endParaRPr b="0" lang="en-US" sz="1400" spc="-1" strike="noStrike"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Zero Hunger (SDG 2)</a:t>
            </a:r>
            <a:endParaRPr b="0" lang="en-US" sz="1400" spc="-1" strike="noStrike"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Good Health and Well-being (SDG 3)</a:t>
            </a:r>
            <a:endParaRPr b="0" lang="en-US" sz="1400" spc="-1" strike="noStrike"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Decent Work and Economic Growth (SDG 8):</a:t>
            </a:r>
            <a:endParaRPr b="0" lang="en-US" sz="14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pc="-1" strike="noStrike">
                <a:solidFill>
                  <a:srgbClr val="e8eaed"/>
                </a:solidFill>
                <a:latin typeface="Google Sans"/>
              </a:rPr>
              <a:t>This represented 2.8 percent of Uganda's total exports, 1.26 percent of global tea exports and</a:t>
            </a:r>
            <a:endParaRPr b="0" lang="en-US" sz="2000" spc="-1" strike="noStrike"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pc="-1" strike="noStrike">
                <a:solidFill>
                  <a:srgbClr val="e8eaed"/>
                </a:solidFill>
                <a:latin typeface="Google Sans"/>
              </a:rPr>
              <a:t> </a:t>
            </a:r>
            <a:r>
              <a:rPr b="0" lang="en-US" sz="2000" spc="-1" strike="noStrike">
                <a:solidFill>
                  <a:srgbClr val="e2eeff"/>
                </a:solidFill>
                <a:latin typeface="Google Sans"/>
              </a:rPr>
              <a:t>0.36 percent</a:t>
            </a:r>
            <a:r>
              <a:rPr b="0" lang="en-US" sz="2000" spc="-1" strike="noStrike">
                <a:solidFill>
                  <a:srgbClr val="e8eaed"/>
                </a:solidFill>
                <a:latin typeface="Google Sans"/>
              </a:rPr>
              <a:t> of Uganda's Gross Domestic Product (GDP). </a:t>
            </a:r>
            <a:endParaRPr b="0" lang="en-US" sz="2000" spc="-1" strike="noStrike"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pc="-1" strike="noStrike">
                <a:solidFill>
                  <a:srgbClr val="e8eaed"/>
                </a:solidFill>
                <a:latin typeface="Google Sans"/>
              </a:rPr>
              <a:t>More than 67% of Uganda's tea is grown by small holder farmers under low-input systems [7] </a:t>
            </a:r>
            <a:endParaRPr b="0" lang="en-US" sz="2000" spc="-1" strike="noStrike">
              <a:latin typeface="Arial"/>
            </a:endParaRPr>
          </a:p>
          <a:p>
            <a:pPr marL="2286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723BC96-9D47-4772-9731-6091A7BB4DD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880" cy="342288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DE2D2EF-685D-428D-A1FB-45100B2F67D8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880" cy="342288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BD3FF8-9847-418C-B792-CB420DF0D9B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880" cy="342288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111BC19-9FE4-47AB-9E71-75E95F7542A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880" cy="342288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2F5DE9-6373-4AE2-AF21-2BC4E29965C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3"/>
          <p:cNvSpPr/>
          <p:nvPr/>
        </p:nvSpPr>
        <p:spPr>
          <a:xfrm rot="10800000">
            <a:off x="2285640" y="6480"/>
            <a:ext cx="360" cy="342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13"/>
          <p:cNvSpPr/>
          <p:nvPr/>
        </p:nvSpPr>
        <p:spPr>
          <a:xfrm>
            <a:off x="0" y="251460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13"/>
          <p:cNvSpPr/>
          <p:nvPr/>
        </p:nvSpPr>
        <p:spPr>
          <a:xfrm>
            <a:off x="0" y="152388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3;p13"/>
          <p:cNvSpPr/>
          <p:nvPr/>
        </p:nvSpPr>
        <p:spPr>
          <a:xfrm>
            <a:off x="2666880" y="6715800"/>
            <a:ext cx="359388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9AA139F2-1539-4B72-A26B-77F64280C31B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4" name="Google Shape;14;p13"/>
          <p:cNvSpPr/>
          <p:nvPr/>
        </p:nvSpPr>
        <p:spPr>
          <a:xfrm rot="10800000">
            <a:off x="2285640" y="3435480"/>
            <a:ext cx="360" cy="23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5;p13"/>
          <p:cNvSpPr/>
          <p:nvPr/>
        </p:nvSpPr>
        <p:spPr>
          <a:xfrm rot="10800000">
            <a:off x="4563720" y="3435480"/>
            <a:ext cx="360" cy="23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6;p13"/>
          <p:cNvSpPr/>
          <p:nvPr/>
        </p:nvSpPr>
        <p:spPr>
          <a:xfrm rot="10800000">
            <a:off x="6857640" y="3435480"/>
            <a:ext cx="360" cy="235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7;p13"/>
          <p:cNvSpPr/>
          <p:nvPr/>
        </p:nvSpPr>
        <p:spPr>
          <a:xfrm>
            <a:off x="0" y="5084640"/>
            <a:ext cx="9137520" cy="176688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8;p13"/>
          <p:cNvSpPr/>
          <p:nvPr/>
        </p:nvSpPr>
        <p:spPr>
          <a:xfrm>
            <a:off x="343080" y="258840"/>
            <a:ext cx="3554280" cy="2612880"/>
          </a:xfrm>
          <a:custGeom>
            <a:avLst/>
            <a:gdLst/>
            <a:ahLst/>
            <a:rect l="l" t="t" r="r" b="b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0880" cy="15062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71;p15"/>
          <p:cNvSpPr/>
          <p:nvPr/>
        </p:nvSpPr>
        <p:spPr>
          <a:xfrm>
            <a:off x="0" y="0"/>
            <a:ext cx="9137520" cy="111888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72;p15"/>
          <p:cNvSpPr/>
          <p:nvPr/>
        </p:nvSpPr>
        <p:spPr>
          <a:xfrm>
            <a:off x="0" y="112536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Google Shape;73;p15"/>
          <p:cNvSpPr/>
          <p:nvPr/>
        </p:nvSpPr>
        <p:spPr>
          <a:xfrm>
            <a:off x="0" y="632448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Google Shape;74;p15"/>
          <p:cNvSpPr/>
          <p:nvPr/>
        </p:nvSpPr>
        <p:spPr>
          <a:xfrm>
            <a:off x="2666880" y="6715800"/>
            <a:ext cx="359388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8E6E2990-61EB-4EF7-BC03-FA51EAB1A6AB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52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8720" cy="9745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71;p15"/>
          <p:cNvSpPr/>
          <p:nvPr/>
        </p:nvSpPr>
        <p:spPr>
          <a:xfrm>
            <a:off x="0" y="0"/>
            <a:ext cx="9137520" cy="111888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72;p15"/>
          <p:cNvSpPr/>
          <p:nvPr/>
        </p:nvSpPr>
        <p:spPr>
          <a:xfrm>
            <a:off x="0" y="112536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73;p15"/>
          <p:cNvSpPr/>
          <p:nvPr/>
        </p:nvSpPr>
        <p:spPr>
          <a:xfrm>
            <a:off x="0" y="632448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74;p15"/>
          <p:cNvSpPr/>
          <p:nvPr/>
        </p:nvSpPr>
        <p:spPr>
          <a:xfrm>
            <a:off x="2666880" y="6715800"/>
            <a:ext cx="359388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7B834218-E6B1-49D9-B82B-191CEF5F1322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95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8720" cy="9745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71;p15"/>
          <p:cNvSpPr/>
          <p:nvPr/>
        </p:nvSpPr>
        <p:spPr>
          <a:xfrm>
            <a:off x="0" y="0"/>
            <a:ext cx="9137520" cy="111888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72;p15"/>
          <p:cNvSpPr/>
          <p:nvPr/>
        </p:nvSpPr>
        <p:spPr>
          <a:xfrm>
            <a:off x="0" y="112536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Google Shape;73;p15"/>
          <p:cNvSpPr/>
          <p:nvPr/>
        </p:nvSpPr>
        <p:spPr>
          <a:xfrm>
            <a:off x="0" y="6324480"/>
            <a:ext cx="9137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Google Shape;74;p15"/>
          <p:cNvSpPr/>
          <p:nvPr/>
        </p:nvSpPr>
        <p:spPr>
          <a:xfrm>
            <a:off x="2666880" y="6715800"/>
            <a:ext cx="3593880" cy="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* CSC Alliance — </a:t>
            </a:r>
            <a:fld id="{0C7C9D9B-822D-47E9-B577-1C8B9C3FFE88}" type="slidenum">
              <a:rPr b="1" lang="en-US" sz="600" spc="-1" strike="noStrike">
                <a:solidFill>
                  <a:srgbClr val="969696"/>
                </a:solidFill>
                <a:latin typeface="Arial"/>
                <a:ea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8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8720" cy="97452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31;p1"/>
          <p:cNvSpPr/>
          <p:nvPr/>
        </p:nvSpPr>
        <p:spPr>
          <a:xfrm>
            <a:off x="2129040" y="-423000"/>
            <a:ext cx="7088400" cy="24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 EXPERT SCORECARD SYSTEM FOR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EMPLOYEE PERFORMANCE TRACKING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4" name="Google Shape;132;p1"/>
          <p:cNvSpPr/>
          <p:nvPr/>
        </p:nvSpPr>
        <p:spPr>
          <a:xfrm>
            <a:off x="2050920" y="5576400"/>
            <a:ext cx="685296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Faculty of Computing and Informatics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Department of Software Engineering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5" name="Google Shape;133;p1"/>
          <p:cNvSpPr/>
          <p:nvPr/>
        </p:nvSpPr>
        <p:spPr>
          <a:xfrm>
            <a:off x="3200400" y="1939320"/>
            <a:ext cx="525240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134;p1"/>
          <p:cNvSpPr/>
          <p:nvPr/>
        </p:nvSpPr>
        <p:spPr>
          <a:xfrm>
            <a:off x="1600200" y="1823400"/>
            <a:ext cx="754272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RESEARCH AREA</a:t>
            </a:r>
            <a:r>
              <a:rPr b="0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0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EMPLOYEE PERFORMANCE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CASE STUDY: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MUST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Google Shape;135;p1"/>
          <p:cNvSpPr/>
          <p:nvPr/>
        </p:nvSpPr>
        <p:spPr>
          <a:xfrm>
            <a:off x="1077840" y="2630880"/>
            <a:ext cx="7565760" cy="25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MUGABI PRAISE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2021/BSE/074/PS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BYARUHANGA ISAMEL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2021/BSE/043/PS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ATWIINE ACHIEVER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2021/BSE/031/PS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MUTUNGI FELIX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	</a:t>
            </a:r>
            <a:r>
              <a:rPr b="1" lang="en-US" sz="2400" spc="-1" strike="noStrike">
                <a:solidFill>
                  <a:srgbClr val="434343"/>
                </a:solidFill>
                <a:latin typeface="Arial"/>
                <a:ea typeface="Arial"/>
              </a:rPr>
              <a:t>2021/BSE/187/PS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8640" y="-33840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Flow chart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168560" y="675000"/>
            <a:ext cx="6857640" cy="571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371600" y="273600"/>
            <a:ext cx="7301880" cy="63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Methodology cont’d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7240" y="2182320"/>
            <a:ext cx="82278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Development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HTML to build the system’s structure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CSS to style the interface</a:t>
            </a:r>
            <a:endParaRPr b="0" lang="en-US" sz="1800" spc="-1" strike="noStrike">
              <a:latin typeface="Arial"/>
            </a:endParaRPr>
          </a:p>
          <a:p>
            <a:pPr marL="432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PHP &amp; JavaScript to extract data from CSV files, process and forecast employee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performance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MySQL for database management,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15840" y="320040"/>
            <a:ext cx="6318000" cy="74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endParaRPr b="0" lang="en-US" sz="29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9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900" spc="-1" strike="noStrike">
                <a:solidFill>
                  <a:srgbClr val="ffffff"/>
                </a:solidFill>
                <a:latin typeface="Arial"/>
                <a:ea typeface="Arial"/>
              </a:rPr>
              <a:t>References</a:t>
            </a:r>
            <a:br>
              <a:rPr sz="2900"/>
            </a:br>
            <a:endParaRPr b="0" lang="en-US" sz="29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3000" y="967320"/>
            <a:ext cx="8991000" cy="55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latin typeface="Arial"/>
            </a:endParaRPr>
          </a:p>
          <a:p>
            <a:pPr marL="101520"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58760" indent="-2858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218" name="Rectangle 1"/>
          <p:cNvSpPr/>
          <p:nvPr/>
        </p:nvSpPr>
        <p:spPr>
          <a:xfrm>
            <a:off x="251640" y="1307160"/>
            <a:ext cx="8673840" cy="66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Mabai, Z. and Hove, G., 2020. Factors affecting organizational performance: a case of a human settlement department in South Africa. Open Journal of Business and Management, 8(06), p.2671.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Tomczak, D.L., Lanzo, L.A. and Aguinis, H., 2018. Evidence-based recommendations for employee performance monitoring. Business Horizons, 61(2), pp.251-259.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Mbarara University of Science and Technology. Mbarara university of science technology &gt; mission and vision. Available at : https://www.must.ac.ug/mission-and-vision/. Accessed 2024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Stewart, G.L. and Brown, K.G., 2019. Human resource management. John Wiley &amp; Sons.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Karova, M., 2022. Desktop Information System for Employee Management. Machines. Technologies. Materials., 16(9), pp.318-320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Huber, S., 2021. ERP software system comparison between Odoo and Microsoft Dynamics NAV.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Gómez-Llanez, C.Y., Diaz-Leal, N.R. and Angarita Sanguino, C.R., 2020. A comparative analysis of the ERP tools, Odoo and Openbravo, for business management. Aibi Revista de Investigação, 8(3 (2020)), pp.145-153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Ray, A.K. and Ramesh, D.B., 2016. Human Resource Management Information System (HRMIS) in Libraries-A Case Study Using Orange HRM. Pearl: A Journal of Library and Information Science, 10(3), pp.155-160.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7" descr=""/>
          <p:cNvPicPr/>
          <p:nvPr/>
        </p:nvPicPr>
        <p:blipFill>
          <a:blip r:embed="rId1"/>
          <a:stretch/>
        </p:blipFill>
        <p:spPr>
          <a:xfrm>
            <a:off x="838440" y="1295640"/>
            <a:ext cx="7574400" cy="495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Flowchart: Document 4"/>
          <p:cNvSpPr/>
          <p:nvPr/>
        </p:nvSpPr>
        <p:spPr>
          <a:xfrm rot="16200000">
            <a:off x="580680" y="564480"/>
            <a:ext cx="5186160" cy="6323040"/>
          </a:xfrm>
          <a:prstGeom prst="flowChartDocument">
            <a:avLst/>
          </a:prstGeom>
          <a:solidFill>
            <a:schemeClr val="accent2">
              <a:lumMod val="25000"/>
            </a:schemeClr>
          </a:solidFill>
          <a:ln w="25560">
            <a:solidFill>
              <a:srgbClr val="0066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09760" y="240480"/>
            <a:ext cx="6323040" cy="5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0" y="1263600"/>
            <a:ext cx="5175720" cy="582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Efficient and accurate assessment of employee performance is paramount to organizational 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success(George,Zibasa, 2020)</a:t>
            </a:r>
            <a:endParaRPr b="0" lang="en-US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Ensures that the right people are in the right positions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Facilitates career growth by identifying strengths and development areas(Tomczak et al 2018)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Need to improve efficiency, accuracy, and transparency of employee performance assessment </a:t>
            </a:r>
            <a:r>
              <a:rPr b="0" lang="en-US" sz="1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at MUST.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11448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1" name="Picture 5"/>
          <p:cNvSpPr/>
          <p:nvPr/>
        </p:nvSpPr>
        <p:spPr>
          <a:xfrm>
            <a:off x="5623560" y="1263600"/>
            <a:ext cx="2954160" cy="2003760"/>
          </a:xfrm>
          <a:prstGeom prst="roundRect">
            <a:avLst>
              <a:gd name="adj" fmla="val 4167"/>
            </a:avLst>
          </a:prstGeom>
          <a:blipFill rotWithShape="0">
            <a:blip r:embed="rId1"/>
            <a:srcRect/>
            <a:stretch/>
          </a:blipFill>
          <a:ln cap="sq" w="76320">
            <a:solidFill>
              <a:srgbClr val="eaeaea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6800" y="266400"/>
            <a:ext cx="631800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Problem Statement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05480" y="1111320"/>
            <a:ext cx="8879760" cy="563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4" name="TextBox 1"/>
          <p:cNvSpPr/>
          <p:nvPr/>
        </p:nvSpPr>
        <p:spPr>
          <a:xfrm>
            <a:off x="336960" y="1588320"/>
            <a:ext cx="76748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current system for assessing employee performance at MUST is manual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Redundancy – time consuming.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Lack of Feed back</a:t>
            </a:r>
            <a:endParaRPr b="0" lang="en-US" sz="18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Prone to errors – data inconsistency, wrong assessment.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16800" y="266400"/>
            <a:ext cx="631800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Main Objective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6" name="TextBox 1"/>
          <p:cNvSpPr/>
          <p:nvPr/>
        </p:nvSpPr>
        <p:spPr>
          <a:xfrm>
            <a:off x="264600" y="1600200"/>
            <a:ext cx="851688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design an expert scorecard that can track employee performance at Mbarara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University of Science and Technology.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32000" y="236520"/>
            <a:ext cx="761364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Specific objectives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0" y="1143000"/>
            <a:ext cx="9138240" cy="534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708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9" name="TextBox 1"/>
          <p:cNvSpPr/>
          <p:nvPr/>
        </p:nvSpPr>
        <p:spPr>
          <a:xfrm>
            <a:off x="517680" y="1552680"/>
            <a:ext cx="842796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study the current systems being used to track employee performance at MUST and other existing systems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collect data about performance tracking and promotions at MUST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design and develop an efficient scorecard system that can track employee performance.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test and validate the developed expert scorecard system.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52360" y="253440"/>
            <a:ext cx="631800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Significance of the study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TextBox 1"/>
          <p:cNvSpPr/>
          <p:nvPr/>
        </p:nvSpPr>
        <p:spPr>
          <a:xfrm>
            <a:off x="192600" y="1383480"/>
            <a:ext cx="56811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expert scorecard system supports decision-making and resource allocation within the organization.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promotes career growth among employees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Employee projections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expert scorecard system enhances employee morale, motivation, and job satisfaction by providing continuous feedback about their performance.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 rot="21240000">
            <a:off x="5874120" y="1383480"/>
            <a:ext cx="2947680" cy="2341080"/>
          </a:xfrm>
          <a:prstGeom prst="rect">
            <a:avLst/>
          </a:prstGeom>
          <a:ln cap="sq" w="190440">
            <a:solidFill>
              <a:srgbClr val="ffffff"/>
            </a:solidFill>
            <a:miter/>
          </a:ln>
          <a:effectLst>
            <a:outerShdw blurRad="65160" dir="12883277" dist="49931" rotWithShape="0">
              <a:srgbClr val="000000">
                <a:alpha val="3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80;p9"/>
          <p:cNvSpPr/>
          <p:nvPr/>
        </p:nvSpPr>
        <p:spPr>
          <a:xfrm>
            <a:off x="1235160" y="477360"/>
            <a:ext cx="73267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Literature Review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04" name="Google Shape;181;p9"/>
          <p:cNvGraphicFramePr/>
          <p:nvPr/>
        </p:nvGraphicFramePr>
        <p:xfrm>
          <a:off x="0" y="1144080"/>
          <a:ext cx="9142560" cy="2390400"/>
        </p:xfrm>
        <a:graphic>
          <a:graphicData uri="http://schemas.openxmlformats.org/drawingml/2006/table">
            <a:tbl>
              <a:tblPr/>
              <a:tblGrid>
                <a:gridCol w="2058480"/>
                <a:gridCol w="1616760"/>
                <a:gridCol w="1954080"/>
                <a:gridCol w="1616040"/>
                <a:gridCol w="1897560"/>
              </a:tblGrid>
              <a:tr h="70812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STUDY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METHOD USED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STRENGTH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GAP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FOCUS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1682640">
                <a:tc>
                  <a:txBody>
                    <a:bodyPr lIns="90720" rIns="9072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spcBef>
                          <a:spcPts val="1001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ICE HRM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AES 256 data encryption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simplicity and efficiency,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easy to navigate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accessible to users with varying levels of technical expertise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some functions are difficult to understand which causes confusion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choosing the appropriate thickness of production layers with regard to accuracy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5" name="Table 2"/>
          <p:cNvGraphicFramePr/>
          <p:nvPr/>
        </p:nvGraphicFramePr>
        <p:xfrm>
          <a:off x="15120" y="4974840"/>
          <a:ext cx="9129600" cy="1467720"/>
        </p:xfrm>
        <a:graphic>
          <a:graphicData uri="http://schemas.openxmlformats.org/drawingml/2006/table">
            <a:tbl>
              <a:tblPr/>
              <a:tblGrid>
                <a:gridCol w="2055600"/>
                <a:gridCol w="1602000"/>
                <a:gridCol w="1963800"/>
                <a:gridCol w="1602360"/>
                <a:gridCol w="1906200"/>
              </a:tblGrid>
              <a:tr h="146808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Odoo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ERP System Selection Methodology (MSSE)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module-based structure enables makes it flexible and attractive to small and mid-sized companies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Difficult to customize to fit the organizational needs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selecting the highest scoring tool 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defining the degree of coupling with the company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06" name="Table 5"/>
          <p:cNvGraphicFramePr/>
          <p:nvPr/>
        </p:nvGraphicFramePr>
        <p:xfrm>
          <a:off x="0" y="3537000"/>
          <a:ext cx="9129600" cy="1446120"/>
        </p:xfrm>
        <a:graphic>
          <a:graphicData uri="http://schemas.openxmlformats.org/drawingml/2006/table">
            <a:tbl>
              <a:tblPr/>
              <a:tblGrid>
                <a:gridCol w="2055600"/>
                <a:gridCol w="1602000"/>
                <a:gridCol w="1963800"/>
                <a:gridCol w="1602360"/>
                <a:gridCol w="1906200"/>
              </a:tblGrid>
              <a:tr h="1446480"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Orange HRM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case study approach(implementation of HRMIS in libraries)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flexible and scalable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Complex user Interface</a:t>
                      </a:r>
                      <a:endParaRPr b="0" lang="en-US" sz="15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457200" indent="-31752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implementation and use of HRMIS in libraries</a:t>
                      </a:r>
                      <a:endParaRPr b="0" lang="en-US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70440" y="189000"/>
            <a:ext cx="7686720" cy="5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TextBox 3"/>
          <p:cNvSpPr/>
          <p:nvPr/>
        </p:nvSpPr>
        <p:spPr>
          <a:xfrm>
            <a:off x="268920" y="1372320"/>
            <a:ext cx="8873640" cy="47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Rapid prototyping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Quick creation of a working model to visualize ideas and gather feedback early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enhances user involvement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reduces development time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collection.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reviewed the existing approach to tracking performance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filling out forms manually( application form for promotion, annual staff appraisal forms, vettors form, data collection tool for academic auditing, etc)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These are collected as a .csv file to our system.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211760" y="273600"/>
            <a:ext cx="755388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Methodology cont’d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457200" y="1604520"/>
            <a:ext cx="8227800" cy="4676040"/>
          </a:xfrm>
          <a:prstGeom prst="rect">
            <a:avLst/>
          </a:prstGeom>
          <a:ln w="0">
            <a:noFill/>
          </a:ln>
        </p:spPr>
      </p:pic>
      <p:sp>
        <p:nvSpPr>
          <p:cNvPr id="211" name="TextBox 4"/>
          <p:cNvSpPr/>
          <p:nvPr/>
        </p:nvSpPr>
        <p:spPr>
          <a:xfrm>
            <a:off x="457200" y="1095120"/>
            <a:ext cx="6250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Design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UML diagrams explain the structure &amp; flow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2009-05-07T08:39:48Z</dcterms:created>
  <dc:creator>systemadmin</dc:creator>
  <dc:description/>
  <dc:language>en-US</dc:language>
  <cp:lastModifiedBy/>
  <dcterms:modified xsi:type="dcterms:W3CDTF">2025-04-27T21:22:53Z</dcterms:modified>
  <cp:revision>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</vt:r8>
  </property>
  <property fmtid="{D5CDD505-2E9C-101B-9397-08002B2CF9AE}" pid="3" name="PresentationFormat">
    <vt:lpwstr>On-screen Show (4:3)</vt:lpwstr>
  </property>
  <property fmtid="{D5CDD505-2E9C-101B-9397-08002B2CF9AE}" pid="4" name="Slides">
    <vt:r8>13</vt:r8>
  </property>
</Properties>
</file>