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7" r:id="rId35"/>
    <p:sldMasterId id="2147483719" r:id="rId36"/>
    <p:sldMasterId id="2147483720" r:id="rId37"/>
    <p:sldMasterId id="2147483721" r:id="rId38"/>
    <p:sldMasterId id="2147483722" r:id="rId39"/>
    <p:sldMasterId id="2147483723" r:id="rId40"/>
    <p:sldMasterId id="2147483724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18BF35E-A89A-47A7-A1AD-E1B722F9488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127;p1:notes"/>
          <p:cNvSpPr/>
          <p:nvPr/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2621273E-2A5D-4E67-9CBC-0897125464A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1108080" y="812880"/>
            <a:ext cx="5342400" cy="400752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The tea industry has the potential to play a major role in achieving the sustainable development goals(SDGs) through;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Zero Hunger (SDG 2)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Good Health and Well-being (SDG 3)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2286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Decent Work and Economic Growth (SDG 8):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trike="noStrike" u="none">
                <a:solidFill>
                  <a:srgbClr val="e8eaed"/>
                </a:solidFill>
                <a:uFillTx/>
                <a:latin typeface="Google Sans"/>
              </a:rPr>
              <a:t>This represented 2.8 percent of Uganda's total exports, 1.26 percent of global tea exports and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trike="noStrike" u="none">
                <a:solidFill>
                  <a:srgbClr val="e8eaed"/>
                </a:solidFill>
                <a:uFillTx/>
                <a:latin typeface="Google Sans"/>
              </a:rPr>
              <a:t> </a:t>
            </a:r>
            <a:r>
              <a:rPr b="0" lang="en-US" sz="2000" strike="noStrike" u="none">
                <a:solidFill>
                  <a:srgbClr val="e2eeff"/>
                </a:solidFill>
                <a:uFillTx/>
                <a:latin typeface="Google Sans"/>
              </a:rPr>
              <a:t>0.36 percent</a:t>
            </a:r>
            <a:r>
              <a:rPr b="0" lang="en-US" sz="2000" strike="noStrike" u="none">
                <a:solidFill>
                  <a:srgbClr val="e8eaed"/>
                </a:solidFill>
                <a:uFillTx/>
                <a:latin typeface="Google Sans"/>
              </a:rPr>
              <a:t> of Uganda's Gross Domestic Product (GDP).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16000">
              <a:lnSpc>
                <a:spcPct val="100000"/>
              </a:lnSpc>
              <a:buClr>
                <a:srgbClr val="e8eaed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2000" strike="noStrike" u="none">
                <a:solidFill>
                  <a:srgbClr val="e8eaed"/>
                </a:solidFill>
                <a:uFillTx/>
                <a:latin typeface="Google Sans"/>
              </a:rPr>
              <a:t>More than 67% of Uganda's tea is grown by small holder farmers under low-input systems [7] 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7960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E7C4DB-0EC4-416C-B9D7-74EA155CCBD1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332524-502A-4B1F-A628-77C5493C6C25}" type="slidenum"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76A9A7-058E-445B-B583-C36004F642ED}" type="slidenum"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D22D45-4A90-4801-A0C6-52353EA4FBB5}" type="slidenum"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6240" cy="342324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28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680" cy="45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761531-934E-40EB-A8B4-8A38A1A28A79}" type="slidenum"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3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4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6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7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8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9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0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2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3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6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2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BBE4B657-6635-4F62-8AC4-6472C9274AF3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ED2FFCB5-7F0D-4ABE-8E56-3516B86A320A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4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7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6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42129002-E15A-41FC-A9DB-72B53BD03765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3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1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2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3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826318BC-CD97-47A4-B6F1-12C1F4044DBC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5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7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9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7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8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9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5E5FCA06-B0ED-4997-AA4F-1255AD351BB6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0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8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EE939A16-34B3-4BD4-BA68-D4085F466E8B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9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7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8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83A0D6AC-9DAD-4083-8797-A212E4990940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9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5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6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7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F1D7DE90-3363-46E4-B429-57CB1C55AF3B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5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6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7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38BFCEE7-6C0B-4C46-A2F7-D6125D03AD78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4"/>
    <p:sldLayoutId id="2147483683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4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5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6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34DCDC93-D3CA-4318-BF08-E88095B3A9AB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7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5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6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7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F227545E-BD3A-47BE-9070-AF0A8B490CA2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72264D0B-BBAA-4D12-9EAB-4BDFD2C015C6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6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7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8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838222F5-0B39-40F2-AAE8-489C0CA9017A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9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4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5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6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3F8F804B-71B7-48ED-AD4F-53B5772E22C1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7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5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6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7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1A595650-9D9D-4CB0-86F3-AAC9022E821A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5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6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7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68322D00-5230-497F-AD4B-2F67477F103F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8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7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8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9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36B613AA-4F65-4390-800A-536EF6493DB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90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8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9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0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DA63A205-2452-409A-85BF-9B81BB6D419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1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9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0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1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E14199DD-A866-497A-83EF-1476D4578F54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2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7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8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9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8E38BED9-6AE1-47C6-87F6-2422A9315702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0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8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9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0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D715FA6C-61DC-4647-B6E0-8E3E2259C9DD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1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8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9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0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5383B890-E047-4618-A14D-828F18D22538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1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09C09A19-55F1-492E-A0ED-C94882CB0520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0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0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1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2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971B1CF0-960C-464A-908F-9DEA6DA90B78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3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0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1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2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89976C06-76FB-44E5-9F51-12164829E64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3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2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3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4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727852BD-227B-4E66-8AB4-0A24C2A799F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5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9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0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1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1E15FB68-B809-4B70-8C42-93FFE4B3D10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2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4"/>
    <p:sldLayoutId id="2147483716" r:id="rId5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0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1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2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C545D375-B8F8-4E28-A764-89FB5C9175B7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3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9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0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1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4F96A2A6-F559-4EDE-ABEF-E50A5D63E724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7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8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9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7E517C83-2F7B-4EE9-A7CC-B34A71219C16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3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4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5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CD61B565-2619-4D66-A284-EAB759F2F75F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6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8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9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0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10E70E14-BCBF-495F-9E31-8C13E26740BE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1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7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8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9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BCE9A2AD-5A51-462D-AC48-00121CA809C6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0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0D2B8799-4068-4264-A958-7B9B10339BE9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4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71;p15"/>
          <p:cNvSpPr/>
          <p:nvPr/>
        </p:nvSpPr>
        <p:spPr>
          <a:xfrm>
            <a:off x="0" y="0"/>
            <a:ext cx="9137880" cy="1119240"/>
          </a:xfrm>
          <a:prstGeom prst="rect">
            <a:avLst/>
          </a:prstGeom>
          <a:solidFill>
            <a:srgbClr val="00663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6" name="Google Shape;72;p15"/>
          <p:cNvSpPr/>
          <p:nvPr/>
        </p:nvSpPr>
        <p:spPr>
          <a:xfrm>
            <a:off x="0" y="112536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7" name="Google Shape;73;p15"/>
          <p:cNvSpPr/>
          <p:nvPr/>
        </p:nvSpPr>
        <p:spPr>
          <a:xfrm>
            <a:off x="0" y="63244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8" name="Google Shape;74;p15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E8423C05-92A2-42C7-B2E4-E651E070B4AB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9" name="Google Shape;75;p15" descr="must_logo_administration_main"/>
          <p:cNvPicPr/>
          <p:nvPr/>
        </p:nvPicPr>
        <p:blipFill>
          <a:blip r:embed="rId3"/>
          <a:stretch/>
        </p:blipFill>
        <p:spPr>
          <a:xfrm>
            <a:off x="281160" y="71280"/>
            <a:ext cx="829080" cy="974880"/>
          </a:xfrm>
          <a:prstGeom prst="rect">
            <a:avLst/>
          </a:prstGeom>
          <a:ln w="0">
            <a:noFill/>
          </a:ln>
        </p:spPr>
      </p:pic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342DDA17-10D0-4C43-AD3F-A93FA597A31B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6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7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8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9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6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7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04984968-E449-465C-8297-559160F2D064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2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3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9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1AD30E98-16AB-4A0D-B9A4-1EDBC6D6C524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4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5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6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97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4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5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6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4FBB2EB5-6C8B-455B-8175-A7ECA2771C3D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8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9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0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2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13"/>
          <p:cNvSpPr/>
          <p:nvPr/>
        </p:nvSpPr>
        <p:spPr>
          <a:xfrm rot="10800000">
            <a:off x="2285640" y="6120"/>
            <a:ext cx="360" cy="3422880"/>
          </a:xfrm>
          <a:custGeom>
            <a:avLst/>
            <a:gdLst>
              <a:gd name="textAreaLeft" fmla="*/ 0 w 360"/>
              <a:gd name="textAreaRight" fmla="*/ 2880 w 360"/>
              <a:gd name="textAreaTop" fmla="*/ 0 h 3422880"/>
              <a:gd name="textAreaBottom" fmla="*/ 3423960 h 342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7" name="Google Shape;11;p13"/>
          <p:cNvSpPr/>
          <p:nvPr/>
        </p:nvSpPr>
        <p:spPr>
          <a:xfrm>
            <a:off x="0" y="251460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Google Shape;12;p13"/>
          <p:cNvSpPr/>
          <p:nvPr/>
        </p:nvSpPr>
        <p:spPr>
          <a:xfrm>
            <a:off x="0" y="1523880"/>
            <a:ext cx="9137880" cy="360"/>
          </a:xfrm>
          <a:custGeom>
            <a:avLst/>
            <a:gdLst>
              <a:gd name="textAreaLeft" fmla="*/ 0 w 9137880"/>
              <a:gd name="textAreaRight" fmla="*/ 9138960 w 91378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c0c0c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9" name="Google Shape;13;p13"/>
          <p:cNvSpPr/>
          <p:nvPr/>
        </p:nvSpPr>
        <p:spPr>
          <a:xfrm>
            <a:off x="2666880" y="6715800"/>
            <a:ext cx="3594240" cy="9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* CSC Alliance — </a:t>
            </a:r>
            <a:fld id="{BBC25C6B-A5A8-45A7-8AAA-3F0E6C8022DC}" type="slidenum">
              <a:rPr b="1" lang="en-US" sz="600" strike="noStrike" u="none">
                <a:solidFill>
                  <a:srgbClr val="969696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Google Shape;14;p13"/>
          <p:cNvSpPr/>
          <p:nvPr/>
        </p:nvSpPr>
        <p:spPr>
          <a:xfrm rot="10800000">
            <a:off x="2285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1" name="Google Shape;15;p13"/>
          <p:cNvSpPr/>
          <p:nvPr/>
        </p:nvSpPr>
        <p:spPr>
          <a:xfrm rot="10800000">
            <a:off x="456372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2" name="Google Shape;16;p13"/>
          <p:cNvSpPr/>
          <p:nvPr/>
        </p:nvSpPr>
        <p:spPr>
          <a:xfrm rot="10800000">
            <a:off x="6857640" y="3435120"/>
            <a:ext cx="360" cy="2356200"/>
          </a:xfrm>
          <a:custGeom>
            <a:avLst/>
            <a:gdLst>
              <a:gd name="textAreaLeft" fmla="*/ 0 w 360"/>
              <a:gd name="textAreaRight" fmla="*/ 2880 w 360"/>
              <a:gd name="textAreaTop" fmla="*/ 0 h 2356200"/>
              <a:gd name="textAreaBottom" fmla="*/ 2357280 h 2356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Google Shape;17;p13"/>
          <p:cNvSpPr/>
          <p:nvPr/>
        </p:nvSpPr>
        <p:spPr>
          <a:xfrm>
            <a:off x="0" y="5084640"/>
            <a:ext cx="9137880" cy="1767240"/>
          </a:xfrm>
          <a:prstGeom prst="rect">
            <a:avLst/>
          </a:prstGeom>
          <a:solidFill>
            <a:srgbClr val="006633"/>
          </a:solidFill>
          <a:ln w="2556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Google Shape;18;p13"/>
          <p:cNvSpPr/>
          <p:nvPr/>
        </p:nvSpPr>
        <p:spPr>
          <a:xfrm>
            <a:off x="343080" y="258840"/>
            <a:ext cx="3554640" cy="2613240"/>
          </a:xfrm>
          <a:custGeom>
            <a:avLst/>
            <a:gdLst>
              <a:gd name="textAreaLeft" fmla="*/ 0 w 3554640"/>
              <a:gd name="textAreaRight" fmla="*/ 3555720 w 3554640"/>
              <a:gd name="textAreaTop" fmla="*/ 0 h 2613240"/>
              <a:gd name="textAreaBottom" fmla="*/ 2614320 h 2613240"/>
            </a:gdLst>
            <a:ahLst/>
            <a:rect l="textAreaLeft" t="textAreaTop" r="textAreaRight" b="textAreaBottom"/>
            <a:pathLst>
              <a:path w="2243" h="1650">
                <a:moveTo>
                  <a:pt x="0" y="1650"/>
                </a:moveTo>
                <a:cubicBezTo>
                  <a:pt x="205" y="890"/>
                  <a:pt x="939" y="0"/>
                  <a:pt x="2243" y="16"/>
                </a:cubicBezTo>
              </a:path>
            </a:pathLst>
          </a:custGeom>
          <a:noFill/>
          <a:ln w="19080">
            <a:solidFill>
              <a:srgbClr val="61388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5" name="Google Shape;19;p13" descr="must_logo_administration_main"/>
          <p:cNvPicPr/>
          <p:nvPr/>
        </p:nvPicPr>
        <p:blipFill>
          <a:blip r:embed="rId2"/>
          <a:stretch/>
        </p:blipFill>
        <p:spPr>
          <a:xfrm>
            <a:off x="179280" y="5229360"/>
            <a:ext cx="1281240" cy="15066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131;p1"/>
          <p:cNvSpPr/>
          <p:nvPr/>
        </p:nvSpPr>
        <p:spPr>
          <a:xfrm>
            <a:off x="2309040" y="-495000"/>
            <a:ext cx="7088760" cy="246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EMPLOYEE PERFORMANCE   TRACKING: AN EXPERT SCORECARD SYSTEM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Google Shape;132;p1"/>
          <p:cNvSpPr/>
          <p:nvPr/>
        </p:nvSpPr>
        <p:spPr>
          <a:xfrm>
            <a:off x="2050920" y="5576400"/>
            <a:ext cx="6853320" cy="6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Faculty of Computing and Informatics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85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Department of Software Engineering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Google Shape;133;p1"/>
          <p:cNvSpPr/>
          <p:nvPr/>
        </p:nvSpPr>
        <p:spPr>
          <a:xfrm>
            <a:off x="3200400" y="1939320"/>
            <a:ext cx="5252760" cy="5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3" name="Google Shape;134;p1"/>
          <p:cNvSpPr/>
          <p:nvPr/>
        </p:nvSpPr>
        <p:spPr>
          <a:xfrm>
            <a:off x="1600200" y="1823400"/>
            <a:ext cx="754308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RESEARCH AREA</a:t>
            </a:r>
            <a:r>
              <a:rPr b="0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0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:</a:t>
            </a:r>
            <a:r>
              <a:rPr b="0" lang="en-US" sz="2400" strike="noStrike" u="none">
                <a:solidFill>
                  <a:srgbClr val="ff0000"/>
                </a:solidFill>
                <a:uFillTx/>
                <a:latin typeface="Arial"/>
                <a:ea typeface="Arial"/>
              </a:rPr>
              <a:t>EMPLOYEE PERFORMANCE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85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85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CASE STUDY:</a:t>
            </a:r>
            <a:r>
              <a:rPr b="0" lang="en-US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MUST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Google Shape;135;p1"/>
          <p:cNvSpPr/>
          <p:nvPr/>
        </p:nvSpPr>
        <p:spPr>
          <a:xfrm>
            <a:off x="1077840" y="2630880"/>
            <a:ext cx="7566120" cy="252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MUGABI PRAISE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: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2021/BSE/074/PS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BYARUHANGA ISAMEL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: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2021/BSE/043/PS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MUTUNGI FELIX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: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2021/BSE/187/PS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85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ATWIINE ACHIEVER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: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	</a:t>
            </a:r>
            <a:r>
              <a:rPr b="1" lang="en-US" sz="2400" strike="noStrike" u="none">
                <a:solidFill>
                  <a:srgbClr val="434343"/>
                </a:solidFill>
                <a:uFillTx/>
                <a:latin typeface="Arial"/>
                <a:ea typeface="Arial"/>
              </a:rPr>
              <a:t>2021/BSE/031/PS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Flow chart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2057400" y="1143000"/>
            <a:ext cx="4993200" cy="571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1371600" y="273600"/>
            <a:ext cx="7302240" cy="6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Methodology cont’d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/>
          </p:nvPr>
        </p:nvSpPr>
        <p:spPr>
          <a:xfrm>
            <a:off x="57240" y="2182320"/>
            <a:ext cx="8228160" cy="114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Development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HTML to build the system’s structure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CSS to style the interface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PHP &amp; JavaScript to extract data from CSV files and forecast employee performance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MySQL for database management,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15840" y="320040"/>
            <a:ext cx="6318360" cy="74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br>
              <a:rPr sz="2900"/>
            </a:b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9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References</a:t>
            </a:r>
            <a:br>
              <a:rPr sz="2900"/>
            </a:br>
            <a:endParaRPr b="0" lang="en-US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PlaceHolder 2"/>
          <p:cNvSpPr>
            <a:spLocks noGrp="1"/>
          </p:cNvSpPr>
          <p:nvPr>
            <p:ph/>
          </p:nvPr>
        </p:nvSpPr>
        <p:spPr>
          <a:xfrm>
            <a:off x="63000" y="967320"/>
            <a:ext cx="8991360" cy="553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58760" indent="-28584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Rectangle 1"/>
          <p:cNvSpPr/>
          <p:nvPr/>
        </p:nvSpPr>
        <p:spPr>
          <a:xfrm>
            <a:off x="251640" y="1307160"/>
            <a:ext cx="8674200" cy="66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Mabai, Z. and Hove, G., 2020. Factors affecting organizational performance: a case of a human settlement department in South Africa. Open Journal of Business and Management, 8(06), p.2671.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Tomczak, D.L., Lanzo, L.A. and Aguinis, H., 2018. Evidence-based recommendations for employee performance monitoring. Business Horizons, 61(2), pp.251-259.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Mbarara University of Science and Technology. Mbarara university of science technology &gt; mission and vision. Available at : https://www.must.ac.ug/mission-and-vision/. Accessed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Stewart, G.L. and Brown, K.G., 2019. Human resource management. John Wiley &amp; Sons.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Karova, M., 2022. Desktop Information System for Employee Management. Machines. Technologies. Materials., 16(9), pp.318-320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Huber, S., 2021. ERP software system comparison between Odoo and Microsoft Dynamics NAV.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Gómez-Llanez, C.Y., Diaz-Leal, N.R. and Angarita Sanguino, C.R., 2020. A comparative analysis of the ERP tools, Odoo and Openbravo, for business management. Aibi Revista de Investigação, 8(3 (2020)), pp.145-153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Ray, A.K. and Ramesh, D.B., 2016. Human Resource Management Information System (HRMIS) in Libraries-A Case Study Using Orange HRM. Pearl: A Journal of Library and Information Science, 10(3), pp.155-160.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Picture 7" descr=""/>
          <p:cNvPicPr/>
          <p:nvPr/>
        </p:nvPicPr>
        <p:blipFill>
          <a:blip r:embed="rId1"/>
          <a:stretch/>
        </p:blipFill>
        <p:spPr>
          <a:xfrm>
            <a:off x="838440" y="1295640"/>
            <a:ext cx="7574760" cy="49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lowchart: Document 4"/>
          <p:cNvSpPr/>
          <p:nvPr/>
        </p:nvSpPr>
        <p:spPr>
          <a:xfrm rot="16200000">
            <a:off x="580680" y="564120"/>
            <a:ext cx="5186520" cy="6323400"/>
          </a:xfrm>
          <a:prstGeom prst="flowChartDocument">
            <a:avLst/>
          </a:prstGeom>
          <a:solidFill>
            <a:schemeClr val="accent2">
              <a:lumMod val="25000"/>
            </a:schemeClr>
          </a:solidFill>
          <a:ln w="25560">
            <a:solidFill>
              <a:srgbClr val="0066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G" sz="1800" strike="noStrike" u="none">
              <a:solidFill>
                <a:schemeClr val="lt1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1409760" y="240480"/>
            <a:ext cx="6323400" cy="5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Introduction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0" y="1263600"/>
            <a:ext cx="5176080" cy="582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Times New Roman"/>
                <a:ea typeface="DejaVu Sans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Times New Roman"/>
                <a:ea typeface="DejaVu Sans"/>
              </a:rPr>
              <a:t>Efficient and accurate assessment of employee performance is paramount to organizational success(George,Zibasa, 2020)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lt1"/>
                </a:solidFill>
                <a:uFillTx/>
                <a:latin typeface="Times New Roman"/>
                <a:ea typeface="DejaVu Sans"/>
              </a:rPr>
              <a:t>Ensures that the right people are in the right positions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Times New Roman"/>
                <a:ea typeface="DejaVu Sans"/>
              </a:rPr>
              <a:t>Facilitates career growth by identifying strengths and development areas(Tomczak et al 2018)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Times New Roman"/>
                <a:ea typeface="DejaVu Sans"/>
              </a:rPr>
              <a:t>Need to improve efficiency, accuracy, and transparency of employee performance assessment at MUST.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448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icture 5"/>
          <p:cNvSpPr/>
          <p:nvPr/>
        </p:nvSpPr>
        <p:spPr>
          <a:xfrm>
            <a:off x="5623560" y="1263600"/>
            <a:ext cx="2954520" cy="2004120"/>
          </a:xfrm>
          <a:prstGeom prst="roundRect">
            <a:avLst>
              <a:gd name="adj" fmla="val 4167"/>
            </a:avLst>
          </a:prstGeom>
          <a:blipFill rotWithShape="0">
            <a:blip r:embed="rId1"/>
            <a:srcRect/>
            <a:stretch/>
          </a:blipFill>
          <a:ln cap="sq" w="76320">
            <a:solidFill>
              <a:srgbClr val="eaeae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836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Problem Statement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05480" y="1111320"/>
            <a:ext cx="8880120" cy="563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TextBox 1"/>
          <p:cNvSpPr/>
          <p:nvPr/>
        </p:nvSpPr>
        <p:spPr>
          <a:xfrm>
            <a:off x="336960" y="1588320"/>
            <a:ext cx="7675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The current system for assessing employee performance at MUST is manual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	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data redundancy - time consuming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	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   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Lack of feedback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          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prone to errors – data inconsistency, wrong assessment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1216800" y="266400"/>
            <a:ext cx="631836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Main Objective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3" name="TextBox 1"/>
          <p:cNvSpPr/>
          <p:nvPr/>
        </p:nvSpPr>
        <p:spPr>
          <a:xfrm>
            <a:off x="264600" y="1600200"/>
            <a:ext cx="85172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 automate employee performance tracking through an expert score card system at Mbarara university of Science and Technology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332000" y="236520"/>
            <a:ext cx="761400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Specific objectives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0" y="1143000"/>
            <a:ext cx="9138600" cy="534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127080" indent="0" algn="just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  </a:t>
            </a:r>
            <a:r>
              <a:rPr b="1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TextBox 1"/>
          <p:cNvSpPr/>
          <p:nvPr/>
        </p:nvSpPr>
        <p:spPr>
          <a:xfrm>
            <a:off x="517680" y="1552680"/>
            <a:ext cx="84283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 study the current systems being used to track employee performance at MUST and other existing systems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 collect data about performance tracking and promotions at MUST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 design and develop an efficient scorecard system that can track employee performance.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To test and validate the developed expert scorecard system.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152360" y="253440"/>
            <a:ext cx="631836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Significance of the study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TextBox 1"/>
          <p:cNvSpPr/>
          <p:nvPr/>
        </p:nvSpPr>
        <p:spPr>
          <a:xfrm>
            <a:off x="192600" y="1383480"/>
            <a:ext cx="5681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The expert scorecard system supports decision-making and resource allocation within the organization.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It promotes career growth among employees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Employee projections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The expert scorecard system enhances employee morale, motivation, and job satisfaction by providing continuous feedback about their performance.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9" name="Picture 2" descr=""/>
          <p:cNvPicPr/>
          <p:nvPr/>
        </p:nvPicPr>
        <p:blipFill>
          <a:blip r:embed="rId1"/>
          <a:stretch/>
        </p:blipFill>
        <p:spPr>
          <a:xfrm rot="21240000">
            <a:off x="5874120" y="1383480"/>
            <a:ext cx="2948040" cy="2341440"/>
          </a:xfrm>
          <a:prstGeom prst="rect">
            <a:avLst/>
          </a:prstGeom>
          <a:ln cap="sq" w="190440">
            <a:solidFill>
              <a:srgbClr val="ffffff"/>
            </a:solidFill>
            <a:miter/>
          </a:ln>
          <a:effectLst>
            <a:outerShdw dist="49931" dir="12883277" blurRad="65160" rotWithShape="0">
              <a:srgbClr val="000000">
                <a:alpha val="30000"/>
              </a:srgbClr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180;p9"/>
          <p:cNvSpPr/>
          <p:nvPr/>
        </p:nvSpPr>
        <p:spPr>
          <a:xfrm>
            <a:off x="1235160" y="477360"/>
            <a:ext cx="732708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Literature Review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71" name="Google Shape;181;p9"/>
          <p:cNvGraphicFramePr/>
          <p:nvPr/>
        </p:nvGraphicFramePr>
        <p:xfrm>
          <a:off x="0" y="1144080"/>
          <a:ext cx="9142560" cy="2393280"/>
        </p:xfrm>
        <a:graphic>
          <a:graphicData uri="http://schemas.openxmlformats.org/drawingml/2006/table">
            <a:tbl>
              <a:tblPr/>
              <a:tblGrid>
                <a:gridCol w="2058480"/>
                <a:gridCol w="1616760"/>
                <a:gridCol w="1954080"/>
                <a:gridCol w="1616040"/>
                <a:gridCol w="1897560"/>
              </a:tblGrid>
              <a:tr h="465840"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STUDY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METHOD USED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STRENGTH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GAP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  <a:ea typeface="Arial"/>
                        </a:rPr>
                        <a:t>FOCUS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1174320">
                <a:tc>
                  <a:txBody>
                    <a:bodyPr lIns="90720" rIns="90720" anchor="t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  <a:spcBef>
                          <a:spcPts val="1001"/>
                        </a:spcBef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DejaVu Sans"/>
                        </a:rPr>
                        <a:t>ICE HRM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AES 256 data encryption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simplicity and efficiency,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easy to navigate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accessible to users with varying levels of technical expertise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some functions are difficult to understand which causes confusion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choosing the appropriate thickness of production layers with regard to accuracy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2" name="Table 2"/>
          <p:cNvGraphicFramePr/>
          <p:nvPr/>
        </p:nvGraphicFramePr>
        <p:xfrm>
          <a:off x="15120" y="4974840"/>
          <a:ext cx="9129600" cy="1737360"/>
        </p:xfrm>
        <a:graphic>
          <a:graphicData uri="http://schemas.openxmlformats.org/drawingml/2006/table">
            <a:tbl>
              <a:tblPr/>
              <a:tblGrid>
                <a:gridCol w="2055600"/>
                <a:gridCol w="1602000"/>
                <a:gridCol w="1963800"/>
                <a:gridCol w="1602360"/>
                <a:gridCol w="1906200"/>
              </a:tblGrid>
              <a:tr h="1468080"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Odoo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ERP System Selection Methodology (MSSE)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module-based structure enables makes it flexible and attractive to small and mid-sized companies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Difficult to customize to fit the organizational needs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selecting the highest scoring tool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defining the degree of coupling with the company</a:t>
                      </a: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DejaVu Sans"/>
                        </a:rPr>
                        <a:t> 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73" name="Table 5"/>
          <p:cNvGraphicFramePr/>
          <p:nvPr/>
        </p:nvGraphicFramePr>
        <p:xfrm>
          <a:off x="0" y="3537000"/>
          <a:ext cx="9129600" cy="1920240"/>
        </p:xfrm>
        <a:graphic>
          <a:graphicData uri="http://schemas.openxmlformats.org/drawingml/2006/table">
            <a:tbl>
              <a:tblPr/>
              <a:tblGrid>
                <a:gridCol w="2055600"/>
                <a:gridCol w="1602000"/>
                <a:gridCol w="1963800"/>
                <a:gridCol w="1602360"/>
                <a:gridCol w="1906200"/>
              </a:tblGrid>
              <a:tr h="1446480"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 </a:t>
                      </a: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Orange HRM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case study approach(implementation of HRMIS in libraries)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flexible and scalable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  <a:tabLst>
                          <a:tab algn="l" pos="0"/>
                        </a:tabLst>
                      </a:pPr>
                      <a:r>
                        <a:rPr b="0" lang="en-US" sz="15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Complex user Interface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5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pPr marL="457200" indent="-31752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❏"/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DejaVu Sans"/>
                        </a:rPr>
                        <a:t> </a:t>
                      </a:r>
                      <a:r>
                        <a:rPr b="0" lang="en-US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DejaVu Sans"/>
                        </a:rPr>
                        <a:t>implementation and use of HRMIS in libraries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US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720" marR="9072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1270440" y="189000"/>
            <a:ext cx="7687080" cy="5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ffffff"/>
                </a:solidFill>
                <a:uFillTx/>
                <a:latin typeface="Arial"/>
                <a:ea typeface="Arial"/>
              </a:rPr>
              <a:t>Methodology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TextBox 3"/>
          <p:cNvSpPr/>
          <p:nvPr/>
        </p:nvSpPr>
        <p:spPr>
          <a:xfrm>
            <a:off x="268920" y="1372320"/>
            <a:ext cx="8874000" cy="47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2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Rapid prototyping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Quick creation of a working model to visualize ideas and gather feedback early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enhances user involvement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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reduces development time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Data collection.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reviewed the existing approach to tracking performance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filling out forms manually( application form for promotion, annual staff appraisal forms, vettors form, data collection tool for academic auditing, etc)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These are collected as a .csv file to our system.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211760" y="273600"/>
            <a:ext cx="7554240" cy="62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Methodology cont’d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7" name="Picture 3" descr=""/>
          <p:cNvPicPr/>
          <p:nvPr/>
        </p:nvPicPr>
        <p:blipFill>
          <a:blip r:embed="rId1"/>
          <a:stretch/>
        </p:blipFill>
        <p:spPr>
          <a:xfrm>
            <a:off x="457200" y="1604520"/>
            <a:ext cx="8228160" cy="4676400"/>
          </a:xfrm>
          <a:prstGeom prst="rect">
            <a:avLst/>
          </a:prstGeom>
          <a:ln w="0">
            <a:noFill/>
          </a:ln>
        </p:spPr>
      </p:pic>
      <p:sp>
        <p:nvSpPr>
          <p:cNvPr id="478" name="TextBox 4"/>
          <p:cNvSpPr/>
          <p:nvPr/>
        </p:nvSpPr>
        <p:spPr>
          <a:xfrm>
            <a:off x="457200" y="1095120"/>
            <a:ext cx="62510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Design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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DejaVu Sans"/>
              </a:rPr>
              <a:t>UML diagrams explain the structure &amp; flow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1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ac7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2009-05-07T08:39:48Z</dcterms:created>
  <dc:creator>systemadmin</dc:creator>
  <dc:description/>
  <dc:language>en-US</dc:language>
  <cp:lastModifiedBy/>
  <dcterms:modified xsi:type="dcterms:W3CDTF">2024-11-01T20:48:26Z</dcterms:modified>
  <cp:revision>72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6</vt:r8>
  </property>
  <property fmtid="{D5CDD505-2E9C-101B-9397-08002B2CF9AE}" pid="3" name="PresentationFormat">
    <vt:lpwstr>On-screen Show (4:3)</vt:lpwstr>
  </property>
  <property fmtid="{D5CDD505-2E9C-101B-9397-08002B2CF9AE}" pid="4" name="Slides">
    <vt:r8>13</vt:r8>
  </property>
</Properties>
</file>