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1" r:id="rId7"/>
    <p:sldId id="270" r:id="rId8"/>
    <p:sldId id="262" r:id="rId9"/>
    <p:sldId id="263" r:id="rId10"/>
    <p:sldId id="268" r:id="rId11"/>
    <p:sldId id="267" r:id="rId12"/>
    <p:sldId id="264" r:id="rId13"/>
    <p:sldId id="265" r:id="rId14"/>
    <p:sldId id="266" r:id="rId15"/>
    <p:sldId id="269" r:id="rId16"/>
    <p:sldId id="260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144"/>
    <a:srgbClr val="F7B538"/>
    <a:srgbClr val="009CA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90" autoAdjust="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3/5/2025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DCDB73-1A04-4C1D-9C1A-94EEC43E34BF}"/>
              </a:ext>
            </a:extLst>
          </p:cNvPr>
          <p:cNvSpPr/>
          <p:nvPr userDrawn="1"/>
        </p:nvSpPr>
        <p:spPr>
          <a:xfrm rot="16200000">
            <a:off x="2791999" y="-2479011"/>
            <a:ext cx="6584168" cy="11815239"/>
          </a:xfrm>
          <a:prstGeom prst="rect">
            <a:avLst/>
          </a:prstGeom>
          <a:gradFill flip="none" rotWithShape="1">
            <a:gsLst>
              <a:gs pos="0">
                <a:srgbClr val="DE0144">
                  <a:shade val="30000"/>
                  <a:satMod val="115000"/>
                </a:srgbClr>
              </a:gs>
              <a:gs pos="50000">
                <a:srgbClr val="DE0144">
                  <a:shade val="67500"/>
                  <a:satMod val="115000"/>
                </a:srgbClr>
              </a:gs>
              <a:gs pos="100000">
                <a:srgbClr val="DE0144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1379" y="433107"/>
            <a:ext cx="5085650" cy="1870007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379" y="2736942"/>
            <a:ext cx="5085650" cy="69166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50346-72C2-46EA-86E8-CF961DC2B7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642" y="4704255"/>
            <a:ext cx="3415307" cy="14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7394" y="591537"/>
            <a:ext cx="5085650" cy="1870007"/>
          </a:xfrm>
        </p:spPr>
        <p:txBody>
          <a:bodyPr anchor="b"/>
          <a:lstStyle>
            <a:lvl1pPr algn="l">
              <a:defRPr sz="4500">
                <a:solidFill>
                  <a:srgbClr val="DE0144"/>
                </a:solidFill>
              </a:defRPr>
            </a:lvl1pPr>
          </a:lstStyle>
          <a:p>
            <a:r>
              <a:rPr lang="en-US" noProof="0" dirty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394" y="2837722"/>
            <a:ext cx="5085650" cy="69166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DE014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297256-9755-4C59-ACEE-1617F16197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891" y="473345"/>
            <a:ext cx="5085650" cy="691666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Subtitle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7EA355F-07AE-4B3F-82B9-DFC2046CC9EC}"/>
              </a:ext>
            </a:extLst>
          </p:cNvPr>
          <p:cNvSpPr txBox="1">
            <a:spLocks/>
          </p:cNvSpPr>
          <p:nvPr userDrawn="1"/>
        </p:nvSpPr>
        <p:spPr>
          <a:xfrm>
            <a:off x="382891" y="1540144"/>
            <a:ext cx="10080458" cy="4612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Text style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9458FF-0900-45F9-8E53-959D4667E08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7394" y="591537"/>
            <a:ext cx="5085650" cy="1870007"/>
          </a:xfrm>
        </p:spPr>
        <p:txBody>
          <a:bodyPr anchor="b"/>
          <a:lstStyle>
            <a:lvl1pPr algn="l">
              <a:defRPr sz="4500">
                <a:solidFill>
                  <a:srgbClr val="DE0144"/>
                </a:solidFill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047102-DD6C-4607-9ECA-F66B6B5C40C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7394" y="2837722"/>
            <a:ext cx="5085650" cy="69166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mentions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CEAC1-3D81-49DC-8FF4-9EF311E0F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7272" y="4101644"/>
            <a:ext cx="2392473" cy="7212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2AFDC3-8916-4A7D-806D-47BB5AF182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24389" y="1413302"/>
            <a:ext cx="1716747" cy="11845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CE8A34-6685-4F1D-873C-3DA161A4D5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5401" r="20772"/>
          <a:stretch/>
        </p:blipFill>
        <p:spPr>
          <a:xfrm>
            <a:off x="2386079" y="1317777"/>
            <a:ext cx="1155532" cy="14311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BE6DC3-6226-4063-9D87-6065873D329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474093" y="4173572"/>
            <a:ext cx="2392473" cy="513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20C263-A794-416A-BD9C-D8EEED55BD1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8374" y="4068501"/>
            <a:ext cx="2154079" cy="7997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63732E-45EC-4890-A1FA-454C2F62F4D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3107" y="5250611"/>
            <a:ext cx="1081855" cy="7212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34F5F6-96A9-4B1E-8DB9-CE683AA776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14289" t="29496" r="12860" b="35684"/>
          <a:stretch/>
        </p:blipFill>
        <p:spPr>
          <a:xfrm>
            <a:off x="5726367" y="1658264"/>
            <a:ext cx="2582614" cy="6943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10FA7A-FEE9-4757-BD01-39DD9B42FE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20992" r="20688"/>
          <a:stretch/>
        </p:blipFill>
        <p:spPr>
          <a:xfrm>
            <a:off x="807272" y="1397617"/>
            <a:ext cx="1245151" cy="1184555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8CA770F2-C58C-45BC-9F1E-165A8AB194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7977" y="798036"/>
            <a:ext cx="5085650" cy="69166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DE014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ISARIC 2.0 funders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35910DE-B8C7-42F4-934C-78AD0E2796AE}"/>
              </a:ext>
            </a:extLst>
          </p:cNvPr>
          <p:cNvSpPr txBox="1">
            <a:spLocks/>
          </p:cNvSpPr>
          <p:nvPr userDrawn="1"/>
        </p:nvSpPr>
        <p:spPr>
          <a:xfrm>
            <a:off x="823107" y="3353679"/>
            <a:ext cx="7824615" cy="691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Partners supporting research preparedness and response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A3A9FD3-094B-4E07-B4C8-1AF12574345F}"/>
              </a:ext>
            </a:extLst>
          </p:cNvPr>
          <p:cNvSpPr/>
          <p:nvPr userDrawn="1"/>
        </p:nvSpPr>
        <p:spPr>
          <a:xfrm rot="16200000">
            <a:off x="2667000" y="-2667001"/>
            <a:ext cx="6858000" cy="12192000"/>
          </a:xfrm>
          <a:prstGeom prst="rect">
            <a:avLst/>
          </a:prstGeom>
          <a:gradFill flip="none" rotWithShape="1">
            <a:gsLst>
              <a:gs pos="0">
                <a:srgbClr val="DE0144">
                  <a:shade val="30000"/>
                  <a:satMod val="115000"/>
                </a:srgbClr>
              </a:gs>
              <a:gs pos="50000">
                <a:srgbClr val="DE0144">
                  <a:shade val="67500"/>
                  <a:satMod val="115000"/>
                </a:srgbClr>
              </a:gs>
              <a:gs pos="100000">
                <a:srgbClr val="DE0144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76B62B-1C83-4095-8892-C8CB859EC497}"/>
              </a:ext>
            </a:extLst>
          </p:cNvPr>
          <p:cNvSpPr/>
          <p:nvPr userDrawn="1"/>
        </p:nvSpPr>
        <p:spPr>
          <a:xfrm rot="16200000">
            <a:off x="2167420" y="-1862620"/>
            <a:ext cx="6568294" cy="10598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‹#›</a:t>
            </a:fld>
            <a:endParaRPr lang="en-US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BD2140-788F-4408-BC41-D7C7A4F2952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870308" y="288013"/>
            <a:ext cx="1321692" cy="5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6" r:id="rId3"/>
    <p:sldLayoutId id="2147483668" r:id="rId4"/>
    <p:sldLayoutId id="2147483655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460159" y="560133"/>
            <a:ext cx="5085650" cy="1752600"/>
          </a:xfrm>
        </p:spPr>
        <p:txBody>
          <a:bodyPr/>
          <a:lstStyle/>
          <a:p>
            <a:pPr algn="l"/>
            <a:r>
              <a:rPr lang="en-US" dirty="0"/>
              <a:t>Clinical </a:t>
            </a:r>
            <a:r>
              <a:rPr lang="en-US" dirty="0" err="1"/>
              <a:t>Characterisation</a:t>
            </a:r>
            <a:r>
              <a:rPr lang="en-US" dirty="0"/>
              <a:t>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460159" y="2738395"/>
            <a:ext cx="5085650" cy="691666"/>
          </a:xfrm>
        </p:spPr>
        <p:txBody>
          <a:bodyPr/>
          <a:lstStyle/>
          <a:p>
            <a:pPr algn="l"/>
            <a:r>
              <a:rPr lang="en-US" dirty="0"/>
              <a:t>How do I </a:t>
            </a:r>
            <a:r>
              <a:rPr lang="en-US" dirty="0" err="1"/>
              <a:t>operationalise</a:t>
            </a:r>
            <a:r>
              <a:rPr lang="en-US" dirty="0"/>
              <a:t> CCP Global?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464DB-FA06-464D-B6E0-97ED29D2A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96"/>
          <a:stretch/>
        </p:blipFill>
        <p:spPr>
          <a:xfrm>
            <a:off x="5079491" y="134471"/>
            <a:ext cx="7000214" cy="65911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4963" y="3430061"/>
            <a:ext cx="350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7B538"/>
                </a:solidFill>
              </a:rPr>
              <a:t>Notes for the Principal Investigator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9826870" cy="691666"/>
          </a:xfrm>
        </p:spPr>
        <p:txBody>
          <a:bodyPr/>
          <a:lstStyle/>
          <a:p>
            <a:r>
              <a:rPr lang="en-GB" b="1" dirty="0"/>
              <a:t>Step 5 – Community &amp; Public Engagement; Key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10</a:t>
            </a:fld>
            <a:endParaRPr lang="en-US" b="1" i="1" noProof="0" dirty="0"/>
          </a:p>
        </p:txBody>
      </p:sp>
      <p:sp>
        <p:nvSpPr>
          <p:cNvPr id="11" name="Rectangle 10"/>
          <p:cNvSpPr/>
          <p:nvPr/>
        </p:nvSpPr>
        <p:spPr>
          <a:xfrm>
            <a:off x="4522263" y="1158554"/>
            <a:ext cx="60717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Community engagement – patient and family education</a:t>
            </a:r>
          </a:p>
          <a:p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ISARIC have ‘Participant Information Sheets’ and ‘Guidance notes for the Consultee’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Use these to personalise to local context (check with IRB/Ethics Committee)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Consider creating other materials e.g. Poster explaining the study for display on ward(s)/A&amp;E etc.; other facilities may be interested in collaborating e.g. public health/epidemiologists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Where possible, translate materials into the local language </a:t>
            </a:r>
          </a:p>
          <a:p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Use simple terms that can be well understood by patients, families, wider communities, lay hospital staff etc.</a:t>
            </a:r>
          </a:p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34" y="1256621"/>
            <a:ext cx="3634876" cy="51591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2896" y="871420"/>
            <a:ext cx="1805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7B538"/>
                </a:solidFill>
              </a:rPr>
              <a:t>Example leaflet:</a:t>
            </a:r>
          </a:p>
        </p:txBody>
      </p:sp>
    </p:spTree>
    <p:extLst>
      <p:ext uri="{BB962C8B-B14F-4D97-AF65-F5344CB8AC3E}">
        <p14:creationId xmlns:p14="http://schemas.microsoft.com/office/powerpoint/2010/main" val="231294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9826870" cy="691666"/>
          </a:xfrm>
        </p:spPr>
        <p:txBody>
          <a:bodyPr/>
          <a:lstStyle/>
          <a:p>
            <a:r>
              <a:rPr lang="en-GB" b="1" dirty="0"/>
              <a:t>Step 6 – Screening &amp; Study Enrolment; Key Points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11</a:t>
            </a:fld>
            <a:endParaRPr lang="en-US" b="1" i="1" noProof="0" dirty="0"/>
          </a:p>
        </p:txBody>
      </p:sp>
      <p:sp>
        <p:nvSpPr>
          <p:cNvPr id="11" name="Rectangle 10"/>
          <p:cNvSpPr/>
          <p:nvPr/>
        </p:nvSpPr>
        <p:spPr>
          <a:xfrm>
            <a:off x="368008" y="1212841"/>
            <a:ext cx="101378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Principal Investigator can decide who will do which procedures based on experience and training</a:t>
            </a:r>
          </a:p>
          <a:p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For more information, review our ‘Competency/Training Needs: Points to Consider’ guidance document:  </a:t>
            </a:r>
            <a:r>
              <a:rPr lang="en-GB" dirty="0">
                <a:solidFill>
                  <a:srgbClr val="DE0144"/>
                </a:solidFill>
              </a:rPr>
              <a:t>https://isaricresearch.github.io/CCP-Study-Documents/CCP_toolkit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staff must understand the reason for the study and be familiar with local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Other training depends on role, e.g.</a:t>
            </a:r>
          </a:p>
          <a:p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Consent training for those obtaining consent from participants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Data entry training for those using the eCRF 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Hygiene and safety measures e.g. Putting on (donning)  / taking off (doffing) PPE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64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9826870" cy="394705"/>
          </a:xfrm>
        </p:spPr>
        <p:txBody>
          <a:bodyPr/>
          <a:lstStyle/>
          <a:p>
            <a:r>
              <a:rPr lang="en-GB" b="1" dirty="0"/>
              <a:t>Step 6 – Screening &amp; Study Enrolment; Key Points, (2/2) continued…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12</a:t>
            </a:fld>
            <a:endParaRPr lang="en-US" b="1" i="1" noProof="0" dirty="0"/>
          </a:p>
        </p:txBody>
      </p:sp>
      <p:sp>
        <p:nvSpPr>
          <p:cNvPr id="11" name="Rectangle 10"/>
          <p:cNvSpPr/>
          <p:nvPr/>
        </p:nvSpPr>
        <p:spPr>
          <a:xfrm>
            <a:off x="368008" y="1763206"/>
            <a:ext cx="10137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Laboratory biosafety procedures and the appropriate BSL2, BSL3 or BSL4 safety management and guidelines are in place (dependent on local/national guidelines)</a:t>
            </a:r>
          </a:p>
          <a:p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Refer to WHO for general guidance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Procedures for serial sampling, including the appropriate timings of serial samples, as per the protocol (Module 2 and 3)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Procedures for biological sample processing involving manual techniques and/or use of laboratory equipment (as specified in the protocol)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Documentation for sample processing, including sample handling and labelling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368008" y="1213659"/>
            <a:ext cx="6078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7B538"/>
                </a:solidFill>
              </a:rPr>
              <a:t>Laboratories and samples (skip if working to Module 0 only)</a:t>
            </a:r>
          </a:p>
        </p:txBody>
      </p:sp>
    </p:spTree>
    <p:extLst>
      <p:ext uri="{BB962C8B-B14F-4D97-AF65-F5344CB8AC3E}">
        <p14:creationId xmlns:p14="http://schemas.microsoft.com/office/powerpoint/2010/main" val="448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B38210-9795-468E-B034-1A760D76FE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13</a:t>
            </a:fld>
            <a:endParaRPr lang="en-US" b="1" i="1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7B67BE-32CD-4342-94AC-35CBCE22F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20DC312-C6BF-4E99-A98F-3F6196B77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394" y="2863479"/>
            <a:ext cx="9693836" cy="2716917"/>
          </a:xfrm>
        </p:spPr>
        <p:txBody>
          <a:bodyPr/>
          <a:lstStyle/>
          <a:p>
            <a:r>
              <a:rPr lang="en-GB" dirty="0"/>
              <a:t>Please visit the study website  </a:t>
            </a:r>
            <a:r>
              <a:rPr lang="en-GB" dirty="0">
                <a:solidFill>
                  <a:srgbClr val="DE0144"/>
                </a:solidFill>
              </a:rPr>
              <a:t>https://isaricresearch.github.io/CCP-Study-Documents/CCP_toolkit </a:t>
            </a:r>
            <a:r>
              <a:rPr lang="en-GB" dirty="0"/>
              <a:t>where resources i.e. checklists / templates, training materials and case studies (describing how other site’s have operationalised the CCP in their setting) are available for use</a:t>
            </a:r>
          </a:p>
          <a:p>
            <a:endParaRPr lang="en-GB" dirty="0"/>
          </a:p>
          <a:p>
            <a:r>
              <a:rPr lang="en-GB" dirty="0"/>
              <a:t>Please contact </a:t>
            </a:r>
            <a:r>
              <a:rPr lang="en-GB" dirty="0">
                <a:solidFill>
                  <a:srgbClr val="DE0144"/>
                </a:solidFill>
              </a:rPr>
              <a:t>data@isaric.org </a:t>
            </a:r>
            <a:r>
              <a:rPr lang="en-GB" dirty="0"/>
              <a:t>to let us know if you are undertaking CCP Global at your site; and/or wish to provide (for our website), any locally adapted resources</a:t>
            </a:r>
          </a:p>
        </p:txBody>
      </p:sp>
    </p:spTree>
    <p:extLst>
      <p:ext uri="{BB962C8B-B14F-4D97-AF65-F5344CB8AC3E}">
        <p14:creationId xmlns:p14="http://schemas.microsoft.com/office/powerpoint/2010/main" val="60524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BDE268-39F5-4FAA-A04E-90ACCEE21E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14</a:t>
            </a:fld>
            <a:endParaRPr lang="en-US" b="1" i="1" noProof="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AD604A7-E59E-409B-9120-1A3314604123}"/>
              </a:ext>
            </a:extLst>
          </p:cNvPr>
          <p:cNvSpPr txBox="1">
            <a:spLocks/>
          </p:cNvSpPr>
          <p:nvPr/>
        </p:nvSpPr>
        <p:spPr>
          <a:xfrm>
            <a:off x="790252" y="643955"/>
            <a:ext cx="5085650" cy="18700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-15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DE0144"/>
                </a:solidFill>
              </a:rPr>
              <a:t>ISARIC Funders </a:t>
            </a:r>
          </a:p>
        </p:txBody>
      </p:sp>
    </p:spTree>
    <p:extLst>
      <p:ext uri="{BB962C8B-B14F-4D97-AF65-F5344CB8AC3E}">
        <p14:creationId xmlns:p14="http://schemas.microsoft.com/office/powerpoint/2010/main" val="3111375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5085650" cy="691666"/>
          </a:xfrm>
        </p:spPr>
        <p:txBody>
          <a:bodyPr/>
          <a:lstStyle/>
          <a:p>
            <a:r>
              <a:rPr lang="en-GB" b="1" dirty="0"/>
              <a:t>Key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2</a:t>
            </a:fld>
            <a:endParaRPr lang="en-US" b="1" i="1" noProof="0" dirty="0"/>
          </a:p>
        </p:txBody>
      </p:sp>
      <p:sp>
        <p:nvSpPr>
          <p:cNvPr id="11" name="Rectangle 10"/>
          <p:cNvSpPr/>
          <p:nvPr/>
        </p:nvSpPr>
        <p:spPr>
          <a:xfrm>
            <a:off x="368008" y="967670"/>
            <a:ext cx="106017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Resources can be found on our website </a:t>
            </a:r>
          </a:p>
          <a:p>
            <a:r>
              <a:rPr lang="en-GB" sz="2400" dirty="0">
                <a:solidFill>
                  <a:srgbClr val="DE0144"/>
                </a:solidFill>
              </a:rPr>
              <a:t>https://isaricresearch.github.io/CCP-Study-Documents/CCP_toolkit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728" y="1720400"/>
            <a:ext cx="1425664" cy="14094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671" y="1720400"/>
            <a:ext cx="1596685" cy="16321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453592" y="3432699"/>
            <a:ext cx="3195879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Principal Investigator (PI) must be appointed</a:t>
            </a:r>
          </a:p>
          <a:p>
            <a:endParaRPr lang="en-GB" sz="3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They will be </a:t>
            </a:r>
            <a:r>
              <a:rPr lang="en-GB" dirty="0">
                <a:solidFill>
                  <a:srgbClr val="DE0144"/>
                </a:solidFill>
              </a:rPr>
              <a:t>responsible</a:t>
            </a:r>
            <a:r>
              <a:rPr lang="en-GB" dirty="0"/>
              <a:t> for all aspects of the </a:t>
            </a:r>
            <a:r>
              <a:rPr lang="en-GB" dirty="0">
                <a:solidFill>
                  <a:srgbClr val="DE0144"/>
                </a:solidFill>
              </a:rPr>
              <a:t>study</a:t>
            </a:r>
            <a:r>
              <a:rPr lang="en-GB" dirty="0"/>
              <a:t>, following the main steps outlined in these slides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6568" y="3376690"/>
            <a:ext cx="3220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the collection of data and biological samples in a globally harmonised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This is an </a:t>
            </a:r>
            <a:r>
              <a:rPr lang="en-GB" dirty="0">
                <a:solidFill>
                  <a:srgbClr val="DE0144"/>
                </a:solidFill>
              </a:rPr>
              <a:t>observational study</a:t>
            </a:r>
            <a:r>
              <a:rPr lang="en-GB" dirty="0"/>
              <a:t>, using data collected routinely as a part of clinical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Adaptable protocol, depending on site resources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56514" y="3323923"/>
            <a:ext cx="3038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successful study implementation, it is important for the </a:t>
            </a:r>
            <a:r>
              <a:rPr lang="en-GB" dirty="0">
                <a:solidFill>
                  <a:srgbClr val="DE0144"/>
                </a:solidFill>
              </a:rPr>
              <a:t>study</a:t>
            </a:r>
            <a:r>
              <a:rPr lang="en-GB" dirty="0"/>
              <a:t> not to be </a:t>
            </a:r>
            <a:r>
              <a:rPr lang="en-GB" dirty="0">
                <a:solidFill>
                  <a:srgbClr val="DE0144"/>
                </a:solidFill>
              </a:rPr>
              <a:t>seen</a:t>
            </a:r>
            <a:r>
              <a:rPr lang="en-GB" dirty="0"/>
              <a:t> as a separate activity in the </a:t>
            </a:r>
            <a:r>
              <a:rPr lang="en-GB" dirty="0">
                <a:solidFill>
                  <a:srgbClr val="DE0144"/>
                </a:solidFill>
              </a:rPr>
              <a:t>facility’s response strategy </a:t>
            </a:r>
            <a:r>
              <a:rPr lang="en-GB" dirty="0"/>
              <a:t>to the infection or exposure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408" y="1747857"/>
            <a:ext cx="1547247" cy="1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3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9862" y="1537821"/>
            <a:ext cx="3172859" cy="691666"/>
          </a:xfrm>
        </p:spPr>
        <p:txBody>
          <a:bodyPr/>
          <a:lstStyle/>
          <a:p>
            <a:r>
              <a:rPr lang="en-GB" dirty="0"/>
              <a:t>Determine Site Capacity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3</a:t>
            </a:fld>
            <a:endParaRPr lang="en-US" b="1" i="1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5268825" y="2146444"/>
            <a:ext cx="3618689" cy="691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Prepare Documentation/</a:t>
            </a:r>
          </a:p>
          <a:p>
            <a:pPr algn="ctr"/>
            <a:r>
              <a:rPr lang="en-GB" dirty="0"/>
              <a:t>Obtain Ethics/IRB Approval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3506376" y="3358497"/>
            <a:ext cx="2530834" cy="651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Planning Resources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3128872" y="4951797"/>
            <a:ext cx="3285842" cy="691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Community &amp; Public </a:t>
            </a:r>
          </a:p>
          <a:p>
            <a:pPr algn="ctr"/>
            <a:r>
              <a:rPr lang="en-GB" dirty="0"/>
              <a:t>Engagement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6037210" y="4020227"/>
            <a:ext cx="2919940" cy="691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Patients Journey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6562721" y="5476028"/>
            <a:ext cx="2419011" cy="6916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Screening &amp; Study</a:t>
            </a:r>
          </a:p>
          <a:p>
            <a:pPr algn="ctr"/>
            <a:r>
              <a:rPr lang="en-GB" dirty="0"/>
              <a:t>Enrolment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196" y="1170857"/>
            <a:ext cx="1085850" cy="942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789" y="1976330"/>
            <a:ext cx="1076325" cy="8763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487" y="3171542"/>
            <a:ext cx="1095375" cy="838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822" y="3732629"/>
            <a:ext cx="1133475" cy="9239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487" y="4923566"/>
            <a:ext cx="1057275" cy="95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2789" y="5536553"/>
            <a:ext cx="1076325" cy="819150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404887" y="0"/>
            <a:ext cx="4945326" cy="96610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7200"/>
              </a:lnSpc>
              <a:spcBef>
                <a:spcPts val="1000"/>
              </a:spcBef>
              <a:buFont typeface="Arial" panose="020B0604020202020204" pitchFamily="34" charset="0"/>
              <a:buNone/>
              <a:defRPr sz="7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rgbClr val="DE0144"/>
                </a:solidFill>
              </a:rPr>
              <a:t>6 Steps to Operationalise the CCP</a:t>
            </a:r>
          </a:p>
        </p:txBody>
      </p:sp>
    </p:spTree>
    <p:extLst>
      <p:ext uri="{BB962C8B-B14F-4D97-AF65-F5344CB8AC3E}">
        <p14:creationId xmlns:p14="http://schemas.microsoft.com/office/powerpoint/2010/main" val="23978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24"/>
          <p:cNvSpPr/>
          <p:nvPr/>
        </p:nvSpPr>
        <p:spPr>
          <a:xfrm>
            <a:off x="4289521" y="4397777"/>
            <a:ext cx="573206" cy="851200"/>
          </a:xfrm>
          <a:prstGeom prst="downArrow">
            <a:avLst/>
          </a:prstGeom>
          <a:solidFill>
            <a:srgbClr val="F7B5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8650367" y="4491343"/>
            <a:ext cx="573206" cy="773402"/>
          </a:xfrm>
          <a:prstGeom prst="downArrow">
            <a:avLst/>
          </a:prstGeom>
          <a:solidFill>
            <a:srgbClr val="F7B5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6426859" y="4439026"/>
            <a:ext cx="573206" cy="851200"/>
          </a:xfrm>
          <a:prstGeom prst="downArrow">
            <a:avLst/>
          </a:prstGeom>
          <a:solidFill>
            <a:srgbClr val="F7B5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1738172" y="2821933"/>
            <a:ext cx="573206" cy="773402"/>
          </a:xfrm>
          <a:prstGeom prst="downArrow">
            <a:avLst/>
          </a:prstGeom>
          <a:solidFill>
            <a:srgbClr val="F7B5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426859" y="2809687"/>
            <a:ext cx="573206" cy="773402"/>
          </a:xfrm>
          <a:prstGeom prst="downArrow">
            <a:avLst/>
          </a:prstGeom>
          <a:solidFill>
            <a:srgbClr val="F7B5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047180" y="992744"/>
            <a:ext cx="573206" cy="773402"/>
          </a:xfrm>
          <a:prstGeom prst="downArrow">
            <a:avLst/>
          </a:prstGeom>
          <a:solidFill>
            <a:srgbClr val="F7B53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EAEB98-9EF2-42F4-BDCB-8BE36547D4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page </a:t>
            </a:r>
            <a:fld id="{19B51A1E-902D-48AF-9020-955120F399B6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679377" y="3595335"/>
            <a:ext cx="2690796" cy="1065271"/>
          </a:xfrm>
          <a:prstGeom prst="rect">
            <a:avLst/>
          </a:prstGeom>
          <a:solidFill>
            <a:srgbClr val="009CAD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b="1" dirty="0">
                <a:solidFill>
                  <a:srgbClr val="F7B538"/>
                </a:solidFill>
                <a:latin typeface="Corbel" panose="020B0503020204020204"/>
              </a:rPr>
              <a:t>Module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Patient data (CRF)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679377" y="776383"/>
            <a:ext cx="9372394" cy="601246"/>
          </a:xfrm>
          <a:prstGeom prst="rect">
            <a:avLst/>
          </a:prstGeom>
          <a:solidFill>
            <a:srgbClr val="009CAD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Inclusion Criteria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Children and adults with suspected or confirmed infection/exposure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3596379" y="3616820"/>
            <a:ext cx="6455392" cy="1136887"/>
          </a:xfrm>
          <a:prstGeom prst="rect">
            <a:avLst/>
          </a:prstGeom>
          <a:solidFill>
            <a:srgbClr val="009CAD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Sampling (Module 1 to </a:t>
            </a:r>
            <a:r>
              <a:rPr lang="en-GB" sz="1600" b="1" dirty="0">
                <a:solidFill>
                  <a:srgbClr val="F7B538"/>
                </a:solidFill>
                <a:latin typeface="Corbel" panose="020B0503020204020204"/>
              </a:rPr>
              <a:t>Module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3)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Read the Clinical Characterisation Protocol to make an assessment to decide if you have the resources and capacity to do: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Sampling on enrolment (Module 1)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and / or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Serial Sampling (</a:t>
            </a:r>
            <a:r>
              <a:rPr lang="en-GB" sz="1400" dirty="0">
                <a:solidFill>
                  <a:srgbClr val="F7B538"/>
                </a:solidFill>
                <a:latin typeface="Corbel" panose="020B0503020204020204"/>
              </a:rPr>
              <a:t>Module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 or 3)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670019" y="1766146"/>
            <a:ext cx="9381752" cy="1400135"/>
          </a:xfrm>
          <a:prstGeom prst="rect">
            <a:avLst/>
          </a:prstGeom>
          <a:solidFill>
            <a:srgbClr val="009CAD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Data Collection (</a:t>
            </a:r>
            <a:r>
              <a:rPr lang="en-GB" sz="1600" b="1" dirty="0">
                <a:solidFill>
                  <a:srgbClr val="F7B538"/>
                </a:solidFill>
                <a:latin typeface="Corbel" panose="020B0503020204020204"/>
              </a:rPr>
              <a:t>Module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0 to </a:t>
            </a:r>
            <a:r>
              <a:rPr lang="en-GB" sz="1600" b="1" dirty="0">
                <a:solidFill>
                  <a:srgbClr val="F7B538"/>
                </a:solidFill>
                <a:latin typeface="Corbel" panose="020B0503020204020204"/>
              </a:rPr>
              <a:t>Module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3)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ISARIC 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ARCHetype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Case Report Form (paper CRF or web-based electronic “eCRF”) ready to use or to be adapted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Depending on local resources, interest and feasibility, chose which Module to use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Sites are encouraged to enter data using the eCRF(s)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324253" y="-108099"/>
            <a:ext cx="6432641" cy="54350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ts val="7200"/>
              </a:lnSpc>
              <a:spcBef>
                <a:spcPts val="1000"/>
              </a:spcBef>
              <a:buFont typeface="Arial" panose="020B0604020202020204" pitchFamily="34" charset="0"/>
              <a:buNone/>
              <a:defRPr sz="7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72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DE0144"/>
                </a:solidFill>
                <a:effectLst/>
                <a:uLnTx/>
                <a:uFillTx/>
                <a:latin typeface="Corbel" panose="020B0503020204020204"/>
                <a:ea typeface="+mn-ea"/>
                <a:cs typeface="Arial" panose="020B0604020202020204" pitchFamily="34" charset="0"/>
              </a:rPr>
              <a:t>Overview of the Protocol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3607993" y="5264745"/>
            <a:ext cx="1936263" cy="1259936"/>
          </a:xfrm>
          <a:prstGeom prst="rect">
            <a:avLst/>
          </a:prstGeom>
          <a:solidFill>
            <a:srgbClr val="009CAD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Module 1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Patient data (CRF)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Sample obtain for clinical purpose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5837708" y="5264745"/>
            <a:ext cx="1754938" cy="1268119"/>
          </a:xfrm>
          <a:prstGeom prst="rect">
            <a:avLst/>
          </a:prstGeom>
          <a:solidFill>
            <a:srgbClr val="009CAD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Module 2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Patient data (CRF)</a:t>
            </a:r>
          </a:p>
          <a:p>
            <a:pPr lvl="0" algn="ctr">
              <a:defRPr/>
            </a:pPr>
            <a:r>
              <a:rPr lang="en-GB" sz="1400" dirty="0">
                <a:solidFill>
                  <a:srgbClr val="F7B538"/>
                </a:solidFill>
              </a:rPr>
              <a:t>Simple &amp; stable samples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 txBox="1">
            <a:spLocks/>
          </p:cNvSpPr>
          <p:nvPr/>
        </p:nvSpPr>
        <p:spPr>
          <a:xfrm>
            <a:off x="7822169" y="5264745"/>
            <a:ext cx="2229602" cy="1252117"/>
          </a:xfrm>
          <a:prstGeom prst="rect">
            <a:avLst/>
          </a:prstGeom>
          <a:solidFill>
            <a:srgbClr val="009CAD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DE0144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7B538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Module 3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Patient data (CRF) </a:t>
            </a:r>
          </a:p>
          <a:p>
            <a:pPr algn="ctr">
              <a:defRPr/>
            </a:pPr>
            <a:r>
              <a:rPr lang="en-GB" sz="1400" dirty="0">
                <a:solidFill>
                  <a:srgbClr val="F7B538"/>
                </a:solidFill>
              </a:rPr>
              <a:t>Samples obtained for the primary purpose of research</a:t>
            </a:r>
          </a:p>
        </p:txBody>
      </p:sp>
    </p:spTree>
    <p:extLst>
      <p:ext uri="{BB962C8B-B14F-4D97-AF65-F5344CB8AC3E}">
        <p14:creationId xmlns:p14="http://schemas.microsoft.com/office/powerpoint/2010/main" val="88954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9826870" cy="691666"/>
          </a:xfrm>
        </p:spPr>
        <p:txBody>
          <a:bodyPr/>
          <a:lstStyle/>
          <a:p>
            <a:r>
              <a:rPr lang="en-GB" b="1" dirty="0"/>
              <a:t>Step 2 – Prepare Documentation/Obtain Ethics/IRB Approval; Key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5</a:t>
            </a:fld>
            <a:endParaRPr lang="en-US" b="1" i="1" noProof="0" dirty="0"/>
          </a:p>
        </p:txBody>
      </p:sp>
      <p:sp>
        <p:nvSpPr>
          <p:cNvPr id="11" name="Rectangle 10"/>
          <p:cNvSpPr/>
          <p:nvPr/>
        </p:nvSpPr>
        <p:spPr>
          <a:xfrm>
            <a:off x="3623516" y="3612838"/>
            <a:ext cx="33158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Organise a Study Master File (electronic/paper)</a:t>
            </a:r>
          </a:p>
          <a:p>
            <a:pPr algn="ctr"/>
            <a:endParaRPr lang="en-GB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GB" dirty="0"/>
              <a:t>Example of SMF Structure : </a:t>
            </a:r>
            <a:r>
              <a:rPr lang="en-GB" dirty="0">
                <a:solidFill>
                  <a:srgbClr val="DE0144"/>
                </a:solidFill>
              </a:rPr>
              <a:t>https://isaricresearch.github.io/CCP-Study-Documents/ccp_resources</a:t>
            </a:r>
            <a:endParaRPr lang="en-GB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648" y="1192290"/>
            <a:ext cx="2737590" cy="15691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24206" y="3076759"/>
            <a:ext cx="30523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Develop standard operational procedures (SOPs) to be used by the study team</a:t>
            </a:r>
          </a:p>
          <a:p>
            <a:pPr algn="ctr"/>
            <a:endParaRPr lang="en-GB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GB" dirty="0"/>
              <a:t>Documents are available: </a:t>
            </a:r>
            <a:r>
              <a:rPr lang="en-GB" dirty="0">
                <a:solidFill>
                  <a:srgbClr val="DE0144"/>
                </a:solidFill>
              </a:rPr>
              <a:t>https://isaricresearch.github.io/CCP-Study-Documents/ccp_resources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058" y="1088178"/>
            <a:ext cx="1686650" cy="17773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286" y="2750375"/>
            <a:ext cx="3124200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750" dirty="0"/>
              <a:t>Check appropriate local/national guidelines; </a:t>
            </a:r>
          </a:p>
          <a:p>
            <a:pPr algn="ctr"/>
            <a:r>
              <a:rPr lang="en-GB" sz="1750" dirty="0"/>
              <a:t>As a guide, patients should only be enrolled once</a:t>
            </a:r>
          </a:p>
          <a:p>
            <a:pPr algn="ctr"/>
            <a:r>
              <a:rPr lang="en-GB" sz="1750" dirty="0"/>
              <a:t>appropriate approvals have been obtained for the applicable site</a:t>
            </a:r>
          </a:p>
          <a:p>
            <a:pPr algn="ctr"/>
            <a:endParaRPr lang="en-GB" sz="1750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GB" sz="1750" dirty="0"/>
              <a:t>Example responses for ethics applications can be found in the CCP Resources Library: </a:t>
            </a:r>
            <a:r>
              <a:rPr lang="en-GB" sz="1600" dirty="0">
                <a:solidFill>
                  <a:srgbClr val="DE0144"/>
                </a:solidFill>
              </a:rPr>
              <a:t>https://isaricresearch.github.io/CCP-Study-Documents/ccp_resources</a:t>
            </a:r>
            <a:endParaRPr lang="en-GB" sz="17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08" y="1192290"/>
            <a:ext cx="1468755" cy="142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3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9826870" cy="691666"/>
          </a:xfrm>
        </p:spPr>
        <p:txBody>
          <a:bodyPr/>
          <a:lstStyle/>
          <a:p>
            <a:r>
              <a:rPr lang="en-GB" b="1" dirty="0"/>
              <a:t>Step 3 – Planning Resources; Key Points (1/3)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6</a:t>
            </a:fld>
            <a:endParaRPr lang="en-US" b="1" i="1" noProof="0" dirty="0"/>
          </a:p>
        </p:txBody>
      </p:sp>
      <p:sp>
        <p:nvSpPr>
          <p:cNvPr id="11" name="Rectangle 10"/>
          <p:cNvSpPr/>
          <p:nvPr/>
        </p:nvSpPr>
        <p:spPr>
          <a:xfrm>
            <a:off x="1791859" y="1212841"/>
            <a:ext cx="863883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Principal Investigator takes overall responsibility for the study at their site</a:t>
            </a:r>
          </a:p>
          <a:p>
            <a:r>
              <a:rPr lang="en-GB" dirty="0"/>
              <a:t> </a:t>
            </a:r>
          </a:p>
          <a:p>
            <a:pPr lvl="1"/>
            <a:r>
              <a:rPr lang="en-GB" dirty="0"/>
              <a:t>Requires a team who can undertake many roles (</a:t>
            </a:r>
            <a:r>
              <a:rPr lang="en-GB" u="sng" dirty="0"/>
              <a:t>note</a:t>
            </a:r>
            <a:r>
              <a:rPr lang="en-GB" dirty="0"/>
              <a:t>: One person can carryout many roles) e.g.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People to take consent - can be done by clinical team caring for the patient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People to take samples from patient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People to transport the samples to the laboratory for analysis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People to process and analyse the samples</a:t>
            </a:r>
          </a:p>
          <a:p>
            <a:pPr lvl="1"/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People to complete the CRF</a:t>
            </a:r>
          </a:p>
          <a:p>
            <a:pPr lvl="1"/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/>
              <a:t>May not require patient contact</a:t>
            </a:r>
          </a:p>
          <a:p>
            <a:pPr lvl="2"/>
            <a:endParaRPr lang="en-GB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GB" dirty="0"/>
              <a:t>May include a person who has access to medical records (if completing data retrospectively)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8" y="1325008"/>
            <a:ext cx="1352005" cy="136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8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9826870" cy="691666"/>
          </a:xfrm>
        </p:spPr>
        <p:txBody>
          <a:bodyPr/>
          <a:lstStyle/>
          <a:p>
            <a:r>
              <a:rPr lang="en-GB" b="1" dirty="0"/>
              <a:t>Step 3 – Planning Resources; Key Points, (2/3) continued…</a:t>
            </a:r>
            <a:endParaRPr lang="en-GB" b="1" dirty="0">
              <a:solidFill>
                <a:srgbClr val="F7B538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7</a:t>
            </a:fld>
            <a:endParaRPr lang="en-US" b="1" i="1" noProof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08" y="1240752"/>
            <a:ext cx="1390829" cy="13908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28655" y="1186242"/>
            <a:ext cx="2412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7B538"/>
                </a:solidFill>
              </a:rPr>
              <a:t>Case Study, Malawi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8655" y="1595534"/>
            <a:ext cx="83780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First priority was staff safety and the difficulty in taking samples and collecting data per patient.  </a:t>
            </a:r>
          </a:p>
          <a:p>
            <a:endParaRPr lang="en-GB" sz="800" dirty="0"/>
          </a:p>
          <a:p>
            <a:r>
              <a:rPr lang="en-GB" dirty="0"/>
              <a:t>Established a team of three per patient – overview given in table below:</a:t>
            </a:r>
          </a:p>
        </p:txBody>
      </p:sp>
      <p:sp>
        <p:nvSpPr>
          <p:cNvPr id="8" name="Rectangle 7"/>
          <p:cNvSpPr/>
          <p:nvPr/>
        </p:nvSpPr>
        <p:spPr>
          <a:xfrm>
            <a:off x="236106" y="6071642"/>
            <a:ext cx="1052895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950" dirty="0"/>
              <a:t>PPE guidance taken from the UK Governments’ Public Health England Guide ‘Recommended PPE for healthcare workers by secondary care inpatient clinical setting, NHS and independent sector’.  Link below:</a:t>
            </a:r>
          </a:p>
          <a:p>
            <a:r>
              <a:rPr lang="en-GB" sz="950" dirty="0"/>
              <a:t>https://assets.publishing.service.gov.uk/government/uploads/system/uploads/attachment_data/file/879107/T1_poster_Recommended_PPE_for_healthcare_workers_by_secondary_care_clinical_context.pdf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39815"/>
              </p:ext>
            </p:extLst>
          </p:nvPr>
        </p:nvGraphicFramePr>
        <p:xfrm>
          <a:off x="2521130" y="2764662"/>
          <a:ext cx="6394918" cy="3008422"/>
        </p:xfrm>
        <a:graphic>
          <a:graphicData uri="http://schemas.openxmlformats.org/drawingml/2006/table">
            <a:tbl>
              <a:tblPr firstRow="1" firstCol="1" bandRow="1"/>
              <a:tblGrid>
                <a:gridCol w="1121318">
                  <a:extLst>
                    <a:ext uri="{9D8B030D-6E8A-4147-A177-3AD203B41FA5}">
                      <a16:colId xmlns:a16="http://schemas.microsoft.com/office/drawing/2014/main" val="3277759656"/>
                    </a:ext>
                  </a:extLst>
                </a:gridCol>
                <a:gridCol w="1921348">
                  <a:extLst>
                    <a:ext uri="{9D8B030D-6E8A-4147-A177-3AD203B41FA5}">
                      <a16:colId xmlns:a16="http://schemas.microsoft.com/office/drawing/2014/main" val="3464244142"/>
                    </a:ext>
                  </a:extLst>
                </a:gridCol>
                <a:gridCol w="3352252">
                  <a:extLst>
                    <a:ext uri="{9D8B030D-6E8A-4147-A177-3AD203B41FA5}">
                      <a16:colId xmlns:a16="http://schemas.microsoft.com/office/drawing/2014/main" val="3656572190"/>
                    </a:ext>
                  </a:extLst>
                </a:gridCol>
              </a:tblGrid>
              <a:tr h="501404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9CAD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GB" sz="1400" dirty="0">
                        <a:solidFill>
                          <a:srgbClr val="009CAD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9CAD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PPE Context</a:t>
                      </a:r>
                      <a:endParaRPr lang="en-GB" sz="1400" dirty="0">
                        <a:solidFill>
                          <a:srgbClr val="009CAD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9CAD"/>
                          </a:solidFill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GB" sz="1400" dirty="0">
                        <a:solidFill>
                          <a:srgbClr val="009CAD"/>
                        </a:solidFill>
                        <a:effectLst/>
                        <a:latin typeface="Corbel" panose="020B0503020204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497469"/>
                  </a:ext>
                </a:extLst>
              </a:tr>
              <a:tr h="501404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– full (single use)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Measures physiological observations and collects samples.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212514"/>
                  </a:ext>
                </a:extLst>
              </a:tr>
              <a:tr h="501404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– less restrictive (sessional use)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Collects data from notes and witnesses Informed Consent.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504566"/>
                  </a:ext>
                </a:extLst>
              </a:tr>
              <a:tr h="1504210"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 – less restrictive (sessional use)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  <a:latin typeface="Corbel" panose="020B0503020204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Supports Team Member 1 (double bagging and packing of samples; Runner – in case of unforeseen circumstances; Delivers samples to specimen collection reception before transfer to lab.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882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72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9826870" cy="691666"/>
          </a:xfrm>
        </p:spPr>
        <p:txBody>
          <a:bodyPr/>
          <a:lstStyle/>
          <a:p>
            <a:r>
              <a:rPr lang="en-GB" b="1" dirty="0"/>
              <a:t>Step 3 – Planning Resources; Key Points, (3/3) continued…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8</a:t>
            </a:fld>
            <a:endParaRPr lang="en-US" b="1" i="1" noProof="0" dirty="0"/>
          </a:p>
        </p:txBody>
      </p:sp>
      <p:sp>
        <p:nvSpPr>
          <p:cNvPr id="11" name="Rectangle 10"/>
          <p:cNvSpPr/>
          <p:nvPr/>
        </p:nvSpPr>
        <p:spPr>
          <a:xfrm>
            <a:off x="2034418" y="1234254"/>
            <a:ext cx="839277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Consider establishing a core team e.g. nurse(s), physician(s), focal lab technician/assistant/pharmacist etc.</a:t>
            </a:r>
          </a:p>
          <a:p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They can assist with the day-to-day study activities e.g. ensure all study resources are available for recruitment i.e. CRFs - digital PDA/tablet, or paper-based, sample collection kits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all relevant hospital staff are familiar with the study procedures from the Triage Room, to  A&amp;E, to ICU etc.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Share contact information with other hospital staff </a:t>
            </a:r>
          </a:p>
          <a:p>
            <a:endParaRPr lang="en-GB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Provide regular study updates to all facility staff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7" y="1325694"/>
            <a:ext cx="1587728" cy="13914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19349" y="5156156"/>
            <a:ext cx="823262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More key points on planning and resources can be found in our toolkit; ‘Site Capacity: Points to Consider’ guidance document : </a:t>
            </a:r>
            <a:r>
              <a:rPr lang="en-GB" dirty="0">
                <a:solidFill>
                  <a:srgbClr val="DE0144"/>
                </a:solidFill>
              </a:rPr>
              <a:t>https://isaricresearch.github.io/CCP-Study-Documents/CCP_toolkit</a:t>
            </a:r>
          </a:p>
        </p:txBody>
      </p:sp>
    </p:spTree>
    <p:extLst>
      <p:ext uri="{BB962C8B-B14F-4D97-AF65-F5344CB8AC3E}">
        <p14:creationId xmlns:p14="http://schemas.microsoft.com/office/powerpoint/2010/main" val="3226953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049C014-9A49-420E-AAFA-DB93920E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008" y="364420"/>
            <a:ext cx="9826870" cy="691666"/>
          </a:xfrm>
        </p:spPr>
        <p:txBody>
          <a:bodyPr/>
          <a:lstStyle/>
          <a:p>
            <a:r>
              <a:rPr lang="en-GB" b="1" dirty="0"/>
              <a:t>Step 4 – The Patients Journey; Key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2FEC3-FF3B-402C-81F8-A0EDE382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19B51A1E-902D-48AF-9020-955120F399B6}" type="slidenum">
              <a:rPr lang="en-US" b="1" i="1" noProof="0" smtClean="0"/>
              <a:pPr/>
              <a:t>9</a:t>
            </a:fld>
            <a:endParaRPr lang="en-US" b="1" i="1" noProof="0" dirty="0"/>
          </a:p>
        </p:txBody>
      </p:sp>
      <p:sp>
        <p:nvSpPr>
          <p:cNvPr id="11" name="Rectangle 10"/>
          <p:cNvSpPr/>
          <p:nvPr/>
        </p:nvSpPr>
        <p:spPr>
          <a:xfrm>
            <a:off x="368008" y="925439"/>
            <a:ext cx="10137864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study is well integrated into the routine health/facility system e.g. use a 'dedicated isolation room', for treating, consenting, sample(s) collection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Ensure appropriate PPE is available at facility: </a:t>
            </a:r>
          </a:p>
          <a:p>
            <a:endParaRPr lang="en-GB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Staff safety must come first </a:t>
            </a:r>
          </a:p>
          <a:p>
            <a:pPr lvl="1"/>
            <a:endParaRPr lang="en-GB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Consider partnering with facility’s nearby to share commodities/purchase equipment in bulk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GB" sz="1400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GB" dirty="0"/>
              <a:t>Ensure all staff are trained for PPE use:</a:t>
            </a:r>
          </a:p>
          <a:p>
            <a:pPr lvl="1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62886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0A2AAC-D70B-4233-9389-268D6896774D}">
  <ds:schemaRefs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71af3243-3dd4-4a8d-8c0d-dd76da1f02a5"/>
    <ds:schemaRef ds:uri="16c05727-aa75-4e4a-9b5f-8a80a1165891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1480</Words>
  <Application>Microsoft Office PowerPoint</Application>
  <PresentationFormat>Widescreen</PresentationFormat>
  <Paragraphs>170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Courier New</vt:lpstr>
      <vt:lpstr>Times New Roman</vt:lpstr>
      <vt:lpstr>Wingdings</vt:lpstr>
      <vt:lpstr>Office Theme</vt:lpstr>
      <vt:lpstr>Clinical Characterisation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2020-02-15T19:34:10Z</dcterms:created>
  <dcterms:modified xsi:type="dcterms:W3CDTF">2025-03-05T18:56:42Z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