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80" r:id="rId7"/>
    <p:sldId id="259" r:id="rId8"/>
    <p:sldId id="270" r:id="rId9"/>
    <p:sldId id="274" r:id="rId10"/>
    <p:sldId id="273" r:id="rId11"/>
    <p:sldId id="264" r:id="rId12"/>
    <p:sldId id="278" r:id="rId13"/>
    <p:sldId id="266" r:id="rId14"/>
    <p:sldId id="271" r:id="rId15"/>
    <p:sldId id="272" r:id="rId16"/>
    <p:sldId id="277" r:id="rId17"/>
    <p:sldId id="276" r:id="rId18"/>
    <p:sldId id="279" r:id="rId19"/>
    <p:sldId id="260"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CAD"/>
    <a:srgbClr val="DE0144"/>
    <a:srgbClr val="F7B53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90" autoAdjust="0"/>
  </p:normalViewPr>
  <p:slideViewPr>
    <p:cSldViewPr snapToGrid="0">
      <p:cViewPr varScale="1">
        <p:scale>
          <a:sx n="72" d="100"/>
          <a:sy n="72" d="100"/>
        </p:scale>
        <p:origin x="660"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52"/>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8/10/2021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8/10/2021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DCDB73-1A04-4C1D-9C1A-94EEC43E34BF}"/>
              </a:ext>
            </a:extLst>
          </p:cNvPr>
          <p:cNvSpPr/>
          <p:nvPr userDrawn="1"/>
        </p:nvSpPr>
        <p:spPr>
          <a:xfrm rot="16200000">
            <a:off x="2791999" y="-2479011"/>
            <a:ext cx="6584168" cy="11815239"/>
          </a:xfrm>
          <a:prstGeom prst="rect">
            <a:avLst/>
          </a:prstGeom>
          <a:gradFill flip="none" rotWithShape="1">
            <a:gsLst>
              <a:gs pos="0">
                <a:srgbClr val="DE0144">
                  <a:shade val="30000"/>
                  <a:satMod val="115000"/>
                </a:srgbClr>
              </a:gs>
              <a:gs pos="50000">
                <a:srgbClr val="DE0144">
                  <a:shade val="67500"/>
                  <a:satMod val="115000"/>
                </a:srgbClr>
              </a:gs>
              <a:gs pos="100000">
                <a:srgbClr val="DE0144">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91379" y="433107"/>
            <a:ext cx="5085650" cy="1870007"/>
          </a:xfrm>
        </p:spPr>
        <p:txBody>
          <a:bodyPr anchor="b"/>
          <a:lstStyle>
            <a:lvl1pPr algn="l">
              <a:defRPr sz="4500">
                <a:solidFill>
                  <a:schemeClr val="bg1"/>
                </a:solidFill>
              </a:defRPr>
            </a:lvl1pPr>
          </a:lstStyle>
          <a:p>
            <a:r>
              <a:rPr lang="en-US" noProof="0" dirty="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91379" y="2736942"/>
            <a:ext cx="5085650" cy="69166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pic>
        <p:nvPicPr>
          <p:cNvPr id="5" name="Picture 4">
            <a:extLst>
              <a:ext uri="{FF2B5EF4-FFF2-40B4-BE49-F238E27FC236}">
                <a16:creationId xmlns:a16="http://schemas.microsoft.com/office/drawing/2014/main" id="{88350346-72C2-46EA-86E8-CF961DC2B7A6}"/>
              </a:ext>
            </a:extLst>
          </p:cNvPr>
          <p:cNvPicPr>
            <a:picLocks noChangeAspect="1"/>
          </p:cNvPicPr>
          <p:nvPr userDrawn="1"/>
        </p:nvPicPr>
        <p:blipFill>
          <a:blip r:embed="rId2"/>
          <a:stretch>
            <a:fillRect/>
          </a:stretch>
        </p:blipFill>
        <p:spPr>
          <a:xfrm>
            <a:off x="459642" y="4704255"/>
            <a:ext cx="3415307" cy="1480434"/>
          </a:xfrm>
          <a:prstGeom prst="rect">
            <a:avLst/>
          </a:prstGeom>
        </p:spPr>
      </p:pic>
    </p:spTree>
    <p:extLst>
      <p:ext uri="{BB962C8B-B14F-4D97-AF65-F5344CB8AC3E}">
        <p14:creationId xmlns:p14="http://schemas.microsoft.com/office/powerpoint/2010/main" val="133403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487394" y="591537"/>
            <a:ext cx="5085650" cy="1870007"/>
          </a:xfrm>
        </p:spPr>
        <p:txBody>
          <a:bodyPr anchor="b"/>
          <a:lstStyle>
            <a:lvl1pPr algn="l">
              <a:defRPr sz="4500">
                <a:solidFill>
                  <a:srgbClr val="DE0144"/>
                </a:solidFill>
              </a:defRPr>
            </a:lvl1pPr>
          </a:lstStyle>
          <a:p>
            <a:r>
              <a:rPr lang="en-US" noProof="0" dirty="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487394" y="2837722"/>
            <a:ext cx="5085650" cy="691666"/>
          </a:xfrm>
        </p:spPr>
        <p:txBody>
          <a:bodyPr/>
          <a:lstStyle>
            <a:lvl1pPr marL="0" indent="0" algn="l">
              <a:buNone/>
              <a:defRPr sz="2400">
                <a:solidFill>
                  <a:srgbClr val="DE014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4" name="Subtitle 2">
            <a:extLst>
              <a:ext uri="{FF2B5EF4-FFF2-40B4-BE49-F238E27FC236}">
                <a16:creationId xmlns:a16="http://schemas.microsoft.com/office/drawing/2014/main" id="{E0297256-9755-4C59-ACEE-1617F16197D6}"/>
              </a:ext>
            </a:extLst>
          </p:cNvPr>
          <p:cNvSpPr>
            <a:spLocks noGrp="1"/>
          </p:cNvSpPr>
          <p:nvPr>
            <p:ph type="subTitle" idx="1" hasCustomPrompt="1"/>
          </p:nvPr>
        </p:nvSpPr>
        <p:spPr>
          <a:xfrm>
            <a:off x="382891" y="473345"/>
            <a:ext cx="5085650" cy="691666"/>
          </a:xfrm>
        </p:spPr>
        <p:txBody>
          <a:bodyPr/>
          <a:lstStyle>
            <a:lvl1pPr marL="0" indent="0" algn="l">
              <a:buNone/>
              <a:defRPr sz="2400" b="1">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Subtitle style</a:t>
            </a:r>
          </a:p>
        </p:txBody>
      </p:sp>
      <p:sp>
        <p:nvSpPr>
          <p:cNvPr id="6" name="Subtitle 2">
            <a:extLst>
              <a:ext uri="{FF2B5EF4-FFF2-40B4-BE49-F238E27FC236}">
                <a16:creationId xmlns:a16="http://schemas.microsoft.com/office/drawing/2014/main" id="{27EA355F-07AE-4B3F-82B9-DFC2046CC9EC}"/>
              </a:ext>
            </a:extLst>
          </p:cNvPr>
          <p:cNvSpPr txBox="1">
            <a:spLocks/>
          </p:cNvSpPr>
          <p:nvPr userDrawn="1"/>
        </p:nvSpPr>
        <p:spPr>
          <a:xfrm>
            <a:off x="382891" y="1540144"/>
            <a:ext cx="10080458" cy="4612461"/>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Text style</a:t>
            </a:r>
          </a:p>
        </p:txBody>
      </p:sp>
    </p:spTree>
    <p:extLst>
      <p:ext uri="{BB962C8B-B14F-4D97-AF65-F5344CB8AC3E}">
        <p14:creationId xmlns:p14="http://schemas.microsoft.com/office/powerpoint/2010/main" val="7787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lvl1pPr>
              <a:defRPr sz="2400" b="1"/>
            </a:lvl1pPr>
          </a:lstStyle>
          <a:p>
            <a:r>
              <a:rPr lang="en-US" noProof="0" dirty="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B49458FF-0900-45F9-8E53-959D4667E083}"/>
              </a:ext>
            </a:extLst>
          </p:cNvPr>
          <p:cNvSpPr>
            <a:spLocks noGrp="1"/>
          </p:cNvSpPr>
          <p:nvPr>
            <p:ph type="ctrTitle" hasCustomPrompt="1"/>
          </p:nvPr>
        </p:nvSpPr>
        <p:spPr>
          <a:xfrm>
            <a:off x="487394" y="591537"/>
            <a:ext cx="5085650" cy="1870007"/>
          </a:xfrm>
        </p:spPr>
        <p:txBody>
          <a:bodyPr anchor="b"/>
          <a:lstStyle>
            <a:lvl1pPr algn="l">
              <a:defRPr sz="4500">
                <a:solidFill>
                  <a:srgbClr val="DE0144"/>
                </a:solidFill>
              </a:defRPr>
            </a:lvl1pPr>
          </a:lstStyle>
          <a:p>
            <a:r>
              <a:rPr lang="en-US" noProof="0" dirty="0"/>
              <a:t>Thank you</a:t>
            </a:r>
          </a:p>
        </p:txBody>
      </p:sp>
      <p:sp>
        <p:nvSpPr>
          <p:cNvPr id="6" name="Subtitle 2">
            <a:extLst>
              <a:ext uri="{FF2B5EF4-FFF2-40B4-BE49-F238E27FC236}">
                <a16:creationId xmlns:a16="http://schemas.microsoft.com/office/drawing/2014/main" id="{7D047102-DD6C-4607-9ECA-F66B6B5C40C7}"/>
              </a:ext>
            </a:extLst>
          </p:cNvPr>
          <p:cNvSpPr>
            <a:spLocks noGrp="1"/>
          </p:cNvSpPr>
          <p:nvPr>
            <p:ph type="subTitle" idx="1" hasCustomPrompt="1"/>
          </p:nvPr>
        </p:nvSpPr>
        <p:spPr>
          <a:xfrm>
            <a:off x="487394" y="2837722"/>
            <a:ext cx="5085650" cy="691666"/>
          </a:xfrm>
        </p:spPr>
        <p:txBody>
          <a:bodyPr/>
          <a:lstStyle>
            <a:lvl1pPr marL="0" indent="0" algn="l">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mentions</a:t>
            </a:r>
          </a:p>
        </p:txBody>
      </p:sp>
    </p:spTree>
    <p:extLst>
      <p:ext uri="{BB962C8B-B14F-4D97-AF65-F5344CB8AC3E}">
        <p14:creationId xmlns:p14="http://schemas.microsoft.com/office/powerpoint/2010/main" val="113976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pic>
        <p:nvPicPr>
          <p:cNvPr id="9" name="Picture 8">
            <a:extLst>
              <a:ext uri="{FF2B5EF4-FFF2-40B4-BE49-F238E27FC236}">
                <a16:creationId xmlns:a16="http://schemas.microsoft.com/office/drawing/2014/main" id="{BB9CEAC1-3D81-49DC-8FF4-9EF311E0FC3B}"/>
              </a:ext>
            </a:extLst>
          </p:cNvPr>
          <p:cNvPicPr>
            <a:picLocks noChangeAspect="1"/>
          </p:cNvPicPr>
          <p:nvPr userDrawn="1"/>
        </p:nvPicPr>
        <p:blipFill>
          <a:blip r:embed="rId2"/>
          <a:stretch>
            <a:fillRect/>
          </a:stretch>
        </p:blipFill>
        <p:spPr>
          <a:xfrm>
            <a:off x="807272" y="4101644"/>
            <a:ext cx="2392473" cy="721236"/>
          </a:xfrm>
          <a:prstGeom prst="rect">
            <a:avLst/>
          </a:prstGeom>
        </p:spPr>
      </p:pic>
      <p:pic>
        <p:nvPicPr>
          <p:cNvPr id="12" name="Picture 11">
            <a:extLst>
              <a:ext uri="{FF2B5EF4-FFF2-40B4-BE49-F238E27FC236}">
                <a16:creationId xmlns:a16="http://schemas.microsoft.com/office/drawing/2014/main" id="{F42AFDC3-8916-4A7D-806D-47BB5AF1823A}"/>
              </a:ext>
            </a:extLst>
          </p:cNvPr>
          <p:cNvPicPr>
            <a:picLocks noChangeAspect="1"/>
          </p:cNvPicPr>
          <p:nvPr userDrawn="1"/>
        </p:nvPicPr>
        <p:blipFill>
          <a:blip r:embed="rId3"/>
          <a:stretch>
            <a:fillRect/>
          </a:stretch>
        </p:blipFill>
        <p:spPr>
          <a:xfrm>
            <a:off x="3724389" y="1413302"/>
            <a:ext cx="1716747" cy="1184555"/>
          </a:xfrm>
          <a:prstGeom prst="rect">
            <a:avLst/>
          </a:prstGeom>
        </p:spPr>
      </p:pic>
      <p:pic>
        <p:nvPicPr>
          <p:cNvPr id="13" name="Picture 12">
            <a:extLst>
              <a:ext uri="{FF2B5EF4-FFF2-40B4-BE49-F238E27FC236}">
                <a16:creationId xmlns:a16="http://schemas.microsoft.com/office/drawing/2014/main" id="{06CE8A34-6685-4F1D-873C-3DA161A4D556}"/>
              </a:ext>
            </a:extLst>
          </p:cNvPr>
          <p:cNvPicPr>
            <a:picLocks noChangeAspect="1"/>
          </p:cNvPicPr>
          <p:nvPr userDrawn="1"/>
        </p:nvPicPr>
        <p:blipFill rotWithShape="1">
          <a:blip r:embed="rId4"/>
          <a:srcRect l="25401" r="20772"/>
          <a:stretch/>
        </p:blipFill>
        <p:spPr>
          <a:xfrm>
            <a:off x="2386079" y="1317777"/>
            <a:ext cx="1155532" cy="1431187"/>
          </a:xfrm>
          <a:prstGeom prst="rect">
            <a:avLst/>
          </a:prstGeom>
        </p:spPr>
      </p:pic>
      <p:pic>
        <p:nvPicPr>
          <p:cNvPr id="14" name="Picture 13">
            <a:extLst>
              <a:ext uri="{FF2B5EF4-FFF2-40B4-BE49-F238E27FC236}">
                <a16:creationId xmlns:a16="http://schemas.microsoft.com/office/drawing/2014/main" id="{5BBE6DC3-6226-4063-9D87-6065873D329C}"/>
              </a:ext>
            </a:extLst>
          </p:cNvPr>
          <p:cNvPicPr>
            <a:picLocks noChangeAspect="1"/>
          </p:cNvPicPr>
          <p:nvPr userDrawn="1"/>
        </p:nvPicPr>
        <p:blipFill>
          <a:blip r:embed="rId5"/>
          <a:stretch>
            <a:fillRect/>
          </a:stretch>
        </p:blipFill>
        <p:spPr>
          <a:xfrm>
            <a:off x="6474093" y="4173572"/>
            <a:ext cx="2392473" cy="513024"/>
          </a:xfrm>
          <a:prstGeom prst="rect">
            <a:avLst/>
          </a:prstGeom>
        </p:spPr>
      </p:pic>
      <p:pic>
        <p:nvPicPr>
          <p:cNvPr id="15" name="Picture 14">
            <a:extLst>
              <a:ext uri="{FF2B5EF4-FFF2-40B4-BE49-F238E27FC236}">
                <a16:creationId xmlns:a16="http://schemas.microsoft.com/office/drawing/2014/main" id="{1720C263-A794-416A-BD9C-D8EEED55BD11}"/>
              </a:ext>
            </a:extLst>
          </p:cNvPr>
          <p:cNvPicPr>
            <a:picLocks noChangeAspect="1"/>
          </p:cNvPicPr>
          <p:nvPr userDrawn="1"/>
        </p:nvPicPr>
        <p:blipFill>
          <a:blip r:embed="rId6"/>
          <a:stretch>
            <a:fillRect/>
          </a:stretch>
        </p:blipFill>
        <p:spPr>
          <a:xfrm>
            <a:off x="3658374" y="4068501"/>
            <a:ext cx="2154079" cy="799753"/>
          </a:xfrm>
          <a:prstGeom prst="rect">
            <a:avLst/>
          </a:prstGeom>
        </p:spPr>
      </p:pic>
      <p:pic>
        <p:nvPicPr>
          <p:cNvPr id="16" name="Picture 15">
            <a:extLst>
              <a:ext uri="{FF2B5EF4-FFF2-40B4-BE49-F238E27FC236}">
                <a16:creationId xmlns:a16="http://schemas.microsoft.com/office/drawing/2014/main" id="{5463732E-45EC-4890-A1FA-454C2F62F4D1}"/>
              </a:ext>
            </a:extLst>
          </p:cNvPr>
          <p:cNvPicPr>
            <a:picLocks noChangeAspect="1"/>
          </p:cNvPicPr>
          <p:nvPr userDrawn="1"/>
        </p:nvPicPr>
        <p:blipFill>
          <a:blip r:embed="rId7"/>
          <a:stretch>
            <a:fillRect/>
          </a:stretch>
        </p:blipFill>
        <p:spPr>
          <a:xfrm>
            <a:off x="823107" y="5250611"/>
            <a:ext cx="1081855" cy="721236"/>
          </a:xfrm>
          <a:prstGeom prst="rect">
            <a:avLst/>
          </a:prstGeom>
        </p:spPr>
      </p:pic>
      <p:pic>
        <p:nvPicPr>
          <p:cNvPr id="17" name="Picture 16">
            <a:extLst>
              <a:ext uri="{FF2B5EF4-FFF2-40B4-BE49-F238E27FC236}">
                <a16:creationId xmlns:a16="http://schemas.microsoft.com/office/drawing/2014/main" id="{2134F5F6-96A9-4B1E-8DB9-CE683AA77616}"/>
              </a:ext>
            </a:extLst>
          </p:cNvPr>
          <p:cNvPicPr>
            <a:picLocks noChangeAspect="1"/>
          </p:cNvPicPr>
          <p:nvPr userDrawn="1"/>
        </p:nvPicPr>
        <p:blipFill rotWithShape="1">
          <a:blip r:embed="rId8"/>
          <a:srcRect l="14289" t="29496" r="12860" b="35684"/>
          <a:stretch/>
        </p:blipFill>
        <p:spPr>
          <a:xfrm>
            <a:off x="5726367" y="1658264"/>
            <a:ext cx="2582614" cy="694332"/>
          </a:xfrm>
          <a:prstGeom prst="rect">
            <a:avLst/>
          </a:prstGeom>
        </p:spPr>
      </p:pic>
      <p:pic>
        <p:nvPicPr>
          <p:cNvPr id="18" name="Picture 17">
            <a:extLst>
              <a:ext uri="{FF2B5EF4-FFF2-40B4-BE49-F238E27FC236}">
                <a16:creationId xmlns:a16="http://schemas.microsoft.com/office/drawing/2014/main" id="{8410FA7A-FEE9-4757-BD01-39DD9B42FE9D}"/>
              </a:ext>
            </a:extLst>
          </p:cNvPr>
          <p:cNvPicPr>
            <a:picLocks noChangeAspect="1"/>
          </p:cNvPicPr>
          <p:nvPr userDrawn="1"/>
        </p:nvPicPr>
        <p:blipFill rotWithShape="1">
          <a:blip r:embed="rId9"/>
          <a:srcRect l="20992" r="20688"/>
          <a:stretch/>
        </p:blipFill>
        <p:spPr>
          <a:xfrm>
            <a:off x="807272" y="1397617"/>
            <a:ext cx="1245151" cy="1184555"/>
          </a:xfrm>
          <a:prstGeom prst="rect">
            <a:avLst/>
          </a:prstGeom>
        </p:spPr>
      </p:pic>
      <p:sp>
        <p:nvSpPr>
          <p:cNvPr id="19" name="Subtitle 2">
            <a:extLst>
              <a:ext uri="{FF2B5EF4-FFF2-40B4-BE49-F238E27FC236}">
                <a16:creationId xmlns:a16="http://schemas.microsoft.com/office/drawing/2014/main" id="{8CA770F2-C58C-45BC-9F1E-165A8AB194A1}"/>
              </a:ext>
            </a:extLst>
          </p:cNvPr>
          <p:cNvSpPr>
            <a:spLocks noGrp="1"/>
          </p:cNvSpPr>
          <p:nvPr>
            <p:ph type="subTitle" idx="1" hasCustomPrompt="1"/>
          </p:nvPr>
        </p:nvSpPr>
        <p:spPr>
          <a:xfrm>
            <a:off x="847977" y="798036"/>
            <a:ext cx="5085650" cy="691666"/>
          </a:xfrm>
        </p:spPr>
        <p:txBody>
          <a:bodyPr/>
          <a:lstStyle>
            <a:lvl1pPr marL="0" indent="0" algn="l">
              <a:buNone/>
              <a:defRPr sz="2400">
                <a:solidFill>
                  <a:srgbClr val="DE014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ISARIC 2.0 funders</a:t>
            </a:r>
          </a:p>
        </p:txBody>
      </p:sp>
      <p:sp>
        <p:nvSpPr>
          <p:cNvPr id="20" name="Subtitle 2">
            <a:extLst>
              <a:ext uri="{FF2B5EF4-FFF2-40B4-BE49-F238E27FC236}">
                <a16:creationId xmlns:a16="http://schemas.microsoft.com/office/drawing/2014/main" id="{435910DE-B8C7-42F4-934C-78AD0E2796AE}"/>
              </a:ext>
            </a:extLst>
          </p:cNvPr>
          <p:cNvSpPr txBox="1">
            <a:spLocks/>
          </p:cNvSpPr>
          <p:nvPr userDrawn="1"/>
        </p:nvSpPr>
        <p:spPr>
          <a:xfrm>
            <a:off x="823107" y="3353679"/>
            <a:ext cx="7824615" cy="691666"/>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Partners supporting research preparedness and response</a:t>
            </a:r>
          </a:p>
        </p:txBody>
      </p:sp>
    </p:spTree>
    <p:extLst>
      <p:ext uri="{BB962C8B-B14F-4D97-AF65-F5344CB8AC3E}">
        <p14:creationId xmlns:p14="http://schemas.microsoft.com/office/powerpoint/2010/main" val="150585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3A9FD3-094B-4E07-B4C8-1AF12574345F}"/>
              </a:ext>
            </a:extLst>
          </p:cNvPr>
          <p:cNvSpPr/>
          <p:nvPr userDrawn="1"/>
        </p:nvSpPr>
        <p:spPr>
          <a:xfrm rot="16200000">
            <a:off x="2667000" y="-2667001"/>
            <a:ext cx="6858000" cy="12192000"/>
          </a:xfrm>
          <a:prstGeom prst="rect">
            <a:avLst/>
          </a:prstGeom>
          <a:gradFill flip="none" rotWithShape="1">
            <a:gsLst>
              <a:gs pos="0">
                <a:srgbClr val="DE0144">
                  <a:shade val="30000"/>
                  <a:satMod val="115000"/>
                </a:srgbClr>
              </a:gs>
              <a:gs pos="50000">
                <a:srgbClr val="DE0144">
                  <a:shade val="67500"/>
                  <a:satMod val="115000"/>
                </a:srgbClr>
              </a:gs>
              <a:gs pos="100000">
                <a:srgbClr val="DE0144">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2276B62B-1C83-4095-8892-C8CB859EC497}"/>
              </a:ext>
            </a:extLst>
          </p:cNvPr>
          <p:cNvSpPr/>
          <p:nvPr userDrawn="1"/>
        </p:nvSpPr>
        <p:spPr>
          <a:xfrm rot="16200000">
            <a:off x="2167420" y="-1862620"/>
            <a:ext cx="6568294" cy="10598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65000"/>
                    <a:lumOff val="3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noFill/>
          </a:ln>
        </p:spPr>
        <p:txBody>
          <a:bodyPr vert="horz" lIns="0" tIns="0" rIns="0" bIns="0" rtlCol="0" anchor="ctr"/>
          <a:lstStyle>
            <a:lvl1pPr algn="ctr">
              <a:defRPr sz="1400">
                <a:solidFill>
                  <a:schemeClr val="bg1"/>
                </a:solidFill>
              </a:defRPr>
            </a:lvl1pPr>
          </a:lstStyle>
          <a:p>
            <a:r>
              <a:rPr lang="en-US" dirty="0"/>
              <a:t>page </a:t>
            </a:r>
            <a:fld id="{19B51A1E-902D-48AF-9020-955120F399B6}" type="slidenum">
              <a:rPr lang="en-US" b="1" i="1" smtClean="0"/>
              <a:pPr/>
              <a:t>‹#›</a:t>
            </a:fld>
            <a:endParaRPr lang="en-US" b="1" i="1" dirty="0"/>
          </a:p>
        </p:txBody>
      </p:sp>
      <p:pic>
        <p:nvPicPr>
          <p:cNvPr id="14" name="Picture 13">
            <a:extLst>
              <a:ext uri="{FF2B5EF4-FFF2-40B4-BE49-F238E27FC236}">
                <a16:creationId xmlns:a16="http://schemas.microsoft.com/office/drawing/2014/main" id="{58BD2140-788F-4408-BC41-D7C7A4F29528}"/>
              </a:ext>
            </a:extLst>
          </p:cNvPr>
          <p:cNvPicPr>
            <a:picLocks noChangeAspect="1"/>
          </p:cNvPicPr>
          <p:nvPr userDrawn="1"/>
        </p:nvPicPr>
        <p:blipFill>
          <a:blip r:embed="rId8"/>
          <a:stretch>
            <a:fillRect/>
          </a:stretch>
        </p:blipFill>
        <p:spPr>
          <a:xfrm>
            <a:off x="10870308" y="288013"/>
            <a:ext cx="1321692" cy="572914"/>
          </a:xfrm>
          <a:prstGeom prst="rect">
            <a:avLst/>
          </a:prstGeom>
        </p:spPr>
      </p:pic>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6" r:id="rId3"/>
    <p:sldLayoutId id="2147483668" r:id="rId4"/>
    <p:sldLayoutId id="2147483655" r:id="rId5"/>
    <p:sldLayoutId id="2147483654" r:id="rId6"/>
  </p:sldLayoutIdLst>
  <p:hf hdr="0" ftr="0" dt="0"/>
  <p:txStyles>
    <p:titleStyle>
      <a:lvl1pPr algn="l" defTabSz="914400" rtl="0" eaLnBrk="1" latinLnBrk="0" hangingPunct="1">
        <a:lnSpc>
          <a:spcPct val="90000"/>
        </a:lnSpc>
        <a:spcBef>
          <a:spcPct val="0"/>
        </a:spcBef>
        <a:buNone/>
        <a:defRPr sz="3200" kern="1200" spc="-150">
          <a:solidFill>
            <a:schemeClr val="tx1">
              <a:lumMod val="65000"/>
              <a:lumOff val="3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isaric.tghn.org/" TargetMode="External"/><Relationship Id="rId4" Type="http://schemas.openxmlformats.org/officeDocument/2006/relationships/hyperlink" Target="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460159" y="560133"/>
            <a:ext cx="5085650" cy="1752600"/>
          </a:xfrm>
        </p:spPr>
        <p:txBody>
          <a:bodyPr/>
          <a:lstStyle/>
          <a:p>
            <a:pPr algn="l"/>
            <a:r>
              <a:rPr lang="en-US" dirty="0"/>
              <a:t>Clinical </a:t>
            </a:r>
            <a:r>
              <a:rPr lang="en-US" dirty="0" err="1"/>
              <a:t>Characterisation</a:t>
            </a:r>
            <a:r>
              <a:rPr lang="en-US" dirty="0"/>
              <a:t> Protocol</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460159" y="2738395"/>
            <a:ext cx="5085650" cy="691666"/>
          </a:xfrm>
        </p:spPr>
        <p:txBody>
          <a:bodyPr/>
          <a:lstStyle/>
          <a:p>
            <a:r>
              <a:rPr lang="en-US" dirty="0">
                <a:solidFill>
                  <a:srgbClr val="F7B538"/>
                </a:solidFill>
              </a:rPr>
              <a:t>Training for Site Staff</a:t>
            </a:r>
          </a:p>
        </p:txBody>
      </p:sp>
      <p:pic>
        <p:nvPicPr>
          <p:cNvPr id="5" name="Picture 4">
            <a:extLst>
              <a:ext uri="{FF2B5EF4-FFF2-40B4-BE49-F238E27FC236}">
                <a16:creationId xmlns:a16="http://schemas.microsoft.com/office/drawing/2014/main" id="{2D4464DB-FA06-464D-B6E0-97ED29D2A6CD}"/>
              </a:ext>
            </a:extLst>
          </p:cNvPr>
          <p:cNvPicPr>
            <a:picLocks noChangeAspect="1"/>
          </p:cNvPicPr>
          <p:nvPr/>
        </p:nvPicPr>
        <p:blipFill rotWithShape="1">
          <a:blip r:embed="rId3"/>
          <a:srcRect t="37196"/>
          <a:stretch/>
        </p:blipFill>
        <p:spPr>
          <a:xfrm>
            <a:off x="5079491" y="134471"/>
            <a:ext cx="7000214" cy="6591181"/>
          </a:xfrm>
          <a:prstGeom prst="rect">
            <a:avLst/>
          </a:prstGeom>
        </p:spPr>
      </p:pic>
      <p:sp>
        <p:nvSpPr>
          <p:cNvPr id="6" name="Rectangle 5">
            <a:extLst>
              <a:ext uri="{FF2B5EF4-FFF2-40B4-BE49-F238E27FC236}">
                <a16:creationId xmlns:a16="http://schemas.microsoft.com/office/drawing/2014/main" id="{AF3B7043-119F-4662-994B-CCADC35E6BD2}"/>
              </a:ext>
            </a:extLst>
          </p:cNvPr>
          <p:cNvSpPr/>
          <p:nvPr/>
        </p:nvSpPr>
        <p:spPr>
          <a:xfrm>
            <a:off x="3703635" y="5211623"/>
            <a:ext cx="8488365" cy="861774"/>
          </a:xfrm>
          <a:prstGeom prst="rect">
            <a:avLst/>
          </a:prstGeom>
        </p:spPr>
        <p:txBody>
          <a:bodyPr wrap="square">
            <a:spAutoFit/>
          </a:bodyPr>
          <a:lstStyle/>
          <a:p>
            <a:pPr>
              <a:spcAft>
                <a:spcPts val="0"/>
              </a:spcAft>
              <a:tabLst>
                <a:tab pos="2865755" algn="ctr"/>
                <a:tab pos="5731510" algn="r"/>
              </a:tabLst>
            </a:pP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a:t>
            </a: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August 2021 [Based on the WHO/ISARIC Clinical Characterisation Protocol (CCP), Version 3.1/3.2; Citation: Dunning, J. W., et al. (2014). "Open source clinical science for emerging infections." Lancet Infect Dis 14(1): 8-9].</a:t>
            </a:r>
          </a:p>
          <a:p>
            <a:pPr>
              <a:spcAft>
                <a:spcPts val="0"/>
              </a:spcAft>
              <a:tabLst>
                <a:tab pos="2865755" algn="ctr"/>
                <a:tab pos="5731510" algn="r"/>
              </a:tabLst>
            </a:pP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Licensed under a </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Creative Commons Attribution-</a:t>
            </a:r>
            <a:r>
              <a:rPr lang="en-GB" sz="1000" u="sng" dirty="0" err="1">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ShareAlike</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4.0</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 International</a:t>
            </a: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by </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ISARIC</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 on</a:t>
            </a: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behalf of Oxford University. Please credit us in any publication or dissemination of documents/training.</a:t>
            </a:r>
            <a:endParaRPr lang="en-GB" sz="1000" dirty="0">
              <a:solidFill>
                <a:schemeClr val="bg1"/>
              </a:solidFill>
            </a:endParaRP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691666"/>
          </a:xfrm>
        </p:spPr>
        <p:txBody>
          <a:bodyPr/>
          <a:lstStyle/>
          <a:p>
            <a:r>
              <a:rPr lang="en-GB" b="1" dirty="0"/>
              <a:t>Screening &amp; Study Enrolment; Participant Information Sheet (1/3)</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10</a:t>
            </a:fld>
            <a:endParaRPr lang="en-US" b="1" i="1" noProof="0" dirty="0"/>
          </a:p>
        </p:txBody>
      </p:sp>
      <p:sp>
        <p:nvSpPr>
          <p:cNvPr id="11" name="Rectangle 10"/>
          <p:cNvSpPr/>
          <p:nvPr/>
        </p:nvSpPr>
        <p:spPr>
          <a:xfrm>
            <a:off x="368008" y="923452"/>
            <a:ext cx="10137864" cy="5355312"/>
          </a:xfrm>
          <a:prstGeom prst="rect">
            <a:avLst/>
          </a:prstGeom>
        </p:spPr>
        <p:txBody>
          <a:bodyPr wrap="square">
            <a:spAutoFit/>
          </a:bodyPr>
          <a:lstStyle/>
          <a:p>
            <a:pPr marL="285750" indent="-285750">
              <a:buFont typeface="Arial" panose="020B0604020202020204" pitchFamily="34" charset="0"/>
              <a:buChar char="•"/>
            </a:pPr>
            <a:r>
              <a:rPr lang="en-GB" dirty="0"/>
              <a:t>The patient, or the patient’s carer/guardian, should be provided with a ‘Participant Information Sheet’ and allowed to read and ask any questions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Ensure that the patient, or the patient’s carer/guardian, has had time to ask any questions (they may be scared)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must understand that participation is </a:t>
            </a:r>
            <a:r>
              <a:rPr lang="en-GB" dirty="0">
                <a:solidFill>
                  <a:srgbClr val="DE0144"/>
                </a:solidFill>
              </a:rPr>
              <a:t>voluntary</a:t>
            </a:r>
            <a:r>
              <a:rPr lang="en-GB" dirty="0"/>
              <a:t> – they can stop at any time, and request that any samples or information collected can be destroyed</a:t>
            </a:r>
          </a:p>
          <a:p>
            <a:endParaRPr lang="en-GB" dirty="0"/>
          </a:p>
          <a:p>
            <a:pPr marL="742950" lvl="1" indent="-285750">
              <a:buFont typeface="Courier New" panose="02070309020205020404" pitchFamily="49" charset="0"/>
              <a:buChar char="o"/>
            </a:pPr>
            <a:r>
              <a:rPr lang="en-GB" dirty="0"/>
              <a:t>If they do not enter the study they understand that it will not affect they way that they doctors will treat them – they still receive the best care currently available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All </a:t>
            </a:r>
            <a:r>
              <a:rPr lang="en-GB" dirty="0">
                <a:solidFill>
                  <a:srgbClr val="DE0144"/>
                </a:solidFill>
              </a:rPr>
              <a:t>information</a:t>
            </a:r>
            <a:r>
              <a:rPr lang="en-GB" dirty="0"/>
              <a:t> about the </a:t>
            </a:r>
            <a:r>
              <a:rPr lang="en-GB" dirty="0">
                <a:solidFill>
                  <a:srgbClr val="DE0144"/>
                </a:solidFill>
              </a:rPr>
              <a:t>patient</a:t>
            </a:r>
            <a:r>
              <a:rPr lang="en-GB" dirty="0"/>
              <a:t> will be kept </a:t>
            </a:r>
            <a:r>
              <a:rPr lang="en-GB" dirty="0">
                <a:solidFill>
                  <a:srgbClr val="DE0144"/>
                </a:solidFill>
              </a:rPr>
              <a:t>private</a:t>
            </a:r>
            <a:r>
              <a:rPr lang="en-GB" dirty="0"/>
              <a:t>. Only the people responsible for their care and for this study will know that they were involved in this study</a:t>
            </a:r>
          </a:p>
          <a:p>
            <a:endParaRPr lang="en-GB" dirty="0"/>
          </a:p>
          <a:p>
            <a:pPr marL="742950" lvl="1" indent="-285750">
              <a:buFont typeface="Courier New" panose="02070309020205020404" pitchFamily="49" charset="0"/>
              <a:buChar char="o"/>
            </a:pPr>
            <a:r>
              <a:rPr lang="en-GB" dirty="0"/>
              <a:t>No personal details i.e. name, date of birth etc. are collected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Their data will be stored </a:t>
            </a:r>
            <a:r>
              <a:rPr lang="en-GB" dirty="0">
                <a:solidFill>
                  <a:srgbClr val="009CAD"/>
                </a:solidFill>
              </a:rPr>
              <a:t>[</a:t>
            </a:r>
            <a:r>
              <a:rPr lang="en-GB" u="sng" dirty="0">
                <a:solidFill>
                  <a:srgbClr val="009CAD"/>
                </a:solidFill>
              </a:rPr>
              <a:t>on a computer/in a filing cabinet</a:t>
            </a:r>
            <a:r>
              <a:rPr lang="en-GB" dirty="0">
                <a:solidFill>
                  <a:srgbClr val="009CAD"/>
                </a:solidFill>
              </a:rPr>
              <a:t>]</a:t>
            </a:r>
            <a:r>
              <a:rPr lang="en-GB" dirty="0"/>
              <a:t>, and will be kept secure.  </a:t>
            </a:r>
            <a:r>
              <a:rPr lang="en-GB" u="sng" dirty="0">
                <a:solidFill>
                  <a:srgbClr val="009CAD"/>
                </a:solidFill>
              </a:rPr>
              <a:t>[Provide details on the duration that the data will be kept]</a:t>
            </a:r>
            <a:endParaRPr lang="en-GB" dirty="0"/>
          </a:p>
        </p:txBody>
      </p:sp>
      <p:sp>
        <p:nvSpPr>
          <p:cNvPr id="5" name="Rectangle 4">
            <a:extLst>
              <a:ext uri="{FF2B5EF4-FFF2-40B4-BE49-F238E27FC236}">
                <a16:creationId xmlns:a16="http://schemas.microsoft.com/office/drawing/2014/main" id="{C4CC4BCC-92C7-4563-A3DE-CD2A2ED453AB}"/>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353264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488267"/>
          </a:xfrm>
        </p:spPr>
        <p:txBody>
          <a:bodyPr/>
          <a:lstStyle/>
          <a:p>
            <a:r>
              <a:rPr lang="en-GB" b="1" dirty="0"/>
              <a:t>Screening &amp; Study Enrolment; Informed Consent Form (2/3)</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11</a:t>
            </a:fld>
            <a:endParaRPr lang="en-US" b="1" i="1" noProof="0" dirty="0"/>
          </a:p>
        </p:txBody>
      </p:sp>
      <p:sp>
        <p:nvSpPr>
          <p:cNvPr id="11" name="Rectangle 10"/>
          <p:cNvSpPr/>
          <p:nvPr/>
        </p:nvSpPr>
        <p:spPr>
          <a:xfrm>
            <a:off x="4937761" y="1592768"/>
            <a:ext cx="5568111" cy="4524315"/>
          </a:xfrm>
          <a:prstGeom prst="rect">
            <a:avLst/>
          </a:prstGeom>
        </p:spPr>
        <p:txBody>
          <a:bodyPr wrap="square">
            <a:spAutoFit/>
          </a:bodyPr>
          <a:lstStyle/>
          <a:p>
            <a:pPr marL="285750" indent="-285750">
              <a:buFont typeface="Arial" panose="020B0604020202020204" pitchFamily="34" charset="0"/>
              <a:buChar char="•"/>
            </a:pPr>
            <a:r>
              <a:rPr lang="en-GB" dirty="0"/>
              <a:t>If they are willing then they should complete the Informed Consent Form and either sign, </a:t>
            </a:r>
            <a:r>
              <a:rPr lang="en-GB" u="sng" dirty="0">
                <a:solidFill>
                  <a:srgbClr val="009CAD"/>
                </a:solidFill>
              </a:rPr>
              <a:t>or provide a thumbprint</a:t>
            </a:r>
            <a:r>
              <a:rPr lang="en-GB" dirty="0"/>
              <a:t> where requested</a:t>
            </a:r>
          </a:p>
          <a:p>
            <a:endParaRPr lang="en-GB" dirty="0"/>
          </a:p>
          <a:p>
            <a:pPr marL="285750" indent="-285750">
              <a:buFont typeface="Arial" panose="020B0604020202020204" pitchFamily="34" charset="0"/>
              <a:buChar char="•"/>
            </a:pPr>
            <a:r>
              <a:rPr lang="en-GB" dirty="0"/>
              <a:t>If participant can give consent, but is unable to read, </a:t>
            </a:r>
            <a:r>
              <a:rPr lang="en-GB" u="sng" dirty="0">
                <a:solidFill>
                  <a:srgbClr val="009CAD"/>
                </a:solidFill>
              </a:rPr>
              <a:t>then a witness countersigns the form to indicate that the consent process was informed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Some patients will be too ill to give informed consent</a:t>
            </a:r>
          </a:p>
          <a:p>
            <a:pPr marL="285750" indent="-285750">
              <a:buFont typeface="Arial" panose="020B0604020202020204" pitchFamily="34" charset="0"/>
              <a:buChar char="•"/>
            </a:pPr>
            <a:endParaRPr lang="en-GB" dirty="0"/>
          </a:p>
          <a:p>
            <a:pPr marL="742950" lvl="1" indent="-285750">
              <a:buFont typeface="Courier New" panose="02070309020205020404" pitchFamily="49" charset="0"/>
              <a:buChar char="o"/>
            </a:pPr>
            <a:r>
              <a:rPr lang="en-GB" dirty="0"/>
              <a:t>In this situation, provide Participant Information Sheet to legal representative (e.g. close relative, friend or doctor not involved in the study)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Person receiving consent should complete their section as indicated on the form</a:t>
            </a:r>
          </a:p>
        </p:txBody>
      </p:sp>
      <p:pic>
        <p:nvPicPr>
          <p:cNvPr id="2" name="Picture 1"/>
          <p:cNvPicPr>
            <a:picLocks noChangeAspect="1"/>
          </p:cNvPicPr>
          <p:nvPr/>
        </p:nvPicPr>
        <p:blipFill>
          <a:blip r:embed="rId2"/>
          <a:stretch>
            <a:fillRect/>
          </a:stretch>
        </p:blipFill>
        <p:spPr>
          <a:xfrm>
            <a:off x="762172" y="1387951"/>
            <a:ext cx="3781425" cy="4933950"/>
          </a:xfrm>
          <a:prstGeom prst="rect">
            <a:avLst/>
          </a:prstGeom>
        </p:spPr>
      </p:pic>
      <p:sp>
        <p:nvSpPr>
          <p:cNvPr id="5" name="Rectangle 4"/>
          <p:cNvSpPr/>
          <p:nvPr/>
        </p:nvSpPr>
        <p:spPr>
          <a:xfrm>
            <a:off x="702306" y="852687"/>
            <a:ext cx="4278735" cy="369332"/>
          </a:xfrm>
          <a:prstGeom prst="rect">
            <a:avLst/>
          </a:prstGeom>
        </p:spPr>
        <p:txBody>
          <a:bodyPr wrap="none">
            <a:spAutoFit/>
          </a:bodyPr>
          <a:lstStyle/>
          <a:p>
            <a:r>
              <a:rPr lang="en-GB" u="sng" dirty="0">
                <a:solidFill>
                  <a:srgbClr val="009CAD"/>
                </a:solidFill>
              </a:rPr>
              <a:t>[Insert picture of an example consent form]</a:t>
            </a:r>
            <a:endParaRPr lang="en-GB" dirty="0"/>
          </a:p>
        </p:txBody>
      </p:sp>
      <p:sp>
        <p:nvSpPr>
          <p:cNvPr id="7" name="Rectangle 6">
            <a:extLst>
              <a:ext uri="{FF2B5EF4-FFF2-40B4-BE49-F238E27FC236}">
                <a16:creationId xmlns:a16="http://schemas.microsoft.com/office/drawing/2014/main" id="{48B865C0-35F7-469D-BA19-85105830C68E}"/>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92852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691666"/>
          </a:xfrm>
        </p:spPr>
        <p:txBody>
          <a:bodyPr/>
          <a:lstStyle/>
          <a:p>
            <a:r>
              <a:rPr lang="en-GB" b="1" dirty="0"/>
              <a:t>Screening &amp; Study Enrolment; Children, (3/3)</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12</a:t>
            </a:fld>
            <a:endParaRPr lang="en-US" b="1" i="1" noProof="0" dirty="0"/>
          </a:p>
        </p:txBody>
      </p:sp>
      <p:sp>
        <p:nvSpPr>
          <p:cNvPr id="11" name="Rectangle 10"/>
          <p:cNvSpPr/>
          <p:nvPr/>
        </p:nvSpPr>
        <p:spPr>
          <a:xfrm>
            <a:off x="368008" y="1212841"/>
            <a:ext cx="10137864" cy="4801314"/>
          </a:xfrm>
          <a:prstGeom prst="rect">
            <a:avLst/>
          </a:prstGeom>
        </p:spPr>
        <p:txBody>
          <a:bodyPr wrap="square">
            <a:spAutoFit/>
          </a:bodyPr>
          <a:lstStyle/>
          <a:p>
            <a:pPr marL="285750" indent="-285750">
              <a:buFont typeface="Arial" panose="020B0604020202020204" pitchFamily="34" charset="0"/>
              <a:buChar char="•"/>
            </a:pPr>
            <a:r>
              <a:rPr lang="en-GB" dirty="0"/>
              <a:t>Children </a:t>
            </a:r>
            <a:r>
              <a:rPr lang="en-GB" u="sng" dirty="0">
                <a:solidFill>
                  <a:srgbClr val="009CAD"/>
                </a:solidFill>
              </a:rPr>
              <a:t>&lt;12 </a:t>
            </a:r>
            <a:r>
              <a:rPr lang="en-GB" dirty="0"/>
              <a:t>years of age should be provided with the ‘younger’ children information leaflet and this should be read along with their parent(s)/carer/guardian</a:t>
            </a:r>
          </a:p>
          <a:p>
            <a:endParaRPr lang="en-GB" dirty="0"/>
          </a:p>
          <a:p>
            <a:pPr marL="742950" lvl="1" indent="-285750">
              <a:buFont typeface="Courier New" panose="02070309020205020404" pitchFamily="49" charset="0"/>
              <a:buChar char="o"/>
            </a:pPr>
            <a:r>
              <a:rPr lang="en-GB" dirty="0"/>
              <a:t>The parent/guardian should sign the consent form </a:t>
            </a:r>
            <a:r>
              <a:rPr lang="en-GB" u="sng" dirty="0">
                <a:solidFill>
                  <a:srgbClr val="009CAD"/>
                </a:solidFill>
              </a:rPr>
              <a:t>(or provide a thumbprint)</a:t>
            </a:r>
          </a:p>
          <a:p>
            <a:endParaRPr lang="en-GB" dirty="0"/>
          </a:p>
          <a:p>
            <a:pPr marL="285750" indent="-285750">
              <a:buFont typeface="Arial" panose="020B0604020202020204" pitchFamily="34" charset="0"/>
              <a:buChar char="•"/>
            </a:pPr>
            <a:r>
              <a:rPr lang="en-GB" dirty="0"/>
              <a:t>Children aged </a:t>
            </a:r>
            <a:r>
              <a:rPr lang="en-GB" u="sng" dirty="0">
                <a:solidFill>
                  <a:srgbClr val="009CAD"/>
                </a:solidFill>
              </a:rPr>
              <a:t>12-16</a:t>
            </a:r>
            <a:r>
              <a:rPr lang="en-GB" dirty="0"/>
              <a:t> years of age should be provided with the relevant information sheet and the child given the opportunity to sign the information sheet </a:t>
            </a:r>
            <a:r>
              <a:rPr lang="en-GB" u="sng" dirty="0">
                <a:solidFill>
                  <a:srgbClr val="009CAD"/>
                </a:solidFill>
              </a:rPr>
              <a:t>(or provide a thumbprint)</a:t>
            </a:r>
            <a:r>
              <a:rPr lang="en-GB" dirty="0"/>
              <a:t> to indicate their assent if they are well enough and signature is possible</a:t>
            </a:r>
          </a:p>
          <a:p>
            <a:endParaRPr lang="en-GB" dirty="0"/>
          </a:p>
          <a:p>
            <a:pPr marL="742950" lvl="1" indent="-285750">
              <a:buFont typeface="Courier New" panose="02070309020205020404" pitchFamily="49" charset="0"/>
              <a:buChar char="o"/>
            </a:pPr>
            <a:r>
              <a:rPr lang="en-GB" dirty="0"/>
              <a:t>The parent / guardian should sign </a:t>
            </a:r>
            <a:r>
              <a:rPr lang="en-GB" u="sng" dirty="0">
                <a:solidFill>
                  <a:srgbClr val="009CAD"/>
                </a:solidFill>
              </a:rPr>
              <a:t>(or provide a thumbprint on)</a:t>
            </a:r>
            <a:r>
              <a:rPr lang="en-GB" dirty="0"/>
              <a:t> the consent form (witnessed consent)</a:t>
            </a:r>
          </a:p>
          <a:p>
            <a:r>
              <a:rPr lang="en-GB" dirty="0"/>
              <a:t> </a:t>
            </a:r>
          </a:p>
          <a:p>
            <a:pPr marL="285750" indent="-285750">
              <a:buFont typeface="Arial" panose="020B0604020202020204" pitchFamily="34" charset="0"/>
              <a:buChar char="•"/>
            </a:pPr>
            <a:r>
              <a:rPr lang="en-GB" dirty="0"/>
              <a:t>Young people aged </a:t>
            </a:r>
            <a:r>
              <a:rPr lang="en-GB" u="sng" dirty="0">
                <a:solidFill>
                  <a:srgbClr val="009CAD"/>
                </a:solidFill>
              </a:rPr>
              <a:t>&gt;16 </a:t>
            </a:r>
            <a:r>
              <a:rPr lang="en-GB" dirty="0"/>
              <a:t>years should be provided with the ‘adult’ information sheet  and they should sign </a:t>
            </a:r>
            <a:r>
              <a:rPr lang="en-GB" u="sng" dirty="0">
                <a:solidFill>
                  <a:srgbClr val="009CAD"/>
                </a:solidFill>
              </a:rPr>
              <a:t>(or provide a thumbprint on) </a:t>
            </a:r>
            <a:r>
              <a:rPr lang="en-GB" dirty="0"/>
              <a:t>the consent form (or witnessed consent used)</a:t>
            </a:r>
          </a:p>
          <a:p>
            <a:endParaRPr lang="en-GB" dirty="0"/>
          </a:p>
          <a:p>
            <a:pPr marL="285750" indent="-285750">
              <a:buFont typeface="Arial" panose="020B0604020202020204" pitchFamily="34" charset="0"/>
              <a:buChar char="•"/>
            </a:pPr>
            <a:r>
              <a:rPr lang="en-GB" u="sng" dirty="0">
                <a:solidFill>
                  <a:srgbClr val="009CAD"/>
                </a:solidFill>
              </a:rPr>
              <a:t>[Witnessed consent may be obtained over the if hospital visiting rules or parental infection mean a parent/guardian cannot be physically present]</a:t>
            </a:r>
          </a:p>
        </p:txBody>
      </p:sp>
      <p:sp>
        <p:nvSpPr>
          <p:cNvPr id="5" name="Rectangle 4">
            <a:extLst>
              <a:ext uri="{FF2B5EF4-FFF2-40B4-BE49-F238E27FC236}">
                <a16:creationId xmlns:a16="http://schemas.microsoft.com/office/drawing/2014/main" id="{3F818374-599D-465E-8527-CC4831DC0097}"/>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23969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394705"/>
          </a:xfrm>
        </p:spPr>
        <p:txBody>
          <a:bodyPr/>
          <a:lstStyle/>
          <a:p>
            <a:r>
              <a:rPr lang="en-GB" b="1" dirty="0"/>
              <a:t>Screening &amp; Study Enrolment; Sampling</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13</a:t>
            </a:fld>
            <a:endParaRPr lang="en-US" b="1" i="1" noProof="0" dirty="0"/>
          </a:p>
        </p:txBody>
      </p:sp>
      <p:sp>
        <p:nvSpPr>
          <p:cNvPr id="11" name="Rectangle 10"/>
          <p:cNvSpPr/>
          <p:nvPr/>
        </p:nvSpPr>
        <p:spPr>
          <a:xfrm>
            <a:off x="368008" y="1776268"/>
            <a:ext cx="10137864" cy="3139321"/>
          </a:xfrm>
          <a:prstGeom prst="rect">
            <a:avLst/>
          </a:prstGeom>
        </p:spPr>
        <p:txBody>
          <a:bodyPr wrap="square">
            <a:spAutoFit/>
          </a:bodyPr>
          <a:lstStyle/>
          <a:p>
            <a:pPr marL="285750" indent="-285750">
              <a:buFont typeface="Arial" panose="020B0604020202020204" pitchFamily="34" charset="0"/>
              <a:buChar char="•"/>
            </a:pPr>
            <a:r>
              <a:rPr lang="en-GB" u="sng" dirty="0">
                <a:solidFill>
                  <a:srgbClr val="009CAD"/>
                </a:solidFill>
              </a:rPr>
              <a:t>[Outline laboratory biosafety procedures and the appropriate BSL2, BSL3 or BSL4 safety management and guidelines (dependent on local/national guidelines)] </a:t>
            </a:r>
          </a:p>
          <a:p>
            <a:endParaRPr lang="en-GB" dirty="0"/>
          </a:p>
          <a:p>
            <a:pPr marL="285750" indent="-285750">
              <a:buFont typeface="Arial" panose="020B0604020202020204" pitchFamily="34" charset="0"/>
              <a:buChar char="•"/>
            </a:pPr>
            <a:r>
              <a:rPr lang="en-GB" u="sng" dirty="0">
                <a:solidFill>
                  <a:srgbClr val="009CAD"/>
                </a:solidFill>
              </a:rPr>
              <a:t>[Outline the procedures for serial sampling, including the appropriate timings of serial samples, depending on the locally adapted protocol (Tiers 2 or 3)]</a:t>
            </a:r>
          </a:p>
          <a:p>
            <a:endParaRPr lang="en-GB" dirty="0"/>
          </a:p>
          <a:p>
            <a:pPr marL="285750" indent="-285750">
              <a:buFont typeface="Arial" panose="020B0604020202020204" pitchFamily="34" charset="0"/>
              <a:buChar char="•"/>
            </a:pPr>
            <a:r>
              <a:rPr lang="en-GB" u="sng" dirty="0">
                <a:solidFill>
                  <a:srgbClr val="009CAD"/>
                </a:solidFill>
              </a:rPr>
              <a:t>[Outline the procedures for biological sample processing involving manual techniques and/or use of laboratory equipment, depending on the locally adapted protocol]</a:t>
            </a:r>
          </a:p>
          <a:p>
            <a:endParaRPr lang="en-GB" dirty="0"/>
          </a:p>
          <a:p>
            <a:pPr marL="285750" indent="-285750">
              <a:buFont typeface="Arial" panose="020B0604020202020204" pitchFamily="34" charset="0"/>
              <a:buChar char="•"/>
            </a:pPr>
            <a:r>
              <a:rPr lang="en-GB" u="sng" dirty="0">
                <a:solidFill>
                  <a:srgbClr val="009CAD"/>
                </a:solidFill>
              </a:rPr>
              <a:t>[Provide an outline/overview of sample processing, including sample handling and labelling] </a:t>
            </a:r>
          </a:p>
          <a:p>
            <a:pPr marL="285750" indent="-285750">
              <a:buFont typeface="Arial" panose="020B0604020202020204" pitchFamily="34" charset="0"/>
              <a:buChar char="•"/>
            </a:pPr>
            <a:endParaRPr lang="en-GB" dirty="0"/>
          </a:p>
        </p:txBody>
      </p:sp>
      <p:sp>
        <p:nvSpPr>
          <p:cNvPr id="2" name="Rectangle 1"/>
          <p:cNvSpPr/>
          <p:nvPr/>
        </p:nvSpPr>
        <p:spPr>
          <a:xfrm>
            <a:off x="368008" y="1226721"/>
            <a:ext cx="5674951" cy="369332"/>
          </a:xfrm>
          <a:prstGeom prst="rect">
            <a:avLst/>
          </a:prstGeom>
        </p:spPr>
        <p:txBody>
          <a:bodyPr wrap="none">
            <a:spAutoFit/>
          </a:bodyPr>
          <a:lstStyle/>
          <a:p>
            <a:r>
              <a:rPr lang="en-GB" b="1" dirty="0">
                <a:solidFill>
                  <a:srgbClr val="F7B538"/>
                </a:solidFill>
              </a:rPr>
              <a:t>Laboratories and samples (skip if working to Tier 0 only)</a:t>
            </a:r>
          </a:p>
        </p:txBody>
      </p:sp>
      <p:sp>
        <p:nvSpPr>
          <p:cNvPr id="6" name="Rectangle 5">
            <a:extLst>
              <a:ext uri="{FF2B5EF4-FFF2-40B4-BE49-F238E27FC236}">
                <a16:creationId xmlns:a16="http://schemas.microsoft.com/office/drawing/2014/main" id="{BFC2E7AC-6FAA-4FC7-83DF-319396D1BF12}"/>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44602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Completion of Data Collection Forms</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14</a:t>
            </a:fld>
            <a:endParaRPr lang="en-US" b="1" i="1" noProof="0" dirty="0"/>
          </a:p>
        </p:txBody>
      </p:sp>
      <p:sp>
        <p:nvSpPr>
          <p:cNvPr id="5" name="Rectangle 4"/>
          <p:cNvSpPr/>
          <p:nvPr/>
        </p:nvSpPr>
        <p:spPr>
          <a:xfrm>
            <a:off x="368008" y="1256064"/>
            <a:ext cx="9951649" cy="646331"/>
          </a:xfrm>
          <a:prstGeom prst="rect">
            <a:avLst/>
          </a:prstGeom>
        </p:spPr>
        <p:txBody>
          <a:bodyPr wrap="square">
            <a:spAutoFit/>
          </a:bodyPr>
          <a:lstStyle/>
          <a:p>
            <a:r>
              <a:rPr lang="en-GB" u="sng" dirty="0">
                <a:solidFill>
                  <a:srgbClr val="009CAD"/>
                </a:solidFill>
              </a:rPr>
              <a:t>[Describe how to complete the data collection form; if you are using the ISARIC tools – there are two forms to chose from, and a link to the guidelines are provided below]</a:t>
            </a:r>
          </a:p>
        </p:txBody>
      </p:sp>
      <p:sp>
        <p:nvSpPr>
          <p:cNvPr id="7" name="Rectangle 6"/>
          <p:cNvSpPr/>
          <p:nvPr/>
        </p:nvSpPr>
        <p:spPr>
          <a:xfrm>
            <a:off x="368008" y="2102373"/>
            <a:ext cx="10854254" cy="646331"/>
          </a:xfrm>
          <a:prstGeom prst="rect">
            <a:avLst/>
          </a:prstGeom>
        </p:spPr>
        <p:txBody>
          <a:bodyPr wrap="square">
            <a:spAutoFit/>
          </a:bodyPr>
          <a:lstStyle/>
          <a:p>
            <a:r>
              <a:rPr lang="en-GB" u="sng" dirty="0">
                <a:solidFill>
                  <a:srgbClr val="009CAD"/>
                </a:solidFill>
              </a:rPr>
              <a:t>Core CRF completion guide:</a:t>
            </a:r>
          </a:p>
          <a:p>
            <a:r>
              <a:rPr lang="en-GB" dirty="0"/>
              <a:t>https://isaric.org/research/covid-19-clinical-research-resources/covid-19-ccp-global/</a:t>
            </a:r>
          </a:p>
        </p:txBody>
      </p:sp>
      <p:sp>
        <p:nvSpPr>
          <p:cNvPr id="8" name="Rectangle 7"/>
          <p:cNvSpPr/>
          <p:nvPr/>
        </p:nvSpPr>
        <p:spPr>
          <a:xfrm>
            <a:off x="369275" y="2948682"/>
            <a:ext cx="10722358" cy="646331"/>
          </a:xfrm>
          <a:prstGeom prst="rect">
            <a:avLst/>
          </a:prstGeom>
        </p:spPr>
        <p:txBody>
          <a:bodyPr wrap="square">
            <a:spAutoFit/>
          </a:bodyPr>
          <a:lstStyle/>
          <a:p>
            <a:r>
              <a:rPr lang="en-GB" u="sng" dirty="0">
                <a:solidFill>
                  <a:srgbClr val="009CAD"/>
                </a:solidFill>
              </a:rPr>
              <a:t>Rapid CRF completion guide:</a:t>
            </a:r>
          </a:p>
          <a:p>
            <a:r>
              <a:rPr lang="en-GB" dirty="0"/>
              <a:t>https://isaric.org/research/covid-19-clinical-research-resources/covid-19-ccp-global/</a:t>
            </a:r>
          </a:p>
        </p:txBody>
      </p:sp>
      <p:sp>
        <p:nvSpPr>
          <p:cNvPr id="9" name="Rectangle 8">
            <a:extLst>
              <a:ext uri="{FF2B5EF4-FFF2-40B4-BE49-F238E27FC236}">
                <a16:creationId xmlns:a16="http://schemas.microsoft.com/office/drawing/2014/main" id="{C1E89120-A7F9-4184-A91E-E1232959124A}"/>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97632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Entering data using the eCRF</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15</a:t>
            </a:fld>
            <a:endParaRPr lang="en-US" b="1" i="1" noProof="0" dirty="0"/>
          </a:p>
        </p:txBody>
      </p:sp>
      <p:sp>
        <p:nvSpPr>
          <p:cNvPr id="5" name="Rectangle 4"/>
          <p:cNvSpPr/>
          <p:nvPr/>
        </p:nvSpPr>
        <p:spPr>
          <a:xfrm>
            <a:off x="368008" y="1155551"/>
            <a:ext cx="9951649" cy="646331"/>
          </a:xfrm>
          <a:prstGeom prst="rect">
            <a:avLst/>
          </a:prstGeom>
        </p:spPr>
        <p:txBody>
          <a:bodyPr wrap="square">
            <a:spAutoFit/>
          </a:bodyPr>
          <a:lstStyle/>
          <a:p>
            <a:r>
              <a:rPr lang="en-GB" u="sng" dirty="0">
                <a:solidFill>
                  <a:srgbClr val="009CAD"/>
                </a:solidFill>
              </a:rPr>
              <a:t>[If you are using the ISARIC Data Platform – there are two </a:t>
            </a:r>
            <a:r>
              <a:rPr lang="en-GB" u="sng" dirty="0" err="1">
                <a:solidFill>
                  <a:srgbClr val="009CAD"/>
                </a:solidFill>
              </a:rPr>
              <a:t>eCRFs</a:t>
            </a:r>
            <a:r>
              <a:rPr lang="en-GB" u="sng" dirty="0">
                <a:solidFill>
                  <a:srgbClr val="009CAD"/>
                </a:solidFill>
              </a:rPr>
              <a:t>, the Core and the Rapid; Links to the data entry guides are provided below]</a:t>
            </a:r>
          </a:p>
        </p:txBody>
      </p:sp>
      <p:sp>
        <p:nvSpPr>
          <p:cNvPr id="7" name="Rectangle 6"/>
          <p:cNvSpPr/>
          <p:nvPr/>
        </p:nvSpPr>
        <p:spPr>
          <a:xfrm>
            <a:off x="368008" y="2148877"/>
            <a:ext cx="9810206" cy="646331"/>
          </a:xfrm>
          <a:prstGeom prst="rect">
            <a:avLst/>
          </a:prstGeom>
        </p:spPr>
        <p:txBody>
          <a:bodyPr wrap="square">
            <a:spAutoFit/>
          </a:bodyPr>
          <a:lstStyle/>
          <a:p>
            <a:r>
              <a:rPr lang="en-GB" u="sng" dirty="0">
                <a:solidFill>
                  <a:srgbClr val="009CAD"/>
                </a:solidFill>
              </a:rPr>
              <a:t>Core CRF completion guide:</a:t>
            </a:r>
          </a:p>
          <a:p>
            <a:r>
              <a:rPr lang="en-GB" dirty="0"/>
              <a:t>https://isaric.org/research/covid-19-clinical-research-resources/covid-19-ccp-global/</a:t>
            </a:r>
          </a:p>
        </p:txBody>
      </p:sp>
      <p:sp>
        <p:nvSpPr>
          <p:cNvPr id="8" name="Rectangle 7"/>
          <p:cNvSpPr/>
          <p:nvPr/>
        </p:nvSpPr>
        <p:spPr>
          <a:xfrm>
            <a:off x="368008" y="3142203"/>
            <a:ext cx="9405257" cy="646331"/>
          </a:xfrm>
          <a:prstGeom prst="rect">
            <a:avLst/>
          </a:prstGeom>
        </p:spPr>
        <p:txBody>
          <a:bodyPr wrap="square">
            <a:spAutoFit/>
          </a:bodyPr>
          <a:lstStyle/>
          <a:p>
            <a:r>
              <a:rPr lang="en-GB" u="sng" dirty="0">
                <a:solidFill>
                  <a:srgbClr val="009CAD"/>
                </a:solidFill>
              </a:rPr>
              <a:t>Rapid CRF completion guide:</a:t>
            </a:r>
          </a:p>
          <a:p>
            <a:r>
              <a:rPr lang="en-GB" dirty="0"/>
              <a:t>https://isaric.org/research/covid-19-clinical-research-resources/covid-19-ccp-global/</a:t>
            </a:r>
          </a:p>
        </p:txBody>
      </p:sp>
    </p:spTree>
    <p:extLst>
      <p:ext uri="{BB962C8B-B14F-4D97-AF65-F5344CB8AC3E}">
        <p14:creationId xmlns:p14="http://schemas.microsoft.com/office/powerpoint/2010/main" val="212159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38210-9795-468E-B034-1A760D76FE09}"/>
              </a:ext>
            </a:extLst>
          </p:cNvPr>
          <p:cNvSpPr>
            <a:spLocks noGrp="1"/>
          </p:cNvSpPr>
          <p:nvPr>
            <p:ph type="sldNum" sz="quarter" idx="13"/>
          </p:nvPr>
        </p:nvSpPr>
        <p:spPr/>
        <p:txBody>
          <a:bodyPr/>
          <a:lstStyle/>
          <a:p>
            <a:r>
              <a:rPr lang="en-US" noProof="0"/>
              <a:t>page </a:t>
            </a:r>
            <a:fld id="{19B51A1E-902D-48AF-9020-955120F399B6}" type="slidenum">
              <a:rPr lang="en-US" b="1" i="1" noProof="0" smtClean="0"/>
              <a:pPr/>
              <a:t>16</a:t>
            </a:fld>
            <a:endParaRPr lang="en-US" b="1" i="1" noProof="0" dirty="0"/>
          </a:p>
        </p:txBody>
      </p:sp>
      <p:sp>
        <p:nvSpPr>
          <p:cNvPr id="3" name="Title 2">
            <a:extLst>
              <a:ext uri="{FF2B5EF4-FFF2-40B4-BE49-F238E27FC236}">
                <a16:creationId xmlns:a16="http://schemas.microsoft.com/office/drawing/2014/main" id="{EA7B67BE-32CD-4342-94AC-35CBCE22F682}"/>
              </a:ext>
            </a:extLst>
          </p:cNvPr>
          <p:cNvSpPr>
            <a:spLocks noGrp="1"/>
          </p:cNvSpPr>
          <p:nvPr>
            <p:ph type="ctrTitle"/>
          </p:nvPr>
        </p:nvSpPr>
        <p:spPr/>
        <p:txBody>
          <a:bodyPr/>
          <a:lstStyle/>
          <a:p>
            <a:r>
              <a:rPr lang="en-GB" dirty="0"/>
              <a:t>Thank you</a:t>
            </a:r>
          </a:p>
        </p:txBody>
      </p:sp>
      <p:sp>
        <p:nvSpPr>
          <p:cNvPr id="4" name="Subtitle 3">
            <a:extLst>
              <a:ext uri="{FF2B5EF4-FFF2-40B4-BE49-F238E27FC236}">
                <a16:creationId xmlns:a16="http://schemas.microsoft.com/office/drawing/2014/main" id="{020DC312-C6BF-4E99-A98F-3F6196B77451}"/>
              </a:ext>
            </a:extLst>
          </p:cNvPr>
          <p:cNvSpPr>
            <a:spLocks noGrp="1"/>
          </p:cNvSpPr>
          <p:nvPr>
            <p:ph type="subTitle" idx="1"/>
          </p:nvPr>
        </p:nvSpPr>
        <p:spPr>
          <a:xfrm>
            <a:off x="487394" y="2837721"/>
            <a:ext cx="9693836" cy="2716917"/>
          </a:xfrm>
        </p:spPr>
        <p:txBody>
          <a:bodyPr/>
          <a:lstStyle/>
          <a:p>
            <a:r>
              <a:rPr lang="en-GB" dirty="0"/>
              <a:t>Please contact </a:t>
            </a:r>
            <a:r>
              <a:rPr lang="en-GB" u="sng" dirty="0">
                <a:solidFill>
                  <a:srgbClr val="009CAD"/>
                </a:solidFill>
              </a:rPr>
              <a:t>[name and contact details of the Principal Investigator]</a:t>
            </a:r>
          </a:p>
        </p:txBody>
      </p:sp>
      <p:sp>
        <p:nvSpPr>
          <p:cNvPr id="5" name="Rectangle 4">
            <a:extLst>
              <a:ext uri="{FF2B5EF4-FFF2-40B4-BE49-F238E27FC236}">
                <a16:creationId xmlns:a16="http://schemas.microsoft.com/office/drawing/2014/main" id="{6DF887DF-8D16-43C2-B08B-23D798DC00D3}"/>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60524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DE268-39F5-4FAA-A04E-90ACCEE21EAD}"/>
              </a:ext>
            </a:extLst>
          </p:cNvPr>
          <p:cNvSpPr>
            <a:spLocks noGrp="1"/>
          </p:cNvSpPr>
          <p:nvPr>
            <p:ph type="sldNum" sz="quarter" idx="14"/>
          </p:nvPr>
        </p:nvSpPr>
        <p:spPr/>
        <p:txBody>
          <a:bodyPr/>
          <a:lstStyle/>
          <a:p>
            <a:r>
              <a:rPr lang="en-US" noProof="0"/>
              <a:t>page </a:t>
            </a:r>
            <a:fld id="{19B51A1E-902D-48AF-9020-955120F399B6}" type="slidenum">
              <a:rPr lang="en-US" b="1" i="1" noProof="0" smtClean="0"/>
              <a:pPr/>
              <a:t>17</a:t>
            </a:fld>
            <a:endParaRPr lang="en-US" b="1" i="1" noProof="0" dirty="0"/>
          </a:p>
        </p:txBody>
      </p:sp>
      <p:sp>
        <p:nvSpPr>
          <p:cNvPr id="3" name="Subtitle 2">
            <a:extLst>
              <a:ext uri="{FF2B5EF4-FFF2-40B4-BE49-F238E27FC236}">
                <a16:creationId xmlns:a16="http://schemas.microsoft.com/office/drawing/2014/main" id="{531AF8CA-914D-49B0-9D0B-C9673D42E81D}"/>
              </a:ext>
            </a:extLst>
          </p:cNvPr>
          <p:cNvSpPr>
            <a:spLocks noGrp="1"/>
          </p:cNvSpPr>
          <p:nvPr>
            <p:ph type="subTitle" idx="1"/>
          </p:nvPr>
        </p:nvSpPr>
        <p:spPr/>
        <p:txBody>
          <a:bodyPr/>
          <a:lstStyle/>
          <a:p>
            <a:endParaRPr lang="en-GB"/>
          </a:p>
        </p:txBody>
      </p:sp>
      <p:sp>
        <p:nvSpPr>
          <p:cNvPr id="4" name="Rectangle 3">
            <a:extLst>
              <a:ext uri="{FF2B5EF4-FFF2-40B4-BE49-F238E27FC236}">
                <a16:creationId xmlns:a16="http://schemas.microsoft.com/office/drawing/2014/main" id="{1EFD6B03-37A1-48F8-900D-17512BDA7ED9}"/>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311137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822959" y="1252693"/>
            <a:ext cx="9099453" cy="1425193"/>
          </a:xfrm>
          <a:solidFill>
            <a:srgbClr val="DE0144"/>
          </a:solidFill>
        </p:spPr>
        <p:txBody>
          <a:bodyPr/>
          <a:lstStyle/>
          <a:p>
            <a:pPr algn="ctr"/>
            <a:endParaRPr lang="en-GB" b="1" dirty="0"/>
          </a:p>
          <a:p>
            <a:pPr algn="ctr"/>
            <a:r>
              <a:rPr lang="en-GB" sz="4500" b="1" dirty="0">
                <a:solidFill>
                  <a:schemeClr val="bg1"/>
                </a:solidFill>
              </a:rPr>
              <a:t>Notes on this presentation</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a:t>
            </a:fld>
            <a:endParaRPr lang="en-US" b="1" i="1" noProof="0" dirty="0"/>
          </a:p>
        </p:txBody>
      </p:sp>
      <p:sp>
        <p:nvSpPr>
          <p:cNvPr id="15" name="Rectangle 14"/>
          <p:cNvSpPr/>
          <p:nvPr/>
        </p:nvSpPr>
        <p:spPr>
          <a:xfrm>
            <a:off x="822958" y="3005200"/>
            <a:ext cx="9099453" cy="1569660"/>
          </a:xfrm>
          <a:prstGeom prst="rect">
            <a:avLst/>
          </a:prstGeom>
          <a:solidFill>
            <a:schemeClr val="bg1">
              <a:lumMod val="85000"/>
            </a:schemeClr>
          </a:solidFill>
        </p:spPr>
        <p:txBody>
          <a:bodyPr wrap="square">
            <a:spAutoFit/>
          </a:bodyPr>
          <a:lstStyle/>
          <a:p>
            <a:pPr algn="ctr"/>
            <a:endParaRPr lang="en-GB" sz="2400" dirty="0"/>
          </a:p>
          <a:p>
            <a:pPr algn="ctr"/>
            <a:r>
              <a:rPr lang="en-GB" sz="2400" dirty="0"/>
              <a:t>Guidance/suggested wording is provided in </a:t>
            </a:r>
            <a:r>
              <a:rPr lang="en-GB" sz="2400" u="sng" dirty="0">
                <a:solidFill>
                  <a:srgbClr val="009CAD"/>
                </a:solidFill>
              </a:rPr>
              <a:t>[blue text]</a:t>
            </a:r>
            <a:r>
              <a:rPr lang="en-GB" sz="2400" dirty="0"/>
              <a:t> and should be modified before the final presentation is given to any staff members</a:t>
            </a:r>
          </a:p>
          <a:p>
            <a:pPr algn="ctr"/>
            <a:endParaRPr lang="en-GB" sz="2400" dirty="0"/>
          </a:p>
        </p:txBody>
      </p:sp>
      <p:sp>
        <p:nvSpPr>
          <p:cNvPr id="5" name="Rectangle 4">
            <a:extLst>
              <a:ext uri="{FF2B5EF4-FFF2-40B4-BE49-F238E27FC236}">
                <a16:creationId xmlns:a16="http://schemas.microsoft.com/office/drawing/2014/main" id="{1BB76D5A-8C46-4A52-B888-5AB23591743F}"/>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355793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Background</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3</a:t>
            </a:fld>
            <a:endParaRPr lang="en-US" b="1" i="1" noProof="0" dirty="0"/>
          </a:p>
        </p:txBody>
      </p:sp>
      <p:sp>
        <p:nvSpPr>
          <p:cNvPr id="15" name="Rectangle 14"/>
          <p:cNvSpPr/>
          <p:nvPr/>
        </p:nvSpPr>
        <p:spPr>
          <a:xfrm>
            <a:off x="706228" y="1359280"/>
            <a:ext cx="10104460" cy="1477328"/>
          </a:xfrm>
          <a:prstGeom prst="rect">
            <a:avLst/>
          </a:prstGeom>
        </p:spPr>
        <p:txBody>
          <a:bodyPr wrap="square">
            <a:spAutoFit/>
          </a:bodyPr>
          <a:lstStyle/>
          <a:p>
            <a:pPr marL="285750" indent="-285750">
              <a:buFont typeface="Arial" panose="020B0604020202020204" pitchFamily="34" charset="0"/>
              <a:buChar char="•"/>
            </a:pPr>
            <a:r>
              <a:rPr lang="en-GB" dirty="0"/>
              <a:t>A novel coronavirus-induced disease was identified in Wuhan, China (COVID-19)</a:t>
            </a:r>
          </a:p>
          <a:p>
            <a:endParaRPr lang="en-GB" dirty="0"/>
          </a:p>
          <a:p>
            <a:pPr marL="285750" indent="-285750">
              <a:buFont typeface="Arial" panose="020B0604020202020204" pitchFamily="34" charset="0"/>
              <a:buChar char="•"/>
            </a:pPr>
            <a:r>
              <a:rPr lang="en-GB" u="sng" dirty="0">
                <a:solidFill>
                  <a:srgbClr val="009CAD"/>
                </a:solidFill>
              </a:rPr>
              <a:t>[Consider providing a description in the context of local / country level]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Symptoms vary from none to severe pneumonia in a minority</a:t>
            </a:r>
          </a:p>
        </p:txBody>
      </p:sp>
      <p:pic>
        <p:nvPicPr>
          <p:cNvPr id="17" name="Picture 16"/>
          <p:cNvPicPr>
            <a:picLocks noChangeAspect="1"/>
          </p:cNvPicPr>
          <p:nvPr/>
        </p:nvPicPr>
        <p:blipFill>
          <a:blip r:embed="rId2"/>
          <a:stretch>
            <a:fillRect/>
          </a:stretch>
        </p:blipFill>
        <p:spPr>
          <a:xfrm>
            <a:off x="2071178" y="3384342"/>
            <a:ext cx="1721397" cy="1701835"/>
          </a:xfrm>
          <a:prstGeom prst="rect">
            <a:avLst/>
          </a:prstGeom>
        </p:spPr>
      </p:pic>
      <p:sp>
        <p:nvSpPr>
          <p:cNvPr id="5" name="Rectangle 4"/>
          <p:cNvSpPr/>
          <p:nvPr/>
        </p:nvSpPr>
        <p:spPr>
          <a:xfrm>
            <a:off x="3792575" y="3472128"/>
            <a:ext cx="6096000" cy="646331"/>
          </a:xfrm>
          <a:prstGeom prst="rect">
            <a:avLst/>
          </a:prstGeom>
        </p:spPr>
        <p:txBody>
          <a:bodyPr>
            <a:spAutoFit/>
          </a:bodyPr>
          <a:lstStyle/>
          <a:p>
            <a:pPr marL="285750" indent="-285750">
              <a:buFont typeface="Arial" panose="020B0604020202020204" pitchFamily="34" charset="0"/>
              <a:buChar char="•"/>
            </a:pPr>
            <a:r>
              <a:rPr lang="en-GB" dirty="0"/>
              <a:t>This is an </a:t>
            </a:r>
            <a:r>
              <a:rPr lang="en-GB" dirty="0">
                <a:solidFill>
                  <a:srgbClr val="DE0144"/>
                </a:solidFill>
              </a:rPr>
              <a:t>observational study</a:t>
            </a:r>
            <a:r>
              <a:rPr lang="en-GB" dirty="0"/>
              <a:t>, using data collected routinely as a part of clinical care</a:t>
            </a:r>
          </a:p>
        </p:txBody>
      </p:sp>
      <p:sp>
        <p:nvSpPr>
          <p:cNvPr id="6" name="Rectangle 5"/>
          <p:cNvSpPr/>
          <p:nvPr/>
        </p:nvSpPr>
        <p:spPr>
          <a:xfrm>
            <a:off x="3792575" y="4235260"/>
            <a:ext cx="6096000" cy="646331"/>
          </a:xfrm>
          <a:prstGeom prst="rect">
            <a:avLst/>
          </a:prstGeom>
        </p:spPr>
        <p:txBody>
          <a:bodyPr>
            <a:spAutoFit/>
          </a:bodyPr>
          <a:lstStyle/>
          <a:p>
            <a:pPr marL="285750" indent="-285750">
              <a:buFont typeface="Arial" panose="020B0604020202020204" pitchFamily="34" charset="0"/>
              <a:buChar char="•"/>
            </a:pPr>
            <a:r>
              <a:rPr lang="en-GB" dirty="0"/>
              <a:t>For the collection of </a:t>
            </a:r>
            <a:r>
              <a:rPr lang="en-GB" dirty="0">
                <a:solidFill>
                  <a:srgbClr val="DE0144"/>
                </a:solidFill>
              </a:rPr>
              <a:t>data</a:t>
            </a:r>
            <a:r>
              <a:rPr lang="en-GB" dirty="0"/>
              <a:t> and </a:t>
            </a:r>
            <a:r>
              <a:rPr lang="en-GB" dirty="0">
                <a:solidFill>
                  <a:srgbClr val="DE0144"/>
                </a:solidFill>
              </a:rPr>
              <a:t>biological samples </a:t>
            </a:r>
            <a:r>
              <a:rPr lang="en-GB" dirty="0"/>
              <a:t>in a globally harmonised manner</a:t>
            </a:r>
          </a:p>
        </p:txBody>
      </p:sp>
      <p:sp>
        <p:nvSpPr>
          <p:cNvPr id="8" name="Rectangle 7">
            <a:extLst>
              <a:ext uri="{FF2B5EF4-FFF2-40B4-BE49-F238E27FC236}">
                <a16:creationId xmlns:a16="http://schemas.microsoft.com/office/drawing/2014/main" id="{3A134D83-D594-4E72-992A-D90E736EB33D}"/>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93674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wn Arrow 24"/>
          <p:cNvSpPr/>
          <p:nvPr/>
        </p:nvSpPr>
        <p:spPr>
          <a:xfrm>
            <a:off x="4289521" y="4397777"/>
            <a:ext cx="573206" cy="851200"/>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18"/>
          <p:cNvSpPr/>
          <p:nvPr/>
        </p:nvSpPr>
        <p:spPr>
          <a:xfrm>
            <a:off x="8650367" y="4491343"/>
            <a:ext cx="573206" cy="773402"/>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Down Arrow 20"/>
          <p:cNvSpPr/>
          <p:nvPr/>
        </p:nvSpPr>
        <p:spPr>
          <a:xfrm>
            <a:off x="6426859" y="4439026"/>
            <a:ext cx="573206" cy="851200"/>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p:cNvSpPr/>
          <p:nvPr/>
        </p:nvSpPr>
        <p:spPr>
          <a:xfrm>
            <a:off x="1738172" y="2821933"/>
            <a:ext cx="573206" cy="773402"/>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p:cNvSpPr/>
          <p:nvPr/>
        </p:nvSpPr>
        <p:spPr>
          <a:xfrm>
            <a:off x="6426859" y="2809687"/>
            <a:ext cx="573206" cy="773402"/>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p:cNvSpPr/>
          <p:nvPr/>
        </p:nvSpPr>
        <p:spPr>
          <a:xfrm>
            <a:off x="5047180" y="992744"/>
            <a:ext cx="573206" cy="773402"/>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B5EAEB98-9EF2-42F4-BDCB-8BE36547D4DE}"/>
              </a:ext>
            </a:extLst>
          </p:cNvPr>
          <p:cNvSpPr>
            <a:spLocks noGrp="1"/>
          </p:cNvSpPr>
          <p:nvPr>
            <p:ph type="sldNum" sz="quarter" idx="18"/>
          </p:nvPr>
        </p:nvSpPr>
        <p:spPr/>
        <p:txBody>
          <a:bodyPr/>
          <a:lstStyle/>
          <a:p>
            <a:r>
              <a:rPr lang="en-US" noProof="0"/>
              <a:t>page </a:t>
            </a:r>
            <a:fld id="{19B51A1E-902D-48AF-9020-955120F399B6}" type="slidenum">
              <a:rPr lang="en-US" b="1" i="1" noProof="0" smtClean="0"/>
              <a:pPr/>
              <a:t>4</a:t>
            </a:fld>
            <a:endParaRPr lang="en-US" b="1" i="1" noProof="0" dirty="0"/>
          </a:p>
        </p:txBody>
      </p:sp>
      <p:sp>
        <p:nvSpPr>
          <p:cNvPr id="11" name="Subtitle 2">
            <a:extLst>
              <a:ext uri="{FF2B5EF4-FFF2-40B4-BE49-F238E27FC236}">
                <a16:creationId xmlns:a16="http://schemas.microsoft.com/office/drawing/2014/main" id="{D049C014-9A49-420E-AAFA-DB93920E9FAA}"/>
              </a:ext>
            </a:extLst>
          </p:cNvPr>
          <p:cNvSpPr txBox="1">
            <a:spLocks/>
          </p:cNvSpPr>
          <p:nvPr/>
        </p:nvSpPr>
        <p:spPr>
          <a:xfrm>
            <a:off x="679377" y="3595335"/>
            <a:ext cx="2690796" cy="1065271"/>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Tier 0</a:t>
            </a:r>
          </a:p>
          <a:p>
            <a:pPr algn="ctr"/>
            <a:r>
              <a:rPr lang="en-GB" sz="1400" dirty="0">
                <a:solidFill>
                  <a:schemeClr val="bg1"/>
                </a:solidFill>
              </a:rPr>
              <a:t>Patient data (CRF)</a:t>
            </a:r>
          </a:p>
        </p:txBody>
      </p:sp>
      <p:sp>
        <p:nvSpPr>
          <p:cNvPr id="12" name="Subtitle 2">
            <a:extLst>
              <a:ext uri="{FF2B5EF4-FFF2-40B4-BE49-F238E27FC236}">
                <a16:creationId xmlns:a16="http://schemas.microsoft.com/office/drawing/2014/main" id="{D049C014-9A49-420E-AAFA-DB93920E9FAA}"/>
              </a:ext>
            </a:extLst>
          </p:cNvPr>
          <p:cNvSpPr txBox="1">
            <a:spLocks/>
          </p:cNvSpPr>
          <p:nvPr/>
        </p:nvSpPr>
        <p:spPr>
          <a:xfrm>
            <a:off x="679377" y="776383"/>
            <a:ext cx="9372394" cy="601246"/>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Inclusion Criteria</a:t>
            </a:r>
          </a:p>
          <a:p>
            <a:pPr algn="ctr"/>
            <a:r>
              <a:rPr lang="en-GB" sz="1400" dirty="0">
                <a:solidFill>
                  <a:schemeClr val="bg1"/>
                </a:solidFill>
              </a:rPr>
              <a:t>Children and adults with suspected or confirmed novel Coronavirus (COVID-19) infection</a:t>
            </a:r>
          </a:p>
        </p:txBody>
      </p:sp>
      <p:sp>
        <p:nvSpPr>
          <p:cNvPr id="13" name="Subtitle 2">
            <a:extLst>
              <a:ext uri="{FF2B5EF4-FFF2-40B4-BE49-F238E27FC236}">
                <a16:creationId xmlns:a16="http://schemas.microsoft.com/office/drawing/2014/main" id="{D049C014-9A49-420E-AAFA-DB93920E9FAA}"/>
              </a:ext>
            </a:extLst>
          </p:cNvPr>
          <p:cNvSpPr txBox="1">
            <a:spLocks/>
          </p:cNvSpPr>
          <p:nvPr/>
        </p:nvSpPr>
        <p:spPr>
          <a:xfrm>
            <a:off x="3596379" y="3616820"/>
            <a:ext cx="6455392" cy="1136887"/>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Sampling (Tier 1 to Tier 3)</a:t>
            </a:r>
          </a:p>
          <a:p>
            <a:pPr algn="ctr"/>
            <a:r>
              <a:rPr lang="en-GB" sz="1400" dirty="0">
                <a:solidFill>
                  <a:schemeClr val="bg1"/>
                </a:solidFill>
              </a:rPr>
              <a:t>Read the Clinical Characterisation Protocol to make an assessment to decide if you have the resources and capacity to do: </a:t>
            </a:r>
            <a:r>
              <a:rPr lang="en-GB" sz="1400" dirty="0">
                <a:solidFill>
                  <a:srgbClr val="F7B538"/>
                </a:solidFill>
              </a:rPr>
              <a:t>Sampling on enrolment (Tier 1)</a:t>
            </a:r>
            <a:r>
              <a:rPr lang="en-GB" sz="1400" dirty="0">
                <a:solidFill>
                  <a:schemeClr val="tx1"/>
                </a:solidFill>
              </a:rPr>
              <a:t> </a:t>
            </a:r>
            <a:r>
              <a:rPr lang="en-GB" sz="1400" dirty="0">
                <a:solidFill>
                  <a:schemeClr val="bg1"/>
                </a:solidFill>
              </a:rPr>
              <a:t>and / or </a:t>
            </a:r>
            <a:r>
              <a:rPr lang="en-GB" sz="1400" dirty="0">
                <a:solidFill>
                  <a:srgbClr val="F7B538"/>
                </a:solidFill>
              </a:rPr>
              <a:t>Serial Sampling (Tier 2 or 3)</a:t>
            </a:r>
          </a:p>
        </p:txBody>
      </p:sp>
      <p:sp>
        <p:nvSpPr>
          <p:cNvPr id="14" name="Subtitle 2">
            <a:extLst>
              <a:ext uri="{FF2B5EF4-FFF2-40B4-BE49-F238E27FC236}">
                <a16:creationId xmlns:a16="http://schemas.microsoft.com/office/drawing/2014/main" id="{D049C014-9A49-420E-AAFA-DB93920E9FAA}"/>
              </a:ext>
            </a:extLst>
          </p:cNvPr>
          <p:cNvSpPr txBox="1">
            <a:spLocks/>
          </p:cNvSpPr>
          <p:nvPr/>
        </p:nvSpPr>
        <p:spPr>
          <a:xfrm>
            <a:off x="670019" y="1766146"/>
            <a:ext cx="9381752" cy="1400135"/>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Data Collection (Tier 0 to Tier 3)</a:t>
            </a:r>
          </a:p>
          <a:p>
            <a:pPr marL="171450" indent="-171450">
              <a:buFont typeface="Arial" panose="020B0604020202020204" pitchFamily="34" charset="0"/>
              <a:buChar char="•"/>
            </a:pPr>
            <a:r>
              <a:rPr lang="en-GB" sz="1400" dirty="0">
                <a:solidFill>
                  <a:schemeClr val="bg1"/>
                </a:solidFill>
              </a:rPr>
              <a:t>ISARIC/WHO COVID-19 Case Report Form (paper CRF or web-based electronic “eCRF”) to be completed e.g. the COVID-19 Core CRF, or the RAPID CRF</a:t>
            </a:r>
          </a:p>
          <a:p>
            <a:pPr marL="171450" indent="-171450">
              <a:buFont typeface="Arial" panose="020B0604020202020204" pitchFamily="34" charset="0"/>
              <a:buChar char="•"/>
            </a:pPr>
            <a:r>
              <a:rPr lang="en-GB" sz="1400" dirty="0">
                <a:solidFill>
                  <a:schemeClr val="bg1"/>
                </a:solidFill>
              </a:rPr>
              <a:t>Depending on local resources, interest and feasibility, chose which tier to use</a:t>
            </a:r>
          </a:p>
          <a:p>
            <a:pPr marL="171450" indent="-171450">
              <a:buFont typeface="Arial" panose="020B0604020202020204" pitchFamily="34" charset="0"/>
              <a:buChar char="•"/>
            </a:pPr>
            <a:r>
              <a:rPr lang="en-GB" sz="1400" dirty="0">
                <a:solidFill>
                  <a:schemeClr val="bg1"/>
                </a:solidFill>
              </a:rPr>
              <a:t>Sites are encouraged to enter data using the eCRF(s)</a:t>
            </a:r>
          </a:p>
        </p:txBody>
      </p:sp>
      <p:sp>
        <p:nvSpPr>
          <p:cNvPr id="18" name="Subtitle 2">
            <a:extLst>
              <a:ext uri="{FF2B5EF4-FFF2-40B4-BE49-F238E27FC236}">
                <a16:creationId xmlns:a16="http://schemas.microsoft.com/office/drawing/2014/main" id="{D049C014-9A49-420E-AAFA-DB93920E9FAA}"/>
              </a:ext>
            </a:extLst>
          </p:cNvPr>
          <p:cNvSpPr txBox="1">
            <a:spLocks/>
          </p:cNvSpPr>
          <p:nvPr/>
        </p:nvSpPr>
        <p:spPr>
          <a:xfrm>
            <a:off x="324253" y="-108099"/>
            <a:ext cx="6432641" cy="543504"/>
          </a:xfrm>
          <a:prstGeom prst="rect">
            <a:avLst/>
          </a:prstGeom>
        </p:spPr>
        <p:txBody>
          <a:bodyPr vert="horz" lIns="0" tIns="0" rIns="0" bIns="0" rtlCol="0" anchor="t">
            <a:noAutofit/>
          </a:bodyPr>
          <a:lstStyle>
            <a:lvl1pPr marL="0" indent="0" algn="l" defTabSz="914400" rtl="0" eaLnBrk="1" latinLnBrk="0" hangingPunct="1">
              <a:lnSpc>
                <a:spcPts val="7200"/>
              </a:lnSpc>
              <a:spcBef>
                <a:spcPts val="1000"/>
              </a:spcBef>
              <a:buFont typeface="Arial" panose="020B0604020202020204" pitchFamily="34" charset="0"/>
              <a:buNone/>
              <a:defRPr sz="7200" b="1" kern="1200">
                <a:solidFill>
                  <a:schemeClr val="tx1">
                    <a:lumMod val="75000"/>
                    <a:lumOff val="25000"/>
                  </a:schemeClr>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2400" dirty="0">
                <a:solidFill>
                  <a:srgbClr val="DE0144"/>
                </a:solidFill>
              </a:rPr>
              <a:t>Overview of the Protocol</a:t>
            </a:r>
          </a:p>
        </p:txBody>
      </p:sp>
      <p:sp>
        <p:nvSpPr>
          <p:cNvPr id="22" name="Subtitle 2">
            <a:extLst>
              <a:ext uri="{FF2B5EF4-FFF2-40B4-BE49-F238E27FC236}">
                <a16:creationId xmlns:a16="http://schemas.microsoft.com/office/drawing/2014/main" id="{D049C014-9A49-420E-AAFA-DB93920E9FAA}"/>
              </a:ext>
            </a:extLst>
          </p:cNvPr>
          <p:cNvSpPr txBox="1">
            <a:spLocks/>
          </p:cNvSpPr>
          <p:nvPr/>
        </p:nvSpPr>
        <p:spPr>
          <a:xfrm>
            <a:off x="3607993" y="5264745"/>
            <a:ext cx="1936263" cy="1259936"/>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Tier 1</a:t>
            </a:r>
          </a:p>
          <a:p>
            <a:pPr algn="ctr"/>
            <a:r>
              <a:rPr lang="en-GB" sz="1400" dirty="0">
                <a:solidFill>
                  <a:schemeClr val="bg1"/>
                </a:solidFill>
              </a:rPr>
              <a:t>Patient data (CRF)</a:t>
            </a:r>
          </a:p>
          <a:p>
            <a:pPr algn="ctr"/>
            <a:r>
              <a:rPr lang="en-GB" sz="1400" dirty="0">
                <a:solidFill>
                  <a:srgbClr val="F7B538"/>
                </a:solidFill>
              </a:rPr>
              <a:t>Single</a:t>
            </a:r>
            <a:r>
              <a:rPr lang="en-GB" sz="1400" dirty="0">
                <a:solidFill>
                  <a:schemeClr val="bg1"/>
                </a:solidFill>
              </a:rPr>
              <a:t> Biological Sample</a:t>
            </a:r>
          </a:p>
        </p:txBody>
      </p:sp>
      <p:sp>
        <p:nvSpPr>
          <p:cNvPr id="23" name="Subtitle 2">
            <a:extLst>
              <a:ext uri="{FF2B5EF4-FFF2-40B4-BE49-F238E27FC236}">
                <a16:creationId xmlns:a16="http://schemas.microsoft.com/office/drawing/2014/main" id="{D049C014-9A49-420E-AAFA-DB93920E9FAA}"/>
              </a:ext>
            </a:extLst>
          </p:cNvPr>
          <p:cNvSpPr txBox="1">
            <a:spLocks/>
          </p:cNvSpPr>
          <p:nvPr/>
        </p:nvSpPr>
        <p:spPr>
          <a:xfrm>
            <a:off x="5837708" y="5264745"/>
            <a:ext cx="1754938" cy="1268119"/>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Tier 2</a:t>
            </a:r>
          </a:p>
          <a:p>
            <a:pPr algn="ctr"/>
            <a:r>
              <a:rPr lang="en-GB" sz="1400" dirty="0">
                <a:solidFill>
                  <a:schemeClr val="bg1"/>
                </a:solidFill>
              </a:rPr>
              <a:t>Patient data (CRF)</a:t>
            </a:r>
          </a:p>
          <a:p>
            <a:pPr algn="ctr"/>
            <a:r>
              <a:rPr lang="en-GB" sz="1400" dirty="0">
                <a:solidFill>
                  <a:srgbClr val="F7B538"/>
                </a:solidFill>
              </a:rPr>
              <a:t>Serial</a:t>
            </a:r>
            <a:r>
              <a:rPr lang="en-GB" sz="1400" dirty="0">
                <a:solidFill>
                  <a:schemeClr val="bg1"/>
                </a:solidFill>
              </a:rPr>
              <a:t> Biological Sampling</a:t>
            </a:r>
          </a:p>
        </p:txBody>
      </p:sp>
      <p:sp>
        <p:nvSpPr>
          <p:cNvPr id="24" name="Subtitle 2">
            <a:extLst>
              <a:ext uri="{FF2B5EF4-FFF2-40B4-BE49-F238E27FC236}">
                <a16:creationId xmlns:a16="http://schemas.microsoft.com/office/drawing/2014/main" id="{D049C014-9A49-420E-AAFA-DB93920E9FAA}"/>
              </a:ext>
            </a:extLst>
          </p:cNvPr>
          <p:cNvSpPr txBox="1">
            <a:spLocks/>
          </p:cNvSpPr>
          <p:nvPr/>
        </p:nvSpPr>
        <p:spPr>
          <a:xfrm>
            <a:off x="7822169" y="5264745"/>
            <a:ext cx="2229602" cy="1252117"/>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Tier 3</a:t>
            </a:r>
          </a:p>
          <a:p>
            <a:pPr algn="ctr"/>
            <a:r>
              <a:rPr lang="en-GB" sz="1400" dirty="0">
                <a:solidFill>
                  <a:schemeClr val="bg1"/>
                </a:solidFill>
              </a:rPr>
              <a:t>Patient data (CRF) </a:t>
            </a:r>
          </a:p>
          <a:p>
            <a:pPr algn="ctr"/>
            <a:r>
              <a:rPr lang="en-GB" sz="1400" dirty="0">
                <a:solidFill>
                  <a:schemeClr val="bg1"/>
                </a:solidFill>
              </a:rPr>
              <a:t>Population Pharmacokinetics of antimicrobials &amp; immune modulators</a:t>
            </a:r>
          </a:p>
        </p:txBody>
      </p:sp>
      <p:sp>
        <p:nvSpPr>
          <p:cNvPr id="20" name="Rectangle 19">
            <a:extLst>
              <a:ext uri="{FF2B5EF4-FFF2-40B4-BE49-F238E27FC236}">
                <a16:creationId xmlns:a16="http://schemas.microsoft.com/office/drawing/2014/main" id="{483F8CF7-6A7E-4955-82F3-67112C41338A}"/>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412749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Aims of the study (1/2)</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5</a:t>
            </a:fld>
            <a:endParaRPr lang="en-US" b="1" i="1" noProof="0" dirty="0"/>
          </a:p>
        </p:txBody>
      </p:sp>
      <p:sp>
        <p:nvSpPr>
          <p:cNvPr id="15" name="Rectangle 14"/>
          <p:cNvSpPr/>
          <p:nvPr/>
        </p:nvSpPr>
        <p:spPr>
          <a:xfrm>
            <a:off x="773005" y="1205080"/>
            <a:ext cx="9698080" cy="5386090"/>
          </a:xfrm>
          <a:prstGeom prst="rect">
            <a:avLst/>
          </a:prstGeom>
        </p:spPr>
        <p:txBody>
          <a:bodyPr wrap="square">
            <a:spAutoFit/>
          </a:bodyPr>
          <a:lstStyle/>
          <a:p>
            <a:pPr marL="285750" indent="-285750">
              <a:buFont typeface="Arial" panose="020B0604020202020204" pitchFamily="34" charset="0"/>
              <a:buChar char="•"/>
            </a:pPr>
            <a:r>
              <a:rPr lang="en-GB" dirty="0"/>
              <a:t>Describe the clinical features of COVID-19 and identify risk factors</a:t>
            </a:r>
          </a:p>
          <a:p>
            <a:r>
              <a:rPr lang="en-GB" dirty="0"/>
              <a:t> </a:t>
            </a:r>
          </a:p>
          <a:p>
            <a:pPr marL="285750" indent="-285750">
              <a:buFont typeface="Arial" panose="020B0604020202020204" pitchFamily="34" charset="0"/>
              <a:buChar char="•"/>
            </a:pPr>
            <a:r>
              <a:rPr lang="en-GB" dirty="0"/>
              <a:t>Describe, where appropriate, the response to treatment, including supportive care and novel therapeutics</a:t>
            </a:r>
          </a:p>
          <a:p>
            <a:endParaRPr lang="en-GB" dirty="0"/>
          </a:p>
          <a:p>
            <a:r>
              <a:rPr lang="en-GB" u="sng" dirty="0">
                <a:solidFill>
                  <a:srgbClr val="009CAD"/>
                </a:solidFill>
              </a:rPr>
              <a:t>[In addition, depending whether you are operating to Tiers 1, 2, 3 - please delete as appropriate]</a:t>
            </a:r>
          </a:p>
          <a:p>
            <a:endParaRPr lang="en-GB" sz="1400" u="sng" dirty="0">
              <a:solidFill>
                <a:srgbClr val="009CAD"/>
              </a:solidFill>
            </a:endParaRPr>
          </a:p>
          <a:p>
            <a:pPr marL="285750" indent="-285750">
              <a:buFont typeface="Arial" panose="020B0604020202020204" pitchFamily="34" charset="0"/>
              <a:buChar char="•"/>
            </a:pPr>
            <a:r>
              <a:rPr lang="en-GB" u="sng" dirty="0">
                <a:solidFill>
                  <a:srgbClr val="009CAD"/>
                </a:solidFill>
              </a:rPr>
              <a:t>Observe, where appropriate and feasible, pathogen replication, excretion and evolution, within the host, and identify determinants of severity and transmission using high-throughput sequencing of pathogen genomes obtained from respiratory tract, blood, urine, stool, CSF and other samples</a:t>
            </a:r>
          </a:p>
          <a:p>
            <a:endParaRPr lang="en-GB" sz="1400" u="sng" dirty="0">
              <a:solidFill>
                <a:srgbClr val="009CAD"/>
              </a:solidFill>
            </a:endParaRPr>
          </a:p>
          <a:p>
            <a:pPr marL="285750" indent="-285750">
              <a:buFont typeface="Arial" panose="020B0604020202020204" pitchFamily="34" charset="0"/>
              <a:buChar char="•"/>
            </a:pPr>
            <a:r>
              <a:rPr lang="en-GB" u="sng" dirty="0">
                <a:solidFill>
                  <a:srgbClr val="009CAD"/>
                </a:solidFill>
              </a:rPr>
              <a:t>Characterise, where appropriate and feasible, the host responses to infection and therapy over time, including innate and acquired immune responses, circulating levels of immune signalling molecules and gene expression profiling in peripheral blood</a:t>
            </a:r>
          </a:p>
          <a:p>
            <a:pPr marL="285750" indent="-285750">
              <a:buFont typeface="Arial" panose="020B0604020202020204" pitchFamily="34" charset="0"/>
              <a:buChar char="•"/>
            </a:pPr>
            <a:endParaRPr lang="en-GB" sz="1400" u="sng" dirty="0">
              <a:solidFill>
                <a:srgbClr val="009CAD"/>
              </a:solidFill>
            </a:endParaRPr>
          </a:p>
          <a:p>
            <a:pPr marL="285750" indent="-285750">
              <a:buFont typeface="Arial" panose="020B0604020202020204" pitchFamily="34" charset="0"/>
              <a:buChar char="•"/>
            </a:pPr>
            <a:r>
              <a:rPr lang="en-GB" u="sng" dirty="0">
                <a:solidFill>
                  <a:srgbClr val="009CAD"/>
                </a:solidFill>
              </a:rPr>
              <a:t>Identify host genetic variants associated with disease progression or severity</a:t>
            </a:r>
          </a:p>
          <a:p>
            <a:endParaRPr lang="en-GB" sz="1400" u="sng" dirty="0">
              <a:solidFill>
                <a:srgbClr val="009CAD"/>
              </a:solidFill>
            </a:endParaRPr>
          </a:p>
          <a:p>
            <a:pPr marL="285750" indent="-285750">
              <a:buFont typeface="Arial" panose="020B0604020202020204" pitchFamily="34" charset="0"/>
              <a:buChar char="•"/>
            </a:pPr>
            <a:r>
              <a:rPr lang="en-GB" u="sng" dirty="0">
                <a:solidFill>
                  <a:srgbClr val="009CAD"/>
                </a:solidFill>
              </a:rPr>
              <a:t>Understand transmissibility and the probabilities of different clinical outcomes following exposure and infection</a:t>
            </a:r>
          </a:p>
        </p:txBody>
      </p:sp>
      <p:sp>
        <p:nvSpPr>
          <p:cNvPr id="2" name="Rectangle 1"/>
          <p:cNvSpPr/>
          <p:nvPr/>
        </p:nvSpPr>
        <p:spPr>
          <a:xfrm>
            <a:off x="773005" y="675112"/>
            <a:ext cx="2036135" cy="369332"/>
          </a:xfrm>
          <a:prstGeom prst="rect">
            <a:avLst/>
          </a:prstGeom>
        </p:spPr>
        <p:txBody>
          <a:bodyPr wrap="none">
            <a:spAutoFit/>
          </a:bodyPr>
          <a:lstStyle/>
          <a:p>
            <a:r>
              <a:rPr lang="en-GB" b="1" dirty="0">
                <a:solidFill>
                  <a:srgbClr val="F7B538"/>
                </a:solidFill>
              </a:rPr>
              <a:t>Primary objectives</a:t>
            </a:r>
          </a:p>
        </p:txBody>
      </p:sp>
      <p:sp>
        <p:nvSpPr>
          <p:cNvPr id="6" name="Rectangle 5">
            <a:extLst>
              <a:ext uri="{FF2B5EF4-FFF2-40B4-BE49-F238E27FC236}">
                <a16:creationId xmlns:a16="http://schemas.microsoft.com/office/drawing/2014/main" id="{4BD4C4E2-4820-4B98-AF46-085368431EEE}"/>
              </a:ext>
            </a:extLst>
          </p:cNvPr>
          <p:cNvSpPr/>
          <p:nvPr/>
        </p:nvSpPr>
        <p:spPr>
          <a:xfrm>
            <a:off x="137572" y="6465417"/>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68324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Aims of the study (2/2)</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6</a:t>
            </a:fld>
            <a:endParaRPr lang="en-US" b="1" i="1" noProof="0" dirty="0"/>
          </a:p>
        </p:txBody>
      </p:sp>
      <p:sp>
        <p:nvSpPr>
          <p:cNvPr id="15" name="Rectangle 14"/>
          <p:cNvSpPr/>
          <p:nvPr/>
        </p:nvSpPr>
        <p:spPr>
          <a:xfrm>
            <a:off x="713016" y="1377358"/>
            <a:ext cx="9645829" cy="2308324"/>
          </a:xfrm>
          <a:prstGeom prst="rect">
            <a:avLst/>
          </a:prstGeom>
        </p:spPr>
        <p:txBody>
          <a:bodyPr wrap="square">
            <a:spAutoFit/>
          </a:bodyPr>
          <a:lstStyle/>
          <a:p>
            <a:pPr marL="285750" indent="-285750">
              <a:buFont typeface="Arial" panose="020B0604020202020204" pitchFamily="34" charset="0"/>
              <a:buChar char="•"/>
            </a:pPr>
            <a:r>
              <a:rPr lang="en-GB" dirty="0"/>
              <a:t>Facilitate effective triage and clinical management of patients with COVID-19</a:t>
            </a:r>
          </a:p>
          <a:p>
            <a:endParaRPr lang="en-GB" dirty="0"/>
          </a:p>
          <a:p>
            <a:pPr marL="285750" indent="-285750">
              <a:buFont typeface="Arial" panose="020B0604020202020204" pitchFamily="34" charset="0"/>
              <a:buChar char="•"/>
            </a:pPr>
            <a:r>
              <a:rPr lang="en-GB" dirty="0"/>
              <a:t>Develop clinical guidance documents and offer clinical recommendations to policy makers on the basis of evidence obtained</a:t>
            </a:r>
          </a:p>
          <a:p>
            <a:endParaRPr lang="en-GB" dirty="0"/>
          </a:p>
          <a:p>
            <a:r>
              <a:rPr lang="en-GB" u="sng" dirty="0">
                <a:solidFill>
                  <a:srgbClr val="009CAD"/>
                </a:solidFill>
              </a:rPr>
              <a:t>[In addition, depending whether you are operating to Tiers 1, 2, 3 - please delete as appropriate]</a:t>
            </a:r>
          </a:p>
          <a:p>
            <a:endParaRPr lang="en-GB" u="sng" dirty="0">
              <a:solidFill>
                <a:srgbClr val="009CAD"/>
              </a:solidFill>
            </a:endParaRPr>
          </a:p>
          <a:p>
            <a:pPr marL="285750" indent="-285750">
              <a:buFont typeface="Arial" panose="020B0604020202020204" pitchFamily="34" charset="0"/>
              <a:buChar char="•"/>
            </a:pPr>
            <a:r>
              <a:rPr lang="en-GB" u="sng" dirty="0">
                <a:solidFill>
                  <a:srgbClr val="009CAD"/>
                </a:solidFill>
              </a:rPr>
              <a:t>Determine infectivity and inform appropriate infection control measures of the various pathogens</a:t>
            </a:r>
          </a:p>
        </p:txBody>
      </p:sp>
      <p:sp>
        <p:nvSpPr>
          <p:cNvPr id="2" name="Rectangle 1"/>
          <p:cNvSpPr/>
          <p:nvPr/>
        </p:nvSpPr>
        <p:spPr>
          <a:xfrm>
            <a:off x="713017" y="847390"/>
            <a:ext cx="2300630" cy="369332"/>
          </a:xfrm>
          <a:prstGeom prst="rect">
            <a:avLst/>
          </a:prstGeom>
        </p:spPr>
        <p:txBody>
          <a:bodyPr wrap="none">
            <a:spAutoFit/>
          </a:bodyPr>
          <a:lstStyle/>
          <a:p>
            <a:r>
              <a:rPr lang="en-GB" b="1" dirty="0">
                <a:solidFill>
                  <a:srgbClr val="F7B538"/>
                </a:solidFill>
              </a:rPr>
              <a:t>Secondary objectives</a:t>
            </a:r>
          </a:p>
        </p:txBody>
      </p:sp>
      <p:sp>
        <p:nvSpPr>
          <p:cNvPr id="6" name="Rectangle 5">
            <a:extLst>
              <a:ext uri="{FF2B5EF4-FFF2-40B4-BE49-F238E27FC236}">
                <a16:creationId xmlns:a16="http://schemas.microsoft.com/office/drawing/2014/main" id="{D61BC311-798E-4C01-9492-A0E09ECF8FE4}"/>
              </a:ext>
            </a:extLst>
          </p:cNvPr>
          <p:cNvSpPr/>
          <p:nvPr/>
        </p:nvSpPr>
        <p:spPr>
          <a:xfrm>
            <a:off x="191808" y="6469252"/>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70050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Eligibility</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7</a:t>
            </a:fld>
            <a:endParaRPr lang="en-US" b="1" i="1" noProof="0" dirty="0"/>
          </a:p>
        </p:txBody>
      </p:sp>
      <p:sp>
        <p:nvSpPr>
          <p:cNvPr id="15" name="Rectangle 14"/>
          <p:cNvSpPr/>
          <p:nvPr/>
        </p:nvSpPr>
        <p:spPr>
          <a:xfrm>
            <a:off x="569780" y="2814344"/>
            <a:ext cx="4642299" cy="3693319"/>
          </a:xfrm>
          <a:prstGeom prst="rect">
            <a:avLst/>
          </a:prstGeom>
        </p:spPr>
        <p:txBody>
          <a:bodyPr wrap="square">
            <a:spAutoFit/>
          </a:bodyPr>
          <a:lstStyle/>
          <a:p>
            <a:pPr marL="285750" indent="-285750">
              <a:buFont typeface="Arial" panose="020B0604020202020204" pitchFamily="34" charset="0"/>
              <a:buChar char="•"/>
            </a:pPr>
            <a:r>
              <a:rPr lang="en-GB" dirty="0"/>
              <a:t>All adult and children with proven or suspected COVID-19, admitted to hospital should be considered for the study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Participants should be enrolled assuming</a:t>
            </a:r>
          </a:p>
          <a:p>
            <a:endParaRPr lang="en-GB" dirty="0"/>
          </a:p>
          <a:p>
            <a:pPr marL="800100" lvl="1" indent="-342900">
              <a:buFont typeface="+mj-lt"/>
              <a:buAutoNum type="arabicPeriod"/>
            </a:pPr>
            <a:r>
              <a:rPr lang="en-GB" dirty="0"/>
              <a:t>All eligibility criteria are met; and</a:t>
            </a:r>
          </a:p>
          <a:p>
            <a:pPr lvl="1"/>
            <a:endParaRPr lang="en-GB" dirty="0"/>
          </a:p>
          <a:p>
            <a:pPr marL="800100" lvl="1" indent="-342900">
              <a:buFont typeface="+mj-lt"/>
              <a:buAutoNum type="arabicPeriod"/>
            </a:pPr>
            <a:r>
              <a:rPr lang="en-GB" dirty="0"/>
              <a:t>Patient or their guardian etc. has given their consent to participate in the study </a:t>
            </a:r>
            <a:r>
              <a:rPr lang="en-GB" u="sng" dirty="0">
                <a:solidFill>
                  <a:srgbClr val="009CAD"/>
                </a:solidFill>
              </a:rPr>
              <a:t>[Note: consent may not be required for Tier 0, Data Collection only]</a:t>
            </a:r>
          </a:p>
        </p:txBody>
      </p:sp>
      <p:pic>
        <p:nvPicPr>
          <p:cNvPr id="5" name="Picture 4"/>
          <p:cNvPicPr>
            <a:picLocks noChangeAspect="1"/>
          </p:cNvPicPr>
          <p:nvPr/>
        </p:nvPicPr>
        <p:blipFill>
          <a:blip r:embed="rId2"/>
          <a:stretch>
            <a:fillRect/>
          </a:stretch>
        </p:blipFill>
        <p:spPr>
          <a:xfrm>
            <a:off x="2117305" y="1244212"/>
            <a:ext cx="1547247" cy="1382006"/>
          </a:xfrm>
          <a:prstGeom prst="rect">
            <a:avLst/>
          </a:prstGeom>
        </p:spPr>
      </p:pic>
      <p:pic>
        <p:nvPicPr>
          <p:cNvPr id="6" name="Picture 5"/>
          <p:cNvPicPr>
            <a:picLocks noChangeAspect="1"/>
          </p:cNvPicPr>
          <p:nvPr/>
        </p:nvPicPr>
        <p:blipFill>
          <a:blip r:embed="rId3"/>
          <a:stretch>
            <a:fillRect/>
          </a:stretch>
        </p:blipFill>
        <p:spPr>
          <a:xfrm>
            <a:off x="6625117" y="1218210"/>
            <a:ext cx="2501889" cy="1434009"/>
          </a:xfrm>
          <a:prstGeom prst="rect">
            <a:avLst/>
          </a:prstGeom>
        </p:spPr>
      </p:pic>
      <p:sp>
        <p:nvSpPr>
          <p:cNvPr id="2" name="Rectangle 1"/>
          <p:cNvSpPr/>
          <p:nvPr/>
        </p:nvSpPr>
        <p:spPr>
          <a:xfrm>
            <a:off x="6145528" y="2814344"/>
            <a:ext cx="4148004" cy="923330"/>
          </a:xfrm>
          <a:prstGeom prst="rect">
            <a:avLst/>
          </a:prstGeom>
        </p:spPr>
        <p:txBody>
          <a:bodyPr wrap="square">
            <a:spAutoFit/>
          </a:bodyPr>
          <a:lstStyle/>
          <a:p>
            <a:r>
              <a:rPr lang="en-GB" dirty="0"/>
              <a:t>All documents available in the Study Master File, found </a:t>
            </a:r>
            <a:r>
              <a:rPr lang="en-GB" u="sng" dirty="0">
                <a:solidFill>
                  <a:srgbClr val="009CAD"/>
                </a:solidFill>
              </a:rPr>
              <a:t>[provide details of location]</a:t>
            </a:r>
          </a:p>
        </p:txBody>
      </p:sp>
      <p:sp>
        <p:nvSpPr>
          <p:cNvPr id="8" name="Rectangle 7">
            <a:extLst>
              <a:ext uri="{FF2B5EF4-FFF2-40B4-BE49-F238E27FC236}">
                <a16:creationId xmlns:a16="http://schemas.microsoft.com/office/drawing/2014/main" id="{B3E21A74-CE45-4889-9E2F-A7D2AB5EFF72}"/>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32122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691666"/>
          </a:xfrm>
        </p:spPr>
        <p:txBody>
          <a:bodyPr/>
          <a:lstStyle/>
          <a:p>
            <a:r>
              <a:rPr lang="en-GB" b="1" dirty="0"/>
              <a:t>The Patients Journey (1/2)</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8</a:t>
            </a:fld>
            <a:endParaRPr lang="en-US" b="1" i="1" noProof="0" dirty="0"/>
          </a:p>
        </p:txBody>
      </p:sp>
      <p:sp>
        <p:nvSpPr>
          <p:cNvPr id="11" name="Rectangle 10"/>
          <p:cNvSpPr/>
          <p:nvPr/>
        </p:nvSpPr>
        <p:spPr>
          <a:xfrm>
            <a:off x="1853262" y="1363129"/>
            <a:ext cx="8636212" cy="646331"/>
          </a:xfrm>
          <a:prstGeom prst="rect">
            <a:avLst/>
          </a:prstGeom>
        </p:spPr>
        <p:txBody>
          <a:bodyPr wrap="square">
            <a:spAutoFit/>
          </a:bodyPr>
          <a:lstStyle/>
          <a:p>
            <a:pPr marL="285750" indent="-285750">
              <a:buFont typeface="Arial" panose="020B0604020202020204" pitchFamily="34" charset="0"/>
              <a:buChar char="•"/>
            </a:pPr>
            <a:r>
              <a:rPr lang="en-GB" u="sng" dirty="0">
                <a:solidFill>
                  <a:srgbClr val="009CAD"/>
                </a:solidFill>
              </a:rPr>
              <a:t>[Details about a 'dedicated isolation room', for treating, consenting, samples collection etc.]</a:t>
            </a:r>
          </a:p>
        </p:txBody>
      </p:sp>
      <p:pic>
        <p:nvPicPr>
          <p:cNvPr id="6" name="Picture 5"/>
          <p:cNvPicPr>
            <a:picLocks noChangeAspect="1"/>
          </p:cNvPicPr>
          <p:nvPr/>
        </p:nvPicPr>
        <p:blipFill>
          <a:blip r:embed="rId2"/>
          <a:stretch>
            <a:fillRect/>
          </a:stretch>
        </p:blipFill>
        <p:spPr>
          <a:xfrm>
            <a:off x="368008" y="1325008"/>
            <a:ext cx="1352005" cy="1368905"/>
          </a:xfrm>
          <a:prstGeom prst="rect">
            <a:avLst/>
          </a:prstGeom>
        </p:spPr>
      </p:pic>
      <p:sp>
        <p:nvSpPr>
          <p:cNvPr id="7" name="Rectangle 6">
            <a:extLst>
              <a:ext uri="{FF2B5EF4-FFF2-40B4-BE49-F238E27FC236}">
                <a16:creationId xmlns:a16="http://schemas.microsoft.com/office/drawing/2014/main" id="{1C3F06D1-F5A8-4260-918D-8A9DD4478EE3}"/>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62886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691666"/>
          </a:xfrm>
        </p:spPr>
        <p:txBody>
          <a:bodyPr/>
          <a:lstStyle/>
          <a:p>
            <a:r>
              <a:rPr lang="en-GB" b="1" dirty="0"/>
              <a:t>The Patients Journey (2/2) continued…</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9</a:t>
            </a:fld>
            <a:endParaRPr lang="en-US" b="1" i="1" noProof="0" dirty="0"/>
          </a:p>
        </p:txBody>
      </p:sp>
      <p:pic>
        <p:nvPicPr>
          <p:cNvPr id="7" name="Picture 6"/>
          <p:cNvPicPr>
            <a:picLocks noChangeAspect="1"/>
          </p:cNvPicPr>
          <p:nvPr/>
        </p:nvPicPr>
        <p:blipFill>
          <a:blip r:embed="rId2"/>
          <a:stretch>
            <a:fillRect/>
          </a:stretch>
        </p:blipFill>
        <p:spPr>
          <a:xfrm>
            <a:off x="264379" y="1218944"/>
            <a:ext cx="1618505" cy="1654472"/>
          </a:xfrm>
          <a:prstGeom prst="rect">
            <a:avLst/>
          </a:prstGeom>
        </p:spPr>
      </p:pic>
      <p:sp>
        <p:nvSpPr>
          <p:cNvPr id="2" name="Rectangle 1"/>
          <p:cNvSpPr/>
          <p:nvPr/>
        </p:nvSpPr>
        <p:spPr>
          <a:xfrm>
            <a:off x="1882884" y="1249168"/>
            <a:ext cx="8311994" cy="4647426"/>
          </a:xfrm>
          <a:prstGeom prst="rect">
            <a:avLst/>
          </a:prstGeom>
        </p:spPr>
        <p:txBody>
          <a:bodyPr wrap="square">
            <a:spAutoFit/>
          </a:bodyPr>
          <a:lstStyle/>
          <a:p>
            <a:pPr marL="285750" indent="-285750">
              <a:buFont typeface="Arial" panose="020B0604020202020204" pitchFamily="34" charset="0"/>
              <a:buChar char="•"/>
            </a:pPr>
            <a:r>
              <a:rPr lang="en-GB" u="sng" dirty="0">
                <a:solidFill>
                  <a:srgbClr val="009CAD"/>
                </a:solidFill>
              </a:rPr>
              <a:t>Safety points e.g. PPE is available at facility</a:t>
            </a:r>
          </a:p>
          <a:p>
            <a:pPr lvl="1"/>
            <a:endParaRPr lang="en-GB" dirty="0"/>
          </a:p>
          <a:p>
            <a:pPr marL="285750" indent="-285750">
              <a:buFont typeface="Arial" panose="020B0604020202020204" pitchFamily="34" charset="0"/>
              <a:buChar char="•"/>
            </a:pPr>
            <a:r>
              <a:rPr lang="en-GB" u="sng" dirty="0">
                <a:solidFill>
                  <a:srgbClr val="009CAD"/>
                </a:solidFill>
              </a:rPr>
              <a:t>Online training materials for PPE use:</a:t>
            </a:r>
          </a:p>
          <a:p>
            <a:pPr marL="285750" indent="-285750">
              <a:buFont typeface="Arial" panose="020B0604020202020204" pitchFamily="34" charset="0"/>
              <a:buChar char="•"/>
            </a:pPr>
            <a:endParaRPr lang="en-GB" u="sng" dirty="0">
              <a:solidFill>
                <a:srgbClr val="009CAD"/>
              </a:solidFill>
            </a:endParaRPr>
          </a:p>
          <a:p>
            <a:pPr marL="742950" lvl="1" indent="-285750">
              <a:buFont typeface="Wingdings" panose="05000000000000000000" pitchFamily="2" charset="2"/>
              <a:buChar char="ü"/>
            </a:pPr>
            <a:r>
              <a:rPr lang="en-GB" sz="1400" u="sng" dirty="0">
                <a:solidFill>
                  <a:srgbClr val="009CAD"/>
                </a:solidFill>
              </a:rPr>
              <a:t>UK National Health Service:</a:t>
            </a:r>
          </a:p>
          <a:p>
            <a:pPr lvl="2"/>
            <a:r>
              <a:rPr lang="en-GB" sz="1400" u="sng" dirty="0">
                <a:solidFill>
                  <a:srgbClr val="009CAD"/>
                </a:solidFill>
              </a:rPr>
              <a:t>https://www.youtube.com/watch?time_continue=2&amp;v=kKz_vNGsNhc&amp;feature=emb_title </a:t>
            </a:r>
          </a:p>
          <a:p>
            <a:pPr marL="742950" lvl="1" indent="-285750">
              <a:buFont typeface="Wingdings" panose="05000000000000000000" pitchFamily="2" charset="2"/>
              <a:buChar char="ü"/>
            </a:pPr>
            <a:endParaRPr lang="en-GB" sz="1400" u="sng" dirty="0">
              <a:solidFill>
                <a:srgbClr val="009CAD"/>
              </a:solidFill>
            </a:endParaRPr>
          </a:p>
          <a:p>
            <a:pPr marL="742950" lvl="1" indent="-285750">
              <a:buFont typeface="Wingdings" panose="05000000000000000000" pitchFamily="2" charset="2"/>
              <a:buChar char="ü"/>
            </a:pPr>
            <a:r>
              <a:rPr lang="en-GB" sz="1400" u="sng" dirty="0">
                <a:solidFill>
                  <a:srgbClr val="009CAD"/>
                </a:solidFill>
              </a:rPr>
              <a:t>Public Health England: </a:t>
            </a:r>
          </a:p>
          <a:p>
            <a:pPr lvl="2"/>
            <a:r>
              <a:rPr lang="en-GB" sz="1400" u="sng" dirty="0">
                <a:solidFill>
                  <a:srgbClr val="009CAD"/>
                </a:solidFill>
              </a:rPr>
              <a:t>https://www.gov.uk/government/publications/wuhan-novel-coronavirus-infection-prevention-and-control/covid-19-personal-protective-equipment-ppe </a:t>
            </a:r>
          </a:p>
          <a:p>
            <a:pPr marL="742950" lvl="1" indent="-285750">
              <a:buFont typeface="Wingdings" panose="05000000000000000000" pitchFamily="2" charset="2"/>
              <a:buChar char="ü"/>
            </a:pPr>
            <a:endParaRPr lang="en-GB" sz="1400" u="sng" dirty="0">
              <a:solidFill>
                <a:srgbClr val="009CAD"/>
              </a:solidFill>
            </a:endParaRPr>
          </a:p>
          <a:p>
            <a:pPr marL="742950" lvl="1" indent="-285750">
              <a:buFont typeface="Wingdings" panose="05000000000000000000" pitchFamily="2" charset="2"/>
              <a:buChar char="ü"/>
            </a:pPr>
            <a:r>
              <a:rPr lang="en-GB" sz="1400" u="sng" dirty="0">
                <a:solidFill>
                  <a:srgbClr val="009CAD"/>
                </a:solidFill>
              </a:rPr>
              <a:t>World Health Organization: </a:t>
            </a:r>
          </a:p>
          <a:p>
            <a:pPr lvl="2"/>
            <a:r>
              <a:rPr lang="en-GB" sz="1400" u="sng" dirty="0">
                <a:solidFill>
                  <a:srgbClr val="009CAD"/>
                </a:solidFill>
              </a:rPr>
              <a:t>https://apps.who.int/iris/bitstream/handle/10665/331695/WHO-2019-nCov-IPC_PPE_use-2020.3-eng.pdf </a:t>
            </a:r>
          </a:p>
          <a:p>
            <a:pPr lvl="2"/>
            <a:endParaRPr lang="en-GB" sz="1400" u="sng" dirty="0">
              <a:solidFill>
                <a:srgbClr val="009CAD"/>
              </a:solidFill>
            </a:endParaRPr>
          </a:p>
          <a:p>
            <a:pPr lvl="2"/>
            <a:r>
              <a:rPr lang="en-GB" sz="1400" u="sng" dirty="0">
                <a:solidFill>
                  <a:srgbClr val="009CAD"/>
                </a:solidFill>
              </a:rPr>
              <a:t>OPEN WHO, COVID-19: How to put on and remove personal protective equipment (PPE): </a:t>
            </a:r>
          </a:p>
          <a:p>
            <a:pPr lvl="2"/>
            <a:r>
              <a:rPr lang="en-GB" sz="1400" u="sng" dirty="0">
                <a:solidFill>
                  <a:srgbClr val="009CAD"/>
                </a:solidFill>
              </a:rPr>
              <a:t>https://openwho.org/courses/IPC-PPE-EN</a:t>
            </a:r>
          </a:p>
          <a:p>
            <a:pPr marL="742950" lvl="1" indent="-285750">
              <a:buFont typeface="Wingdings" panose="05000000000000000000" pitchFamily="2" charset="2"/>
              <a:buChar char="ü"/>
            </a:pPr>
            <a:endParaRPr lang="en-GB" sz="1400" u="sng" dirty="0">
              <a:solidFill>
                <a:srgbClr val="009CAD"/>
              </a:solidFill>
            </a:endParaRPr>
          </a:p>
          <a:p>
            <a:pPr marL="742950" lvl="1" indent="-285750">
              <a:buFont typeface="Wingdings" panose="05000000000000000000" pitchFamily="2" charset="2"/>
              <a:buChar char="ü"/>
            </a:pPr>
            <a:r>
              <a:rPr lang="en-GB" sz="1400" u="sng" dirty="0" err="1">
                <a:solidFill>
                  <a:srgbClr val="009CAD"/>
                </a:solidFill>
              </a:rPr>
              <a:t>Centers</a:t>
            </a:r>
            <a:r>
              <a:rPr lang="en-GB" sz="1400" u="sng" dirty="0">
                <a:solidFill>
                  <a:srgbClr val="009CAD"/>
                </a:solidFill>
              </a:rPr>
              <a:t> for Disease Control and Prevention: </a:t>
            </a:r>
          </a:p>
          <a:p>
            <a:pPr lvl="2"/>
            <a:r>
              <a:rPr lang="en-GB" sz="1400" u="sng" dirty="0">
                <a:solidFill>
                  <a:srgbClr val="009CAD"/>
                </a:solidFill>
              </a:rPr>
              <a:t>https://www.cdc.gov/coronavirus/2019-ncov/hcp/using-ppe.html</a:t>
            </a:r>
          </a:p>
        </p:txBody>
      </p:sp>
    </p:spTree>
    <p:extLst>
      <p:ext uri="{BB962C8B-B14F-4D97-AF65-F5344CB8AC3E}">
        <p14:creationId xmlns:p14="http://schemas.microsoft.com/office/powerpoint/2010/main" val="239928663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0A2AAC-D70B-4233-9389-268D6896774D}">
  <ds:schemaRefs>
    <ds:schemaRef ds:uri="http://schemas.microsoft.com/office/infopath/2007/PartnerControls"/>
    <ds:schemaRef ds:uri="16c05727-aa75-4e4a-9b5f-8a80a1165891"/>
    <ds:schemaRef ds:uri="http://www.w3.org/XML/1998/namespac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71af3243-3dd4-4a8d-8c0d-dd76da1f02a5"/>
    <ds:schemaRef ds:uri="http://purl.org/dc/dcmitype/"/>
    <ds:schemaRef ds:uri="http://purl.org/dc/terms/"/>
  </ds:schemaRefs>
</ds:datastoreItem>
</file>

<file path=customXml/itemProps2.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FFEA1C-4D28-422A-816B-51B2F61D85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1893</Words>
  <Application>Microsoft Office PowerPoint</Application>
  <PresentationFormat>Widescreen</PresentationFormat>
  <Paragraphs>182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Corbel</vt:lpstr>
      <vt:lpstr>Courier New</vt:lpstr>
      <vt:lpstr>Times New Roman</vt:lpstr>
      <vt:lpstr>Wingdings</vt:lpstr>
      <vt:lpstr>Office Theme</vt:lpstr>
      <vt:lpstr>Clinical Characterisation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2020-02-15T19:34:10Z</dcterms:created>
  <dcterms:modified xsi:type="dcterms:W3CDTF">2021-08-10T14:49:40Z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