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636" r:id="rId3"/>
    <p:sldId id="764" r:id="rId4"/>
    <p:sldId id="683" r:id="rId5"/>
    <p:sldId id="694" r:id="rId6"/>
    <p:sldId id="693" r:id="rId7"/>
    <p:sldId id="726" r:id="rId8"/>
    <p:sldId id="727" r:id="rId9"/>
    <p:sldId id="728" r:id="rId10"/>
    <p:sldId id="725" r:id="rId11"/>
    <p:sldId id="729" r:id="rId12"/>
    <p:sldId id="730" r:id="rId13"/>
    <p:sldId id="692" r:id="rId14"/>
    <p:sldId id="687" r:id="rId15"/>
    <p:sldId id="733" r:id="rId16"/>
    <p:sldId id="737" r:id="rId17"/>
    <p:sldId id="738" r:id="rId18"/>
    <p:sldId id="739" r:id="rId19"/>
    <p:sldId id="740" r:id="rId20"/>
    <p:sldId id="741" r:id="rId21"/>
    <p:sldId id="744" r:id="rId22"/>
    <p:sldId id="745" r:id="rId23"/>
    <p:sldId id="746" r:id="rId24"/>
    <p:sldId id="743" r:id="rId25"/>
    <p:sldId id="742" r:id="rId26"/>
    <p:sldId id="748" r:id="rId27"/>
    <p:sldId id="747" r:id="rId28"/>
    <p:sldId id="688" r:id="rId29"/>
    <p:sldId id="749" r:id="rId30"/>
    <p:sldId id="751" r:id="rId31"/>
    <p:sldId id="752" r:id="rId32"/>
    <p:sldId id="753" r:id="rId33"/>
    <p:sldId id="754" r:id="rId34"/>
    <p:sldId id="689" r:id="rId35"/>
    <p:sldId id="755" r:id="rId36"/>
    <p:sldId id="756" r:id="rId37"/>
    <p:sldId id="757" r:id="rId38"/>
    <p:sldId id="758" r:id="rId39"/>
    <p:sldId id="690" r:id="rId40"/>
    <p:sldId id="759" r:id="rId41"/>
    <p:sldId id="762" r:id="rId42"/>
    <p:sldId id="761" r:id="rId43"/>
    <p:sldId id="760" r:id="rId44"/>
    <p:sldId id="763" r:id="rId45"/>
    <p:sldId id="588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5032" autoAdjust="0"/>
  </p:normalViewPr>
  <p:slideViewPr>
    <p:cSldViewPr>
      <p:cViewPr varScale="1">
        <p:scale>
          <a:sx n="50" d="100"/>
          <a:sy n="50" d="100"/>
        </p:scale>
        <p:origin x="10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C21A67-CDF4-42B6-B736-BC1EC66AA0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D5B2F7-520E-4162-B282-8D167C7EDF41}" type="slidenum">
              <a:rPr lang="en-AU" smtClean="0"/>
              <a:pPr eaLnBrk="1" hangingPunct="1"/>
              <a:t>1</a:t>
            </a:fld>
            <a:endParaRPr lang="en-A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99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10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91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11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27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031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13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143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14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2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15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38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16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7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17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800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18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60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19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79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082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20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311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21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210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273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23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429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24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835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25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57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26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462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27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59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28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39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29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604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30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04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31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192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52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33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569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34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253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35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386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36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898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37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61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38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07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39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2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13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40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902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41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62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498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43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147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44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836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45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5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20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6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61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7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3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8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22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D16530-94A5-4B8A-8890-23B0C5177DAD}" type="slidenum">
              <a:rPr lang="en-AU" smtClean="0"/>
              <a:pPr eaLnBrk="1" hangingPunct="1"/>
              <a:t>9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75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794D-04FF-4256-9AB1-89F73E25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A02CE-07F8-4380-A8FC-AE3224F8F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1495-1133-4790-8AE7-A7ECCD907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1644-25C4-41E1-9EF9-97F895797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0C719-9E45-4E62-9CB0-9F17661A3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C1876-5008-4A8E-B8A7-91412FDF6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86FE6-3EE2-4841-B2D4-AB2977E4E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7FACA-1B9C-4191-B72F-F89B48906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16176-13F1-4687-A7F1-4598AE838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D033-9374-4DA0-A3A3-3E4FEDBE3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A7231-97B4-4BB7-8D50-83D128CFC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7F6ADB8-3DF0-4FFB-8033-0FD6A0EE8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404664"/>
            <a:ext cx="8784976" cy="2376264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CC3300"/>
                </a:solidFill>
              </a:rPr>
              <a:t>Fast and Accurate Variational Inference for Models with Many Latent Variables</a:t>
            </a:r>
            <a:endParaRPr lang="en-US" sz="3600" b="1" i="1" dirty="0">
              <a:solidFill>
                <a:srgbClr val="CC33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3877" y="2294197"/>
            <a:ext cx="722194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Ruben Loaiza-Maya, </a:t>
            </a:r>
            <a:r>
              <a:rPr lang="en-US" sz="2800" b="1" dirty="0"/>
              <a:t>Michael Stanley Smith*, </a:t>
            </a:r>
            <a:r>
              <a:rPr lang="en-US" sz="2800" dirty="0"/>
              <a:t>David J. Nott and Peter J. Danaher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AU" sz="2800" i="1" dirty="0"/>
              <a:t>J. of Econometrics (in press)</a:t>
            </a:r>
          </a:p>
          <a:p>
            <a:pPr eaLnBrk="1" hangingPunct="1">
              <a:lnSpc>
                <a:spcPct val="90000"/>
              </a:lnSpc>
            </a:pPr>
            <a:endParaRPr lang="en-AU" sz="2800" i="1" dirty="0"/>
          </a:p>
          <a:p>
            <a:pPr eaLnBrk="1" hangingPunct="1">
              <a:lnSpc>
                <a:spcPct val="90000"/>
              </a:lnSpc>
            </a:pPr>
            <a:r>
              <a:rPr lang="en-AU" sz="2800" i="1" dirty="0"/>
              <a:t>*Melbourne Business School </a:t>
            </a:r>
          </a:p>
          <a:p>
            <a:pPr eaLnBrk="1" hangingPunct="1">
              <a:lnSpc>
                <a:spcPct val="90000"/>
              </a:lnSpc>
            </a:pPr>
            <a:r>
              <a:rPr lang="en-AU" sz="2800" i="1" dirty="0"/>
              <a:t>University of Melbourne (</a:t>
            </a:r>
            <a:r>
              <a:rPr lang="en-AU" sz="2800" b="1" i="1" dirty="0"/>
              <a:t>mikes70au@gmail.com</a:t>
            </a:r>
            <a:r>
              <a:rPr lang="en-AU" sz="2800" i="1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AU" sz="2800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ISBA June 2022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US" u="sng" dirty="0"/>
                  <a:t>Stochastic gradient ascent</a:t>
                </a:r>
                <a:r>
                  <a:rPr lang="en-US" dirty="0"/>
                  <a:t> (SGA) is widely </a:t>
                </a:r>
                <a:r>
                  <a:rPr lang="en-US" dirty="0">
                    <a:solidFill>
                      <a:schemeClr val="tx1"/>
                    </a:solidFill>
                  </a:rPr>
                  <a:t>used to solve the optimization problem</a:t>
                </a:r>
              </a:p>
              <a:p>
                <a:pPr algn="l">
                  <a:buFontTx/>
                  <a:buChar char="•"/>
                </a:pPr>
                <a:r>
                  <a:rPr lang="en-AU" dirty="0"/>
                  <a:t>G</a:t>
                </a:r>
                <a:r>
                  <a:rPr lang="en-AU" dirty="0">
                    <a:solidFill>
                      <a:schemeClr val="tx1"/>
                    </a:solidFill>
                  </a:rPr>
                  <a:t>iven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, update recursively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acc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•"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3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3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US" u="sng" dirty="0"/>
                  <a:t>Stochastic gradient ascent</a:t>
                </a:r>
                <a:r>
                  <a:rPr lang="en-US" dirty="0"/>
                  <a:t> (SGA) is widely </a:t>
                </a:r>
                <a:r>
                  <a:rPr lang="en-US" dirty="0">
                    <a:solidFill>
                      <a:schemeClr val="tx1"/>
                    </a:solidFill>
                  </a:rPr>
                  <a:t>used to solve the optimization problem</a:t>
                </a:r>
              </a:p>
              <a:p>
                <a:pPr algn="l">
                  <a:buFontTx/>
                  <a:buChar char="•"/>
                </a:pPr>
                <a:r>
                  <a:rPr lang="en-AU" dirty="0"/>
                  <a:t>G</a:t>
                </a:r>
                <a:r>
                  <a:rPr lang="en-AU" dirty="0">
                    <a:solidFill>
                      <a:schemeClr val="tx1"/>
                    </a:solidFill>
                  </a:rPr>
                  <a:t>iven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, update recursively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acc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•"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3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A4FFCD6-831D-40A9-9505-E32C4876D4B1}"/>
              </a:ext>
            </a:extLst>
          </p:cNvPr>
          <p:cNvSpPr/>
          <p:nvPr/>
        </p:nvSpPr>
        <p:spPr>
          <a:xfrm>
            <a:off x="4572000" y="2852936"/>
            <a:ext cx="648072" cy="728792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286A-D83D-48E0-A7AC-219222A01984}"/>
              </a:ext>
            </a:extLst>
          </p:cNvPr>
          <p:cNvSpPr txBox="1"/>
          <p:nvPr/>
        </p:nvSpPr>
        <p:spPr>
          <a:xfrm>
            <a:off x="684213" y="4696424"/>
            <a:ext cx="6171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vector of adaptive step sizes (e.g. from ADADELTA)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US" u="sng" dirty="0"/>
                  <a:t>Stochastic gradient ascent</a:t>
                </a:r>
                <a:r>
                  <a:rPr lang="en-US" dirty="0"/>
                  <a:t> (SGA) is widely </a:t>
                </a:r>
                <a:r>
                  <a:rPr lang="en-US" dirty="0">
                    <a:solidFill>
                      <a:schemeClr val="tx1"/>
                    </a:solidFill>
                  </a:rPr>
                  <a:t>used to solve the optimization problem</a:t>
                </a:r>
              </a:p>
              <a:p>
                <a:pPr algn="l">
                  <a:buFontTx/>
                  <a:buChar char="•"/>
                </a:pPr>
                <a:r>
                  <a:rPr lang="en-AU" dirty="0"/>
                  <a:t>G</a:t>
                </a:r>
                <a:r>
                  <a:rPr lang="en-AU" dirty="0">
                    <a:solidFill>
                      <a:schemeClr val="tx1"/>
                    </a:solidFill>
                  </a:rPr>
                  <a:t>iven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, update recursively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acc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•"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3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A4FFCD6-831D-40A9-9505-E32C4876D4B1}"/>
              </a:ext>
            </a:extLst>
          </p:cNvPr>
          <p:cNvSpPr/>
          <p:nvPr/>
        </p:nvSpPr>
        <p:spPr>
          <a:xfrm>
            <a:off x="5220072" y="2700749"/>
            <a:ext cx="2016224" cy="87051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1286A-D83D-48E0-A7AC-219222A01984}"/>
                  </a:ext>
                </a:extLst>
              </p:cNvPr>
              <p:cNvSpPr txBox="1"/>
              <p:nvPr/>
            </p:nvSpPr>
            <p:spPr>
              <a:xfrm>
                <a:off x="684212" y="4696424"/>
                <a:ext cx="7775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Unbiased estimate of the gradient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1286A-D83D-48E0-A7AC-219222A0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4696424"/>
                <a:ext cx="7775576" cy="584775"/>
              </a:xfrm>
              <a:prstGeom prst="rect">
                <a:avLst/>
              </a:prstGeom>
              <a:blipFill>
                <a:blip r:embed="rId4"/>
                <a:stretch>
                  <a:fillRect l="-1959" t="-1354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Re-parameterization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An efficient method for estimating the gradient; see </a:t>
                </a:r>
                <a:r>
                  <a:rPr lang="en-AU" dirty="0" err="1"/>
                  <a:t>Kingma</a:t>
                </a:r>
                <a:r>
                  <a:rPr lang="en-AU" dirty="0"/>
                  <a:t> &amp; Welling (2014)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Uses </a:t>
                </a:r>
                <a:r>
                  <a:rPr lang="en-AU" u="sng" dirty="0"/>
                  <a:t>generative representation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Then the gradient can be written 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𝜺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𝝀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Approximated using MC draws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Often, only 1 draw produces </a:t>
                </a:r>
                <a:r>
                  <a:rPr lang="en-AU" u="sng" dirty="0"/>
                  <a:t>a low variance estimate</a:t>
                </a:r>
                <a:r>
                  <a:rPr lang="en-AU" dirty="0"/>
                  <a:t> of the gradient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 r="-20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5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VA for models with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use the VA </a:t>
                </a:r>
                <a:endParaRPr lang="en-AU" b="1" dirty="0"/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786" t="-2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8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VA for models with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use the VA </a:t>
                </a:r>
                <a:endParaRPr lang="en-AU" b="1" dirty="0"/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Uses the exact </a:t>
                </a:r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conditional posterior of </a:t>
                </a:r>
                <a14:m>
                  <m:oMath xmlns:m="http://schemas.openxmlformats.org/officeDocument/2006/math">
                    <m:r>
                      <a:rPr kumimoji="0" lang="en-US" sz="3200" b="1" i="1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</m:oMath>
                </a14:m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786" t="-2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E8BFCF-5441-471E-8798-7FF4AFD30C96}"/>
              </a:ext>
            </a:extLst>
          </p:cNvPr>
          <p:cNvSpPr/>
          <p:nvPr/>
        </p:nvSpPr>
        <p:spPr>
          <a:xfrm>
            <a:off x="3923928" y="1700808"/>
            <a:ext cx="1944216" cy="79208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915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VA for models with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use the VA </a:t>
                </a:r>
                <a:endParaRPr lang="en-AU" b="1" dirty="0"/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Uses the exact </a:t>
                </a:r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conditional posterior of </a:t>
                </a:r>
                <a14:m>
                  <m:oMath xmlns:m="http://schemas.openxmlformats.org/officeDocument/2006/math">
                    <m:r>
                      <a:rPr kumimoji="0" lang="en-US" sz="3200" b="0" i="1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Do </a:t>
                </a:r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not need to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, and we</a:t>
                </a:r>
                <a:r>
                  <a:rPr kumimoji="0" lang="en-US" sz="3200" i="0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en-US" sz="3200" i="0" u="sng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only need to be able to generate from it</a:t>
                </a:r>
                <a:endParaRPr kumimoji="0" lang="en-US" sz="320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 t="-2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E8BFCF-5441-471E-8798-7FF4AFD30C96}"/>
              </a:ext>
            </a:extLst>
          </p:cNvPr>
          <p:cNvSpPr/>
          <p:nvPr/>
        </p:nvSpPr>
        <p:spPr>
          <a:xfrm>
            <a:off x="3923928" y="1700808"/>
            <a:ext cx="1944216" cy="79208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002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VA for models with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use the VA </a:t>
                </a:r>
                <a:endParaRPr lang="en-AU" b="1" dirty="0"/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Uses the exact </a:t>
                </a:r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conditional posterior of </a:t>
                </a:r>
                <a14:m>
                  <m:oMath xmlns:m="http://schemas.openxmlformats.org/officeDocument/2006/math">
                    <m:r>
                      <a:rPr kumimoji="0" lang="en-US" sz="3200" b="0" i="1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</a:t>
                </a:r>
              </a:p>
              <a:p>
                <a:pPr lvl="0" algn="l">
                  <a:buFontTx/>
                  <a:buChar char="•"/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Do not need to know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and we </a:t>
                </a:r>
                <a:r>
                  <a:rPr lang="en-US" u="sng" dirty="0">
                    <a:solidFill>
                      <a:srgbClr val="000000"/>
                    </a:solidFill>
                  </a:rPr>
                  <a:t>only need to be able to generate from it</a:t>
                </a:r>
              </a:p>
              <a:p>
                <a:pPr lvl="0" algn="l">
                  <a:buFontTx/>
                  <a:buChar char="•"/>
                  <a:defRPr/>
                </a:pPr>
                <a:r>
                  <a:rPr lang="en-US" baseline="0" dirty="0">
                    <a:solidFill>
                      <a:srgbClr val="000000"/>
                    </a:solidFill>
                    <a:latin typeface="Arial"/>
                  </a:rPr>
                  <a:t>Uses any </a:t>
                </a:r>
                <a:r>
                  <a:rPr lang="en-US" u="sng" baseline="0" dirty="0">
                    <a:solidFill>
                      <a:srgbClr val="000000"/>
                    </a:solidFill>
                    <a:latin typeface="Arial"/>
                  </a:rPr>
                  <a:t>tractable fixed form </a:t>
                </a:r>
                <a:r>
                  <a:rPr lang="en-US" baseline="0" dirty="0">
                    <a:solidFill>
                      <a:srgbClr val="000000"/>
                    </a:solidFill>
                    <a:latin typeface="Arial"/>
                  </a:rPr>
                  <a:t>VA for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 t="-2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E8BFCF-5441-471E-8798-7FF4AFD30C96}"/>
              </a:ext>
            </a:extLst>
          </p:cNvPr>
          <p:cNvSpPr/>
          <p:nvPr/>
        </p:nvSpPr>
        <p:spPr>
          <a:xfrm>
            <a:off x="5652120" y="1700808"/>
            <a:ext cx="1224136" cy="72008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435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VA for models with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use the VA </a:t>
                </a:r>
                <a:endParaRPr lang="en-AU" b="1" dirty="0"/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Uses the exact </a:t>
                </a:r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conditional posterior of </a:t>
                </a:r>
                <a14:m>
                  <m:oMath xmlns:m="http://schemas.openxmlformats.org/officeDocument/2006/math">
                    <m:r>
                      <a:rPr kumimoji="0" lang="en-US" sz="3200" b="0" i="1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3200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</a:t>
                </a:r>
              </a:p>
              <a:p>
                <a:pPr lvl="0" algn="l">
                  <a:buFontTx/>
                  <a:buChar char="•"/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Do not need to know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and we </a:t>
                </a:r>
                <a:r>
                  <a:rPr lang="en-US" u="sng" dirty="0">
                    <a:solidFill>
                      <a:srgbClr val="000000"/>
                    </a:solidFill>
                  </a:rPr>
                  <a:t>only need to be able to generate from it</a:t>
                </a:r>
              </a:p>
              <a:p>
                <a:pPr lvl="0" algn="l">
                  <a:buFontTx/>
                  <a:buChar char="•"/>
                  <a:defRPr/>
                </a:pPr>
                <a:r>
                  <a:rPr lang="en-US" baseline="0" dirty="0">
                    <a:solidFill>
                      <a:srgbClr val="000000"/>
                    </a:solidFill>
                    <a:latin typeface="Arial"/>
                  </a:rPr>
                  <a:t>Uses any </a:t>
                </a:r>
                <a:r>
                  <a:rPr lang="en-US" u="sng" baseline="0" dirty="0">
                    <a:solidFill>
                      <a:srgbClr val="000000"/>
                    </a:solidFill>
                    <a:latin typeface="Arial"/>
                  </a:rPr>
                  <a:t>tractable fixed form </a:t>
                </a:r>
                <a:r>
                  <a:rPr lang="en-US" baseline="0" dirty="0">
                    <a:solidFill>
                      <a:srgbClr val="000000"/>
                    </a:solidFill>
                    <a:latin typeface="Arial"/>
                  </a:rPr>
                  <a:t>VA for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kumimoji="0" lang="en-US" sz="3200" b="1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In our work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 we use either:</a:t>
                </a:r>
              </a:p>
              <a:p>
                <a:pPr lvl="1" algn="l">
                  <a:buFontTx/>
                  <a:buChar char="•"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Gaussian VA with factor covariance matrix</a:t>
                </a:r>
              </a:p>
              <a:p>
                <a:pPr lvl="1" algn="l">
                  <a:buFontTx/>
                  <a:buChar char="•"/>
                  <a:defRPr/>
                </a:pPr>
                <a:r>
                  <a:rPr kumimoji="0" lang="en-US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Gaussian copula VA with factor correlation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 t="-2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27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It is straightforward to show that 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 the ELBO for 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kumimoji="0" lang="en-US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en-US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  <m:sup>
                        <m: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Maximizing </a:t>
                </a:r>
                <a14:m>
                  <m:oMath xmlns:m="http://schemas.openxmlformats.org/officeDocument/2006/math">
                    <m:r>
                      <a:rPr kumimoji="0" lang="en-US" b="0" i="1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b="0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1" i="1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kumimoji="0" lang="en-US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is equivalent to maximizing</a:t>
                </a:r>
                <a:r>
                  <a:rPr kumimoji="0" lang="en-US" i="0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kumimoji="0" lang="en-US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, </a:t>
                </a:r>
                <a:r>
                  <a:rPr kumimoji="0" lang="en-US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with</a:t>
                </a:r>
                <a:r>
                  <a:rPr kumimoji="0" lang="en-US" i="0" u="sng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1" i="1" strike="noStrike" kern="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0" lang="en-US" i="0" u="sng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marginalized</a:t>
                </a:r>
                <a:r>
                  <a:rPr kumimoji="0" lang="en-US" i="0" u="sng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 out </a:t>
                </a:r>
                <a:r>
                  <a:rPr kumimoji="0" lang="en-US" b="1" i="0" u="sng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exactly</a:t>
                </a:r>
                <a:endParaRPr kumimoji="0" lang="en-US" b="1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 r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1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4" y="908720"/>
                <a:ext cx="8352928" cy="5688930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Aim is to estimate large statistical models with unknowns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Here: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</a:t>
                </a:r>
                <a:r>
                  <a:rPr lang="en-AU" u="sng" dirty="0">
                    <a:solidFill>
                      <a:schemeClr val="tx1"/>
                    </a:solidFill>
                  </a:rPr>
                  <a:t>model parameters</a:t>
                </a:r>
                <a:r>
                  <a:rPr lang="en-AU" dirty="0">
                    <a:solidFill>
                      <a:schemeClr val="tx1"/>
                    </a:solidFill>
                  </a:rPr>
                  <a:t> (</a:t>
                </a:r>
                <a:r>
                  <a:rPr lang="en-AU" dirty="0"/>
                  <a:t>i.e. </a:t>
                </a:r>
                <a:r>
                  <a:rPr lang="en-AU" i="1" dirty="0"/>
                  <a:t>global variables</a:t>
                </a:r>
                <a:r>
                  <a:rPr lang="en-AU" dirty="0"/>
                  <a:t>)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</a:t>
                </a:r>
                <a:r>
                  <a:rPr lang="en-AU" u="sng" dirty="0">
                    <a:solidFill>
                      <a:schemeClr val="tx1"/>
                    </a:solidFill>
                  </a:rPr>
                  <a:t>latent variables</a:t>
                </a:r>
                <a:r>
                  <a:rPr lang="en-AU" dirty="0">
                    <a:solidFill>
                      <a:schemeClr val="tx1"/>
                    </a:solidFill>
                  </a:rPr>
                  <a:t> (i.e. </a:t>
                </a:r>
                <a:r>
                  <a:rPr lang="en-AU" i="1" dirty="0">
                    <a:solidFill>
                      <a:schemeClr val="tx1"/>
                    </a:solidFill>
                  </a:rPr>
                  <a:t>local variables</a:t>
                </a:r>
                <a:r>
                  <a:rPr lang="en-AU" dirty="0">
                    <a:solidFill>
                      <a:schemeClr val="tx1"/>
                    </a:solidFill>
                  </a:rPr>
                  <a:t>) which are often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908720"/>
                <a:ext cx="8352928" cy="5688930"/>
              </a:xfrm>
              <a:blipFill>
                <a:blip r:embed="rId3"/>
                <a:stretch>
                  <a:fillRect l="-1898" t="-2251" r="-24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44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 </a:t>
                </a:r>
                <a:r>
                  <a:rPr lang="en-US" u="sng" dirty="0"/>
                  <a:t>re-parameterization gradient </a:t>
                </a:r>
                <a:r>
                  <a:rPr lang="en-US" dirty="0"/>
                  <a:t>has a simplified expression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Consider the re-parameterization: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b="1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b="1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</a:pPr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53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 </a:t>
                </a:r>
                <a:r>
                  <a:rPr lang="en-US" u="sng" dirty="0"/>
                  <a:t>re-parameterization gradient </a:t>
                </a:r>
                <a:r>
                  <a:rPr lang="en-US" dirty="0"/>
                  <a:t>has a simplified expression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Consider the re-parameterization: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b="1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b="1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</a:pPr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A8B757-BFF1-4F7A-BA95-FB6F138865D4}"/>
              </a:ext>
            </a:extLst>
          </p:cNvPr>
          <p:cNvSpPr/>
          <p:nvPr/>
        </p:nvSpPr>
        <p:spPr>
          <a:xfrm>
            <a:off x="4644008" y="3717032"/>
            <a:ext cx="1944216" cy="86409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931C8-7CED-42BE-9358-FADE52806A04}"/>
                  </a:ext>
                </a:extLst>
              </p:cNvPr>
              <p:cNvSpPr txBox="1"/>
              <p:nvPr/>
            </p:nvSpPr>
            <p:spPr>
              <a:xfrm>
                <a:off x="1259632" y="4869161"/>
                <a:ext cx="7236803" cy="160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This is any existing transformation used for implementing a re-parameterization trick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931C8-7CED-42BE-9358-FADE5280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69161"/>
                <a:ext cx="7236803" cy="1602683"/>
              </a:xfrm>
              <a:prstGeom prst="rect">
                <a:avLst/>
              </a:prstGeom>
              <a:blipFill>
                <a:blip r:embed="rId4"/>
                <a:stretch>
                  <a:fillRect l="-2190" t="-4943" b="-106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06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 </a:t>
                </a:r>
                <a:r>
                  <a:rPr lang="en-US" u="sng" dirty="0"/>
                  <a:t>re-parameterization gradient </a:t>
                </a:r>
                <a:r>
                  <a:rPr lang="en-US" dirty="0"/>
                  <a:t>has a simplified expression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Consider the re-parameterization: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b="1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b="1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</a:pPr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A8B757-BFF1-4F7A-BA95-FB6F138865D4}"/>
              </a:ext>
            </a:extLst>
          </p:cNvPr>
          <p:cNvSpPr/>
          <p:nvPr/>
        </p:nvSpPr>
        <p:spPr>
          <a:xfrm>
            <a:off x="5292080" y="3789040"/>
            <a:ext cx="936104" cy="79208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931C8-7CED-42BE-9358-FADE52806A04}"/>
                  </a:ext>
                </a:extLst>
              </p:cNvPr>
              <p:cNvSpPr txBox="1"/>
              <p:nvPr/>
            </p:nvSpPr>
            <p:spPr>
              <a:xfrm>
                <a:off x="1259632" y="4869161"/>
                <a:ext cx="7236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sz="3200" i="1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AU" sz="3200" i="1" dirty="0">
                    <a:solidFill>
                      <a:srgbClr val="0000FF"/>
                    </a:solidFill>
                  </a:rPr>
                  <a:t> will be unaffected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931C8-7CED-42BE-9358-FADE52806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69161"/>
                <a:ext cx="7236803" cy="584775"/>
              </a:xfrm>
              <a:prstGeom prst="rect">
                <a:avLst/>
              </a:prstGeom>
              <a:blipFill>
                <a:blip r:embed="rId4"/>
                <a:stretch>
                  <a:fillRect l="-2190" t="-1354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 </a:t>
                </a:r>
                <a:r>
                  <a:rPr lang="en-US" u="sng" dirty="0"/>
                  <a:t>re-parameterization gradient </a:t>
                </a:r>
                <a:r>
                  <a:rPr lang="en-US" dirty="0"/>
                  <a:t>has a simplified expression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Consider the re-parameterization: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b="1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b="1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</a:pPr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A8B757-BFF1-4F7A-BA95-FB6F138865D4}"/>
              </a:ext>
            </a:extLst>
          </p:cNvPr>
          <p:cNvSpPr/>
          <p:nvPr/>
        </p:nvSpPr>
        <p:spPr>
          <a:xfrm>
            <a:off x="6516216" y="3801688"/>
            <a:ext cx="720080" cy="64807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931C8-7CED-42BE-9358-FADE52806A04}"/>
              </a:ext>
            </a:extLst>
          </p:cNvPr>
          <p:cNvSpPr txBox="1"/>
          <p:nvPr/>
        </p:nvSpPr>
        <p:spPr>
          <a:xfrm>
            <a:off x="1259632" y="4869161"/>
            <a:ext cx="7236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this is just the identity transformation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Approximation Advantage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 </a:t>
                </a:r>
                <a:r>
                  <a:rPr lang="en-US" u="sng" dirty="0"/>
                  <a:t>re-parameterization gradient </a:t>
                </a:r>
                <a:r>
                  <a:rPr lang="en-US" dirty="0"/>
                  <a:t>has a simplified expression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Consider the re-parameterization: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0" lang="en-US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1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kumimoji="0" lang="en-US" b="0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b="1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a:rPr kumimoji="0" lang="en-US" b="0" i="1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r>
                                        <a:rPr kumimoji="0" lang="en-US" b="0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0" lang="en-US" b="1" i="1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kumimoji="0" lang="en-US" b="0" i="1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b="1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kumimoji="0" lang="en-US" b="0" i="1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b="0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kumimoji="0" lang="en-US" i="0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Then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kumimoji="0" lang="en-US" i="0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47564" y="1368455"/>
                <a:ext cx="7848871" cy="5152954"/>
              </a:xfrm>
              <a:blipFill>
                <a:blip r:embed="rId3"/>
                <a:stretch>
                  <a:fillRect l="-1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822776-1915-4367-8AB2-7B69EDDDC0C1}"/>
              </a:ext>
            </a:extLst>
          </p:cNvPr>
          <p:cNvSpPr/>
          <p:nvPr/>
        </p:nvSpPr>
        <p:spPr>
          <a:xfrm>
            <a:off x="2195736" y="1340768"/>
            <a:ext cx="4896544" cy="648072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73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 Algorithm with SGA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6066B-772B-4F83-8368-39FAD005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" y="1705784"/>
            <a:ext cx="9023046" cy="366743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07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 Algorithm with SGA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6066B-772B-4F83-8368-39FAD005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" y="1705784"/>
            <a:ext cx="9023046" cy="366743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00FC7-7BB8-4781-82C3-446A6685ECEC}"/>
              </a:ext>
            </a:extLst>
          </p:cNvPr>
          <p:cNvSpPr/>
          <p:nvPr/>
        </p:nvSpPr>
        <p:spPr>
          <a:xfrm>
            <a:off x="99003" y="2636912"/>
            <a:ext cx="3680909" cy="4320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3EE92-8851-411D-A660-9CAA07FC442E}"/>
              </a:ext>
            </a:extLst>
          </p:cNvPr>
          <p:cNvSpPr txBox="1"/>
          <p:nvPr/>
        </p:nvSpPr>
        <p:spPr>
          <a:xfrm>
            <a:off x="323528" y="5517232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Generate exactly for some models, use MCMC for other models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8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336591"/>
            <a:ext cx="7992242" cy="824008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 Algorithm with SGA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6066B-772B-4F83-8368-39FAD005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" y="1705784"/>
            <a:ext cx="9023046" cy="36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3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AA8BF6F-7A39-46A6-B18A-3D092D3FC3C5}"/>
              </a:ext>
            </a:extLst>
          </p:cNvPr>
          <p:cNvSpPr/>
          <p:nvPr/>
        </p:nvSpPr>
        <p:spPr>
          <a:xfrm>
            <a:off x="3851920" y="4077072"/>
            <a:ext cx="504056" cy="79208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/>
              <p:nvPr/>
            </p:nvSpPr>
            <p:spPr>
              <a:xfrm>
                <a:off x="494244" y="5748650"/>
                <a:ext cx="57937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i="1" dirty="0">
                    <a:solidFill>
                      <a:srgbClr val="0000FF"/>
                    </a:solidFill>
                  </a:rPr>
                  <a:t> linear fixed effect coefficients</a:t>
                </a:r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4" y="5748650"/>
                <a:ext cx="5793766" cy="584775"/>
              </a:xfrm>
              <a:prstGeom prst="rect">
                <a:avLst/>
              </a:prstGeom>
              <a:blipFill>
                <a:blip r:embed="rId4"/>
                <a:stretch>
                  <a:fillRect t="-13542" r="-2105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2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4" y="908720"/>
                <a:ext cx="8352928" cy="5688930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Aim is to estimate large statistical models with unknowns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Here: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</a:t>
                </a:r>
                <a:r>
                  <a:rPr lang="en-AU" u="sng" dirty="0">
                    <a:solidFill>
                      <a:schemeClr val="tx1"/>
                    </a:solidFill>
                  </a:rPr>
                  <a:t>model parameters</a:t>
                </a:r>
                <a:r>
                  <a:rPr lang="en-AU" dirty="0">
                    <a:solidFill>
                      <a:schemeClr val="tx1"/>
                    </a:solidFill>
                  </a:rPr>
                  <a:t> (</a:t>
                </a:r>
                <a:r>
                  <a:rPr lang="en-AU" dirty="0"/>
                  <a:t>i.e. </a:t>
                </a:r>
                <a:r>
                  <a:rPr lang="en-AU" i="1" dirty="0"/>
                  <a:t>global variables</a:t>
                </a:r>
                <a:r>
                  <a:rPr lang="en-AU" dirty="0"/>
                  <a:t>)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</a:t>
                </a:r>
                <a:r>
                  <a:rPr lang="en-AU" u="sng" dirty="0">
                    <a:solidFill>
                      <a:schemeClr val="tx1"/>
                    </a:solidFill>
                  </a:rPr>
                  <a:t>latent variables</a:t>
                </a:r>
                <a:r>
                  <a:rPr lang="en-AU" dirty="0">
                    <a:solidFill>
                      <a:schemeClr val="tx1"/>
                    </a:solidFill>
                  </a:rPr>
                  <a:t> (i.e. </a:t>
                </a:r>
                <a:r>
                  <a:rPr lang="en-AU" i="1" dirty="0">
                    <a:solidFill>
                      <a:schemeClr val="tx1"/>
                    </a:solidFill>
                  </a:rPr>
                  <a:t>local variables</a:t>
                </a:r>
                <a:r>
                  <a:rPr lang="en-AU" dirty="0">
                    <a:solidFill>
                      <a:schemeClr val="tx1"/>
                    </a:solidFill>
                  </a:rPr>
                  <a:t>) which are often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i="1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>
                    <a:solidFill>
                      <a:schemeClr val="tx1"/>
                    </a:solidFill>
                  </a:rPr>
                  <a:t>Examples: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state space models: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latent </a:t>
                </a:r>
                <a:r>
                  <a:rPr lang="en-AU" dirty="0"/>
                  <a:t>states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d</a:t>
                </a:r>
                <a:r>
                  <a:rPr lang="en-AU" dirty="0">
                    <a:solidFill>
                      <a:schemeClr val="tx1"/>
                    </a:solidFill>
                  </a:rPr>
                  <a:t>iscrete choice models: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latent utilities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>
                    <a:solidFill>
                      <a:schemeClr val="tx1"/>
                    </a:solidFill>
                  </a:rPr>
                  <a:t>mixed models: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are </a:t>
                </a:r>
                <a:r>
                  <a:rPr lang="en-AU" dirty="0"/>
                  <a:t>random coefficients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… also topic models, data augmentation,…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908720"/>
                <a:ext cx="8352928" cy="5688930"/>
              </a:xfrm>
              <a:blipFill>
                <a:blip r:embed="rId3"/>
                <a:stretch>
                  <a:fillRect l="-1898" t="-2251" r="-2409" b="-28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84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AA8BF6F-7A39-46A6-B18A-3D092D3FC3C5}"/>
              </a:ext>
            </a:extLst>
          </p:cNvPr>
          <p:cNvSpPr/>
          <p:nvPr/>
        </p:nvSpPr>
        <p:spPr>
          <a:xfrm>
            <a:off x="5292080" y="4077072"/>
            <a:ext cx="648072" cy="86409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/>
              <p:nvPr/>
            </p:nvSpPr>
            <p:spPr>
              <a:xfrm>
                <a:off x="494244" y="5748650"/>
                <a:ext cx="56952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i="1" dirty="0">
                    <a:solidFill>
                      <a:srgbClr val="0000FF"/>
                    </a:solidFill>
                  </a:rPr>
                  <a:t> linear random coefficients… </a:t>
                </a:r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4" y="5748650"/>
                <a:ext cx="5695213" cy="584775"/>
              </a:xfrm>
              <a:prstGeom prst="rect">
                <a:avLst/>
              </a:prstGeom>
              <a:blipFill>
                <a:blip r:embed="rId4"/>
                <a:stretch>
                  <a:fillRect t="-13542" r="-1820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665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AA8BF6F-7A39-46A6-B18A-3D092D3FC3C5}"/>
              </a:ext>
            </a:extLst>
          </p:cNvPr>
          <p:cNvSpPr/>
          <p:nvPr/>
        </p:nvSpPr>
        <p:spPr>
          <a:xfrm>
            <a:off x="3243794" y="5013176"/>
            <a:ext cx="2840374" cy="76046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203AB-2D6D-44C0-B1D5-CE49ED59EF00}"/>
              </a:ext>
            </a:extLst>
          </p:cNvPr>
          <p:cNvSpPr txBox="1"/>
          <p:nvPr/>
        </p:nvSpPr>
        <p:spPr>
          <a:xfrm>
            <a:off x="494244" y="5748650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…with multivariate Gaussian distribution 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70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/>
              <p:nvPr/>
            </p:nvSpPr>
            <p:spPr>
              <a:xfrm>
                <a:off x="494244" y="5748650"/>
                <a:ext cx="7785145" cy="658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Latents are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4" y="5748650"/>
                <a:ext cx="7785145" cy="658129"/>
              </a:xfrm>
              <a:prstGeom prst="rect">
                <a:avLst/>
              </a:prstGeom>
              <a:blipFill>
                <a:blip r:embed="rId4"/>
                <a:stretch>
                  <a:fillRect l="-1958" t="-8333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11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Random Coefficient Tobit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Observe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dirty="0"/>
                  <a:t> for individuals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weeks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Tobit model has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</a:pPr>
                <a:r>
                  <a:rPr lang="en-AU" dirty="0"/>
                  <a:t> with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4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/>
              <p:nvPr/>
            </p:nvSpPr>
            <p:spPr>
              <a:xfrm>
                <a:off x="494244" y="5748650"/>
                <a:ext cx="5522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Parameters are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203AB-2D6D-44C0-B1D5-CE49ED59E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4" y="5748650"/>
                <a:ext cx="5522859" cy="584775"/>
              </a:xfrm>
              <a:prstGeom prst="rect">
                <a:avLst/>
              </a:prstGeom>
              <a:blipFill>
                <a:blip r:embed="rId4"/>
                <a:stretch>
                  <a:fillRect l="-2759" t="-1354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474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Small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Use marketing database discussed in Danaher et al. (</a:t>
                </a:r>
                <a:r>
                  <a:rPr lang="en-AU" i="1" dirty="0"/>
                  <a:t>JMR</a:t>
                </a:r>
                <a:r>
                  <a:rPr lang="en-AU" dirty="0"/>
                  <a:t>, 2020)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Employ </a:t>
                </a:r>
                <a:r>
                  <a:rPr lang="en-AU" u="sng" dirty="0"/>
                  <a:t>small sample</a:t>
                </a:r>
                <a:r>
                  <a:rPr lang="en-AU" dirty="0"/>
                  <a:t>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AU" dirty="0"/>
                  <a:t> can be computed using MCMC (27hr)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 r="-3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3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>
                <a:solidFill>
                  <a:srgbClr val="CC3300"/>
                </a:solidFill>
              </a:rPr>
              <a:t>Small Data Example</a:t>
            </a:r>
            <a:endParaRPr lang="en-US" sz="4000" dirty="0">
              <a:solidFill>
                <a:srgbClr val="CC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A9CD5-EEBB-4EB7-958B-DC0DA39C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6" y="1672100"/>
            <a:ext cx="8523917" cy="41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6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>
                <a:solidFill>
                  <a:srgbClr val="CC3300"/>
                </a:solidFill>
              </a:rPr>
              <a:t>Small Data Example</a:t>
            </a:r>
            <a:endParaRPr lang="en-US" sz="4000" dirty="0">
              <a:solidFill>
                <a:srgbClr val="CC33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2E6CD-EF67-4382-8B70-1230988E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127152"/>
            <a:ext cx="5616624" cy="54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>
                <a:solidFill>
                  <a:srgbClr val="CC3300"/>
                </a:solidFill>
              </a:rPr>
              <a:t>Small Data Example</a:t>
            </a:r>
            <a:endParaRPr lang="en-US" sz="4000" dirty="0">
              <a:solidFill>
                <a:srgbClr val="CC33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F4118-C7E3-425E-8C5F-04400FEE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052513"/>
            <a:ext cx="5639122" cy="554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Large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Not possible to use MCMC in reasonable time</a:t>
                </a:r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=20,000,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AU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Compared against other VAs and RMSE as a metric of “fit”</a:t>
                </a:r>
              </a:p>
              <a:p>
                <a:pPr algn="l">
                  <a:lnSpc>
                    <a:spcPct val="9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 r="-2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96ABFB9-D392-4072-B90C-A4084030B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429000"/>
            <a:ext cx="4464496" cy="33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Sub-Sampling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Some models have a factorizable augmented posterior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For these, </a:t>
                </a:r>
                <a:r>
                  <a:rPr lang="en-US" u="sng" dirty="0"/>
                  <a:t>sub-sampling VI </a:t>
                </a:r>
                <a:r>
                  <a:rPr lang="en-US" dirty="0"/>
                  <a:t>can be further speed estimation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be an </a:t>
                </a:r>
                <a:r>
                  <a:rPr lang="en-AU" u="sng" dirty="0"/>
                  <a:t>unbiased estimator </a:t>
                </a:r>
                <a:r>
                  <a:rPr lang="en-AU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:r>
                  <a:rPr lang="en-AU" dirty="0"/>
                  <a:t>is a </a:t>
                </a:r>
                <a:r>
                  <a:rPr lang="en-AU" u="sng" dirty="0"/>
                  <a:t>sub-sampling mechanism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E.g. SRS without replacement (of individuals in the </a:t>
                </a:r>
                <a:r>
                  <a:rPr lang="en-AU" dirty="0" err="1"/>
                  <a:t>tobit</a:t>
                </a:r>
                <a:r>
                  <a:rPr lang="en-AU" dirty="0"/>
                  <a:t> example)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 b="-70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6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250876" y="1012206"/>
                <a:ext cx="8641604" cy="558544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Bayesian estimation is based on the augmented posterior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However, MCMC is often too slow &amp; </a:t>
                </a:r>
                <a:r>
                  <a:rPr lang="en-AU" u="sng" dirty="0"/>
                  <a:t>variational inference</a:t>
                </a:r>
                <a:r>
                  <a:rPr lang="en-AU" dirty="0"/>
                  <a:t> (VI) is an alternative 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We propose a VI method for this case that is: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u="sng" dirty="0"/>
                  <a:t>general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retains </a:t>
                </a:r>
                <a:r>
                  <a:rPr lang="en-AU" u="sng" dirty="0"/>
                  <a:t>accuracy</a:t>
                </a:r>
                <a:r>
                  <a:rPr lang="en-AU" dirty="0"/>
                  <a:t> for large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endParaRPr lang="en-AU" dirty="0"/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also </a:t>
                </a:r>
                <a:r>
                  <a:rPr lang="en-AU" u="sng" dirty="0"/>
                  <a:t>scalable</a:t>
                </a:r>
                <a:r>
                  <a:rPr lang="en-AU" dirty="0"/>
                  <a:t> to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AU" dirty="0"/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incorporates MCMC within a VI framework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allows </a:t>
                </a:r>
                <a:r>
                  <a:rPr lang="en-AU" u="sng" dirty="0"/>
                  <a:t>sub-sampling VI</a:t>
                </a:r>
                <a:r>
                  <a:rPr lang="en-AU" dirty="0"/>
                  <a:t> for factorizable posteriors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876" y="1012206"/>
                <a:ext cx="8641604" cy="5585444"/>
              </a:xfrm>
              <a:blipFill>
                <a:blip r:embed="rId3"/>
                <a:stretch>
                  <a:fillRect l="-1763" t="-22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801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Sub-Sampling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Then the re-parameterization gradient can be written as 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7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Sub-Sampling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Then the re-parameterization gradient can be written as 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4FBE96-CDC1-452D-BC5B-A6F94EC000F9}"/>
              </a:ext>
            </a:extLst>
          </p:cNvPr>
          <p:cNvSpPr/>
          <p:nvPr/>
        </p:nvSpPr>
        <p:spPr>
          <a:xfrm>
            <a:off x="3275856" y="2538326"/>
            <a:ext cx="1800200" cy="89067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000B-760F-42A0-A6F3-8CBF3CB0B12B}"/>
              </a:ext>
            </a:extLst>
          </p:cNvPr>
          <p:cNvSpPr txBox="1"/>
          <p:nvPr/>
        </p:nvSpPr>
        <p:spPr>
          <a:xfrm>
            <a:off x="467544" y="3933056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Simply replace the derivative of the log-posterior with its </a:t>
            </a:r>
            <a:r>
              <a:rPr lang="en-US" sz="3200" i="1" u="sng" dirty="0">
                <a:solidFill>
                  <a:srgbClr val="0000FF"/>
                </a:solidFill>
              </a:rPr>
              <a:t>unbiased estimate</a:t>
            </a:r>
            <a:r>
              <a:rPr lang="en-US" sz="3200" i="1" dirty="0">
                <a:solidFill>
                  <a:srgbClr val="0000FF"/>
                </a:solidFill>
              </a:rPr>
              <a:t>…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8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Sub-Sampling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Then the re-parameterization gradient can be written as 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4FBE96-CDC1-452D-BC5B-A6F94EC000F9}"/>
              </a:ext>
            </a:extLst>
          </p:cNvPr>
          <p:cNvSpPr/>
          <p:nvPr/>
        </p:nvSpPr>
        <p:spPr>
          <a:xfrm>
            <a:off x="1835696" y="2813875"/>
            <a:ext cx="432048" cy="61512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AE000B-760F-42A0-A6F3-8CBF3CB0B12B}"/>
                  </a:ext>
                </a:extLst>
              </p:cNvPr>
              <p:cNvSpPr txBox="1"/>
              <p:nvPr/>
            </p:nvSpPr>
            <p:spPr>
              <a:xfrm>
                <a:off x="467544" y="3933056"/>
                <a:ext cx="748883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solidFill>
                      <a:srgbClr val="0000FF"/>
                    </a:solidFill>
                  </a:rPr>
                  <a:t>..and then take the expectation over the sub-sampling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AU" sz="32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AE000B-760F-42A0-A6F3-8CBF3CB0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7488832" cy="1077218"/>
              </a:xfrm>
              <a:prstGeom prst="rect">
                <a:avLst/>
              </a:prstGeom>
              <a:blipFill>
                <a:blip r:embed="rId4"/>
                <a:stretch>
                  <a:fillRect l="-2117" t="-7345" r="-1140" b="-175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436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Sub-Sampling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Then the re-parameterization gradient can be written as 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Major computational savings in the algorithm: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in the sub-sample need generating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dirty="0"/>
                  <a:t>Only extra work: </a:t>
                </a:r>
                <a:r>
                  <a:rPr lang="en-US" dirty="0"/>
                  <a:t>generating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(v. fast)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218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Tobit Example: 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0A04AB5-A6B6-480A-AF86-0741A10CF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00170"/>
                  </p:ext>
                </p:extLst>
              </p:nvPr>
            </p:nvGraphicFramePr>
            <p:xfrm>
              <a:off x="670563" y="1060234"/>
              <a:ext cx="8149908" cy="493397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2965333">
                      <a:extLst>
                        <a:ext uri="{9D8B030D-6E8A-4147-A177-3AD203B41FA5}">
                          <a16:colId xmlns:a16="http://schemas.microsoft.com/office/drawing/2014/main" val="375004853"/>
                        </a:ext>
                      </a:extLst>
                    </a:gridCol>
                    <a:gridCol w="2467939">
                      <a:extLst>
                        <a:ext uri="{9D8B030D-6E8A-4147-A177-3AD203B41FA5}">
                          <a16:colId xmlns:a16="http://schemas.microsoft.com/office/drawing/2014/main" val="1085654024"/>
                        </a:ext>
                      </a:extLst>
                    </a:gridCol>
                    <a:gridCol w="2716636">
                      <a:extLst>
                        <a:ext uri="{9D8B030D-6E8A-4147-A177-3AD203B41FA5}">
                          <a16:colId xmlns:a16="http://schemas.microsoft.com/office/drawing/2014/main" val="640079451"/>
                        </a:ext>
                      </a:extLst>
                    </a:gridCol>
                  </a:tblGrid>
                  <a:tr h="9565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Sub-sample size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Computation Time (secs/step)</a:t>
                          </a:r>
                          <a:endParaRPr lang="en-AU" sz="2400" dirty="0"/>
                        </a:p>
                        <a:p>
                          <a:pPr algn="ctr"/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RMSE(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94472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1000    (5% of data)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0.2803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0.9024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55286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2000    (10%)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0.5367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0.9004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11557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5000    (25%)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1.2338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0.8987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0243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10,000 (50%)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2.4150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0.8980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722712"/>
                      </a:ext>
                    </a:extLst>
                  </a:tr>
                  <a:tr h="13195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20,000 </a:t>
                          </a:r>
                        </a:p>
                        <a:p>
                          <a:r>
                            <a:rPr lang="en-US" sz="2400" dirty="0"/>
                            <a:t>(i.e. full sample)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4.8145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0.8978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105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0A04AB5-A6B6-480A-AF86-0741A10CFC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00170"/>
                  </p:ext>
                </p:extLst>
              </p:nvPr>
            </p:nvGraphicFramePr>
            <p:xfrm>
              <a:off x="670563" y="1060234"/>
              <a:ext cx="8149908" cy="493397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2965333">
                      <a:extLst>
                        <a:ext uri="{9D8B030D-6E8A-4147-A177-3AD203B41FA5}">
                          <a16:colId xmlns:a16="http://schemas.microsoft.com/office/drawing/2014/main" val="375004853"/>
                        </a:ext>
                      </a:extLst>
                    </a:gridCol>
                    <a:gridCol w="2467939">
                      <a:extLst>
                        <a:ext uri="{9D8B030D-6E8A-4147-A177-3AD203B41FA5}">
                          <a16:colId xmlns:a16="http://schemas.microsoft.com/office/drawing/2014/main" val="1085654024"/>
                        </a:ext>
                      </a:extLst>
                    </a:gridCol>
                    <a:gridCol w="2716636">
                      <a:extLst>
                        <a:ext uri="{9D8B030D-6E8A-4147-A177-3AD203B41FA5}">
                          <a16:colId xmlns:a16="http://schemas.microsoft.com/office/drawing/2014/main" val="640079451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Sub-sample size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Computation Time (secs/step)</a:t>
                          </a:r>
                          <a:endParaRPr lang="en-AU" sz="2400" dirty="0"/>
                        </a:p>
                        <a:p>
                          <a:pPr algn="ctr"/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4" t="-2344" r="-897" b="-217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94472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1000    (5% of data)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0.2803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0.9024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55286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2000    (10%)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0.5367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0.9004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11557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5000    (25%)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1.2338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0.8987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30243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10,000 (50%)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2.4150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0.8980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722712"/>
                      </a:ext>
                    </a:extLst>
                  </a:tr>
                  <a:tr h="13195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20,000 </a:t>
                          </a:r>
                        </a:p>
                        <a:p>
                          <a:r>
                            <a:rPr lang="en-US" sz="2400" dirty="0"/>
                            <a:t>(i.e. full sample)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4.8145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0.8978</a:t>
                          </a:r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105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7953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052513"/>
                <a:ext cx="7848600" cy="5472112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AU" sz="2800" dirty="0"/>
                  <a:t>The approach is: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sz="2400" dirty="0"/>
                  <a:t>a </a:t>
                </a:r>
                <a:r>
                  <a:rPr lang="en-AU" sz="2400" u="sng" dirty="0"/>
                  <a:t>black box</a:t>
                </a:r>
                <a:r>
                  <a:rPr lang="en-AU" sz="2400" dirty="0"/>
                  <a:t> method </a:t>
                </a:r>
                <a:r>
                  <a:rPr lang="en-AU" sz="2400" i="1" dirty="0"/>
                  <a:t>(derivatives available in closed form and in </a:t>
                </a:r>
                <a:r>
                  <a:rPr lang="en-AU" sz="2400" i="1" dirty="0" err="1"/>
                  <a:t>matlab</a:t>
                </a:r>
                <a:r>
                  <a:rPr lang="en-AU" sz="2400" i="1" dirty="0"/>
                  <a:t> routines)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sz="2400" u="sng" dirty="0"/>
                  <a:t>scalable</a:t>
                </a:r>
                <a:r>
                  <a:rPr lang="en-AU" sz="2400" dirty="0"/>
                  <a:t>, both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func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/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sz="2400" dirty="0"/>
                  <a:t>for factorizable posteriors, also highly scalable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 using </a:t>
                </a:r>
                <a:r>
                  <a:rPr lang="en-AU" sz="2400" u="sng" dirty="0"/>
                  <a:t>sub-sampling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sz="2400" dirty="0"/>
                  <a:t>more </a:t>
                </a:r>
                <a:r>
                  <a:rPr lang="en-AU" sz="2400" u="sng" dirty="0"/>
                  <a:t>accurate</a:t>
                </a:r>
                <a:r>
                  <a:rPr lang="en-AU" sz="2400" dirty="0"/>
                  <a:t> than other approximations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r>
                  <a:rPr lang="en-US" sz="2800" dirty="0"/>
                  <a:t>Issues that arise in implementation:</a:t>
                </a:r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US" sz="2400" dirty="0"/>
                  <a:t>Need to be able to sample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 algn="l">
                  <a:lnSpc>
                    <a:spcPct val="90000"/>
                  </a:lnSpc>
                  <a:buFontTx/>
                  <a:buChar char="•"/>
                </a:pPr>
                <a:r>
                  <a:rPr lang="en-AU" sz="2400" dirty="0"/>
                  <a:t>distinction between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AU" sz="2400" dirty="0"/>
                  <a:t> can be blurred in Bayesian models – allocate for computational convenience</a:t>
                </a:r>
              </a:p>
              <a:p>
                <a:pPr algn="l">
                  <a:lnSpc>
                    <a:spcPct val="90000"/>
                  </a:lnSpc>
                  <a:buFontTx/>
                  <a:buChar char="•"/>
                </a:pPr>
                <a:endParaRPr lang="en-AU" sz="2400" dirty="0"/>
              </a:p>
              <a:p>
                <a:pPr algn="l">
                  <a:lnSpc>
                    <a:spcPct val="90000"/>
                  </a:lnSpc>
                </a:pPr>
                <a:endParaRPr lang="en-AU" sz="28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052513"/>
                <a:ext cx="7848600" cy="5472112"/>
              </a:xfrm>
              <a:blipFill>
                <a:blip r:embed="rId3"/>
                <a:stretch>
                  <a:fillRect l="-1398" t="-20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7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5" y="1084358"/>
            <a:ext cx="8208911" cy="5368978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AU" dirty="0"/>
              <a:t>Apply the method to estimate two complex econometric models: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AU" b="1" dirty="0"/>
              <a:t>Model 1:</a:t>
            </a:r>
            <a:r>
              <a:rPr lang="en-AU" dirty="0"/>
              <a:t> Large time-varying parameter VAR with stochastic volatility (TVP-VAR-SV)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AU" b="1" dirty="0"/>
              <a:t>Model 2: </a:t>
            </a:r>
            <a:r>
              <a:rPr lang="en-AU" dirty="0"/>
              <a:t>Random coefficient </a:t>
            </a:r>
            <a:r>
              <a:rPr lang="en-AU" dirty="0" err="1"/>
              <a:t>tobit</a:t>
            </a:r>
            <a:r>
              <a:rPr lang="en-AU" dirty="0"/>
              <a:t> model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AU" dirty="0"/>
              <a:t>capturing heterogeneity central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AU" dirty="0"/>
              <a:t>large marketing application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AU" dirty="0"/>
              <a:t>suitable for sub-sampling VI</a:t>
            </a:r>
          </a:p>
        </p:txBody>
      </p:sp>
    </p:spTree>
    <p:extLst>
      <p:ext uri="{BB962C8B-B14F-4D97-AF65-F5344CB8AC3E}">
        <p14:creationId xmlns:p14="http://schemas.microsoft.com/office/powerpoint/2010/main" val="15481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An Approximate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AU" dirty="0"/>
                  <a:t>VI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lang="en-AU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This </a:t>
                </a:r>
                <a:r>
                  <a:rPr lang="en-AU" u="sng" dirty="0"/>
                  <a:t>variational approximation </a:t>
                </a:r>
                <a:r>
                  <a:rPr lang="en-AU" dirty="0"/>
                  <a:t>(VA) is parameterized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VI is </a:t>
                </a:r>
                <a:r>
                  <a:rPr lang="en-AU" u="sng" dirty="0"/>
                  <a:t>an optimization problem</a:t>
                </a:r>
                <a:r>
                  <a:rPr lang="en-AU" dirty="0"/>
                  <a:t>, where the KL divergence is minimized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Equivalent to maximizing the ELBO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2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An Approximate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AU" dirty="0"/>
                  <a:t>VI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lang="en-AU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This </a:t>
                </a:r>
                <a:r>
                  <a:rPr lang="en-AU" u="sng" dirty="0"/>
                  <a:t>variational approximation </a:t>
                </a:r>
                <a:r>
                  <a:rPr lang="en-AU" dirty="0"/>
                  <a:t>(VA) is parameterized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VI is </a:t>
                </a:r>
                <a:r>
                  <a:rPr lang="en-AU" u="sng" dirty="0"/>
                  <a:t>an optimization problem</a:t>
                </a:r>
                <a:r>
                  <a:rPr lang="en-AU" dirty="0"/>
                  <a:t>, where the KL divergence is minimized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Equivalent to maximizing the ELBO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2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C216F2A-5897-49A8-B2AA-DDD698F52B29}"/>
              </a:ext>
            </a:extLst>
          </p:cNvPr>
          <p:cNvSpPr/>
          <p:nvPr/>
        </p:nvSpPr>
        <p:spPr>
          <a:xfrm>
            <a:off x="3563888" y="4149080"/>
            <a:ext cx="1800200" cy="936104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C136C-C191-4C55-A076-EFDA52E7266B}"/>
              </a:ext>
            </a:extLst>
          </p:cNvPr>
          <p:cNvSpPr txBox="1"/>
          <p:nvPr/>
        </p:nvSpPr>
        <p:spPr>
          <a:xfrm>
            <a:off x="827584" y="5446847"/>
            <a:ext cx="617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the posterior up to proportionality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7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An Approximate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AU" dirty="0"/>
                  <a:t>VI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lang="en-AU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This </a:t>
                </a:r>
                <a:r>
                  <a:rPr lang="en-AU" u="sng" dirty="0"/>
                  <a:t>variational approximation </a:t>
                </a:r>
                <a:r>
                  <a:rPr lang="en-AU" dirty="0"/>
                  <a:t>(VA) is parameterized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VI is </a:t>
                </a:r>
                <a:r>
                  <a:rPr lang="en-AU" u="sng" dirty="0"/>
                  <a:t>an optimization problem</a:t>
                </a:r>
                <a:r>
                  <a:rPr lang="en-AU" dirty="0"/>
                  <a:t>, where the KL divergence is minimized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Equivalent to maximizing the ELBO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2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955CE0-E29F-4033-AE18-104CE67474F6}"/>
              </a:ext>
            </a:extLst>
          </p:cNvPr>
          <p:cNvSpPr/>
          <p:nvPr/>
        </p:nvSpPr>
        <p:spPr>
          <a:xfrm>
            <a:off x="5508104" y="4123660"/>
            <a:ext cx="1872208" cy="901473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F1223-CC9A-40FA-ACD1-0418F26EC73C}"/>
              </a:ext>
            </a:extLst>
          </p:cNvPr>
          <p:cNvSpPr txBox="1"/>
          <p:nvPr/>
        </p:nvSpPr>
        <p:spPr>
          <a:xfrm>
            <a:off x="827584" y="5446847"/>
            <a:ext cx="593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the VA is chosen to be tractable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0350"/>
            <a:ext cx="7775575" cy="792163"/>
          </a:xfrm>
        </p:spPr>
        <p:txBody>
          <a:bodyPr/>
          <a:lstStyle/>
          <a:p>
            <a:r>
              <a:rPr lang="en-US" sz="4000" dirty="0">
                <a:solidFill>
                  <a:srgbClr val="CC3300"/>
                </a:solidFill>
              </a:rPr>
              <a:t>VI: An Approximate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</p:spPr>
            <p:txBody>
              <a:bodyPr/>
              <a:lstStyle/>
              <a:p>
                <a:pPr algn="l">
                  <a:buFontTx/>
                  <a:buChar char="•"/>
                </a:pPr>
                <a:r>
                  <a:rPr lang="en-AU" dirty="0"/>
                  <a:t>VI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lang="en-AU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This </a:t>
                </a:r>
                <a:r>
                  <a:rPr lang="en-AU" u="sng" dirty="0"/>
                  <a:t>variational approximation </a:t>
                </a:r>
                <a:r>
                  <a:rPr lang="en-AU" dirty="0"/>
                  <a:t>(VA) is parameterized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VI is </a:t>
                </a:r>
                <a:r>
                  <a:rPr lang="en-AU" u="sng" dirty="0"/>
                  <a:t>an optimization problem</a:t>
                </a:r>
                <a:r>
                  <a:rPr lang="en-AU" dirty="0"/>
                  <a:t>, where the KL divergence is minimized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>
                  <a:buFontTx/>
                  <a:buChar char="•"/>
                </a:pPr>
                <a:r>
                  <a:rPr lang="en-AU" dirty="0"/>
                  <a:t>Equivalent to maximizing the ELBO WRT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AU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5" y="1084358"/>
                <a:ext cx="8208911" cy="5368978"/>
              </a:xfrm>
              <a:blipFill>
                <a:blip r:embed="rId3"/>
                <a:stretch>
                  <a:fillRect l="-1932" t="-1476" r="-2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955CE0-E29F-4033-AE18-104CE67474F6}"/>
              </a:ext>
            </a:extLst>
          </p:cNvPr>
          <p:cNvSpPr/>
          <p:nvPr/>
        </p:nvSpPr>
        <p:spPr>
          <a:xfrm>
            <a:off x="2915816" y="4293096"/>
            <a:ext cx="792088" cy="86409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F1223-CC9A-40FA-ACD1-0418F26EC73C}"/>
              </a:ext>
            </a:extLst>
          </p:cNvPr>
          <p:cNvSpPr txBox="1"/>
          <p:nvPr/>
        </p:nvSpPr>
        <p:spPr>
          <a:xfrm>
            <a:off x="827584" y="5446847"/>
            <a:ext cx="573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</a:rPr>
              <a:t>the expectation is WRT the VA</a:t>
            </a:r>
            <a:endParaRPr lang="en-AU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6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23706</TotalTime>
  <Words>1910</Words>
  <Application>Microsoft Office PowerPoint</Application>
  <PresentationFormat>On-screen Show (4:3)</PresentationFormat>
  <Paragraphs>333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Cambria Math</vt:lpstr>
      <vt:lpstr>Default Design</vt:lpstr>
      <vt:lpstr>Equation</vt:lpstr>
      <vt:lpstr>Fast and Accurate Variational Inference for Models with Many Latent Variables</vt:lpstr>
      <vt:lpstr>Introduction</vt:lpstr>
      <vt:lpstr>Introduction</vt:lpstr>
      <vt:lpstr>Introduction</vt:lpstr>
      <vt:lpstr>Introduction</vt:lpstr>
      <vt:lpstr>VI: An Approximate Method</vt:lpstr>
      <vt:lpstr>VI: An Approximate Method</vt:lpstr>
      <vt:lpstr>VI: An Approximate Method</vt:lpstr>
      <vt:lpstr>VI: An Approximate Method</vt:lpstr>
      <vt:lpstr>VI: Optimization Problem</vt:lpstr>
      <vt:lpstr>VI: Optimization Problem</vt:lpstr>
      <vt:lpstr>VI: Optimization Problem</vt:lpstr>
      <vt:lpstr>VI: Re-parameterization Trick</vt:lpstr>
      <vt:lpstr>VA for models with latent variables</vt:lpstr>
      <vt:lpstr>VA for models with latent variables</vt:lpstr>
      <vt:lpstr>VA for models with latent variables</vt:lpstr>
      <vt:lpstr>VA for models with latent variables</vt:lpstr>
      <vt:lpstr>VA for models with latent variables</vt:lpstr>
      <vt:lpstr>Approximation Advantage 1 </vt:lpstr>
      <vt:lpstr>Approximation Advantage 2 </vt:lpstr>
      <vt:lpstr>Approximation Advantage 2 </vt:lpstr>
      <vt:lpstr>Approximation Advantage 2 </vt:lpstr>
      <vt:lpstr>Approximation Advantage 2 </vt:lpstr>
      <vt:lpstr>Approximation Advantage 2 </vt:lpstr>
      <vt:lpstr>VI Algorithm with SGA</vt:lpstr>
      <vt:lpstr>VI Algorithm with SGA</vt:lpstr>
      <vt:lpstr>VI Algorithm with SGA</vt:lpstr>
      <vt:lpstr>Random Coefficient Tobit Model</vt:lpstr>
      <vt:lpstr>Random Coefficient Tobit Model</vt:lpstr>
      <vt:lpstr>Random Coefficient Tobit Model</vt:lpstr>
      <vt:lpstr>Random Coefficient Tobit Model</vt:lpstr>
      <vt:lpstr>Random Coefficient Tobit Model</vt:lpstr>
      <vt:lpstr>Random Coefficient Tobit Model</vt:lpstr>
      <vt:lpstr>Small Data Example</vt:lpstr>
      <vt:lpstr>Small Data Example</vt:lpstr>
      <vt:lpstr>Small Data Example</vt:lpstr>
      <vt:lpstr>Small Data Example</vt:lpstr>
      <vt:lpstr>Large Data Example</vt:lpstr>
      <vt:lpstr>Sub-Sampling VI</vt:lpstr>
      <vt:lpstr>Sub-Sampling VI</vt:lpstr>
      <vt:lpstr>Sub-Sampling VI</vt:lpstr>
      <vt:lpstr>Sub-Sampling VI</vt:lpstr>
      <vt:lpstr>Sub-Sampling VI</vt:lpstr>
      <vt:lpstr>Tobit Example: Speedup</vt:lpstr>
      <vt:lpstr>Discussion</vt:lpstr>
    </vt:vector>
  </TitlesOfParts>
  <Company>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and Forecasting of intra-day electricity load and spot prices</dc:title>
  <dc:creator>mike.smith</dc:creator>
  <cp:lastModifiedBy>Michael Smith</cp:lastModifiedBy>
  <cp:revision>969</cp:revision>
  <dcterms:created xsi:type="dcterms:W3CDTF">2007-07-26T01:06:13Z</dcterms:created>
  <dcterms:modified xsi:type="dcterms:W3CDTF">2022-06-25T14:34:45Z</dcterms:modified>
</cp:coreProperties>
</file>