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5" d="100"/>
          <a:sy n="95" d="100"/>
        </p:scale>
        <p:origin x="1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A52B5-EF1E-4AA4-92BC-7E9DE94981E0}" type="datetimeFigureOut">
              <a:rPr kumimoji="1" lang="ja-JP" altLang="en-US" smtClean="0"/>
              <a:t>2019/11/6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53C737-795B-4DF9-8266-7266BF26481B}" type="slidenum">
              <a:rPr kumimoji="1" lang="ja-JP" altLang="en-US" smtClean="0"/>
              <a:t>‹#›</a:t>
            </a:fld>
            <a:endParaRPr kumimoji="1" lang="ja-JP" altLang="en-US"/>
          </a:p>
        </p:txBody>
      </p:sp>
    </p:spTree>
    <p:extLst>
      <p:ext uri="{BB962C8B-B14F-4D97-AF65-F5344CB8AC3E}">
        <p14:creationId xmlns:p14="http://schemas.microsoft.com/office/powerpoint/2010/main" val="37298973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053C737-795B-4DF9-8266-7266BF26481B}" type="slidenum">
              <a:rPr kumimoji="1" lang="ja-JP" altLang="en-US" smtClean="0"/>
              <a:t>3</a:t>
            </a:fld>
            <a:endParaRPr kumimoji="1" lang="ja-JP" altLang="en-US"/>
          </a:p>
        </p:txBody>
      </p:sp>
    </p:spTree>
    <p:extLst>
      <p:ext uri="{BB962C8B-B14F-4D97-AF65-F5344CB8AC3E}">
        <p14:creationId xmlns:p14="http://schemas.microsoft.com/office/powerpoint/2010/main" val="2158575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053C737-795B-4DF9-8266-7266BF26481B}" type="slidenum">
              <a:rPr kumimoji="1" lang="ja-JP" altLang="en-US" smtClean="0"/>
              <a:t>9</a:t>
            </a:fld>
            <a:endParaRPr kumimoji="1" lang="ja-JP" altLang="en-US"/>
          </a:p>
        </p:txBody>
      </p:sp>
    </p:spTree>
    <p:extLst>
      <p:ext uri="{BB962C8B-B14F-4D97-AF65-F5344CB8AC3E}">
        <p14:creationId xmlns:p14="http://schemas.microsoft.com/office/powerpoint/2010/main" val="3472659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D752B6E-915E-4729-8EE1-E6FEF11BC110}" type="datetimeFigureOut">
              <a:rPr kumimoji="1" lang="ja-JP" altLang="en-US" smtClean="0"/>
              <a:t>2019/11/6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3C9B7F-3E6E-4894-B88B-AFB2551C6CF3}" type="slidenum">
              <a:rPr kumimoji="1" lang="ja-JP" altLang="en-US" smtClean="0"/>
              <a:t>‹#›</a:t>
            </a:fld>
            <a:endParaRPr kumimoji="1" lang="ja-JP" altLang="en-US"/>
          </a:p>
        </p:txBody>
      </p:sp>
    </p:spTree>
    <p:extLst>
      <p:ext uri="{BB962C8B-B14F-4D97-AF65-F5344CB8AC3E}">
        <p14:creationId xmlns:p14="http://schemas.microsoft.com/office/powerpoint/2010/main" val="105457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D752B6E-915E-4729-8EE1-E6FEF11BC110}" type="datetimeFigureOut">
              <a:rPr kumimoji="1" lang="ja-JP" altLang="en-US" smtClean="0"/>
              <a:t>2019/11/6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3C9B7F-3E6E-4894-B88B-AFB2551C6CF3}" type="slidenum">
              <a:rPr kumimoji="1" lang="ja-JP" altLang="en-US" smtClean="0"/>
              <a:t>‹#›</a:t>
            </a:fld>
            <a:endParaRPr kumimoji="1" lang="ja-JP" altLang="en-US"/>
          </a:p>
        </p:txBody>
      </p:sp>
    </p:spTree>
    <p:extLst>
      <p:ext uri="{BB962C8B-B14F-4D97-AF65-F5344CB8AC3E}">
        <p14:creationId xmlns:p14="http://schemas.microsoft.com/office/powerpoint/2010/main" val="488764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D752B6E-915E-4729-8EE1-E6FEF11BC110}" type="datetimeFigureOut">
              <a:rPr kumimoji="1" lang="ja-JP" altLang="en-US" smtClean="0"/>
              <a:t>2019/11/6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3C9B7F-3E6E-4894-B88B-AFB2551C6CF3}" type="slidenum">
              <a:rPr kumimoji="1" lang="ja-JP" altLang="en-US" smtClean="0"/>
              <a:t>‹#›</a:t>
            </a:fld>
            <a:endParaRPr kumimoji="1" lang="ja-JP" altLang="en-US"/>
          </a:p>
        </p:txBody>
      </p:sp>
    </p:spTree>
    <p:extLst>
      <p:ext uri="{BB962C8B-B14F-4D97-AF65-F5344CB8AC3E}">
        <p14:creationId xmlns:p14="http://schemas.microsoft.com/office/powerpoint/2010/main" val="245292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D752B6E-915E-4729-8EE1-E6FEF11BC110}" type="datetimeFigureOut">
              <a:rPr kumimoji="1" lang="ja-JP" altLang="en-US" smtClean="0"/>
              <a:t>2019/11/6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3C9B7F-3E6E-4894-B88B-AFB2551C6CF3}" type="slidenum">
              <a:rPr kumimoji="1" lang="ja-JP" altLang="en-US" smtClean="0"/>
              <a:t>‹#›</a:t>
            </a:fld>
            <a:endParaRPr kumimoji="1" lang="ja-JP" altLang="en-US"/>
          </a:p>
        </p:txBody>
      </p:sp>
    </p:spTree>
    <p:extLst>
      <p:ext uri="{BB962C8B-B14F-4D97-AF65-F5344CB8AC3E}">
        <p14:creationId xmlns:p14="http://schemas.microsoft.com/office/powerpoint/2010/main" val="411507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D752B6E-915E-4729-8EE1-E6FEF11BC110}" type="datetimeFigureOut">
              <a:rPr kumimoji="1" lang="ja-JP" altLang="en-US" smtClean="0"/>
              <a:t>2019/11/6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3C9B7F-3E6E-4894-B88B-AFB2551C6CF3}" type="slidenum">
              <a:rPr kumimoji="1" lang="ja-JP" altLang="en-US" smtClean="0"/>
              <a:t>‹#›</a:t>
            </a:fld>
            <a:endParaRPr kumimoji="1" lang="ja-JP" altLang="en-US"/>
          </a:p>
        </p:txBody>
      </p:sp>
    </p:spTree>
    <p:extLst>
      <p:ext uri="{BB962C8B-B14F-4D97-AF65-F5344CB8AC3E}">
        <p14:creationId xmlns:p14="http://schemas.microsoft.com/office/powerpoint/2010/main" val="372959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D752B6E-915E-4729-8EE1-E6FEF11BC110}" type="datetimeFigureOut">
              <a:rPr kumimoji="1" lang="ja-JP" altLang="en-US" smtClean="0"/>
              <a:t>2019/11/6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3C9B7F-3E6E-4894-B88B-AFB2551C6CF3}" type="slidenum">
              <a:rPr kumimoji="1" lang="ja-JP" altLang="en-US" smtClean="0"/>
              <a:t>‹#›</a:t>
            </a:fld>
            <a:endParaRPr kumimoji="1" lang="ja-JP" altLang="en-US"/>
          </a:p>
        </p:txBody>
      </p:sp>
    </p:spTree>
    <p:extLst>
      <p:ext uri="{BB962C8B-B14F-4D97-AF65-F5344CB8AC3E}">
        <p14:creationId xmlns:p14="http://schemas.microsoft.com/office/powerpoint/2010/main" val="2511795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D752B6E-915E-4729-8EE1-E6FEF11BC110}" type="datetimeFigureOut">
              <a:rPr kumimoji="1" lang="ja-JP" altLang="en-US" smtClean="0"/>
              <a:t>2019/11/6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73C9B7F-3E6E-4894-B88B-AFB2551C6CF3}" type="slidenum">
              <a:rPr kumimoji="1" lang="ja-JP" altLang="en-US" smtClean="0"/>
              <a:t>‹#›</a:t>
            </a:fld>
            <a:endParaRPr kumimoji="1" lang="ja-JP" altLang="en-US"/>
          </a:p>
        </p:txBody>
      </p:sp>
    </p:spTree>
    <p:extLst>
      <p:ext uri="{BB962C8B-B14F-4D97-AF65-F5344CB8AC3E}">
        <p14:creationId xmlns:p14="http://schemas.microsoft.com/office/powerpoint/2010/main" val="3110389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D752B6E-915E-4729-8EE1-E6FEF11BC110}" type="datetimeFigureOut">
              <a:rPr kumimoji="1" lang="ja-JP" altLang="en-US" smtClean="0"/>
              <a:t>2019/11/6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73C9B7F-3E6E-4894-B88B-AFB2551C6CF3}" type="slidenum">
              <a:rPr kumimoji="1" lang="ja-JP" altLang="en-US" smtClean="0"/>
              <a:t>‹#›</a:t>
            </a:fld>
            <a:endParaRPr kumimoji="1" lang="ja-JP" altLang="en-US"/>
          </a:p>
        </p:txBody>
      </p:sp>
    </p:spTree>
    <p:extLst>
      <p:ext uri="{BB962C8B-B14F-4D97-AF65-F5344CB8AC3E}">
        <p14:creationId xmlns:p14="http://schemas.microsoft.com/office/powerpoint/2010/main" val="300080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D752B6E-915E-4729-8EE1-E6FEF11BC110}" type="datetimeFigureOut">
              <a:rPr kumimoji="1" lang="ja-JP" altLang="en-US" smtClean="0"/>
              <a:t>2019/11/6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3C9B7F-3E6E-4894-B88B-AFB2551C6CF3}" type="slidenum">
              <a:rPr kumimoji="1" lang="ja-JP" altLang="en-US" smtClean="0"/>
              <a:t>‹#›</a:t>
            </a:fld>
            <a:endParaRPr kumimoji="1" lang="ja-JP" altLang="en-US"/>
          </a:p>
        </p:txBody>
      </p:sp>
    </p:spTree>
    <p:extLst>
      <p:ext uri="{BB962C8B-B14F-4D97-AF65-F5344CB8AC3E}">
        <p14:creationId xmlns:p14="http://schemas.microsoft.com/office/powerpoint/2010/main" val="69483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D752B6E-915E-4729-8EE1-E6FEF11BC110}" type="datetimeFigureOut">
              <a:rPr kumimoji="1" lang="ja-JP" altLang="en-US" smtClean="0"/>
              <a:t>2019/11/6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3C9B7F-3E6E-4894-B88B-AFB2551C6CF3}" type="slidenum">
              <a:rPr kumimoji="1" lang="ja-JP" altLang="en-US" smtClean="0"/>
              <a:t>‹#›</a:t>
            </a:fld>
            <a:endParaRPr kumimoji="1" lang="ja-JP" altLang="en-US"/>
          </a:p>
        </p:txBody>
      </p:sp>
    </p:spTree>
    <p:extLst>
      <p:ext uri="{BB962C8B-B14F-4D97-AF65-F5344CB8AC3E}">
        <p14:creationId xmlns:p14="http://schemas.microsoft.com/office/powerpoint/2010/main" val="217827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D752B6E-915E-4729-8EE1-E6FEF11BC110}" type="datetimeFigureOut">
              <a:rPr kumimoji="1" lang="ja-JP" altLang="en-US" smtClean="0"/>
              <a:t>2019/11/6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3C9B7F-3E6E-4894-B88B-AFB2551C6CF3}" type="slidenum">
              <a:rPr kumimoji="1" lang="ja-JP" altLang="en-US" smtClean="0"/>
              <a:t>‹#›</a:t>
            </a:fld>
            <a:endParaRPr kumimoji="1" lang="ja-JP" altLang="en-US"/>
          </a:p>
        </p:txBody>
      </p:sp>
    </p:spTree>
    <p:extLst>
      <p:ext uri="{BB962C8B-B14F-4D97-AF65-F5344CB8AC3E}">
        <p14:creationId xmlns:p14="http://schemas.microsoft.com/office/powerpoint/2010/main" val="50004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52B6E-915E-4729-8EE1-E6FEF11BC110}" type="datetimeFigureOut">
              <a:rPr kumimoji="1" lang="ja-JP" altLang="en-US" smtClean="0"/>
              <a:t>2019/11/6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C9B7F-3E6E-4894-B88B-AFB2551C6CF3}" type="slidenum">
              <a:rPr kumimoji="1" lang="ja-JP" altLang="en-US" smtClean="0"/>
              <a:t>‹#›</a:t>
            </a:fld>
            <a:endParaRPr kumimoji="1" lang="ja-JP" altLang="en-US"/>
          </a:p>
        </p:txBody>
      </p:sp>
    </p:spTree>
    <p:extLst>
      <p:ext uri="{BB962C8B-B14F-4D97-AF65-F5344CB8AC3E}">
        <p14:creationId xmlns:p14="http://schemas.microsoft.com/office/powerpoint/2010/main" val="100371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0248" y="2225731"/>
            <a:ext cx="10515600" cy="1325563"/>
          </a:xfrm>
        </p:spPr>
        <p:txBody>
          <a:bodyPr/>
          <a:lstStyle/>
          <a:p>
            <a:pPr algn="ctr"/>
            <a:r>
              <a:rPr kumimoji="1" lang="ja-JP" altLang="en-US" dirty="0" smtClean="0">
                <a:latin typeface="Meiryo UI" panose="020B0604030504040204" pitchFamily="50" charset="-128"/>
                <a:ea typeface="Meiryo UI" panose="020B0604030504040204" pitchFamily="50" charset="-128"/>
              </a:rPr>
              <a:t>不登校と学ぶ</a:t>
            </a:r>
            <a:r>
              <a:rPr kumimoji="1" lang="en-US" altLang="ja-JP" dirty="0" err="1" smtClean="0">
                <a:latin typeface="Meiryo UI" panose="020B0604030504040204" pitchFamily="50" charset="-128"/>
                <a:ea typeface="Meiryo UI" panose="020B0604030504040204" pitchFamily="50" charset="-128"/>
              </a:rPr>
              <a:t>Git</a:t>
            </a:r>
            <a:r>
              <a:rPr kumimoji="1" lang="ja-JP" altLang="en-US" dirty="0" smtClean="0">
                <a:latin typeface="Meiryo UI" panose="020B0604030504040204" pitchFamily="50" charset="-128"/>
                <a:ea typeface="Meiryo UI" panose="020B0604030504040204" pitchFamily="50" charset="-128"/>
              </a:rPr>
              <a:t>の使い方</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76668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dirty="0" err="1" smtClean="0">
                <a:latin typeface="Meiryo UI" panose="020B0604030504040204" pitchFamily="50" charset="-128"/>
                <a:ea typeface="Meiryo UI" panose="020B0604030504040204" pitchFamily="50" charset="-128"/>
              </a:rPr>
              <a:t>Git</a:t>
            </a:r>
            <a:r>
              <a:rPr kumimoji="1" lang="ja-JP" altLang="en-US" dirty="0" smtClean="0">
                <a:latin typeface="Meiryo UI" panose="020B0604030504040204" pitchFamily="50" charset="-128"/>
                <a:ea typeface="Meiryo UI" panose="020B0604030504040204" pitchFamily="50" charset="-128"/>
              </a:rPr>
              <a:t>とはなにか</a:t>
            </a:r>
            <a:endParaRPr kumimoji="1" lang="ja-JP" altLang="en-US" dirty="0">
              <a:latin typeface="Meiryo UI" panose="020B0604030504040204" pitchFamily="50" charset="-128"/>
              <a:ea typeface="Meiryo UI" panose="020B0604030504040204" pitchFamily="50" charset="-128"/>
            </a:endParaRPr>
          </a:p>
        </p:txBody>
      </p:sp>
      <p:sp>
        <p:nvSpPr>
          <p:cNvPr id="3" name="縦書きテキスト プレースホルダー 2"/>
          <p:cNvSpPr>
            <a:spLocks noGrp="1"/>
          </p:cNvSpPr>
          <p:nvPr>
            <p:ph type="body" orient="vert" idx="1"/>
          </p:nvPr>
        </p:nvSpPr>
        <p:spPr/>
        <p:txBody>
          <a:bodyPr vert="horz"/>
          <a:lstStyle/>
          <a:p>
            <a:pPr marL="0" indent="0" algn="ctr">
              <a:lnSpc>
                <a:spcPct val="150000"/>
              </a:lnSpc>
              <a:buNone/>
            </a:pPr>
            <a:r>
              <a:rPr lang="ja-JP" altLang="en-US" dirty="0" smtClean="0">
                <a:latin typeface="Meiryo UI" panose="020B0604030504040204" pitchFamily="50" charset="-128"/>
                <a:ea typeface="Meiryo UI" panose="020B0604030504040204" pitchFamily="50" charset="-128"/>
              </a:rPr>
              <a:t>ファイル共有</a:t>
            </a:r>
            <a:endParaRPr lang="en-US" altLang="ja-JP" dirty="0" smtClean="0">
              <a:latin typeface="Meiryo UI" panose="020B0604030504040204" pitchFamily="50" charset="-128"/>
              <a:ea typeface="Meiryo UI" panose="020B0604030504040204" pitchFamily="50" charset="-128"/>
            </a:endParaRPr>
          </a:p>
          <a:p>
            <a:pPr marL="0" indent="0" algn="ctr">
              <a:lnSpc>
                <a:spcPct val="150000"/>
              </a:lnSpc>
              <a:buNone/>
            </a:pPr>
            <a:r>
              <a:rPr lang="ja-JP" altLang="en-US" dirty="0" smtClean="0">
                <a:latin typeface="Meiryo UI" panose="020B0604030504040204" pitchFamily="50" charset="-128"/>
                <a:ea typeface="Meiryo UI" panose="020B0604030504040204" pitchFamily="50" charset="-128"/>
              </a:rPr>
              <a:t>ファイルのバージョン管理</a:t>
            </a:r>
            <a:endParaRPr lang="en-US" altLang="ja-JP" dirty="0" smtClean="0">
              <a:latin typeface="Meiryo UI" panose="020B0604030504040204" pitchFamily="50" charset="-128"/>
              <a:ea typeface="Meiryo UI" panose="020B0604030504040204" pitchFamily="50" charset="-128"/>
            </a:endParaRPr>
          </a:p>
          <a:p>
            <a:pPr marL="0" indent="0" algn="ctr">
              <a:lnSpc>
                <a:spcPct val="150000"/>
              </a:lnSpc>
              <a:buNone/>
            </a:pPr>
            <a:r>
              <a:rPr lang="ja-JP" altLang="en-US" dirty="0" smtClean="0">
                <a:latin typeface="Meiryo UI" panose="020B0604030504040204" pitchFamily="50" charset="-128"/>
                <a:ea typeface="Meiryo UI" panose="020B0604030504040204" pitchFamily="50" charset="-128"/>
              </a:rPr>
              <a:t>デプロイ環境の構築</a:t>
            </a:r>
            <a:endParaRPr lang="en-US" altLang="ja-JP" dirty="0" smtClean="0">
              <a:latin typeface="Meiryo UI" panose="020B0604030504040204" pitchFamily="50" charset="-128"/>
              <a:ea typeface="Meiryo UI" panose="020B0604030504040204" pitchFamily="50" charset="-128"/>
            </a:endParaRPr>
          </a:p>
          <a:p>
            <a:pPr marL="0" indent="0" algn="ctr">
              <a:lnSpc>
                <a:spcPct val="150000"/>
              </a:lnSpc>
              <a:buNone/>
            </a:pPr>
            <a:r>
              <a:rPr lang="ja-JP" altLang="en-US" dirty="0" smtClean="0">
                <a:latin typeface="Meiryo UI" panose="020B0604030504040204" pitchFamily="50" charset="-128"/>
                <a:ea typeface="Meiryo UI" panose="020B0604030504040204" pitchFamily="50" charset="-128"/>
              </a:rPr>
              <a:t>等の事ができる素晴らしいプラットフォームである</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プラットフォームは環境・土台みたいな意味合いです</a:t>
            </a:r>
            <a:endParaRPr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10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Meiryo UI" panose="020B0604030504040204" pitchFamily="50" charset="-128"/>
                <a:ea typeface="Meiryo UI" panose="020B0604030504040204" pitchFamily="50" charset="-128"/>
              </a:rPr>
              <a:t>それができるからなんなの？</a:t>
            </a:r>
            <a:endParaRPr kumimoji="1" lang="ja-JP" altLang="en-US" dirty="0">
              <a:latin typeface="Meiryo UI" panose="020B0604030504040204" pitchFamily="50" charset="-128"/>
              <a:ea typeface="Meiryo UI" panose="020B0604030504040204" pitchFamily="50" charset="-128"/>
            </a:endParaRPr>
          </a:p>
        </p:txBody>
      </p:sp>
      <p:sp>
        <p:nvSpPr>
          <p:cNvPr id="3" name="縦書きテキスト プレースホルダー 2"/>
          <p:cNvSpPr>
            <a:spLocks noGrp="1"/>
          </p:cNvSpPr>
          <p:nvPr>
            <p:ph type="body" orient="vert" idx="1"/>
          </p:nvPr>
        </p:nvSpPr>
        <p:spPr/>
        <p:txBody>
          <a:bodyPr vert="horz">
            <a:normAutofit/>
          </a:bodyPr>
          <a:lstStyle/>
          <a:p>
            <a:pPr marL="0" indent="0">
              <a:buNone/>
            </a:pPr>
            <a:r>
              <a:rPr lang="ja-JP" altLang="en-US" sz="3600" dirty="0">
                <a:latin typeface="Meiryo UI" panose="020B0604030504040204" pitchFamily="50" charset="-128"/>
                <a:ea typeface="Meiryo UI" panose="020B0604030504040204" pitchFamily="50" charset="-128"/>
              </a:rPr>
              <a:t>チーム開発</a:t>
            </a:r>
            <a:r>
              <a:rPr lang="ja-JP" altLang="en-US" sz="3600" dirty="0" smtClean="0">
                <a:latin typeface="Meiryo UI" panose="020B0604030504040204" pitchFamily="50" charset="-128"/>
                <a:ea typeface="Meiryo UI" panose="020B0604030504040204" pitchFamily="50" charset="-128"/>
              </a:rPr>
              <a:t>における強み</a:t>
            </a:r>
            <a:endParaRPr lang="en-US" altLang="ja-JP" sz="36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チームで開発する場合、まず困るのが</a:t>
            </a:r>
            <a:r>
              <a:rPr lang="ja-JP" altLang="en-US" sz="2400" b="1" dirty="0" smtClean="0">
                <a:solidFill>
                  <a:srgbClr val="FF0000"/>
                </a:solidFill>
                <a:latin typeface="Meiryo UI" panose="020B0604030504040204" pitchFamily="50" charset="-128"/>
                <a:ea typeface="Meiryo UI" panose="020B0604030504040204" pitchFamily="50" charset="-128"/>
              </a:rPr>
              <a:t>ファイルの共有</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b="1" dirty="0" smtClean="0">
                <a:solidFill>
                  <a:srgbClr val="FF0000"/>
                </a:solidFill>
                <a:latin typeface="Meiryo UI" panose="020B0604030504040204" pitchFamily="50" charset="-128"/>
                <a:ea typeface="Meiryo UI" panose="020B0604030504040204" pitchFamily="50" charset="-128"/>
              </a:rPr>
              <a:t>ファイル</a:t>
            </a:r>
            <a:r>
              <a:rPr lang="ja-JP" altLang="en-US" sz="2400" b="1" dirty="0">
                <a:solidFill>
                  <a:srgbClr val="FF0000"/>
                </a:solidFill>
                <a:latin typeface="Meiryo UI" panose="020B0604030504040204" pitchFamily="50" charset="-128"/>
                <a:ea typeface="Meiryo UI" panose="020B0604030504040204" pitchFamily="50" charset="-128"/>
              </a:rPr>
              <a:t>の</a:t>
            </a:r>
            <a:r>
              <a:rPr lang="ja-JP" altLang="en-US" sz="2400" b="1" dirty="0" smtClean="0">
                <a:solidFill>
                  <a:srgbClr val="FF0000"/>
                </a:solidFill>
                <a:latin typeface="Meiryo UI" panose="020B0604030504040204" pitchFamily="50" charset="-128"/>
                <a:ea typeface="Meiryo UI" panose="020B0604030504040204" pitchFamily="50" charset="-128"/>
              </a:rPr>
              <a:t>共有</a:t>
            </a:r>
            <a:r>
              <a:rPr lang="ja-JP" altLang="en-US" sz="2400" dirty="0" smtClean="0">
                <a:latin typeface="Meiryo UI" panose="020B0604030504040204" pitchFamily="50" charset="-128"/>
                <a:ea typeface="Meiryo UI" panose="020B0604030504040204" pitchFamily="50" charset="-128"/>
              </a:rPr>
              <a:t>というと</a:t>
            </a:r>
            <a:r>
              <a:rPr lang="en-US" altLang="ja-JP" sz="2400" dirty="0" smtClean="0">
                <a:latin typeface="Meiryo UI" panose="020B0604030504040204" pitchFamily="50" charset="-128"/>
                <a:ea typeface="Meiryo UI" panose="020B0604030504040204" pitchFamily="50" charset="-128"/>
              </a:rPr>
              <a:t>USB</a:t>
            </a:r>
            <a:r>
              <a:rPr lang="ja-JP" altLang="en-US" sz="2400" dirty="0" smtClean="0">
                <a:latin typeface="Meiryo UI" panose="020B0604030504040204" pitchFamily="50" charset="-128"/>
                <a:ea typeface="Meiryo UI" panose="020B0604030504040204" pitchFamily="50" charset="-128"/>
              </a:rPr>
              <a:t>なんかが一番イメージしやすい。</a:t>
            </a:r>
            <a:endParaRPr lang="en-US" altLang="ja-JP" sz="2400" dirty="0" smtClean="0">
              <a:latin typeface="Meiryo UI" panose="020B0604030504040204" pitchFamily="50" charset="-128"/>
              <a:ea typeface="Meiryo UI" panose="020B0604030504040204" pitchFamily="50" charset="-128"/>
            </a:endParaRPr>
          </a:p>
          <a:p>
            <a:pPr marL="0" indent="0">
              <a:buNone/>
            </a:pPr>
            <a:r>
              <a:rPr lang="en-US" altLang="ja-JP" sz="2400" dirty="0" smtClean="0">
                <a:latin typeface="Meiryo UI" panose="020B0604030504040204" pitchFamily="50" charset="-128"/>
                <a:ea typeface="Meiryo UI" panose="020B0604030504040204" pitchFamily="50" charset="-128"/>
              </a:rPr>
              <a:t>USB</a:t>
            </a:r>
            <a:r>
              <a:rPr lang="ja-JP" altLang="en-US" sz="2400" dirty="0" smtClean="0">
                <a:latin typeface="Meiryo UI" panose="020B0604030504040204" pitchFamily="50" charset="-128"/>
                <a:ea typeface="Meiryo UI" panose="020B0604030504040204" pitchFamily="50" charset="-128"/>
              </a:rPr>
              <a:t>で逐次ファイル共有なんてしてたら時間コストが半端ない。</a:t>
            </a:r>
            <a:endParaRPr lang="en-US" altLang="ja-JP" sz="2400" dirty="0" smtClean="0">
              <a:latin typeface="Meiryo UI" panose="020B0604030504040204" pitchFamily="50" charset="-128"/>
              <a:ea typeface="Meiryo UI" panose="020B0604030504040204" pitchFamily="50" charset="-128"/>
            </a:endParaRPr>
          </a:p>
          <a:p>
            <a:pPr marL="0" indent="0">
              <a:buNone/>
            </a:pPr>
            <a:r>
              <a:rPr lang="en-US" altLang="ja-JP" sz="2400" dirty="0">
                <a:latin typeface="Meiryo UI" panose="020B0604030504040204" pitchFamily="50" charset="-128"/>
                <a:ea typeface="Meiryo UI" panose="020B0604030504040204" pitchFamily="50" charset="-128"/>
              </a:rPr>
              <a:t>2</a:t>
            </a:r>
            <a:r>
              <a:rPr lang="ja-JP" altLang="en-US" sz="2400" dirty="0" smtClean="0">
                <a:latin typeface="Meiryo UI" panose="020B0604030504040204" pitchFamily="50" charset="-128"/>
                <a:ea typeface="Meiryo UI" panose="020B0604030504040204" pitchFamily="50" charset="-128"/>
              </a:rPr>
              <a:t>人ならまだしも、これが</a:t>
            </a:r>
            <a:r>
              <a:rPr lang="en-US" altLang="ja-JP" sz="2400" dirty="0" smtClean="0">
                <a:latin typeface="Meiryo UI" panose="020B0604030504040204" pitchFamily="50" charset="-128"/>
                <a:ea typeface="Meiryo UI" panose="020B0604030504040204" pitchFamily="50" charset="-128"/>
              </a:rPr>
              <a:t>3</a:t>
            </a:r>
            <a:r>
              <a:rPr lang="ja-JP" altLang="en-US" sz="2400" dirty="0" smtClean="0">
                <a:latin typeface="Meiryo UI" panose="020B0604030504040204" pitchFamily="50" charset="-128"/>
                <a:ea typeface="Meiryo UI" panose="020B0604030504040204" pitchFamily="50" charset="-128"/>
              </a:rPr>
              <a:t>人～</a:t>
            </a:r>
            <a:r>
              <a:rPr lang="ja-JP" altLang="en-US" sz="2400" dirty="0" err="1" smtClean="0">
                <a:latin typeface="Meiryo UI" panose="020B0604030504040204" pitchFamily="50" charset="-128"/>
                <a:ea typeface="Meiryo UI" panose="020B0604030504040204" pitchFamily="50" charset="-128"/>
              </a:rPr>
              <a:t>と</a:t>
            </a:r>
            <a:r>
              <a:rPr lang="ja-JP" altLang="en-US" sz="2400" dirty="0">
                <a:latin typeface="Meiryo UI" panose="020B0604030504040204" pitchFamily="50" charset="-128"/>
                <a:ea typeface="Meiryo UI" panose="020B0604030504040204" pitchFamily="50" charset="-128"/>
              </a:rPr>
              <a:t>増えていく</a:t>
            </a:r>
            <a:r>
              <a:rPr lang="ja-JP" altLang="en-US" sz="2400" dirty="0" smtClean="0">
                <a:latin typeface="Meiryo UI" panose="020B0604030504040204" pitchFamily="50" charset="-128"/>
                <a:ea typeface="Meiryo UI" panose="020B0604030504040204" pitchFamily="50" charset="-128"/>
              </a:rPr>
              <a:t>ととてもしんどい。</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まして</a:t>
            </a:r>
            <a:r>
              <a:rPr lang="ja-JP" altLang="en-US" sz="2400" dirty="0" smtClean="0">
                <a:latin typeface="Meiryo UI" panose="020B0604030504040204" pitchFamily="50" charset="-128"/>
                <a:ea typeface="Meiryo UI" panose="020B0604030504040204" pitchFamily="50" charset="-128"/>
              </a:rPr>
              <a:t>や</a:t>
            </a:r>
            <a:r>
              <a:rPr lang="ja-JP" altLang="en-US" sz="2400" b="1" dirty="0" smtClean="0">
                <a:latin typeface="Meiryo UI" panose="020B0604030504040204" pitchFamily="50" charset="-128"/>
                <a:ea typeface="Meiryo UI" panose="020B0604030504040204" pitchFamily="50" charset="-128"/>
              </a:rPr>
              <a:t>ちょっと変更加えて確認したい</a:t>
            </a:r>
            <a:r>
              <a:rPr lang="ja-JP" altLang="en-US" sz="2400" dirty="0" smtClean="0">
                <a:latin typeface="Meiryo UI" panose="020B0604030504040204" pitchFamily="50" charset="-128"/>
                <a:ea typeface="Meiryo UI" panose="020B0604030504040204" pitchFamily="50" charset="-128"/>
              </a:rPr>
              <a:t>とか不可能。</a:t>
            </a:r>
            <a:r>
              <a:rPr lang="en-US" altLang="ja-JP" sz="2400" dirty="0" smtClean="0">
                <a:latin typeface="Meiryo UI" panose="020B0604030504040204" pitchFamily="50" charset="-128"/>
                <a:ea typeface="Meiryo UI" panose="020B0604030504040204" pitchFamily="50" charset="-128"/>
              </a:rPr>
              <a:t>THE</a:t>
            </a:r>
            <a:r>
              <a:rPr lang="ja-JP" altLang="en-US" sz="2400" dirty="0" smtClean="0">
                <a:latin typeface="Meiryo UI" panose="020B0604030504040204" pitchFamily="50" charset="-128"/>
                <a:ea typeface="Meiryo UI" panose="020B0604030504040204" pitchFamily="50" charset="-128"/>
              </a:rPr>
              <a:t>アナログ</a:t>
            </a:r>
            <a:endParaRPr lang="en-US" altLang="ja-JP" sz="2400" b="1" dirty="0" smtClean="0">
              <a:latin typeface="Meiryo UI" panose="020B0604030504040204" pitchFamily="50" charset="-128"/>
              <a:ea typeface="Meiryo UI" panose="020B0604030504040204" pitchFamily="50" charset="-128"/>
            </a:endParaRPr>
          </a:p>
        </p:txBody>
      </p:sp>
      <p:pic>
        <p:nvPicPr>
          <p:cNvPr id="1026" name="Picture 2" descr="「USBメモリ　イラスト」の画像検索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77" y="4728890"/>
            <a:ext cx="1424907" cy="1424907"/>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3533274" y="5194486"/>
            <a:ext cx="3657600" cy="49371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96916" y="5256677"/>
            <a:ext cx="3521242" cy="369332"/>
          </a:xfrm>
          <a:prstGeom prst="rect">
            <a:avLst/>
          </a:prstGeom>
          <a:noFill/>
        </p:spPr>
        <p:txBody>
          <a:bodyPr wrap="square" rtlCol="0">
            <a:spAutoFit/>
          </a:bodyPr>
          <a:lstStyle/>
          <a:p>
            <a:pPr algn="ctr"/>
            <a:r>
              <a:rPr kumimoji="1" lang="ja-JP" altLang="en-US" dirty="0" smtClean="0">
                <a:latin typeface="Meiryo UI" panose="020B0604030504040204" pitchFamily="50" charset="-128"/>
                <a:ea typeface="Meiryo UI" panose="020B0604030504040204" pitchFamily="50" charset="-128"/>
              </a:rPr>
              <a:t>持ち出すたびに紛失のリスク</a:t>
            </a:r>
            <a:endParaRPr kumimoji="1" lang="ja-JP" altLang="en-US" dirty="0">
              <a:latin typeface="Meiryo UI" panose="020B0604030504040204" pitchFamily="50" charset="-128"/>
              <a:ea typeface="Meiryo UI" panose="020B0604030504040204" pitchFamily="50" charset="-128"/>
            </a:endParaRPr>
          </a:p>
        </p:txBody>
      </p:sp>
      <p:sp>
        <p:nvSpPr>
          <p:cNvPr id="15" name="右矢印 14"/>
          <p:cNvSpPr/>
          <p:nvPr/>
        </p:nvSpPr>
        <p:spPr>
          <a:xfrm>
            <a:off x="2160379" y="5290397"/>
            <a:ext cx="641684" cy="441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7714708" y="5219480"/>
            <a:ext cx="641684" cy="441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8613190" y="5055338"/>
            <a:ext cx="3280611" cy="769441"/>
          </a:xfrm>
          <a:prstGeom prst="rect">
            <a:avLst/>
          </a:prstGeom>
          <a:noFill/>
        </p:spPr>
        <p:txBody>
          <a:bodyPr wrap="square" rtlCol="0">
            <a:spAutoFit/>
          </a:bodyPr>
          <a:lstStyle/>
          <a:p>
            <a:pPr algn="ctr"/>
            <a:r>
              <a:rPr kumimoji="1" lang="ja-JP" altLang="en-US" sz="4400" dirty="0" smtClean="0">
                <a:solidFill>
                  <a:srgbClr val="FF0000"/>
                </a:solidFill>
                <a:latin typeface="Meiryo UI" panose="020B0604030504040204" pitchFamily="50" charset="-128"/>
                <a:ea typeface="Meiryo UI" panose="020B0604030504040204" pitchFamily="50" charset="-128"/>
              </a:rPr>
              <a:t>ツライ</a:t>
            </a:r>
            <a:endParaRPr kumimoji="1" lang="ja-JP" altLang="en-US" sz="4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86619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0248" y="2225731"/>
            <a:ext cx="10515600" cy="1325563"/>
          </a:xfrm>
        </p:spPr>
        <p:txBody>
          <a:bodyPr/>
          <a:lstStyle/>
          <a:p>
            <a:pPr algn="ctr"/>
            <a:r>
              <a:rPr kumimoji="1" lang="en-US" altLang="ja-JP"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チーム</a:t>
            </a:r>
            <a:r>
              <a:rPr kumimoji="1" lang="en-US" altLang="ja-JP"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個人</a:t>
            </a:r>
            <a:r>
              <a:rPr kumimoji="1" lang="en-US" altLang="ja-JP"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開発に</a:t>
            </a:r>
            <a:r>
              <a:rPr kumimoji="1" lang="en-US" altLang="ja-JP" dirty="0" err="1" smtClean="0">
                <a:latin typeface="Meiryo UI" panose="020B0604030504040204" pitchFamily="50" charset="-128"/>
                <a:ea typeface="Meiryo UI" panose="020B0604030504040204" pitchFamily="50" charset="-128"/>
              </a:rPr>
              <a:t>Git</a:t>
            </a:r>
            <a:r>
              <a:rPr kumimoji="1" lang="ja-JP" altLang="en-US" dirty="0" smtClean="0">
                <a:latin typeface="Meiryo UI" panose="020B0604030504040204" pitchFamily="50" charset="-128"/>
                <a:ea typeface="Meiryo UI" panose="020B0604030504040204" pitchFamily="50" charset="-128"/>
              </a:rPr>
              <a:t>を導入すると・・・</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47737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ローチャート: 処理 2"/>
          <p:cNvSpPr/>
          <p:nvPr/>
        </p:nvSpPr>
        <p:spPr>
          <a:xfrm>
            <a:off x="930441" y="433137"/>
            <a:ext cx="4355432" cy="1355558"/>
          </a:xfrm>
          <a:prstGeom prst="flowChartProcess">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開発に必要なファイルを事前に</a:t>
            </a:r>
            <a:r>
              <a:rPr kumimoji="1" lang="en-US" altLang="ja-JP" dirty="0" err="1" smtClean="0"/>
              <a:t>Git</a:t>
            </a:r>
            <a:r>
              <a:rPr kumimoji="1" lang="ja-JP" altLang="en-US" dirty="0" smtClean="0"/>
              <a:t>にアップロードしておく</a:t>
            </a:r>
            <a:endParaRPr kumimoji="1" lang="ja-JP" altLang="en-US" dirty="0"/>
          </a:p>
        </p:txBody>
      </p:sp>
      <p:sp>
        <p:nvSpPr>
          <p:cNvPr id="5" name="フローチャート: 処理 4"/>
          <p:cNvSpPr/>
          <p:nvPr/>
        </p:nvSpPr>
        <p:spPr>
          <a:xfrm>
            <a:off x="930441" y="2687053"/>
            <a:ext cx="4355432" cy="1355558"/>
          </a:xfrm>
          <a:prstGeom prst="flowChartProcess">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smtClean="0"/>
              <a:t>PC</a:t>
            </a:r>
            <a:r>
              <a:rPr lang="ja-JP" altLang="en-US" dirty="0" smtClean="0"/>
              <a:t>さえあればどこでもだれでも</a:t>
            </a:r>
            <a:endParaRPr lang="en-US" altLang="ja-JP" dirty="0" smtClean="0"/>
          </a:p>
          <a:p>
            <a:pPr algn="ctr"/>
            <a:r>
              <a:rPr lang="ja-JP" altLang="en-US" dirty="0" smtClean="0"/>
              <a:t>作業可能</a:t>
            </a:r>
            <a:endParaRPr kumimoji="1" lang="ja-JP" altLang="en-US" dirty="0"/>
          </a:p>
        </p:txBody>
      </p:sp>
      <p:sp>
        <p:nvSpPr>
          <p:cNvPr id="8" name="フローチャート: 処理 7"/>
          <p:cNvSpPr/>
          <p:nvPr/>
        </p:nvSpPr>
        <p:spPr>
          <a:xfrm>
            <a:off x="930441" y="4940969"/>
            <a:ext cx="4355432" cy="1355558"/>
          </a:xfrm>
          <a:prstGeom prst="flowChartProcess">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lnSpc>
                <a:spcPct val="150000"/>
              </a:lnSpc>
            </a:pPr>
            <a:r>
              <a:rPr lang="ja-JP" altLang="en-US" dirty="0"/>
              <a:t>物理媒体</a:t>
            </a:r>
            <a:r>
              <a:rPr lang="ja-JP" altLang="en-US" dirty="0" smtClean="0"/>
              <a:t>の</a:t>
            </a:r>
            <a:r>
              <a:rPr lang="ja-JP" altLang="en-US" dirty="0"/>
              <a:t>紛失</a:t>
            </a:r>
            <a:r>
              <a:rPr lang="ja-JP" altLang="en-US" dirty="0" smtClean="0"/>
              <a:t>リスクを解決</a:t>
            </a:r>
            <a:endParaRPr lang="en-US" altLang="ja-JP" dirty="0" smtClean="0"/>
          </a:p>
        </p:txBody>
      </p:sp>
      <p:sp>
        <p:nvSpPr>
          <p:cNvPr id="11" name="フローチャート: 処理 10"/>
          <p:cNvSpPr/>
          <p:nvPr/>
        </p:nvSpPr>
        <p:spPr>
          <a:xfrm>
            <a:off x="7090609" y="433137"/>
            <a:ext cx="4355432" cy="1355558"/>
          </a:xfrm>
          <a:prstGeom prst="flowChartProcess">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変更する</a:t>
            </a:r>
            <a:r>
              <a:rPr lang="ja-JP" altLang="en-US" dirty="0"/>
              <a:t>度</a:t>
            </a:r>
            <a:r>
              <a:rPr lang="ja-JP" altLang="en-US" dirty="0" smtClean="0"/>
              <a:t>に変更点をログとして残し</a:t>
            </a:r>
            <a:endParaRPr lang="en-US" altLang="ja-JP" dirty="0" smtClean="0"/>
          </a:p>
          <a:p>
            <a:pPr algn="ctr"/>
            <a:r>
              <a:rPr lang="ja-JP" altLang="en-US" dirty="0" smtClean="0"/>
              <a:t>いつでもバージョンを変更可能</a:t>
            </a:r>
            <a:endParaRPr kumimoji="1" lang="ja-JP" altLang="en-US" dirty="0"/>
          </a:p>
        </p:txBody>
      </p:sp>
      <p:sp>
        <p:nvSpPr>
          <p:cNvPr id="12" name="フローチャート: 処理 11"/>
          <p:cNvSpPr/>
          <p:nvPr/>
        </p:nvSpPr>
        <p:spPr>
          <a:xfrm>
            <a:off x="7090609" y="2687053"/>
            <a:ext cx="4355432" cy="1355558"/>
          </a:xfrm>
          <a:prstGeom prst="flowChartProcess">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公開リポジトリは誰でも落とせて</a:t>
            </a:r>
            <a:r>
              <a:rPr kumimoji="1" lang="en-US" altLang="ja-JP" dirty="0" smtClean="0"/>
              <a:t/>
            </a:r>
            <a:br>
              <a:rPr kumimoji="1" lang="en-US" altLang="ja-JP" dirty="0" smtClean="0"/>
            </a:br>
            <a:r>
              <a:rPr kumimoji="1" lang="ja-JP" altLang="en-US" dirty="0" smtClean="0"/>
              <a:t>誰でも修正が加えられるので</a:t>
            </a:r>
            <a:r>
              <a:rPr kumimoji="1" lang="en-US" altLang="ja-JP" dirty="0" smtClean="0"/>
              <a:t/>
            </a:r>
            <a:br>
              <a:rPr kumimoji="1" lang="en-US" altLang="ja-JP" dirty="0" smtClean="0"/>
            </a:br>
            <a:r>
              <a:rPr kumimoji="1" lang="ja-JP" altLang="en-US" b="1" dirty="0" smtClean="0">
                <a:solidFill>
                  <a:srgbClr val="FF0000"/>
                </a:solidFill>
              </a:rPr>
              <a:t>共有</a:t>
            </a:r>
            <a:r>
              <a:rPr lang="ja-JP" altLang="en-US" b="1" dirty="0" smtClean="0">
                <a:solidFill>
                  <a:srgbClr val="FF0000"/>
                </a:solidFill>
              </a:rPr>
              <a:t>が簡単</a:t>
            </a:r>
            <a:endParaRPr kumimoji="1" lang="en-US" altLang="ja-JP" b="1" dirty="0" smtClean="0">
              <a:solidFill>
                <a:srgbClr val="FF0000"/>
              </a:solidFill>
            </a:endParaRPr>
          </a:p>
        </p:txBody>
      </p:sp>
      <p:sp>
        <p:nvSpPr>
          <p:cNvPr id="13" name="フローチャート: 処理 12"/>
          <p:cNvSpPr/>
          <p:nvPr/>
        </p:nvSpPr>
        <p:spPr>
          <a:xfrm>
            <a:off x="7090609" y="4940969"/>
            <a:ext cx="4355432" cy="1355558"/>
          </a:xfrm>
          <a:prstGeom prst="flowChartProcess">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u="sng" dirty="0"/>
              <a:t>作業</a:t>
            </a:r>
            <a:r>
              <a:rPr lang="ja-JP" altLang="en-US" u="sng" dirty="0" smtClean="0"/>
              <a:t>環境を切り分ける</a:t>
            </a:r>
            <a:r>
              <a:rPr lang="ja-JP" altLang="en-US" dirty="0" smtClean="0"/>
              <a:t>ことができるので</a:t>
            </a:r>
            <a:r>
              <a:rPr lang="en-US" altLang="ja-JP" dirty="0" smtClean="0"/>
              <a:t/>
            </a:r>
            <a:br>
              <a:rPr lang="en-US" altLang="ja-JP" dirty="0" smtClean="0"/>
            </a:br>
            <a:r>
              <a:rPr lang="ja-JP" altLang="en-US" b="1" dirty="0" smtClean="0">
                <a:solidFill>
                  <a:srgbClr val="FF0000"/>
                </a:solidFill>
              </a:rPr>
              <a:t>共同開発が楽になる</a:t>
            </a:r>
            <a:endParaRPr kumimoji="1" lang="ja-JP" altLang="en-US" b="1" dirty="0">
              <a:solidFill>
                <a:srgbClr val="FF0000"/>
              </a:solidFill>
            </a:endParaRPr>
          </a:p>
        </p:txBody>
      </p:sp>
    </p:spTree>
    <p:extLst>
      <p:ext uri="{BB962C8B-B14F-4D97-AF65-F5344CB8AC3E}">
        <p14:creationId xmlns:p14="http://schemas.microsoft.com/office/powerpoint/2010/main" val="34362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s://www.azciel.co.jp/blog/wp-content/uploads/2018/08/icon_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936" y="1680244"/>
            <a:ext cx="1925053" cy="144902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人 / ピクトグラム / 無料 / アイコン / クリップアー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5851" y="5123194"/>
            <a:ext cx="1748812" cy="131160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人 / ピクトグラム / 無料 / アイコン / クリップアー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9136" y="5127035"/>
            <a:ext cx="1748812" cy="13116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人 / ピクトグラム / 無料 / アイコン / クリップアー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8041" y="5123195"/>
            <a:ext cx="1748812" cy="131160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人 / ピクトグラム / 無料 / アイコン / クリップアー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6946" y="5159291"/>
            <a:ext cx="1748812" cy="1311609"/>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線矢印コネクタ 25"/>
          <p:cNvCxnSpPr/>
          <p:nvPr/>
        </p:nvCxnSpPr>
        <p:spPr>
          <a:xfrm flipV="1">
            <a:off x="7411452" y="3312695"/>
            <a:ext cx="561474" cy="17004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8742947" y="3336758"/>
            <a:ext cx="481263" cy="1604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7259052" y="3248527"/>
            <a:ext cx="601579" cy="17646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8550442" y="3336758"/>
            <a:ext cx="505326" cy="1676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6087979" y="3192380"/>
            <a:ext cx="1171073" cy="15320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H="1">
            <a:off x="5927558" y="3129265"/>
            <a:ext cx="1203158" cy="1571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a:off x="9978189" y="3192380"/>
            <a:ext cx="890559" cy="1592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flipV="1">
            <a:off x="9809747" y="3255420"/>
            <a:ext cx="890337" cy="16122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2001251" y="297913"/>
            <a:ext cx="7740315" cy="769441"/>
          </a:xfrm>
          <a:prstGeom prst="rect">
            <a:avLst/>
          </a:prstGeom>
          <a:noFill/>
        </p:spPr>
        <p:txBody>
          <a:bodyPr wrap="square" rtlCol="0">
            <a:spAutoFit/>
          </a:bodyPr>
          <a:lstStyle/>
          <a:p>
            <a:pPr algn="ctr"/>
            <a:r>
              <a:rPr lang="en-US" altLang="ja-JP" sz="4400" dirty="0" err="1" smtClean="0">
                <a:latin typeface="Meiryo UI" panose="020B0604030504040204" pitchFamily="50" charset="-128"/>
                <a:ea typeface="Meiryo UI" panose="020B0604030504040204" pitchFamily="50" charset="-128"/>
              </a:rPr>
              <a:t>Git</a:t>
            </a:r>
            <a:r>
              <a:rPr lang="ja-JP" altLang="en-US" sz="4400" dirty="0" smtClean="0">
                <a:latin typeface="Meiryo UI" panose="020B0604030504040204" pitchFamily="50" charset="-128"/>
                <a:ea typeface="Meiryo UI" panose="020B0604030504040204" pitchFamily="50" charset="-128"/>
              </a:rPr>
              <a:t>とユーザー間のデータのやり取り</a:t>
            </a:r>
            <a:endParaRPr kumimoji="1" lang="ja-JP" altLang="en-US" sz="4400" dirty="0">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364956" y="1993346"/>
            <a:ext cx="4074695" cy="3785652"/>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smtClean="0"/>
              <a:t>作業環境を切り分ける</a:t>
            </a:r>
            <a:endParaRPr lang="en-US" altLang="ja-JP" sz="2400" dirty="0" smtClean="0"/>
          </a:p>
          <a:p>
            <a:pPr marL="285750" indent="-285750">
              <a:buFont typeface="Arial" panose="020B0604020202020204" pitchFamily="34" charset="0"/>
              <a:buChar char="•"/>
            </a:pPr>
            <a:r>
              <a:rPr lang="ja-JP" altLang="en-US" sz="2400" dirty="0" smtClean="0"/>
              <a:t>各ユーザーにタスクを分ける</a:t>
            </a:r>
            <a:endParaRPr lang="en-US" altLang="ja-JP" sz="2400" dirty="0" smtClean="0"/>
          </a:p>
          <a:p>
            <a:pPr marL="285750" indent="-285750">
              <a:buFont typeface="Arial" panose="020B0604020202020204" pitchFamily="34" charset="0"/>
              <a:buChar char="•"/>
            </a:pPr>
            <a:r>
              <a:rPr lang="ja-JP" altLang="en-US" sz="2400" dirty="0" smtClean="0"/>
              <a:t>各ユーザーがデータを落とし、自分の作業環境で作業をする</a:t>
            </a:r>
            <a:endParaRPr lang="en-US" altLang="ja-JP" sz="2400" dirty="0" smtClean="0"/>
          </a:p>
          <a:p>
            <a:pPr marL="285750" indent="-285750">
              <a:buFont typeface="Arial" panose="020B0604020202020204" pitchFamily="34" charset="0"/>
              <a:buChar char="•"/>
            </a:pPr>
            <a:r>
              <a:rPr lang="ja-JP" altLang="en-US" sz="2400" dirty="0" smtClean="0"/>
              <a:t>それを</a:t>
            </a:r>
            <a:r>
              <a:rPr lang="en-US" altLang="ja-JP" sz="2400" dirty="0" err="1" smtClean="0"/>
              <a:t>Git</a:t>
            </a:r>
            <a:r>
              <a:rPr lang="ja-JP" altLang="en-US" sz="2400" dirty="0" smtClean="0"/>
              <a:t>に送信して更新する</a:t>
            </a:r>
            <a:endParaRPr lang="en-US" altLang="ja-JP" sz="2400" dirty="0" smtClean="0"/>
          </a:p>
          <a:p>
            <a:pPr marL="285750" indent="-285750">
              <a:buFont typeface="Arial" panose="020B0604020202020204" pitchFamily="34" charset="0"/>
              <a:buChar char="•"/>
            </a:pPr>
            <a:r>
              <a:rPr lang="ja-JP" altLang="en-US" sz="2400" dirty="0" smtClean="0"/>
              <a:t>同時に多人数の変更を取り入れることができる</a:t>
            </a:r>
            <a:endParaRPr lang="en-US" altLang="ja-JP" sz="2400" dirty="0" smtClean="0"/>
          </a:p>
        </p:txBody>
      </p:sp>
    </p:spTree>
    <p:extLst>
      <p:ext uri="{BB962C8B-B14F-4D97-AF65-F5344CB8AC3E}">
        <p14:creationId xmlns:p14="http://schemas.microsoft.com/office/powerpoint/2010/main" val="367126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10" presetClass="entr" presetSubtype="0"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9">
                                            <p:txEl>
                                              <p:pRg st="1" end="1"/>
                                            </p:txEl>
                                          </p:spTgt>
                                        </p:tgtEl>
                                        <p:attrNameLst>
                                          <p:attrName>style.visibility</p:attrName>
                                        </p:attrNameLst>
                                      </p:cBhvr>
                                      <p:to>
                                        <p:strVal val="visible"/>
                                      </p:to>
                                    </p:set>
                                    <p:anim calcmode="lin" valueType="num">
                                      <p:cBhvr additive="base">
                                        <p:cTn id="41" dur="500" fill="hold"/>
                                        <p:tgtEl>
                                          <p:spTgt spid="59">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9">
                                            <p:txEl>
                                              <p:pRg st="2" end="2"/>
                                            </p:txEl>
                                          </p:spTgt>
                                        </p:tgtEl>
                                        <p:attrNameLst>
                                          <p:attrName>style.visibility</p:attrName>
                                        </p:attrNameLst>
                                      </p:cBhvr>
                                      <p:to>
                                        <p:strVal val="visible"/>
                                      </p:to>
                                    </p:set>
                                    <p:anim calcmode="lin" valueType="num">
                                      <p:cBhvr additive="base">
                                        <p:cTn id="47" dur="500" fill="hold"/>
                                        <p:tgtEl>
                                          <p:spTgt spid="59">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9">
                                            <p:txEl>
                                              <p:pRg st="3" end="3"/>
                                            </p:txEl>
                                          </p:spTgt>
                                        </p:tgtEl>
                                        <p:attrNameLst>
                                          <p:attrName>style.visibility</p:attrName>
                                        </p:attrNameLst>
                                      </p:cBhvr>
                                      <p:to>
                                        <p:strVal val="visible"/>
                                      </p:to>
                                    </p:set>
                                    <p:anim calcmode="lin" valueType="num">
                                      <p:cBhvr additive="base">
                                        <p:cTn id="53" dur="500" fill="hold"/>
                                        <p:tgtEl>
                                          <p:spTgt spid="59">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9">
                                            <p:txEl>
                                              <p:pRg st="4" end="4"/>
                                            </p:txEl>
                                          </p:spTgt>
                                        </p:tgtEl>
                                        <p:attrNameLst>
                                          <p:attrName>style.visibility</p:attrName>
                                        </p:attrNameLst>
                                      </p:cBhvr>
                                      <p:to>
                                        <p:strVal val="visible"/>
                                      </p:to>
                                    </p:set>
                                    <p:anim calcmode="lin" valueType="num">
                                      <p:cBhvr additive="base">
                                        <p:cTn id="59" dur="500" fill="hold"/>
                                        <p:tgtEl>
                                          <p:spTgt spid="59">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ウイルスに感染したUSBメモリ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9841" y="1349236"/>
            <a:ext cx="1805296" cy="180529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2001251" y="297913"/>
            <a:ext cx="7740315" cy="769441"/>
          </a:xfrm>
          <a:prstGeom prst="rect">
            <a:avLst/>
          </a:prstGeom>
          <a:noFill/>
        </p:spPr>
        <p:txBody>
          <a:bodyPr wrap="square" rtlCol="0">
            <a:spAutoFit/>
          </a:bodyPr>
          <a:lstStyle/>
          <a:p>
            <a:pPr algn="ctr"/>
            <a:r>
              <a:rPr lang="ja-JP" altLang="en-US" sz="4400" dirty="0" smtClean="0">
                <a:latin typeface="Meiryo UI" panose="020B0604030504040204" pitchFamily="50" charset="-128"/>
                <a:ea typeface="Meiryo UI" panose="020B0604030504040204" pitchFamily="50" charset="-128"/>
              </a:rPr>
              <a:t>アナログでやるとどうなるか？</a:t>
            </a:r>
            <a:endParaRPr kumimoji="1" lang="ja-JP" altLang="en-US" sz="4400" dirty="0">
              <a:latin typeface="Meiryo UI" panose="020B0604030504040204" pitchFamily="50" charset="-128"/>
              <a:ea typeface="Meiryo UI" panose="020B0604030504040204" pitchFamily="50" charset="-128"/>
            </a:endParaRPr>
          </a:p>
        </p:txBody>
      </p:sp>
      <p:pic>
        <p:nvPicPr>
          <p:cNvPr id="5" name="Picture 10" descr="人 / ピクトグラム / 無料 / アイコン / クリップアー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5851" y="5123194"/>
            <a:ext cx="1748812" cy="13116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人 / ピクトグラム / 無料 / アイコン / クリップアー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9136" y="5127035"/>
            <a:ext cx="1748812" cy="13116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人 / ピクトグラム / 無料 / アイコン / クリップアー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8041" y="5123195"/>
            <a:ext cx="1748812" cy="1311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人 / ピクトグラム / 無料 / アイコン / クリップアー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6946" y="5159291"/>
            <a:ext cx="1748812" cy="131160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p:cNvCxnSpPr/>
          <p:nvPr/>
        </p:nvCxnSpPr>
        <p:spPr>
          <a:xfrm flipV="1">
            <a:off x="7411452" y="3312695"/>
            <a:ext cx="561474" cy="17004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flipV="1">
            <a:off x="8742947" y="3336758"/>
            <a:ext cx="481263" cy="1604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7259052" y="3248527"/>
            <a:ext cx="601579" cy="17646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8550442" y="3336758"/>
            <a:ext cx="505326" cy="1676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V="1">
            <a:off x="6087979" y="3192380"/>
            <a:ext cx="1171073" cy="15320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5927558" y="3129265"/>
            <a:ext cx="1203158" cy="1571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978189" y="3192380"/>
            <a:ext cx="890559" cy="1592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flipV="1">
            <a:off x="9809747" y="3255420"/>
            <a:ext cx="890337" cy="16122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64956" y="1993346"/>
            <a:ext cx="4074695" cy="3785652"/>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smtClean="0"/>
              <a:t>共有が同時にできない</a:t>
            </a:r>
            <a:endParaRPr lang="en-US" altLang="ja-JP" sz="2400" dirty="0" smtClean="0"/>
          </a:p>
          <a:p>
            <a:pPr marL="285750" indent="-285750">
              <a:buFont typeface="Arial" panose="020B0604020202020204" pitchFamily="34" charset="0"/>
              <a:buChar char="•"/>
            </a:pPr>
            <a:r>
              <a:rPr lang="ja-JP" altLang="en-US" sz="2400" dirty="0"/>
              <a:t>タスク</a:t>
            </a:r>
            <a:r>
              <a:rPr lang="ja-JP" altLang="en-US" sz="2400" dirty="0" smtClean="0"/>
              <a:t>の管理がしづらい</a:t>
            </a:r>
            <a:endParaRPr lang="en-US" altLang="ja-JP" sz="2400" dirty="0" smtClean="0"/>
          </a:p>
          <a:p>
            <a:pPr marL="285750" indent="-285750">
              <a:buFont typeface="Arial" panose="020B0604020202020204" pitchFamily="34" charset="0"/>
              <a:buChar char="•"/>
            </a:pPr>
            <a:r>
              <a:rPr lang="ja-JP" altLang="en-US" sz="2400" b="1" dirty="0" smtClean="0"/>
              <a:t>ちょっと</a:t>
            </a:r>
            <a:r>
              <a:rPr lang="ja-JP" altLang="en-US" sz="2400" b="1" dirty="0"/>
              <a:t>の</a:t>
            </a:r>
            <a:r>
              <a:rPr lang="ja-JP" altLang="en-US" sz="2400" b="1" dirty="0" smtClean="0"/>
              <a:t>変更</a:t>
            </a:r>
            <a:r>
              <a:rPr lang="ja-JP" altLang="en-US" sz="2400" dirty="0" smtClean="0"/>
              <a:t>がプロジェクトを殺す</a:t>
            </a:r>
            <a:endParaRPr lang="en-US" altLang="ja-JP" sz="2400" dirty="0" smtClean="0"/>
          </a:p>
          <a:p>
            <a:pPr marL="285750" indent="-285750">
              <a:buFont typeface="Arial" panose="020B0604020202020204" pitchFamily="34" charset="0"/>
              <a:buChar char="•"/>
            </a:pPr>
            <a:r>
              <a:rPr lang="en-US" altLang="ja-JP" sz="2400" dirty="0" smtClean="0"/>
              <a:t>USB</a:t>
            </a:r>
            <a:r>
              <a:rPr lang="ja-JP" altLang="en-US" sz="2400" dirty="0" smtClean="0"/>
              <a:t>の数だけお前は忘れ物をする</a:t>
            </a:r>
            <a:endParaRPr lang="en-US" altLang="ja-JP" sz="2400" dirty="0" smtClean="0"/>
          </a:p>
          <a:p>
            <a:pPr marL="285750" indent="-285750">
              <a:buFont typeface="Arial" panose="020B0604020202020204" pitchFamily="34" charset="0"/>
              <a:buChar char="•"/>
            </a:pPr>
            <a:r>
              <a:rPr lang="en-US" altLang="ja-JP" sz="2400" dirty="0" smtClean="0"/>
              <a:t>USB</a:t>
            </a:r>
            <a:r>
              <a:rPr lang="ja-JP" altLang="en-US" sz="2400" dirty="0" smtClean="0"/>
              <a:t>の数だけ不幸が生まれる</a:t>
            </a:r>
            <a:endParaRPr lang="en-US" altLang="ja-JP" sz="2400" dirty="0" smtClean="0"/>
          </a:p>
          <a:p>
            <a:r>
              <a:rPr lang="en-US" altLang="ja-JP" sz="2400" dirty="0" smtClean="0"/>
              <a:t>※USB</a:t>
            </a:r>
            <a:r>
              <a:rPr lang="ja-JP" altLang="en-US" sz="2400" dirty="0" smtClean="0"/>
              <a:t>を否定するわけじゃない</a:t>
            </a:r>
            <a:endParaRPr lang="en-US" altLang="ja-JP" sz="2400" dirty="0" smtClean="0"/>
          </a:p>
        </p:txBody>
      </p:sp>
    </p:spTree>
    <p:extLst>
      <p:ext uri="{BB962C8B-B14F-4D97-AF65-F5344CB8AC3E}">
        <p14:creationId xmlns:p14="http://schemas.microsoft.com/office/powerpoint/2010/main" val="319710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 calcmode="lin" valueType="num">
                                      <p:cBhvr additive="base">
                                        <p:cTn id="3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7">
                                            <p:txEl>
                                              <p:pRg st="1" end="1"/>
                                            </p:txEl>
                                          </p:spTgt>
                                        </p:tgtEl>
                                        <p:attrNameLst>
                                          <p:attrName>style.visibility</p:attrName>
                                        </p:attrNameLst>
                                      </p:cBhvr>
                                      <p:to>
                                        <p:strVal val="visible"/>
                                      </p:to>
                                    </p:set>
                                    <p:anim calcmode="lin" valueType="num">
                                      <p:cBhvr additive="base">
                                        <p:cTn id="41"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7">
                                            <p:txEl>
                                              <p:pRg st="2" end="2"/>
                                            </p:txEl>
                                          </p:spTgt>
                                        </p:tgtEl>
                                        <p:attrNameLst>
                                          <p:attrName>style.visibility</p:attrName>
                                        </p:attrNameLst>
                                      </p:cBhvr>
                                      <p:to>
                                        <p:strVal val="visible"/>
                                      </p:to>
                                    </p:set>
                                    <p:anim calcmode="lin" valueType="num">
                                      <p:cBhvr additive="base">
                                        <p:cTn id="47"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7">
                                            <p:txEl>
                                              <p:pRg st="3" end="3"/>
                                            </p:txEl>
                                          </p:spTgt>
                                        </p:tgtEl>
                                        <p:attrNameLst>
                                          <p:attrName>style.visibility</p:attrName>
                                        </p:attrNameLst>
                                      </p:cBhvr>
                                      <p:to>
                                        <p:strVal val="visible"/>
                                      </p:to>
                                    </p:set>
                                    <p:anim calcmode="lin" valueType="num">
                                      <p:cBhvr additive="base">
                                        <p:cTn id="5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7">
                                            <p:txEl>
                                              <p:pRg st="4" end="4"/>
                                            </p:txEl>
                                          </p:spTgt>
                                        </p:tgtEl>
                                        <p:attrNameLst>
                                          <p:attrName>style.visibility</p:attrName>
                                        </p:attrNameLst>
                                      </p:cBhvr>
                                      <p:to>
                                        <p:strVal val="visible"/>
                                      </p:to>
                                    </p:set>
                                    <p:anim calcmode="lin" valueType="num">
                                      <p:cBhvr additive="base">
                                        <p:cTn id="59"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7">
                                            <p:txEl>
                                              <p:pRg st="5" end="5"/>
                                            </p:txEl>
                                          </p:spTgt>
                                        </p:tgtEl>
                                        <p:attrNameLst>
                                          <p:attrName>style.visibility</p:attrName>
                                        </p:attrNameLst>
                                      </p:cBhvr>
                                      <p:to>
                                        <p:strVal val="visible"/>
                                      </p:to>
                                    </p:set>
                                    <p:anim calcmode="lin" valueType="num">
                                      <p:cBhvr additive="base">
                                        <p:cTn id="65"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0248" y="2225731"/>
            <a:ext cx="10515600" cy="1325563"/>
          </a:xfrm>
        </p:spPr>
        <p:txBody>
          <a:bodyPr/>
          <a:lstStyle/>
          <a:p>
            <a:pPr algn="ctr"/>
            <a:r>
              <a:rPr kumimoji="1" lang="ja-JP" altLang="en-US" dirty="0" smtClean="0">
                <a:latin typeface="Meiryo UI" panose="020B0604030504040204" pitchFamily="50" charset="-128"/>
                <a:ea typeface="Meiryo UI" panose="020B0604030504040204" pitchFamily="50" charset="-128"/>
              </a:rPr>
              <a:t>実際に使って見よう</a:t>
            </a:r>
            <a:r>
              <a:rPr kumimoji="1" lang="en-US" altLang="ja-JP" dirty="0" err="1" smtClean="0">
                <a:latin typeface="Meiryo UI" panose="020B0604030504040204" pitchFamily="50" charset="-128"/>
                <a:ea typeface="Meiryo UI" panose="020B0604030504040204" pitchFamily="50" charset="-128"/>
              </a:rPr>
              <a:t>Git</a:t>
            </a:r>
            <a:r>
              <a:rPr kumimoji="1" lang="ja-JP" altLang="en-US" dirty="0" smtClean="0">
                <a:latin typeface="Meiryo UI" panose="020B0604030504040204" pitchFamily="50" charset="-128"/>
                <a:ea typeface="Meiryo UI" panose="020B0604030504040204" pitchFamily="50" charset="-128"/>
              </a:rPr>
              <a:t>コマンド</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78437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060923600"/>
              </p:ext>
            </p:extLst>
          </p:nvPr>
        </p:nvGraphicFramePr>
        <p:xfrm>
          <a:off x="1077494" y="216565"/>
          <a:ext cx="9887284" cy="4604089"/>
        </p:xfrm>
        <a:graphic>
          <a:graphicData uri="http://schemas.openxmlformats.org/drawingml/2006/table">
            <a:tbl>
              <a:tblPr firstRow="1" bandRow="1">
                <a:tableStyleId>{5C22544A-7EE6-4342-B048-85BDC9FD1C3A}</a:tableStyleId>
              </a:tblPr>
              <a:tblGrid>
                <a:gridCol w="4943642">
                  <a:extLst>
                    <a:ext uri="{9D8B030D-6E8A-4147-A177-3AD203B41FA5}">
                      <a16:colId xmlns:a16="http://schemas.microsoft.com/office/drawing/2014/main" val="2679260174"/>
                    </a:ext>
                  </a:extLst>
                </a:gridCol>
                <a:gridCol w="4943642">
                  <a:extLst>
                    <a:ext uri="{9D8B030D-6E8A-4147-A177-3AD203B41FA5}">
                      <a16:colId xmlns:a16="http://schemas.microsoft.com/office/drawing/2014/main" val="430493696"/>
                    </a:ext>
                  </a:extLst>
                </a:gridCol>
              </a:tblGrid>
              <a:tr h="657727">
                <a:tc gridSpan="2">
                  <a:txBody>
                    <a:bodyPr/>
                    <a:lstStyle/>
                    <a:p>
                      <a:pPr algn="ctr"/>
                      <a:r>
                        <a:rPr kumimoji="1" lang="en-US" altLang="ja-JP" sz="3600" dirty="0" err="1" smtClean="0"/>
                        <a:t>Git</a:t>
                      </a:r>
                      <a:r>
                        <a:rPr kumimoji="1" lang="ja-JP" altLang="en-US" sz="3600" dirty="0" smtClean="0"/>
                        <a:t>コマンド</a:t>
                      </a:r>
                      <a:endParaRPr kumimoji="1" lang="ja-JP" altLang="en-US" sz="3600" dirty="0"/>
                    </a:p>
                  </a:txBody>
                  <a:tcPr anchor="ctr"/>
                </a:tc>
                <a:tc hMerge="1">
                  <a:txBody>
                    <a:bodyPr/>
                    <a:lstStyle/>
                    <a:p>
                      <a:endParaRPr kumimoji="1" lang="ja-JP" altLang="en-US" dirty="0"/>
                    </a:p>
                  </a:txBody>
                  <a:tcPr/>
                </a:tc>
                <a:extLst>
                  <a:ext uri="{0D108BD9-81ED-4DB2-BD59-A6C34878D82A}">
                    <a16:rowId xmlns:a16="http://schemas.microsoft.com/office/drawing/2014/main" val="2115917162"/>
                  </a:ext>
                </a:extLst>
              </a:tr>
              <a:tr h="657727">
                <a:tc>
                  <a:txBody>
                    <a:bodyPr/>
                    <a:lstStyle/>
                    <a:p>
                      <a:pPr lvl="0" algn="ctr"/>
                      <a:r>
                        <a:rPr kumimoji="1" lang="en-US" altLang="ja-JP" baseline="0" dirty="0" smtClean="0"/>
                        <a:t> </a:t>
                      </a:r>
                      <a:r>
                        <a:rPr kumimoji="1" lang="en-US" altLang="ja-JP" baseline="0" dirty="0" err="1" smtClean="0"/>
                        <a:t>git</a:t>
                      </a:r>
                      <a:r>
                        <a:rPr kumimoji="1" lang="en-US" altLang="ja-JP" baseline="0" dirty="0" smtClean="0"/>
                        <a:t> pull [</a:t>
                      </a:r>
                      <a:r>
                        <a:rPr kumimoji="1" lang="ja-JP" altLang="en-US" baseline="0" dirty="0" smtClean="0"/>
                        <a:t>ブランチ</a:t>
                      </a:r>
                      <a:r>
                        <a:rPr kumimoji="1" lang="en-US" altLang="ja-JP" baseline="0" dirty="0" smtClean="0"/>
                        <a:t>]</a:t>
                      </a:r>
                      <a:endParaRPr kumimoji="1" lang="ja-JP" altLang="en-US" dirty="0"/>
                    </a:p>
                  </a:txBody>
                  <a:tcPr anchor="ctr"/>
                </a:tc>
                <a:tc>
                  <a:txBody>
                    <a:bodyPr/>
                    <a:lstStyle/>
                    <a:p>
                      <a:pPr algn="ctr"/>
                      <a:r>
                        <a:rPr kumimoji="1" lang="en-US" altLang="ja-JP" dirty="0" err="1" smtClean="0"/>
                        <a:t>Git</a:t>
                      </a:r>
                      <a:r>
                        <a:rPr kumimoji="1" lang="ja-JP" altLang="en-US" dirty="0" smtClean="0"/>
                        <a:t>のブランチのデータを引っ張る</a:t>
                      </a:r>
                      <a:endParaRPr kumimoji="1" lang="ja-JP" altLang="en-US" dirty="0"/>
                    </a:p>
                  </a:txBody>
                  <a:tcPr anchor="ctr"/>
                </a:tc>
                <a:extLst>
                  <a:ext uri="{0D108BD9-81ED-4DB2-BD59-A6C34878D82A}">
                    <a16:rowId xmlns:a16="http://schemas.microsoft.com/office/drawing/2014/main" val="1268667465"/>
                  </a:ext>
                </a:extLst>
              </a:tr>
              <a:tr h="657727">
                <a:tc>
                  <a:txBody>
                    <a:bodyPr/>
                    <a:lstStyle/>
                    <a:p>
                      <a:pPr algn="ctr"/>
                      <a:r>
                        <a:rPr kumimoji="1" lang="en-US" altLang="ja-JP" baseline="0" dirty="0" err="1" smtClean="0"/>
                        <a:t>git</a:t>
                      </a:r>
                      <a:r>
                        <a:rPr kumimoji="1" lang="en-US" altLang="ja-JP" baseline="0" dirty="0" smtClean="0"/>
                        <a:t> add [</a:t>
                      </a:r>
                      <a:r>
                        <a:rPr kumimoji="1" lang="ja-JP" altLang="en-US" baseline="0" dirty="0" smtClean="0"/>
                        <a:t>ファイル名</a:t>
                      </a:r>
                      <a:r>
                        <a:rPr kumimoji="1" lang="en-US" altLang="ja-JP" baseline="0" dirty="0" smtClean="0"/>
                        <a:t>]</a:t>
                      </a:r>
                      <a:endParaRPr kumimoji="1" lang="ja-JP" altLang="en-US" dirty="0"/>
                    </a:p>
                  </a:txBody>
                  <a:tcPr anchor="ctr"/>
                </a:tc>
                <a:tc>
                  <a:txBody>
                    <a:bodyPr/>
                    <a:lstStyle/>
                    <a:p>
                      <a:pPr algn="ctr"/>
                      <a:r>
                        <a:rPr kumimoji="1" lang="ja-JP" altLang="en-US" dirty="0" smtClean="0"/>
                        <a:t>変更を加えたファイルを指定してステージングする</a:t>
                      </a:r>
                      <a:endParaRPr kumimoji="1" lang="ja-JP" altLang="en-US" dirty="0"/>
                    </a:p>
                  </a:txBody>
                  <a:tcPr anchor="ctr"/>
                </a:tc>
                <a:extLst>
                  <a:ext uri="{0D108BD9-81ED-4DB2-BD59-A6C34878D82A}">
                    <a16:rowId xmlns:a16="http://schemas.microsoft.com/office/drawing/2014/main" val="4010199807"/>
                  </a:ext>
                </a:extLst>
              </a:tr>
              <a:tr h="657727">
                <a:tc>
                  <a:txBody>
                    <a:bodyPr/>
                    <a:lstStyle/>
                    <a:p>
                      <a:pPr algn="ctr"/>
                      <a:r>
                        <a:rPr kumimoji="1" lang="en-US" altLang="ja-JP" dirty="0" err="1" smtClean="0"/>
                        <a:t>git</a:t>
                      </a:r>
                      <a:r>
                        <a:rPr kumimoji="1" lang="en-US" altLang="ja-JP" dirty="0" smtClean="0"/>
                        <a:t> commit [</a:t>
                      </a:r>
                      <a:r>
                        <a:rPr kumimoji="1" lang="ja-JP" altLang="en-US" dirty="0" smtClean="0"/>
                        <a:t>メッセージ</a:t>
                      </a:r>
                      <a:r>
                        <a:rPr kumimoji="1" lang="en-US" altLang="ja-JP" dirty="0" smtClean="0"/>
                        <a:t>]</a:t>
                      </a:r>
                      <a:endParaRPr kumimoji="1" lang="ja-JP" altLang="en-US" dirty="0"/>
                    </a:p>
                  </a:txBody>
                  <a:tcPr anchor="ctr"/>
                </a:tc>
                <a:tc>
                  <a:txBody>
                    <a:bodyPr/>
                    <a:lstStyle/>
                    <a:p>
                      <a:pPr algn="ctr"/>
                      <a:r>
                        <a:rPr kumimoji="1" lang="ja-JP" altLang="en-US" dirty="0" smtClean="0"/>
                        <a:t>変更を確定してメッセージをつける</a:t>
                      </a:r>
                      <a:endParaRPr kumimoji="1" lang="en-US" altLang="ja-JP" dirty="0" smtClean="0"/>
                    </a:p>
                    <a:p>
                      <a:pPr algn="ctr"/>
                      <a:r>
                        <a:rPr kumimoji="1" lang="ja-JP" altLang="en-US" dirty="0" smtClean="0"/>
                        <a:t>作業した内容がわかるメッセージが望ましい</a:t>
                      </a:r>
                      <a:endParaRPr kumimoji="1" lang="ja-JP" altLang="en-US" dirty="0"/>
                    </a:p>
                  </a:txBody>
                  <a:tcPr anchor="ctr"/>
                </a:tc>
                <a:extLst>
                  <a:ext uri="{0D108BD9-81ED-4DB2-BD59-A6C34878D82A}">
                    <a16:rowId xmlns:a16="http://schemas.microsoft.com/office/drawing/2014/main" val="1899861947"/>
                  </a:ext>
                </a:extLst>
              </a:tr>
              <a:tr h="657727">
                <a:tc>
                  <a:txBody>
                    <a:bodyPr/>
                    <a:lstStyle/>
                    <a:p>
                      <a:pPr algn="ctr"/>
                      <a:r>
                        <a:rPr kumimoji="1" lang="en-US" altLang="ja-JP" dirty="0" err="1" smtClean="0"/>
                        <a:t>git</a:t>
                      </a:r>
                      <a:r>
                        <a:rPr kumimoji="1" lang="en-US" altLang="ja-JP" dirty="0" smtClean="0"/>
                        <a:t> push</a:t>
                      </a:r>
                      <a:endParaRPr kumimoji="1" lang="ja-JP" altLang="en-US" dirty="0"/>
                    </a:p>
                  </a:txBody>
                  <a:tcPr anchor="ctr"/>
                </a:tc>
                <a:tc>
                  <a:txBody>
                    <a:bodyPr/>
                    <a:lstStyle/>
                    <a:p>
                      <a:pPr algn="ctr"/>
                      <a:r>
                        <a:rPr kumimoji="1" lang="ja-JP" altLang="en-US" dirty="0" smtClean="0"/>
                        <a:t>コミットしたログを全て</a:t>
                      </a:r>
                      <a:r>
                        <a:rPr kumimoji="1" lang="en-US" altLang="ja-JP" dirty="0" err="1" smtClean="0"/>
                        <a:t>Git</a:t>
                      </a:r>
                      <a:r>
                        <a:rPr kumimoji="1" lang="ja-JP" altLang="en-US" dirty="0" smtClean="0"/>
                        <a:t>のリポジトリ上にプッシュする</a:t>
                      </a:r>
                      <a:r>
                        <a:rPr kumimoji="1" lang="en-US" altLang="ja-JP" dirty="0" smtClean="0"/>
                        <a:t> </a:t>
                      </a:r>
                      <a:endParaRPr kumimoji="1" lang="ja-JP" altLang="en-US" dirty="0"/>
                    </a:p>
                  </a:txBody>
                  <a:tcPr anchor="ctr"/>
                </a:tc>
                <a:extLst>
                  <a:ext uri="{0D108BD9-81ED-4DB2-BD59-A6C34878D82A}">
                    <a16:rowId xmlns:a16="http://schemas.microsoft.com/office/drawing/2014/main" val="2418521650"/>
                  </a:ext>
                </a:extLst>
              </a:tr>
              <a:tr h="657727">
                <a:tc>
                  <a:txBody>
                    <a:bodyPr/>
                    <a:lstStyle/>
                    <a:p>
                      <a:pPr algn="ctr"/>
                      <a:r>
                        <a:rPr kumimoji="1" lang="en-US" altLang="ja-JP" dirty="0" err="1" smtClean="0"/>
                        <a:t>git</a:t>
                      </a:r>
                      <a:r>
                        <a:rPr kumimoji="1" lang="en-US" altLang="ja-JP" dirty="0" smtClean="0"/>
                        <a:t> log</a:t>
                      </a:r>
                      <a:endParaRPr kumimoji="1" lang="ja-JP" altLang="en-US" dirty="0"/>
                    </a:p>
                  </a:txBody>
                  <a:tcPr anchor="ctr"/>
                </a:tc>
                <a:tc>
                  <a:txBody>
                    <a:bodyPr/>
                    <a:lstStyle/>
                    <a:p>
                      <a:pPr algn="ctr"/>
                      <a:r>
                        <a:rPr kumimoji="1" lang="ja-JP" altLang="en-US" dirty="0" smtClean="0"/>
                        <a:t>コミットしたログを閲覧する</a:t>
                      </a:r>
                      <a:endParaRPr kumimoji="1" lang="ja-JP" altLang="en-US" dirty="0"/>
                    </a:p>
                  </a:txBody>
                  <a:tcPr anchor="ctr"/>
                </a:tc>
                <a:extLst>
                  <a:ext uri="{0D108BD9-81ED-4DB2-BD59-A6C34878D82A}">
                    <a16:rowId xmlns:a16="http://schemas.microsoft.com/office/drawing/2014/main" val="3990407729"/>
                  </a:ext>
                </a:extLst>
              </a:tr>
              <a:tr h="657727">
                <a:tc>
                  <a:txBody>
                    <a:bodyPr/>
                    <a:lstStyle/>
                    <a:p>
                      <a:pPr algn="ctr"/>
                      <a:r>
                        <a:rPr kumimoji="1" lang="en-US" altLang="ja-JP" dirty="0" err="1" smtClean="0"/>
                        <a:t>git</a:t>
                      </a:r>
                      <a:r>
                        <a:rPr kumimoji="1" lang="en-US" altLang="ja-JP" dirty="0" smtClean="0"/>
                        <a:t> revert [</a:t>
                      </a:r>
                      <a:r>
                        <a:rPr kumimoji="1" lang="ja-JP" altLang="en-US" dirty="0" smtClean="0"/>
                        <a:t>コミットハッシュ</a:t>
                      </a:r>
                      <a:r>
                        <a:rPr kumimoji="1" lang="en-US" altLang="ja-JP" dirty="0" smtClean="0"/>
                        <a:t>]</a:t>
                      </a:r>
                      <a:endParaRPr kumimoji="1" lang="ja-JP" altLang="en-US" dirty="0"/>
                    </a:p>
                  </a:txBody>
                  <a:tcPr anchor="ctr"/>
                </a:tc>
                <a:tc>
                  <a:txBody>
                    <a:bodyPr/>
                    <a:lstStyle/>
                    <a:p>
                      <a:pPr algn="ctr"/>
                      <a:r>
                        <a:rPr kumimoji="1" lang="ja-JP" altLang="en-US" dirty="0" smtClean="0"/>
                        <a:t>指定したコミットハッシュに該当するコミットを取り消す</a:t>
                      </a:r>
                      <a:endParaRPr kumimoji="1" lang="ja-JP" altLang="en-US" dirty="0"/>
                    </a:p>
                  </a:txBody>
                  <a:tcPr anchor="ctr"/>
                </a:tc>
                <a:extLst>
                  <a:ext uri="{0D108BD9-81ED-4DB2-BD59-A6C34878D82A}">
                    <a16:rowId xmlns:a16="http://schemas.microsoft.com/office/drawing/2014/main" val="2342891591"/>
                  </a:ext>
                </a:extLst>
              </a:tr>
            </a:tbl>
          </a:graphicData>
        </a:graphic>
      </p:graphicFrame>
      <p:sp>
        <p:nvSpPr>
          <p:cNvPr id="3" name="テキスト ボックス 2"/>
          <p:cNvSpPr txBox="1"/>
          <p:nvPr/>
        </p:nvSpPr>
        <p:spPr>
          <a:xfrm>
            <a:off x="1077494" y="5093368"/>
            <a:ext cx="9887284" cy="1280735"/>
          </a:xfrm>
          <a:prstGeom prst="rect">
            <a:avLst/>
          </a:prstGeom>
          <a:noFill/>
        </p:spPr>
        <p:txBody>
          <a:bodyPr wrap="square" rtlCol="0">
            <a:spAutoFit/>
          </a:bodyPr>
          <a:lstStyle/>
          <a:p>
            <a:pPr>
              <a:lnSpc>
                <a:spcPct val="150000"/>
              </a:lnSpc>
            </a:pPr>
            <a:r>
              <a:rPr lang="en-US" altLang="ja-JP" dirty="0" smtClean="0">
                <a:latin typeface="Meiryo UI" panose="020B0604030504040204" pitchFamily="50" charset="-128"/>
                <a:ea typeface="Meiryo UI" panose="020B0604030504040204" pitchFamily="50" charset="-128"/>
              </a:rPr>
              <a:t>[brunch/</a:t>
            </a:r>
            <a:r>
              <a:rPr lang="ja-JP" altLang="en-US" dirty="0" smtClean="0">
                <a:latin typeface="Meiryo UI" panose="020B0604030504040204" pitchFamily="50" charset="-128"/>
                <a:ea typeface="Meiryo UI" panose="020B0604030504040204" pitchFamily="50" charset="-128"/>
              </a:rPr>
              <a:t>ブランチ</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作業環境のこと。これを分けることにより同時に変更を加えることができるようになる</a:t>
            </a:r>
            <a:endParaRPr lang="en-US" altLang="ja-JP" dirty="0" smtClean="0">
              <a:latin typeface="Meiryo UI" panose="020B0604030504040204" pitchFamily="50" charset="-128"/>
              <a:ea typeface="Meiryo UI" panose="020B0604030504040204" pitchFamily="50" charset="-128"/>
            </a:endParaRPr>
          </a:p>
          <a:p>
            <a:pPr>
              <a:lnSpc>
                <a:spcPct val="150000"/>
              </a:lnSpc>
            </a:pPr>
            <a:r>
              <a:rPr lang="en-US" altLang="ja-JP" dirty="0" smtClean="0">
                <a:latin typeface="Meiryo UI" panose="020B0604030504040204" pitchFamily="50" charset="-128"/>
                <a:ea typeface="Meiryo UI" panose="020B0604030504040204" pitchFamily="50" charset="-128"/>
              </a:rPr>
              <a:t>[push/</a:t>
            </a:r>
            <a:r>
              <a:rPr lang="ja-JP" altLang="en-US" dirty="0" smtClean="0">
                <a:latin typeface="Meiryo UI" panose="020B0604030504040204" pitchFamily="50" charset="-128"/>
                <a:ea typeface="Meiryo UI" panose="020B0604030504040204" pitchFamily="50" charset="-128"/>
              </a:rPr>
              <a:t>プッシュ</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ローカルで変更を加えた内容を</a:t>
            </a:r>
            <a:r>
              <a:rPr lang="en-US" altLang="ja-JP" dirty="0" err="1" smtClean="0">
                <a:latin typeface="Meiryo UI" panose="020B0604030504040204" pitchFamily="50" charset="-128"/>
                <a:ea typeface="Meiryo UI" panose="020B0604030504040204" pitchFamily="50" charset="-128"/>
              </a:rPr>
              <a:t>Git</a:t>
            </a:r>
            <a:r>
              <a:rPr lang="ja-JP" altLang="en-US" dirty="0" smtClean="0">
                <a:latin typeface="Meiryo UI" panose="020B0604030504040204" pitchFamily="50" charset="-128"/>
                <a:ea typeface="Meiryo UI" panose="020B0604030504040204" pitchFamily="50" charset="-128"/>
              </a:rPr>
              <a:t>に送ること。</a:t>
            </a:r>
            <a:endParaRPr lang="en-US" altLang="ja-JP" dirty="0" smtClean="0">
              <a:latin typeface="Meiryo UI" panose="020B0604030504040204" pitchFamily="50" charset="-128"/>
              <a:ea typeface="Meiryo UI" panose="020B0604030504040204" pitchFamily="50" charset="-128"/>
            </a:endParaRPr>
          </a:p>
          <a:p>
            <a:pPr>
              <a:lnSpc>
                <a:spcPct val="150000"/>
              </a:lnSpc>
            </a:pP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コミットハッシュ</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コミットにつけられたハッシュ値のこと。</a:t>
            </a:r>
            <a:r>
              <a:rPr lang="en-US" altLang="ja-JP" dirty="0" err="1">
                <a:latin typeface="Meiryo UI" panose="020B0604030504040204" pitchFamily="50" charset="-128"/>
                <a:ea typeface="Meiryo UI" panose="020B0604030504040204" pitchFamily="50" charset="-128"/>
              </a:rPr>
              <a:t>g</a:t>
            </a:r>
            <a:r>
              <a:rPr lang="en-US" altLang="ja-JP" dirty="0" err="1" smtClean="0">
                <a:latin typeface="Meiryo UI" panose="020B0604030504040204" pitchFamily="50" charset="-128"/>
                <a:ea typeface="Meiryo UI" panose="020B0604030504040204" pitchFamily="50" charset="-128"/>
              </a:rPr>
              <a:t>it</a:t>
            </a:r>
            <a:r>
              <a:rPr lang="en-US" altLang="ja-JP" dirty="0" smtClean="0">
                <a:latin typeface="Meiryo UI" panose="020B0604030504040204" pitchFamily="50" charset="-128"/>
                <a:ea typeface="Meiryo UI" panose="020B0604030504040204" pitchFamily="50" charset="-128"/>
              </a:rPr>
              <a:t> log</a:t>
            </a:r>
            <a:r>
              <a:rPr lang="ja-JP" altLang="en-US" dirty="0" smtClean="0">
                <a:latin typeface="Meiryo UI" panose="020B0604030504040204" pitchFamily="50" charset="-128"/>
                <a:ea typeface="Meiryo UI" panose="020B0604030504040204" pitchFamily="50" charset="-128"/>
              </a:rPr>
              <a:t>で見れる</a:t>
            </a:r>
            <a:endParaRPr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77648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442</Words>
  <Application>Microsoft Office PowerPoint</Application>
  <PresentationFormat>ワイド画面</PresentationFormat>
  <Paragraphs>57</Paragraphs>
  <Slides>9</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Meiryo UI</vt:lpstr>
      <vt:lpstr>游ゴシック</vt:lpstr>
      <vt:lpstr>游ゴシック Light</vt:lpstr>
      <vt:lpstr>Arial</vt:lpstr>
      <vt:lpstr>Office テーマ</vt:lpstr>
      <vt:lpstr>不登校と学ぶGitの使い方</vt:lpstr>
      <vt:lpstr>Gitとはなにか</vt:lpstr>
      <vt:lpstr>それができるからなんなの？</vt:lpstr>
      <vt:lpstr>(チーム||個人)開発にGitを導入すると・・・</vt:lpstr>
      <vt:lpstr>PowerPoint プレゼンテーション</vt:lpstr>
      <vt:lpstr>PowerPoint プレゼンテーション</vt:lpstr>
      <vt:lpstr>PowerPoint プレゼンテーション</vt:lpstr>
      <vt:lpstr>実際に使って見ようGitコマンド</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不登校と学ぶGitの使い方</dc:title>
  <dc:creator>test</dc:creator>
  <cp:lastModifiedBy>test</cp:lastModifiedBy>
  <cp:revision>20</cp:revision>
  <dcterms:created xsi:type="dcterms:W3CDTF">2019-11-05T16:16:54Z</dcterms:created>
  <dcterms:modified xsi:type="dcterms:W3CDTF">2019-11-06T06:48:15Z</dcterms:modified>
</cp:coreProperties>
</file>