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6" r:id="rId2"/>
    <p:sldId id="367" r:id="rId3"/>
    <p:sldId id="369" r:id="rId4"/>
    <p:sldId id="371" r:id="rId5"/>
    <p:sldId id="375" r:id="rId6"/>
    <p:sldId id="376" r:id="rId7"/>
    <p:sldId id="372" r:id="rId8"/>
    <p:sldId id="373" r:id="rId9"/>
    <p:sldId id="374" r:id="rId10"/>
    <p:sldId id="368" r:id="rId11"/>
    <p:sldId id="379" r:id="rId12"/>
    <p:sldId id="380" r:id="rId13"/>
    <p:sldId id="381" r:id="rId14"/>
    <p:sldId id="382" r:id="rId15"/>
    <p:sldId id="377" r:id="rId16"/>
    <p:sldId id="279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293"/>
    <a:srgbClr val="098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C6E13-ADE5-4B73-84F8-14D6D9D4FC84}" v="16" dt="2025-03-06T12:25:12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97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E22D9D5-FB75-516A-7656-BE065A398D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B0CDD-7C16-5CCD-E0A1-1AD40E105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15AA-1F64-4C98-8E89-179664DE5CF8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88BA3D-95CD-3257-BA7D-5556608C61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B120D-8517-2D48-DEAD-450303220D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FEC50-884E-4518-BE0F-DEC060858C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3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175F-281A-455C-A4B0-D440B168FE40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137B-B43D-48B0-BDFE-A6CE95E3BA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50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emf"/><Relationship Id="rId5" Type="http://schemas.openxmlformats.org/officeDocument/2006/relationships/image" Target="../media/image4.emf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2 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9D5C-0F3A-FA90-8315-210C89B61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76276"/>
            <a:ext cx="11377677" cy="2387600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ts val="6000"/>
              </a:lnSpc>
              <a:defRPr lang="es-CO" sz="6000" kern="1200" dirty="0">
                <a:solidFill>
                  <a:srgbClr val="2C4293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7EB43-C679-5FE2-9C8C-E3C11ECB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829C1-FA94-3ED1-73C8-793FF6BD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2B0A7-3798-6DEF-F059-772124FA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F2AB9A-A82C-183E-64F0-FCE20825EC7B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323" y="4645152"/>
            <a:ext cx="4203029" cy="11847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4457D7-041D-6543-DB0A-5628B8CF5F9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304" y="0"/>
            <a:ext cx="1377696" cy="19301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B48D9E-45F2-2EAD-2C82-021F68FDDE32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638" y="4937405"/>
            <a:ext cx="3031462" cy="19205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0BA96E-0911-CA36-7858-1E4B2AF7FF6F}"/>
              </a:ext>
            </a:extLst>
          </p:cNvPr>
          <p:cNvPicPr/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7196" y="0"/>
            <a:ext cx="833330" cy="12037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97B7DF-24B7-1CED-EF07-DDE79D3AE096}"/>
              </a:ext>
            </a:extLst>
          </p:cNvPr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3514443" y="288930"/>
            <a:ext cx="2700723" cy="1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987A2F4-F582-D9A3-376C-50E6D0E4B22E}"/>
              </a:ext>
            </a:extLst>
          </p:cNvPr>
          <p:cNvGrpSpPr/>
          <p:nvPr userDrawn="1"/>
        </p:nvGrpSpPr>
        <p:grpSpPr>
          <a:xfrm>
            <a:off x="5825067" y="-404"/>
            <a:ext cx="6366933" cy="6858404"/>
            <a:chOff x="6096000" y="-404"/>
            <a:chExt cx="6096000" cy="6858404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4A1E69B-5A93-C9C6-9C14-66E3E51B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0"/>
              <a:ext cx="6096000" cy="68580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48386FF-3BD7-91FC-EA5B-31CB469108A1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61196" y="-404"/>
              <a:ext cx="1430804" cy="19975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B5CDF2E-AA69-86A2-70B2-35382807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5490" y="5436998"/>
              <a:ext cx="774700" cy="83820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1C514D6-8B1A-F72D-5A9D-586721745CFB}"/>
                </a:ext>
              </a:extLst>
            </p:cNvPr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27196" y="0"/>
              <a:ext cx="833330" cy="120379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496B21-56D1-4A75-8B3A-D32A113F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70790" cy="1600200"/>
          </a:xfrm>
        </p:spPr>
        <p:txBody>
          <a:bodyPr anchor="b"/>
          <a:lstStyle>
            <a:lvl1pPr>
              <a:defRPr lang="es-CO" sz="3200" kern="1200" dirty="0">
                <a:solidFill>
                  <a:srgbClr val="1C8558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A4ED02-51AF-B6F1-55A0-AABD9B4AD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511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877D62-C299-FBA1-0683-81933495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707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C297C2-E5DB-BBF0-A31C-B812EA4F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5D73B-4AD6-CADB-55AD-F6052739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E8C17-021B-F1A3-7E51-87812B0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B44D825-03D5-1FAE-2ECA-B60D80CE8C19}"/>
              </a:ext>
            </a:extLst>
          </p:cNvPr>
          <p:cNvPicPr/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4867" y="5868988"/>
            <a:ext cx="2849492" cy="11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DEF4BEE-84E1-9995-87A1-D974A10E60CA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6625" y="4931223"/>
            <a:ext cx="3031462" cy="1920595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A47783-BC09-0AB4-CA90-C9E5B264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B3178-2ADE-A53B-E223-AB7B408F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45759-CC98-597D-E3C6-4F80D73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6F338E07-A336-7D86-A057-93EAB257B72C}"/>
              </a:ext>
            </a:extLst>
          </p:cNvPr>
          <p:cNvSpPr/>
          <p:nvPr userDrawn="1"/>
        </p:nvSpPr>
        <p:spPr>
          <a:xfrm>
            <a:off x="8244952" y="0"/>
            <a:ext cx="3947048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953DCC-52B7-92B3-E00D-0B59DB1ABC58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3735580" y="118904"/>
            <a:ext cx="2700723" cy="135224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F88B82E-4848-D265-B670-BF62D69A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34" y="1140378"/>
            <a:ext cx="7854966" cy="1325563"/>
          </a:xfrm>
        </p:spPr>
        <p:txBody>
          <a:bodyPr/>
          <a:lstStyle>
            <a:lvl1pPr marL="0" algn="l" defTabSz="914400" rtl="0" eaLnBrk="1" latinLnBrk="0" hangingPunct="1">
              <a:defRPr lang="es-CO" sz="3200" kern="12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87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8301E0-3B0C-66C6-7EC7-88C397E3AB1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Gráfico 5">
            <a:extLst>
              <a:ext uri="{FF2B5EF4-FFF2-40B4-BE49-F238E27FC236}">
                <a16:creationId xmlns:a16="http://schemas.microsoft.com/office/drawing/2014/main" id="{EC4B1DBC-C9B1-E028-F13F-B52F8066EE07}"/>
              </a:ext>
            </a:extLst>
          </p:cNvPr>
          <p:cNvSpPr/>
          <p:nvPr userDrawn="1"/>
        </p:nvSpPr>
        <p:spPr>
          <a:xfrm>
            <a:off x="1381539" y="3310253"/>
            <a:ext cx="9293087" cy="3547747"/>
          </a:xfrm>
          <a:custGeom>
            <a:avLst/>
            <a:gdLst>
              <a:gd name="connsiteX0" fmla="*/ 6987421 w 7345048"/>
              <a:gd name="connsiteY0" fmla="*/ 1768235 h 3547747"/>
              <a:gd name="connsiteX1" fmla="*/ 6987421 w 7345048"/>
              <a:gd name="connsiteY1" fmla="*/ 1778951 h 3547747"/>
              <a:gd name="connsiteX2" fmla="*/ 7345049 w 7345048"/>
              <a:gd name="connsiteY2" fmla="*/ 2199593 h 3547747"/>
              <a:gd name="connsiteX3" fmla="*/ 7345049 w 7345048"/>
              <a:gd name="connsiteY3" fmla="*/ 3263878 h 3547747"/>
              <a:gd name="connsiteX4" fmla="*/ 7061380 w 7345048"/>
              <a:gd name="connsiteY4" fmla="*/ 3547747 h 3547747"/>
              <a:gd name="connsiteX5" fmla="*/ 4731305 w 7345048"/>
              <a:gd name="connsiteY5" fmla="*/ 3547747 h 3547747"/>
              <a:gd name="connsiteX6" fmla="*/ 4731305 w 7345048"/>
              <a:gd name="connsiteY6" fmla="*/ 1899286 h 3547747"/>
              <a:gd name="connsiteX7" fmla="*/ 6375955 w 7345048"/>
              <a:gd name="connsiteY7" fmla="*/ 1899286 h 3547747"/>
              <a:gd name="connsiteX8" fmla="*/ 6375955 w 7345048"/>
              <a:gd name="connsiteY8" fmla="*/ 1648965 h 3547747"/>
              <a:gd name="connsiteX9" fmla="*/ 4481168 w 7345048"/>
              <a:gd name="connsiteY9" fmla="*/ 1648965 h 3547747"/>
              <a:gd name="connsiteX10" fmla="*/ 4481168 w 7345048"/>
              <a:gd name="connsiteY10" fmla="*/ 3547747 h 3547747"/>
              <a:gd name="connsiteX11" fmla="*/ 2958643 w 7345048"/>
              <a:gd name="connsiteY11" fmla="*/ 3547747 h 3547747"/>
              <a:gd name="connsiteX12" fmla="*/ 2958643 w 7345048"/>
              <a:gd name="connsiteY12" fmla="*/ 1648965 h 3547747"/>
              <a:gd name="connsiteX13" fmla="*/ 2708449 w 7345048"/>
              <a:gd name="connsiteY13" fmla="*/ 1648965 h 3547747"/>
              <a:gd name="connsiteX14" fmla="*/ 2708449 w 7345048"/>
              <a:gd name="connsiteY14" fmla="*/ 3547747 h 3547747"/>
              <a:gd name="connsiteX15" fmla="*/ 283669 w 7345048"/>
              <a:gd name="connsiteY15" fmla="*/ 3547747 h 3547747"/>
              <a:gd name="connsiteX16" fmla="*/ 0 w 7345048"/>
              <a:gd name="connsiteY16" fmla="*/ 3263878 h 3547747"/>
              <a:gd name="connsiteX17" fmla="*/ 0 w 7345048"/>
              <a:gd name="connsiteY17" fmla="*/ 283813 h 3547747"/>
              <a:gd name="connsiteX18" fmla="*/ 283669 w 7345048"/>
              <a:gd name="connsiteY18" fmla="*/ 0 h 3547747"/>
              <a:gd name="connsiteX19" fmla="*/ 1292854 w 7345048"/>
              <a:gd name="connsiteY19" fmla="*/ 0 h 3547747"/>
              <a:gd name="connsiteX20" fmla="*/ 1292854 w 7345048"/>
              <a:gd name="connsiteY20" fmla="*/ 2400377 h 3547747"/>
              <a:gd name="connsiteX21" fmla="*/ 1543047 w 7345048"/>
              <a:gd name="connsiteY21" fmla="*/ 2400377 h 3547747"/>
              <a:gd name="connsiteX22" fmla="*/ 1543047 w 7345048"/>
              <a:gd name="connsiteY22" fmla="*/ 0 h 3547747"/>
              <a:gd name="connsiteX23" fmla="*/ 7061324 w 7345048"/>
              <a:gd name="connsiteY23" fmla="*/ 0 h 3547747"/>
              <a:gd name="connsiteX24" fmla="*/ 7344993 w 7345048"/>
              <a:gd name="connsiteY24" fmla="*/ 283813 h 3547747"/>
              <a:gd name="connsiteX25" fmla="*/ 7344993 w 7345048"/>
              <a:gd name="connsiteY25" fmla="*/ 1348098 h 3547747"/>
              <a:gd name="connsiteX26" fmla="*/ 6987365 w 7345048"/>
              <a:gd name="connsiteY26" fmla="*/ 1768235 h 354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345048" h="3547747">
                <a:moveTo>
                  <a:pt x="6987421" y="1768235"/>
                </a:moveTo>
                <a:cubicBezTo>
                  <a:pt x="6981141" y="1769245"/>
                  <a:pt x="6981141" y="1777941"/>
                  <a:pt x="6987421" y="1778951"/>
                </a:cubicBezTo>
                <a:cubicBezTo>
                  <a:pt x="7190010" y="1811433"/>
                  <a:pt x="7345049" y="1987364"/>
                  <a:pt x="7345049" y="2199593"/>
                </a:cubicBezTo>
                <a:lnTo>
                  <a:pt x="7345049" y="3263878"/>
                </a:lnTo>
                <a:cubicBezTo>
                  <a:pt x="7345049" y="3421072"/>
                  <a:pt x="7217933" y="3547747"/>
                  <a:pt x="7061380" y="3547747"/>
                </a:cubicBezTo>
                <a:lnTo>
                  <a:pt x="4731305" y="3547747"/>
                </a:lnTo>
                <a:lnTo>
                  <a:pt x="4731305" y="1899286"/>
                </a:lnTo>
                <a:lnTo>
                  <a:pt x="6375955" y="1899286"/>
                </a:lnTo>
                <a:lnTo>
                  <a:pt x="6375955" y="1648965"/>
                </a:lnTo>
                <a:lnTo>
                  <a:pt x="4481168" y="1648965"/>
                </a:lnTo>
                <a:lnTo>
                  <a:pt x="4481168" y="3547747"/>
                </a:lnTo>
                <a:lnTo>
                  <a:pt x="2958643" y="3547747"/>
                </a:lnTo>
                <a:lnTo>
                  <a:pt x="2958643" y="1648965"/>
                </a:lnTo>
                <a:lnTo>
                  <a:pt x="2708449" y="1648965"/>
                </a:lnTo>
                <a:lnTo>
                  <a:pt x="2708449" y="3547747"/>
                </a:lnTo>
                <a:lnTo>
                  <a:pt x="283669" y="3547747"/>
                </a:lnTo>
                <a:cubicBezTo>
                  <a:pt x="127059" y="3547747"/>
                  <a:pt x="0" y="3421128"/>
                  <a:pt x="0" y="3263878"/>
                </a:cubicBezTo>
                <a:lnTo>
                  <a:pt x="0" y="283813"/>
                </a:lnTo>
                <a:cubicBezTo>
                  <a:pt x="0" y="127068"/>
                  <a:pt x="127003" y="0"/>
                  <a:pt x="283669" y="0"/>
                </a:cubicBezTo>
                <a:lnTo>
                  <a:pt x="1292854" y="0"/>
                </a:lnTo>
                <a:lnTo>
                  <a:pt x="1292854" y="2400377"/>
                </a:lnTo>
                <a:lnTo>
                  <a:pt x="1543047" y="2400377"/>
                </a:lnTo>
                <a:lnTo>
                  <a:pt x="1543047" y="0"/>
                </a:lnTo>
                <a:lnTo>
                  <a:pt x="7061324" y="0"/>
                </a:lnTo>
                <a:cubicBezTo>
                  <a:pt x="7217990" y="0"/>
                  <a:pt x="7344993" y="127068"/>
                  <a:pt x="7344993" y="283813"/>
                </a:cubicBezTo>
                <a:lnTo>
                  <a:pt x="7344993" y="1348098"/>
                </a:lnTo>
                <a:cubicBezTo>
                  <a:pt x="7344993" y="1560270"/>
                  <a:pt x="7189954" y="1735809"/>
                  <a:pt x="6987365" y="17682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606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682C15-67C8-D9CD-98CB-A2E64AB08BDC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075610" y="5369566"/>
            <a:ext cx="2112431" cy="14884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AE9343-8BD3-4009-4B4F-EDC543B16F36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1353800" y="-1"/>
            <a:ext cx="850900" cy="83820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E0C2D5-CD19-853F-7866-58780F1E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E03319-1ADC-5686-2B5C-1BB54966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660D72-69E8-4B55-7049-F808E1A9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929E5-577B-46EE-5B6C-687B82079A80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37" b="30387"/>
          <a:stretch/>
        </p:blipFill>
        <p:spPr>
          <a:xfrm rot="16200000">
            <a:off x="4570169" y="-388313"/>
            <a:ext cx="1137522" cy="191414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AD32EE27-5938-8044-4E03-502AA39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4" y="543002"/>
            <a:ext cx="3949943" cy="1325563"/>
          </a:xfrm>
        </p:spPr>
        <p:txBody>
          <a:bodyPr/>
          <a:lstStyle>
            <a:lvl1pPr marL="0" algn="l" defTabSz="914400" rtl="0" eaLnBrk="1" latinLnBrk="0" hangingPunct="1">
              <a:defRPr lang="es-CO" sz="3200" kern="1200" dirty="0">
                <a:solidFill>
                  <a:srgbClr val="2C4293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85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5682C15-67C8-D9CD-98CB-A2E64AB08BDC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079569" y="5369566"/>
            <a:ext cx="2112431" cy="14884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AE9343-8BD3-4009-4B4F-EDC543B16F36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1353800" y="0"/>
            <a:ext cx="850900" cy="83820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E0C2D5-CD19-853F-7866-58780F1E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E03319-1ADC-5686-2B5C-1BB54966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660D72-69E8-4B55-7049-F808E1A9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01E0-3B0C-66C6-7EC7-88C397E3AB1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929E5-577B-46EE-5B6C-687B82079A80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37" b="30387"/>
          <a:stretch/>
        </p:blipFill>
        <p:spPr>
          <a:xfrm rot="16200000">
            <a:off x="4570169" y="-388313"/>
            <a:ext cx="1137522" cy="191414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AD32EE27-5938-8044-4E03-502AA39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4" y="543002"/>
            <a:ext cx="3949943" cy="1325563"/>
          </a:xfrm>
        </p:spPr>
        <p:txBody>
          <a:bodyPr/>
          <a:lstStyle>
            <a:lvl1pPr marL="0" algn="l" defTabSz="914400" rtl="0" eaLnBrk="1" latinLnBrk="0" hangingPunct="1">
              <a:defRPr lang="es-CO" sz="3200" kern="1200" dirty="0">
                <a:solidFill>
                  <a:srgbClr val="2C4293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80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rgbClr val="0985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19E37C6-2541-37A6-DC84-D6CDDE56C2DB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34"/>
          <a:stretch/>
        </p:blipFill>
        <p:spPr>
          <a:xfrm>
            <a:off x="10761196" y="0"/>
            <a:ext cx="1430804" cy="12618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F0D9D7-C1DC-E430-D818-4D9D3154021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702" y="0"/>
            <a:ext cx="833330" cy="12037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70CA2C-0D4A-5C78-9705-04CB33A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s-CO" sz="4000" kern="1200" dirty="0">
                <a:solidFill>
                  <a:schemeClr val="bg1"/>
                </a:solidFill>
                <a:latin typeface="Impact" panose="020B0806030902050204" pitchFamily="34" charset="0"/>
                <a:ea typeface="Russo One"/>
                <a:cs typeface="Russo One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77F11-075F-29D9-E61C-D9CA06A9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C4293"/>
                </a:solidFill>
              </a:defRPr>
            </a:lvl1pPr>
          </a:lstStyle>
          <a:p>
            <a:pPr lvl="0"/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C80D1-745E-BAB0-E027-0BA17E3C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1D377-B6E4-7FC2-6EA8-B66BFE2F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A83A5-94BA-164A-08E5-861DAD0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E9007B-7FFD-1E1E-2665-40444EDC7726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51" b="-708"/>
          <a:stretch/>
        </p:blipFill>
        <p:spPr>
          <a:xfrm rot="10800000">
            <a:off x="6288471" y="5726942"/>
            <a:ext cx="2669055" cy="1131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40B18E-E6D2-7BFF-7A7B-93533469D18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46353" y="5560464"/>
            <a:ext cx="833330" cy="12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800060-BF2A-72B3-0F23-E0D88B6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BC6075-8F51-5E75-901E-C5C71CEA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22B5E-197F-6095-04B7-C939FF39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5CAE76-A8B2-622F-5E8B-B09D83ADF858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8432800" y="4975778"/>
            <a:ext cx="3759200" cy="18822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FDA2B7-9FC1-F075-4110-287763DAA402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128" b="27270"/>
          <a:stretch/>
        </p:blipFill>
        <p:spPr>
          <a:xfrm>
            <a:off x="9170760" y="0"/>
            <a:ext cx="3021240" cy="43857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179C08-D09E-228D-E4B7-269526DFF651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881" r="46342"/>
          <a:stretch/>
        </p:blipFill>
        <p:spPr>
          <a:xfrm>
            <a:off x="-38780" y="3775449"/>
            <a:ext cx="4170513" cy="30825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515C93-1049-D653-D4C0-D421297B5249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271776" y="955691"/>
            <a:ext cx="774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BC949F-DA44-4A58-B1D3-CA13BA0C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093BA6-FB6D-8EEA-BCF8-F657EEE8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010C80-4966-3965-B789-12442D89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886A96-00AF-CC04-9432-26DFED088484}"/>
              </a:ext>
            </a:extLst>
          </p:cNvPr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2C4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9C69A1-7757-DA94-D82F-CC3E629E0719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83"/>
          <a:stretch/>
        </p:blipFill>
        <p:spPr>
          <a:xfrm>
            <a:off x="751519" y="13039"/>
            <a:ext cx="2419273" cy="1287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D676E7-C0BC-B809-7C15-4A7A081670B9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7850" y="5407074"/>
            <a:ext cx="1713550" cy="8127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9F74BB-EFCD-65C7-02D7-375BD5A526EA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2819875" y="1663430"/>
            <a:ext cx="774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0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99813C-7619-F1F8-8DE0-EF8319A9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18C052-2113-33D7-951F-F703C9EA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DA3945-816D-9C6E-C4EA-60FB493A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3E37D973-FDF2-175C-5424-11653A2D1028}"/>
              </a:ext>
            </a:extLst>
          </p:cNvPr>
          <p:cNvSpPr/>
          <p:nvPr userDrawn="1"/>
        </p:nvSpPr>
        <p:spPr>
          <a:xfrm>
            <a:off x="8244952" y="0"/>
            <a:ext cx="3947048" cy="6858000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8CC564-5795-2509-039A-04AF10E51729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304" y="0"/>
            <a:ext cx="1377696" cy="19301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29A697B-164B-60A6-4724-F73055D63AC1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6625" y="4931223"/>
            <a:ext cx="3031462" cy="19205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CD602E3-7745-660D-105F-592F4D30D87D}"/>
              </a:ext>
            </a:extLst>
          </p:cNvPr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34" t="68786"/>
          <a:stretch/>
        </p:blipFill>
        <p:spPr>
          <a:xfrm>
            <a:off x="3735580" y="118904"/>
            <a:ext cx="2700723" cy="1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67FCE9-A969-6DDA-41CF-7734703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C76628-D594-529C-087D-170A2AD2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55385F-F50A-E57F-B8AB-DDEDE340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356830E-879F-0D1C-DC3B-38F9B94F4BD7}"/>
              </a:ext>
            </a:extLst>
          </p:cNvPr>
          <p:cNvSpPr/>
          <p:nvPr userDrawn="1"/>
        </p:nvSpPr>
        <p:spPr>
          <a:xfrm>
            <a:off x="0" y="6181344"/>
            <a:ext cx="12192000" cy="676656"/>
          </a:xfrm>
          <a:prstGeom prst="rect">
            <a:avLst/>
          </a:prstGeom>
          <a:solidFill>
            <a:srgbClr val="2CB5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3A6BA29-11B6-FB8F-98C8-0A2CDF8F8431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508" y="6015435"/>
            <a:ext cx="6954983" cy="10084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F23BC7E-166F-2C8F-0491-837534440982}"/>
              </a:ext>
            </a:extLst>
          </p:cNvPr>
          <p:cNvSpPr txBox="1"/>
          <p:nvPr userDrawn="1"/>
        </p:nvSpPr>
        <p:spPr>
          <a:xfrm>
            <a:off x="4674362" y="4885543"/>
            <a:ext cx="284327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6000"/>
              </a:lnSpc>
            </a:pPr>
            <a:r>
              <a:rPr lang="es-CO" sz="6000">
                <a:solidFill>
                  <a:schemeClr val="bg1"/>
                </a:solidFill>
                <a:latin typeface="Impact" panose="020B0806030902050204" pitchFamily="34" charset="0"/>
              </a:rPr>
              <a:t>Gracias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43137B-17C1-78F4-146C-97B4F0FAF9E2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9350" y="1674876"/>
            <a:ext cx="4813300" cy="23622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FD55D66-C598-96BA-3CA5-3D1170E68412}"/>
              </a:ext>
            </a:extLst>
          </p:cNvPr>
          <p:cNvSpPr txBox="1"/>
          <p:nvPr userDrawn="1"/>
        </p:nvSpPr>
        <p:spPr>
          <a:xfrm>
            <a:off x="0" y="5747317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>
                <a:solidFill>
                  <a:schemeClr val="bg1"/>
                </a:solidFill>
              </a:rPr>
              <a:t>Copyright © 2023. Todos los derechos reservados Universidad Tecnológica de Bolívar.</a:t>
            </a:r>
          </a:p>
        </p:txBody>
      </p:sp>
    </p:spTree>
    <p:extLst>
      <p:ext uri="{BB962C8B-B14F-4D97-AF65-F5344CB8AC3E}">
        <p14:creationId xmlns:p14="http://schemas.microsoft.com/office/powerpoint/2010/main" val="2926344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0049-22BC-4A9F-ADD6-05A729D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12F50-60A1-40AE-ADCA-6D92144F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58F5-C6A5-4A24-84BE-BD765B9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7DD69-CCED-4996-AEF8-B27D37E4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Chapter 5 System Modeling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4A5AB-B9EB-4562-B6FA-6D9E51E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06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97D61F-ED4F-5402-DBBA-E31723A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615568-3ABF-4384-8834-D92EAE27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89A8E-A3BF-87C1-F257-82A0A4D1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7590FE-5AF5-ED59-B6B5-8FD3091B535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2C4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C8408-AAF1-0E72-7B7F-7C6C314E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12FCA7-F23C-6EB9-C1D9-8624741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2C4293"/>
                </a:solidFill>
              </a:defRPr>
            </a:lvl1pPr>
            <a:lvl2pPr>
              <a:defRPr>
                <a:solidFill>
                  <a:srgbClr val="2C4293"/>
                </a:solidFill>
              </a:defRPr>
            </a:lvl2pPr>
            <a:lvl3pPr>
              <a:defRPr>
                <a:solidFill>
                  <a:srgbClr val="2C4293"/>
                </a:solidFill>
              </a:defRPr>
            </a:lvl3pPr>
            <a:lvl4pPr>
              <a:defRPr>
                <a:solidFill>
                  <a:srgbClr val="2C4293"/>
                </a:solidFill>
              </a:defRPr>
            </a:lvl4pPr>
            <a:lvl5pPr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527A4D-5968-9479-59CC-4324C3C6DFF2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149442"/>
            <a:ext cx="3396247" cy="47085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076A60-C90D-90D1-2A1F-AFD1856224A4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10086393" y="68262"/>
            <a:ext cx="2494930" cy="9886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72887B-90CF-40EA-32BB-32043C2F31D8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646075" y="4652884"/>
            <a:ext cx="786988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39A144-B697-5490-1D3D-21F30F5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DA4BF-7E0C-3BD6-A126-68AB1399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F73A00-B780-DF38-6AEF-00376FEC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27A4D-5968-9479-59CC-4324C3C6DFF2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012917"/>
            <a:ext cx="3396247" cy="47085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076A60-C90D-90D1-2A1F-AFD1856224A4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9697070" y="0"/>
            <a:ext cx="2494930" cy="9886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72887B-90CF-40EA-32BB-32043C2F31D8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256752" y="4584622"/>
            <a:ext cx="786988" cy="12460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737F0C-F109-B6FB-0F9C-77A4D459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57FE0EC-D4D7-5230-1D6D-1BC6A427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C4293"/>
                </a:solidFill>
              </a:defRPr>
            </a:lvl1pPr>
          </a:lstStyle>
          <a:p>
            <a:pPr lvl="0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31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964-3FF6-487F-965C-B204F2DC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A6CBF-B60D-4F51-8D76-E9B9C1AA7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0A98A0-2F5E-41F2-B930-1CAC51A6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886E7-96EC-4AC3-B4D8-1A2B3C9E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43EC-BCA1-42B6-BD60-28678EB21193}" type="datetime1">
              <a:rPr lang="es-CO" smtClean="0"/>
              <a:t>6/03/2025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0A152-738A-47D0-AF53-B36593D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Sistemas y Computación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2515C-D868-4212-8EF3-ADD796B5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C3B9C9-A533-0309-C541-7993B8AAAFC9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012917"/>
            <a:ext cx="3396247" cy="47085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EAB212-E06A-FBAC-B0DE-1ADC5F9B3409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9697070" y="0"/>
            <a:ext cx="2494930" cy="9886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6F537C-F70B-8530-7D65-9A0377648187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256752" y="4584622"/>
            <a:ext cx="786988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CE8F-301B-4148-860E-43AD098C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13552-F144-40B0-AA19-E1C42A6A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C42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9BE7B-32F4-4697-88EB-E1879817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A00C84-3AA0-4CEB-8DE1-88D7D82A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C42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DE613C-0F55-46EA-94D8-5085A851C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solidFill>
                  <a:srgbClr val="2C4293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1A1682-B014-45DF-AEA3-86434876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8842-A3F6-4EB1-B461-5C13F8DCCEA8}" type="datetime1">
              <a:rPr lang="es-CO" smtClean="0"/>
              <a:t>6/03/2025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3D16B0-1EE4-4BA5-A5FD-BB3239D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 Sistemas y Computación</a:t>
            </a:r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D5C8D1-8B3B-4580-BAD4-8DA56C7F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31E-BAFE-442B-BCE0-5DEA4DDF3E45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FBE43A7-324E-CFFE-E1D0-3CD625710C34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50" r="72146"/>
          <a:stretch/>
        </p:blipFill>
        <p:spPr>
          <a:xfrm>
            <a:off x="-859924" y="2012917"/>
            <a:ext cx="3396247" cy="47085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56A978-F4BC-73E1-C78E-E088D2CA8E60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82"/>
          <a:stretch/>
        </p:blipFill>
        <p:spPr>
          <a:xfrm>
            <a:off x="9697070" y="0"/>
            <a:ext cx="2494930" cy="98862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36F5BFF-65BB-052E-88CB-38826598E69F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256752" y="4584622"/>
            <a:ext cx="786988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C78D22-E9C4-AD76-1792-CF4168F0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571804-24FE-4814-A88F-44A88866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51E24F-4CFB-10E3-D026-E0DBAFD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AB1A12-9B1A-6D88-A653-A829D051E17F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24"/>
          <a:stretch/>
        </p:blipFill>
        <p:spPr>
          <a:xfrm>
            <a:off x="10903877" y="0"/>
            <a:ext cx="1288123" cy="1862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C42290-C2B4-6D9F-317A-65560433ADA3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83"/>
          <a:stretch/>
        </p:blipFill>
        <p:spPr>
          <a:xfrm>
            <a:off x="855232" y="0"/>
            <a:ext cx="2419273" cy="1287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32BB19-AD0F-CA08-55EE-886687514D92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930" y="4822194"/>
            <a:ext cx="1713550" cy="8127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B19133-F54B-DDD6-371D-6FE96FA91144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5559396" y="358737"/>
            <a:ext cx="774700" cy="8382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1AACCA-C6EB-09BD-1775-7C24334CEBE8}"/>
              </a:ext>
            </a:extLst>
          </p:cNvPr>
          <p:cNvPicPr/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4933143"/>
            <a:ext cx="1377696" cy="19301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17EFE5-B838-2724-2704-230A2A8F2D16}"/>
              </a:ext>
            </a:extLst>
          </p:cNvPr>
          <p:cNvPicPr/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2441" y="5541009"/>
            <a:ext cx="1680919" cy="8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771AF99-C766-E8B7-F2E2-A69E99C6433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304346"/>
            <a:ext cx="12166601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32863A-40D2-FA06-F617-87AAF509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F431CD-27DC-5FC4-67CE-67DE8B8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C025A7-120C-3E08-8654-63104DDF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F49C176-3BAD-A332-C233-8BB04C31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20" y="2766218"/>
            <a:ext cx="10515600" cy="1325563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41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rgbClr val="2C4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90C58D-5D1F-B8DA-FB76-2198557C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0F8E5F-093C-C720-A7CC-62A32F82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2CC20F-C2CF-B823-C7B0-598155E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8CA4400-E2AD-B29C-8E75-E37783F40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775" y="2790178"/>
            <a:ext cx="10515600" cy="1325563"/>
          </a:xfrm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z="4800">
                <a:solidFill>
                  <a:srgbClr val="2CB5E0"/>
                </a:solidFill>
                <a:latin typeface="Impact" panose="020B0806030902050204" pitchFamily="34" charset="0"/>
                <a:ea typeface="Russo One"/>
                <a:cs typeface="Russo One"/>
                <a:sym typeface="Russo One"/>
              </a:rPr>
              <a:t> </a:t>
            </a:r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043A54-7E88-583E-2231-C8576B31C131}"/>
              </a:ext>
            </a:extLst>
          </p:cNvPr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483"/>
          <a:stretch/>
        </p:blipFill>
        <p:spPr>
          <a:xfrm>
            <a:off x="748470" y="0"/>
            <a:ext cx="2419273" cy="1287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1802F0-824F-BB56-69E2-8BFFDB39BEDC}"/>
              </a:ext>
            </a:extLst>
          </p:cNvPr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24"/>
          <a:stretch/>
        </p:blipFill>
        <p:spPr>
          <a:xfrm>
            <a:off x="10878074" y="0"/>
            <a:ext cx="1288123" cy="18626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29A870-C984-326E-0099-FCB7BC8C1092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2697"/>
            <a:ext cx="1713550" cy="8127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105219-0109-A676-82FB-61947E948F93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9562524" y="607135"/>
            <a:ext cx="774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5121D2-A2C2-2C4E-21A6-6A52D8EC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A4BDAF-9B45-EBEB-7109-89D1F9B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17EF37-1031-085C-8631-31BCFA6E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70B97E2-E44D-7569-9297-0AEE5778CCB8}"/>
              </a:ext>
            </a:extLst>
          </p:cNvPr>
          <p:cNvGrpSpPr/>
          <p:nvPr userDrawn="1"/>
        </p:nvGrpSpPr>
        <p:grpSpPr>
          <a:xfrm>
            <a:off x="-3832708" y="-36206"/>
            <a:ext cx="8634413" cy="6872288"/>
            <a:chOff x="-1624013" y="-6350"/>
            <a:chExt cx="8634413" cy="687228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34E8FDB-1154-F8FB-0D4A-51B8A71A9E81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6096000" cy="6858000"/>
            </a:xfrm>
            <a:prstGeom prst="rect">
              <a:avLst/>
            </a:prstGeom>
            <a:solidFill>
              <a:srgbClr val="2C42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A0059B2-D994-6DA1-400E-F0108E0819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2200" y="-6350"/>
              <a:ext cx="2108200" cy="4389164"/>
            </a:xfrm>
            <a:custGeom>
              <a:avLst/>
              <a:gdLst>
                <a:gd name="T0" fmla="*/ 0 w 2815"/>
                <a:gd name="T1" fmla="*/ 0 h 5507"/>
                <a:gd name="T2" fmla="*/ 0 w 2815"/>
                <a:gd name="T3" fmla="*/ 0 h 5507"/>
                <a:gd name="T4" fmla="*/ 0 w 2815"/>
                <a:gd name="T5" fmla="*/ 5507 h 5507"/>
                <a:gd name="T6" fmla="*/ 2815 w 2815"/>
                <a:gd name="T7" fmla="*/ 5507 h 5507"/>
                <a:gd name="T8" fmla="*/ 2815 w 2815"/>
                <a:gd name="T9" fmla="*/ 3905 h 5507"/>
                <a:gd name="T10" fmla="*/ 1605 w 2815"/>
                <a:gd name="T11" fmla="*/ 3905 h 5507"/>
                <a:gd name="T12" fmla="*/ 1605 w 2815"/>
                <a:gd name="T13" fmla="*/ 0 h 5507"/>
                <a:gd name="T14" fmla="*/ 0 w 2815"/>
                <a:gd name="T15" fmla="*/ 0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5" h="5507">
                  <a:moveTo>
                    <a:pt x="0" y="0"/>
                  </a:moveTo>
                  <a:lnTo>
                    <a:pt x="0" y="0"/>
                  </a:lnTo>
                  <a:lnTo>
                    <a:pt x="0" y="5507"/>
                  </a:lnTo>
                  <a:lnTo>
                    <a:pt x="2815" y="5507"/>
                  </a:lnTo>
                  <a:lnTo>
                    <a:pt x="2815" y="3905"/>
                  </a:lnTo>
                  <a:lnTo>
                    <a:pt x="1605" y="3905"/>
                  </a:lnTo>
                  <a:lnTo>
                    <a:pt x="16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8934802-7363-8C4D-AC9F-E22317B85B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624013" y="3905250"/>
              <a:ext cx="4057650" cy="2960688"/>
            </a:xfrm>
            <a:custGeom>
              <a:avLst/>
              <a:gdLst>
                <a:gd name="T0" fmla="*/ 0 w 4908"/>
                <a:gd name="T1" fmla="*/ 0 h 3579"/>
                <a:gd name="T2" fmla="*/ 0 w 4908"/>
                <a:gd name="T3" fmla="*/ 0 h 3579"/>
                <a:gd name="T4" fmla="*/ 0 w 4908"/>
                <a:gd name="T5" fmla="*/ 1602 h 3579"/>
                <a:gd name="T6" fmla="*/ 3303 w 4908"/>
                <a:gd name="T7" fmla="*/ 1602 h 3579"/>
                <a:gd name="T8" fmla="*/ 3303 w 4908"/>
                <a:gd name="T9" fmla="*/ 3579 h 3579"/>
                <a:gd name="T10" fmla="*/ 4908 w 4908"/>
                <a:gd name="T11" fmla="*/ 3579 h 3579"/>
                <a:gd name="T12" fmla="*/ 4908 w 4908"/>
                <a:gd name="T13" fmla="*/ 0 h 3579"/>
                <a:gd name="T14" fmla="*/ 0 w 4908"/>
                <a:gd name="T15" fmla="*/ 0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8" h="3579">
                  <a:moveTo>
                    <a:pt x="0" y="0"/>
                  </a:moveTo>
                  <a:lnTo>
                    <a:pt x="0" y="0"/>
                  </a:lnTo>
                  <a:lnTo>
                    <a:pt x="0" y="1602"/>
                  </a:lnTo>
                  <a:lnTo>
                    <a:pt x="3303" y="1602"/>
                  </a:lnTo>
                  <a:lnTo>
                    <a:pt x="3303" y="3579"/>
                  </a:lnTo>
                  <a:lnTo>
                    <a:pt x="4908" y="3579"/>
                  </a:lnTo>
                  <a:lnTo>
                    <a:pt x="49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B82E21B-E18E-5938-A631-63129FABA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74625" y="-6350"/>
              <a:ext cx="4067175" cy="2862263"/>
            </a:xfrm>
            <a:custGeom>
              <a:avLst/>
              <a:gdLst>
                <a:gd name="T0" fmla="*/ 3316 w 4920"/>
                <a:gd name="T1" fmla="*/ 0 h 3461"/>
                <a:gd name="T2" fmla="*/ 3316 w 4920"/>
                <a:gd name="T3" fmla="*/ 0 h 3461"/>
                <a:gd name="T4" fmla="*/ 3316 w 4920"/>
                <a:gd name="T5" fmla="*/ 1859 h 3461"/>
                <a:gd name="T6" fmla="*/ 1605 w 4920"/>
                <a:gd name="T7" fmla="*/ 1859 h 3461"/>
                <a:gd name="T8" fmla="*/ 1605 w 4920"/>
                <a:gd name="T9" fmla="*/ 1 h 3461"/>
                <a:gd name="T10" fmla="*/ 0 w 4920"/>
                <a:gd name="T11" fmla="*/ 1 h 3461"/>
                <a:gd name="T12" fmla="*/ 0 w 4920"/>
                <a:gd name="T13" fmla="*/ 3461 h 3461"/>
                <a:gd name="T14" fmla="*/ 4920 w 4920"/>
                <a:gd name="T15" fmla="*/ 3461 h 3461"/>
                <a:gd name="T16" fmla="*/ 4920 w 4920"/>
                <a:gd name="T17" fmla="*/ 0 h 3461"/>
                <a:gd name="T18" fmla="*/ 3316 w 4920"/>
                <a:gd name="T19" fmla="*/ 0 h 3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20" h="3461">
                  <a:moveTo>
                    <a:pt x="3316" y="0"/>
                  </a:moveTo>
                  <a:lnTo>
                    <a:pt x="3316" y="0"/>
                  </a:lnTo>
                  <a:lnTo>
                    <a:pt x="3316" y="1859"/>
                  </a:lnTo>
                  <a:lnTo>
                    <a:pt x="1605" y="1859"/>
                  </a:lnTo>
                  <a:lnTo>
                    <a:pt x="1605" y="1"/>
                  </a:lnTo>
                  <a:lnTo>
                    <a:pt x="0" y="1"/>
                  </a:lnTo>
                  <a:lnTo>
                    <a:pt x="0" y="3461"/>
                  </a:lnTo>
                  <a:lnTo>
                    <a:pt x="4920" y="3461"/>
                  </a:lnTo>
                  <a:lnTo>
                    <a:pt x="4920" y="0"/>
                  </a:lnTo>
                  <a:lnTo>
                    <a:pt x="3316" y="0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12E12D-05F3-C5E9-1AF8-C3851A179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3072" y="5139120"/>
              <a:ext cx="2789238" cy="1325563"/>
            </a:xfrm>
            <a:custGeom>
              <a:avLst/>
              <a:gdLst>
                <a:gd name="T0" fmla="*/ 3374 w 3374"/>
                <a:gd name="T1" fmla="*/ 1602 h 1602"/>
                <a:gd name="T2" fmla="*/ 3374 w 3374"/>
                <a:gd name="T3" fmla="*/ 1602 h 1602"/>
                <a:gd name="T4" fmla="*/ 0 w 3374"/>
                <a:gd name="T5" fmla="*/ 1602 h 1602"/>
                <a:gd name="T6" fmla="*/ 0 w 3374"/>
                <a:gd name="T7" fmla="*/ 0 h 1602"/>
                <a:gd name="T8" fmla="*/ 3374 w 3374"/>
                <a:gd name="T9" fmla="*/ 0 h 1602"/>
                <a:gd name="T10" fmla="*/ 3374 w 3374"/>
                <a:gd name="T11" fmla="*/ 1602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4" h="1602">
                  <a:moveTo>
                    <a:pt x="3374" y="1602"/>
                  </a:moveTo>
                  <a:lnTo>
                    <a:pt x="3374" y="1602"/>
                  </a:lnTo>
                  <a:lnTo>
                    <a:pt x="0" y="1602"/>
                  </a:lnTo>
                  <a:lnTo>
                    <a:pt x="0" y="0"/>
                  </a:lnTo>
                  <a:lnTo>
                    <a:pt x="3374" y="0"/>
                  </a:lnTo>
                  <a:lnTo>
                    <a:pt x="3374" y="1602"/>
                  </a:lnTo>
                  <a:close/>
                </a:path>
              </a:pathLst>
            </a:custGeom>
            <a:solidFill>
              <a:srgbClr val="2CB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A94A90-82B4-7BA5-19E3-E4C06FB8D662}"/>
              </a:ext>
            </a:extLst>
          </p:cNvPr>
          <p:cNvSpPr/>
          <p:nvPr userDrawn="1"/>
        </p:nvSpPr>
        <p:spPr>
          <a:xfrm>
            <a:off x="3887305" y="0"/>
            <a:ext cx="8230705" cy="6865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095E530-6F51-30EC-3417-DF8B0FBE8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8261" y="480525"/>
            <a:ext cx="7494401" cy="914400"/>
          </a:xfrm>
        </p:spPr>
        <p:txBody>
          <a:bodyPr/>
          <a:lstStyle>
            <a:lvl1pPr marL="0" indent="0">
              <a:buNone/>
              <a:defRPr sz="3200">
                <a:solidFill>
                  <a:srgbClr val="2C4293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 b="1">
                <a:solidFill>
                  <a:srgbClr val="2C4293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1"/>
            <a:endParaRPr lang="es-ES"/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1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7E055C-EE96-A1A7-5F20-DBDA6E42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8CD45-B3F0-9CCA-C5CF-81433DAC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46BB9-0C89-57A7-1EC2-90B58D45E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5D06-EC48-4533-817B-453AF6AA5013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5C29C-E517-A932-96F7-A1C31C1F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866F-55CF-3CA2-8719-78F8F2777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AFFB-BFEA-47DB-960B-4CD1F881D8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4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0" r:id="rId3"/>
    <p:sldLayoutId id="2147483676" r:id="rId4"/>
    <p:sldLayoutId id="2147483677" r:id="rId5"/>
    <p:sldLayoutId id="2147483673" r:id="rId6"/>
    <p:sldLayoutId id="2147483655" r:id="rId7"/>
    <p:sldLayoutId id="2147483654" r:id="rId8"/>
    <p:sldLayoutId id="2147483660" r:id="rId9"/>
    <p:sldLayoutId id="2147483657" r:id="rId10"/>
    <p:sldLayoutId id="2147483665" r:id="rId11"/>
    <p:sldLayoutId id="2147483668" r:id="rId12"/>
    <p:sldLayoutId id="2147483667" r:id="rId13"/>
    <p:sldLayoutId id="2147483650" r:id="rId14"/>
    <p:sldLayoutId id="2147483669" r:id="rId15"/>
    <p:sldLayoutId id="2147483671" r:id="rId16"/>
    <p:sldLayoutId id="2147483675" r:id="rId17"/>
    <p:sldLayoutId id="2147483672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O" sz="4800" kern="1200" dirty="0">
          <a:solidFill>
            <a:srgbClr val="2C4293"/>
          </a:solidFill>
          <a:latin typeface="Impact" panose="020B080603090205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2C429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2C42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2C42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2C42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2C42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-curriculum.com/" TargetMode="External"/><Relationship Id="rId2" Type="http://schemas.openxmlformats.org/officeDocument/2006/relationships/hyperlink" Target="https://cloud.google.com/discover/containers-vs-vms?hl=es-419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99C02-128B-E1D8-1CEC-931BBE920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323" y="1731100"/>
            <a:ext cx="10008352" cy="1912852"/>
          </a:xfrm>
        </p:spPr>
        <p:txBody>
          <a:bodyPr/>
          <a:lstStyle/>
          <a:p>
            <a:pPr algn="r"/>
            <a:r>
              <a:rPr lang="es-CO">
                <a:latin typeface="Impact"/>
              </a:rPr>
              <a:t>Conceptualización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AD7032-FA53-91AF-3088-3C842A7C4472}"/>
              </a:ext>
            </a:extLst>
          </p:cNvPr>
          <p:cNvSpPr txBox="1"/>
          <p:nvPr/>
        </p:nvSpPr>
        <p:spPr>
          <a:xfrm>
            <a:off x="712936" y="3643952"/>
            <a:ext cx="1000835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 defTabSz="720000">
              <a:defRPr/>
            </a:pPr>
            <a:r>
              <a:rPr lang="es-CO" sz="2800">
                <a:solidFill>
                  <a:srgbClr val="2C4293"/>
                </a:solidFill>
                <a:latin typeface="Mercury SSm A"/>
              </a:rPr>
              <a:t>Desarrollo de Software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5C60BE-495F-6773-2DD0-50D1EE0245A9}"/>
              </a:ext>
            </a:extLst>
          </p:cNvPr>
          <p:cNvSpPr txBox="1">
            <a:spLocks/>
          </p:cNvSpPr>
          <p:nvPr/>
        </p:nvSpPr>
        <p:spPr>
          <a:xfrm>
            <a:off x="5533878" y="4923486"/>
            <a:ext cx="3586109" cy="124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1600">
                <a:solidFill>
                  <a:srgbClr val="2C4293"/>
                </a:solidFill>
                <a:latin typeface="Tw Cen MT"/>
              </a:rPr>
              <a:t>Jesús Julio</a:t>
            </a:r>
          </a:p>
          <a:p>
            <a:pPr algn="r">
              <a:defRPr/>
            </a:pPr>
            <a:r>
              <a:rPr lang="es-ES" sz="1600">
                <a:solidFill>
                  <a:srgbClr val="2C4293"/>
                </a:solidFill>
                <a:latin typeface="Tw Cen MT"/>
              </a:rPr>
              <a:t>Ana Meza</a:t>
            </a:r>
          </a:p>
          <a:p>
            <a:pPr algn="r">
              <a:defRPr/>
            </a:pPr>
            <a:r>
              <a:rPr lang="es-ES" sz="1600">
                <a:solidFill>
                  <a:srgbClr val="2C4293"/>
                </a:solidFill>
                <a:latin typeface="Tw Cen MT"/>
              </a:rPr>
              <a:t>Isabella </a:t>
            </a:r>
            <a:r>
              <a:rPr lang="es-ES" sz="1600" err="1">
                <a:solidFill>
                  <a:srgbClr val="2C4293"/>
                </a:solidFill>
                <a:latin typeface="Tw Cen MT"/>
              </a:rPr>
              <a:t>Ordosgoitia</a:t>
            </a:r>
          </a:p>
          <a:p>
            <a:pPr algn="r">
              <a:defRPr/>
            </a:pPr>
            <a:r>
              <a:rPr lang="es-ES" sz="1600">
                <a:solidFill>
                  <a:srgbClr val="2C4293"/>
                </a:solidFill>
                <a:latin typeface="Tw Cen MT"/>
              </a:rPr>
              <a:t>Kathy Otero</a:t>
            </a:r>
          </a:p>
          <a:p>
            <a:pPr algn="r">
              <a:defRPr/>
            </a:pPr>
            <a:r>
              <a:rPr lang="es-ES" sz="1600">
                <a:solidFill>
                  <a:srgbClr val="2C4293"/>
                </a:solidFill>
                <a:latin typeface="Tw Cen MT"/>
              </a:rPr>
              <a:t>Alejandro Villarreal</a:t>
            </a:r>
          </a:p>
        </p:txBody>
      </p:sp>
    </p:spTree>
    <p:extLst>
      <p:ext uri="{BB962C8B-B14F-4D97-AF65-F5344CB8AC3E}">
        <p14:creationId xmlns:p14="http://schemas.microsoft.com/office/powerpoint/2010/main" val="170589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5F6E7-630B-65F6-F672-1AA94749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CALIDAD DE CÓDIGO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16300-12FA-43A7-A101-8C654B69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86"/>
            <a:ext cx="10515600" cy="1321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Calibri"/>
                <a:ea typeface="Calibri"/>
                <a:cs typeface="Calibri"/>
              </a:rPr>
              <a:t>Un código de calidad ayuda al desarrollador a releer, desarrollar y refactorizar su propio código o el código de otros.</a:t>
            </a:r>
          </a:p>
          <a:p>
            <a:r>
              <a:rPr lang="es-ES">
                <a:latin typeface="Calibri"/>
                <a:ea typeface="Calibri"/>
                <a:cs typeface="Calibri"/>
              </a:rPr>
              <a:t>El código debe ser:</a:t>
            </a:r>
          </a:p>
          <a:p>
            <a:endParaRPr lang="es-ES">
              <a:latin typeface="Calibri"/>
              <a:ea typeface="Calibri"/>
              <a:cs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C41B6C-4913-900B-D611-DC6E8D5DFF23}"/>
              </a:ext>
            </a:extLst>
          </p:cNvPr>
          <p:cNvSpPr txBox="1"/>
          <p:nvPr/>
        </p:nvSpPr>
        <p:spPr>
          <a:xfrm>
            <a:off x="3126059" y="2995961"/>
            <a:ext cx="5780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b="1">
                <a:solidFill>
                  <a:srgbClr val="2C4293"/>
                </a:solidFill>
                <a:latin typeface="Impact"/>
                <a:ea typeface="Calibri"/>
                <a:cs typeface="Calibri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1F36DF-0DF6-F94B-C963-31465DF0FCC7}"/>
              </a:ext>
            </a:extLst>
          </p:cNvPr>
          <p:cNvSpPr txBox="1"/>
          <p:nvPr/>
        </p:nvSpPr>
        <p:spPr>
          <a:xfrm>
            <a:off x="3711498" y="29959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Fiable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480682-54E6-CA7D-99F7-6D5C87E677DA}"/>
              </a:ext>
            </a:extLst>
          </p:cNvPr>
          <p:cNvSpPr txBox="1"/>
          <p:nvPr/>
        </p:nvSpPr>
        <p:spPr>
          <a:xfrm>
            <a:off x="3107473" y="4157547"/>
            <a:ext cx="5780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b="1">
                <a:solidFill>
                  <a:srgbClr val="2C4293"/>
                </a:solidFill>
                <a:latin typeface="Impact"/>
                <a:ea typeface="Calibri"/>
                <a:cs typeface="Calibri"/>
              </a:rPr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E58755-DA9B-40C1-B876-CA5A93A4EBDD}"/>
              </a:ext>
            </a:extLst>
          </p:cNvPr>
          <p:cNvSpPr txBox="1"/>
          <p:nvPr/>
        </p:nvSpPr>
        <p:spPr>
          <a:xfrm>
            <a:off x="3692912" y="415754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Comprobable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4E82AA-4DE6-5883-29C5-EFC8038A55D2}"/>
              </a:ext>
            </a:extLst>
          </p:cNvPr>
          <p:cNvSpPr txBox="1"/>
          <p:nvPr/>
        </p:nvSpPr>
        <p:spPr>
          <a:xfrm>
            <a:off x="6973230" y="2995961"/>
            <a:ext cx="5780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b="1">
                <a:solidFill>
                  <a:srgbClr val="2C4293"/>
                </a:solidFill>
                <a:latin typeface="Impact"/>
                <a:ea typeface="Calibri"/>
                <a:cs typeface="Calibri"/>
              </a:rPr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81E37A-40AD-CC50-C89E-0DF5F6911D7E}"/>
              </a:ext>
            </a:extLst>
          </p:cNvPr>
          <p:cNvSpPr txBox="1"/>
          <p:nvPr/>
        </p:nvSpPr>
        <p:spPr>
          <a:xfrm>
            <a:off x="7577254" y="29959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Extensible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D20FEBA-2ECE-8BD3-A41B-20B67D3866B6}"/>
              </a:ext>
            </a:extLst>
          </p:cNvPr>
          <p:cNvSpPr txBox="1"/>
          <p:nvPr/>
        </p:nvSpPr>
        <p:spPr>
          <a:xfrm>
            <a:off x="6973229" y="4157545"/>
            <a:ext cx="5780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b="1">
                <a:solidFill>
                  <a:srgbClr val="2C4293"/>
                </a:solidFill>
                <a:latin typeface="Impact"/>
                <a:ea typeface="Calibri"/>
                <a:cs typeface="Calibri"/>
              </a:rPr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A9A14E7-9627-DBD6-FF8D-8FC14AD9C5B8}"/>
              </a:ext>
            </a:extLst>
          </p:cNvPr>
          <p:cNvSpPr txBox="1"/>
          <p:nvPr/>
        </p:nvSpPr>
        <p:spPr>
          <a:xfrm>
            <a:off x="7558668" y="41575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Reutilizable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F2E10E2-1059-66F9-7809-04EEDE79E4C6}"/>
              </a:ext>
            </a:extLst>
          </p:cNvPr>
          <p:cNvSpPr txBox="1"/>
          <p:nvPr/>
        </p:nvSpPr>
        <p:spPr>
          <a:xfrm>
            <a:off x="3126058" y="5244791"/>
            <a:ext cx="5780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b="1">
                <a:solidFill>
                  <a:srgbClr val="2C4293"/>
                </a:solidFill>
                <a:latin typeface="Impact"/>
                <a:ea typeface="Calibri"/>
                <a:cs typeface="Calibri"/>
              </a:rPr>
              <a:t>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7567604-9378-BE68-D7C6-14F9C0A41E6B}"/>
              </a:ext>
            </a:extLst>
          </p:cNvPr>
          <p:cNvSpPr txBox="1"/>
          <p:nvPr/>
        </p:nvSpPr>
        <p:spPr>
          <a:xfrm>
            <a:off x="3692911" y="524479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Portátil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8E7AAE-79C4-05A7-BCB1-46393E527845}"/>
              </a:ext>
            </a:extLst>
          </p:cNvPr>
          <p:cNvSpPr txBox="1"/>
          <p:nvPr/>
        </p:nvSpPr>
        <p:spPr>
          <a:xfrm>
            <a:off x="3962400" y="6369205"/>
            <a:ext cx="66368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>
                <a:solidFill>
                  <a:srgbClr val="BDD6EE"/>
                </a:solidFill>
              </a:rPr>
              <a:t>https://aws.amazon.com/es/what-is/code-quality/</a:t>
            </a:r>
          </a:p>
        </p:txBody>
      </p:sp>
    </p:spTree>
    <p:extLst>
      <p:ext uri="{BB962C8B-B14F-4D97-AF65-F5344CB8AC3E}">
        <p14:creationId xmlns:p14="http://schemas.microsoft.com/office/powerpoint/2010/main" val="157189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C8207-65EB-A490-FC9D-EE1632F0C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309" y="1386729"/>
            <a:ext cx="11377677" cy="2387600"/>
          </a:xfrm>
        </p:spPr>
        <p:txBody>
          <a:bodyPr/>
          <a:lstStyle/>
          <a:p>
            <a:r>
              <a:rPr lang="es-ES" dirty="0"/>
              <a:t>Aplicación de la conceptualización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64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435B-517B-9016-B355-C2AEF7CB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Entidades encontradas para la ejecución de las clases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E870D-675B-27F4-C6D5-E212BFDB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1825625"/>
            <a:ext cx="7921052" cy="466725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s-E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</a:t>
            </a: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Clave para la autenticación y gestión del sistema. </a:t>
            </a:r>
          </a:p>
          <a:p>
            <a:pPr algn="just"/>
            <a:r>
              <a:rPr lang="es-E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Paquete</a:t>
            </a: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 el núcleo del sistema, ya que representa los objetos enviados. </a:t>
            </a:r>
          </a:p>
          <a:p>
            <a:pPr algn="just"/>
            <a:r>
              <a:rPr lang="es-E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Envío</a:t>
            </a: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Agrupa los paquetes que se transportan hacia un destino. </a:t>
            </a:r>
          </a:p>
          <a:p>
            <a:pPr algn="just"/>
            <a:r>
              <a:rPr lang="es-E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Seguimiento</a:t>
            </a: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Permite la trazabilidad del paquete durante su transporte, registrando eventos como recolección, en tránsito y entrega.</a:t>
            </a:r>
          </a:p>
          <a:p>
            <a:pPr algn="just"/>
            <a:r>
              <a:rPr lang="es-E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Factura</a:t>
            </a: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Relaciona los envíos con los costos, permitiendo la generación de comprobantes para los clientes.</a:t>
            </a:r>
          </a:p>
          <a:p>
            <a:pPr algn="just"/>
            <a:r>
              <a:rPr lang="es-E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Pago</a:t>
            </a: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Representa la transacción económica asociada a una factura, incluyendo método de pago y estado (pagado/pendiente).</a:t>
            </a:r>
          </a:p>
          <a:p>
            <a:pPr algn="just"/>
            <a:r>
              <a:rPr lang="es-E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Dirección</a:t>
            </a: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 una entidad independiente, ya que cada envío necesita datos específicos del remitente y destinatario.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46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1AB26-3387-26C6-ACBD-1620E893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54" y="315919"/>
            <a:ext cx="11378902" cy="1325563"/>
          </a:xfrm>
        </p:spPr>
        <p:txBody>
          <a:bodyPr/>
          <a:lstStyle/>
          <a:p>
            <a:pPr algn="ctr"/>
            <a:r>
              <a:rPr lang="es-ES" dirty="0"/>
              <a:t>Implementación de DevOps en nuestro proyecto: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F20DD9-224B-49BB-D4B5-2A09437875F8}"/>
              </a:ext>
            </a:extLst>
          </p:cNvPr>
          <p:cNvSpPr txBox="1"/>
          <p:nvPr/>
        </p:nvSpPr>
        <p:spPr>
          <a:xfrm>
            <a:off x="268454" y="1873770"/>
            <a:ext cx="11378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chemeClr val="bg1"/>
                </a:solidFill>
              </a:rPr>
              <a:t>Planificación:</a:t>
            </a:r>
            <a:r>
              <a:rPr lang="es-ES" sz="2400" dirty="0">
                <a:solidFill>
                  <a:schemeClr val="bg1"/>
                </a:solidFill>
              </a:rPr>
              <a:t> Definimos requerimientos y arquitectura escalable.</a:t>
            </a:r>
            <a:br>
              <a:rPr lang="es-ES" sz="2400" dirty="0">
                <a:solidFill>
                  <a:schemeClr val="bg1"/>
                </a:solidFill>
              </a:rPr>
            </a:br>
            <a:endParaRPr lang="es-E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chemeClr val="bg1"/>
                </a:solidFill>
              </a:rPr>
              <a:t>Desarrollo:</a:t>
            </a:r>
            <a:r>
              <a:rPr lang="es-ES" sz="2400" dirty="0">
                <a:solidFill>
                  <a:schemeClr val="bg1"/>
                </a:solidFill>
              </a:rPr>
              <a:t> Modularizamos el sistema para garantizar portabilidad.</a:t>
            </a:r>
            <a:br>
              <a:rPr lang="es-ES" sz="2400" dirty="0">
                <a:solidFill>
                  <a:schemeClr val="bg1"/>
                </a:solidFill>
              </a:rPr>
            </a:br>
            <a:endParaRPr lang="es-E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chemeClr val="bg1"/>
                </a:solidFill>
              </a:rPr>
              <a:t>Construcción y Pruebas:</a:t>
            </a:r>
            <a:r>
              <a:rPr lang="es-ES" sz="2400" dirty="0">
                <a:solidFill>
                  <a:schemeClr val="bg1"/>
                </a:solidFill>
              </a:rPr>
              <a:t> Aplicamos </a:t>
            </a:r>
            <a:r>
              <a:rPr lang="es-ES" sz="2400" b="1" dirty="0">
                <a:solidFill>
                  <a:schemeClr val="bg1"/>
                </a:solidFill>
              </a:rPr>
              <a:t>CI/CD</a:t>
            </a:r>
            <a:r>
              <a:rPr lang="es-ES" sz="2400" dirty="0">
                <a:solidFill>
                  <a:schemeClr val="bg1"/>
                </a:solidFill>
              </a:rPr>
              <a:t> para automatizar la integración y validar cada actualización.</a:t>
            </a:r>
            <a:br>
              <a:rPr lang="es-ES" sz="2400" dirty="0">
                <a:solidFill>
                  <a:schemeClr val="bg1"/>
                </a:solidFill>
              </a:rPr>
            </a:br>
            <a:endParaRPr lang="es-E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chemeClr val="bg1"/>
                </a:solidFill>
              </a:rPr>
              <a:t>Despliegue:</a:t>
            </a:r>
            <a:r>
              <a:rPr lang="es-ES" sz="2400" dirty="0">
                <a:solidFill>
                  <a:schemeClr val="bg1"/>
                </a:solidFill>
              </a:rPr>
              <a:t> Implementamos un proceso ágil y automatizado para actualizar el sistema sin interrupciones.</a:t>
            </a:r>
            <a:br>
              <a:rPr lang="es-ES" sz="2400" dirty="0">
                <a:solidFill>
                  <a:schemeClr val="bg1"/>
                </a:solidFill>
              </a:rPr>
            </a:br>
            <a:endParaRPr lang="es-ES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chemeClr val="bg1"/>
                </a:solidFill>
              </a:rPr>
              <a:t>Monitoreo y Mejora Continua:</a:t>
            </a:r>
            <a:r>
              <a:rPr lang="es-ES" sz="2400" dirty="0">
                <a:solidFill>
                  <a:schemeClr val="bg1"/>
                </a:solidFill>
              </a:rPr>
              <a:t> Optimizamos rendimiento y detectamos errores en tiempo real.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6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3AEEC-4C40-2AE7-68DB-75D791ED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69" y="803040"/>
            <a:ext cx="4834761" cy="1325563"/>
          </a:xfrm>
        </p:spPr>
        <p:txBody>
          <a:bodyPr/>
          <a:lstStyle/>
          <a:p>
            <a:r>
              <a:rPr lang="es-ES" dirty="0"/>
              <a:t>Desarrollo del sistema 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A0A98D-BBB7-9ABC-621C-F00326DCE08B}"/>
              </a:ext>
            </a:extLst>
          </p:cNvPr>
          <p:cNvSpPr txBox="1"/>
          <p:nvPr/>
        </p:nvSpPr>
        <p:spPr>
          <a:xfrm>
            <a:off x="479685" y="2128603"/>
            <a:ext cx="77649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rgbClr val="2C4293"/>
                </a:solidFill>
              </a:rPr>
              <a:t>Lenguaje:</a:t>
            </a:r>
            <a:r>
              <a:rPr lang="es-ES" sz="2400" dirty="0">
                <a:solidFill>
                  <a:srgbClr val="2C4293"/>
                </a:solidFill>
              </a:rPr>
              <a:t> El sistema fue desarrollado en </a:t>
            </a:r>
            <a:r>
              <a:rPr lang="es-ES" sz="2400" b="1" dirty="0">
                <a:solidFill>
                  <a:srgbClr val="2C4293"/>
                </a:solidFill>
              </a:rPr>
              <a:t>Python</a:t>
            </a:r>
            <a:r>
              <a:rPr lang="es-ES" sz="2400" dirty="0">
                <a:solidFill>
                  <a:srgbClr val="2C4293"/>
                </a:solidFill>
              </a:rPr>
              <a:t>, permitiendo una estructura modular y escalable.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rgbClr val="2C4293"/>
                </a:solidFill>
              </a:rPr>
              <a:t>Control de versiones:</a:t>
            </a:r>
            <a:r>
              <a:rPr lang="es-ES" sz="2400" dirty="0">
                <a:solidFill>
                  <a:srgbClr val="2C4293"/>
                </a:solidFill>
              </a:rPr>
              <a:t> Usamos </a:t>
            </a:r>
            <a:r>
              <a:rPr lang="es-ES" sz="2400" b="1" dirty="0">
                <a:solidFill>
                  <a:srgbClr val="2C4293"/>
                </a:solidFill>
              </a:rPr>
              <a:t>GitHub</a:t>
            </a:r>
            <a:r>
              <a:rPr lang="es-ES" sz="2400" dirty="0">
                <a:solidFill>
                  <a:srgbClr val="2C4293"/>
                </a:solidFill>
              </a:rPr>
              <a:t> para gestionar cambios, facilitando la colaboración y rastreo de modificaciones.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2400" b="1" dirty="0">
                <a:solidFill>
                  <a:srgbClr val="2C4293"/>
                </a:solidFill>
              </a:rPr>
              <a:t>Flujo de trabajo:</a:t>
            </a:r>
            <a:r>
              <a:rPr lang="es-ES" sz="2400" dirty="0">
                <a:solidFill>
                  <a:srgbClr val="2C4293"/>
                </a:solidFill>
              </a:rPr>
              <a:t> Cada nueva funcionalidad es subida al repositorio, revisada, probada y luego integrada al sistema principal.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944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C0B73-DFE9-86B8-83BB-C10034012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91CD-3B33-C4AE-1655-A9073780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Impact"/>
              </a:rPr>
              <a:t>Referencias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787C5-0A3C-21E9-3D19-47F799EC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96"/>
            <a:ext cx="10515600" cy="42237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ea typeface="+mn-lt"/>
              <a:cs typeface="+mn-lt"/>
              <a:hlinkClick r:id="rId2"/>
            </a:endParaRPr>
          </a:p>
          <a:p>
            <a:r>
              <a:rPr lang="es-ES" dirty="0">
                <a:ea typeface="+mn-lt"/>
                <a:cs typeface="+mn-lt"/>
              </a:rPr>
              <a:t>Google Cloud. (s.f.). Contenedores vs máquinas virtuales. Google Cloud. </a:t>
            </a:r>
            <a:r>
              <a:rPr lang="es-ES" dirty="0">
                <a:ea typeface="+mn-lt"/>
                <a:cs typeface="+mn-lt"/>
                <a:hlinkClick r:id="rId2"/>
              </a:rPr>
              <a:t>https://cloud.google.com/discover/containers-vs-vms?hl=es-419</a:t>
            </a:r>
            <a:endParaRPr lang="es-ES" dirty="0">
              <a:ea typeface="+mn-lt"/>
              <a:cs typeface="+mn-lt"/>
            </a:endParaRPr>
          </a:p>
          <a:p>
            <a:r>
              <a:rPr lang="nl-NL" dirty="0">
                <a:ea typeface="+mn-lt"/>
                <a:cs typeface="+mn-lt"/>
              </a:rPr>
              <a:t>Docker Curriculum. (s.f.). Docker Curriculum. </a:t>
            </a:r>
            <a:r>
              <a:rPr lang="nl-NL" dirty="0">
                <a:ea typeface="+mn-lt"/>
                <a:cs typeface="+mn-lt"/>
                <a:hlinkClick r:id="rId3"/>
              </a:rPr>
              <a:t>https://docker-curriculum.com/</a:t>
            </a:r>
            <a:endParaRPr lang="nl-NL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GitHub. (</a:t>
            </a:r>
            <a:r>
              <a:rPr lang="en-US" dirty="0" err="1">
                <a:ea typeface="+mn-lt"/>
                <a:cs typeface="+mn-lt"/>
              </a:rPr>
              <a:t>s.f.</a:t>
            </a:r>
            <a:r>
              <a:rPr lang="en-US" dirty="0">
                <a:ea typeface="+mn-lt"/>
                <a:cs typeface="+mn-lt"/>
              </a:rPr>
              <a:t>). CI/CD: Continuous integration and continuous delivery. GitHub. https://github.com/resources/articles/devops/ci-cd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553FB37-62CD-4B1E-872E-F071D7871C96}"/>
              </a:ext>
            </a:extLst>
          </p:cNvPr>
          <p:cNvSpPr txBox="1"/>
          <p:nvPr/>
        </p:nvSpPr>
        <p:spPr>
          <a:xfrm>
            <a:off x="3962400" y="6369205"/>
            <a:ext cx="66368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>
                <a:solidFill>
                  <a:srgbClr val="BDD6EE"/>
                </a:solidFill>
              </a:rPr>
              <a:t>https://aws.amazon.com/es/what-is/code-quality/</a:t>
            </a:r>
          </a:p>
        </p:txBody>
      </p:sp>
    </p:spTree>
    <p:extLst>
      <p:ext uri="{BB962C8B-B14F-4D97-AF65-F5344CB8AC3E}">
        <p14:creationId xmlns:p14="http://schemas.microsoft.com/office/powerpoint/2010/main" val="215720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7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AA5E-4F91-ACAD-92EF-0D9771AF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err="1"/>
              <a:t>DevOps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4F588-37E7-E5C2-94D2-DB6B442B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57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ea typeface="Calibri"/>
                <a:cs typeface="Calibri"/>
              </a:rPr>
              <a:t>Es un conjunto de herramientas, prácticas y una filosofía cultural que busca integrar el desarrollo de software (</a:t>
            </a:r>
            <a:r>
              <a:rPr lang="es-ES" dirty="0" err="1">
                <a:ea typeface="Calibri"/>
                <a:cs typeface="Calibri"/>
              </a:rPr>
              <a:t>Development</a:t>
            </a:r>
            <a:r>
              <a:rPr lang="es-ES" dirty="0">
                <a:ea typeface="Calibri"/>
                <a:cs typeface="Calibri"/>
              </a:rPr>
              <a:t>) y las operaciones de TI     (</a:t>
            </a:r>
            <a:r>
              <a:rPr lang="es-ES" dirty="0" err="1">
                <a:ea typeface="Calibri"/>
                <a:cs typeface="Calibri"/>
              </a:rPr>
              <a:t>Operations</a:t>
            </a:r>
            <a:r>
              <a:rPr lang="es-ES" dirty="0">
                <a:ea typeface="Calibri"/>
                <a:cs typeface="Calibri"/>
              </a:rPr>
              <a:t>) para mejorar la eficiencia, la calidad y la velocidad en la entrega de software.</a:t>
            </a:r>
          </a:p>
        </p:txBody>
      </p:sp>
    </p:spTree>
    <p:extLst>
      <p:ext uri="{BB962C8B-B14F-4D97-AF65-F5344CB8AC3E}">
        <p14:creationId xmlns:p14="http://schemas.microsoft.com/office/powerpoint/2010/main" val="356713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90BF-64A0-C64A-EF2C-E090078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>
                <a:latin typeface="Impact"/>
              </a:rPr>
              <a:t>Principales objetivos.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C896C-7014-F6C8-35EE-867BE464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s-ES" dirty="0">
                <a:solidFill>
                  <a:srgbClr val="098559"/>
                </a:solidFill>
                <a:latin typeface="Impact"/>
              </a:rPr>
              <a:t>Automatización: </a:t>
            </a:r>
            <a:r>
              <a:rPr lang="es-ES" dirty="0">
                <a:latin typeface="Calibri"/>
                <a:ea typeface="Calibri"/>
                <a:cs typeface="Calibri"/>
              </a:rPr>
              <a:t>Reduce tareas manuales en desarrollo pruebas y despliegues 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Integración y entrega continua (CI/CD):</a:t>
            </a:r>
            <a:r>
              <a:rPr lang="es-ES" dirty="0">
                <a:latin typeface="Impact"/>
                <a:ea typeface="Calibri"/>
                <a:cs typeface="Calibri"/>
              </a:rPr>
              <a:t> </a:t>
            </a:r>
            <a:r>
              <a:rPr lang="es-ES" dirty="0">
                <a:latin typeface="Calibri"/>
                <a:ea typeface="Calibri"/>
                <a:cs typeface="Calibri"/>
              </a:rPr>
              <a:t>Permite lanzar nuevas versiones de software de manera rápida y estable.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Colaboración:</a:t>
            </a:r>
            <a:r>
              <a:rPr lang="es-ES" dirty="0">
                <a:latin typeface="Impact"/>
                <a:ea typeface="Calibri"/>
                <a:cs typeface="Calibri"/>
              </a:rPr>
              <a:t> </a:t>
            </a:r>
            <a:r>
              <a:rPr lang="es-ES" dirty="0">
                <a:latin typeface="Calibri"/>
                <a:ea typeface="Calibri"/>
                <a:cs typeface="Calibri"/>
              </a:rPr>
              <a:t>Mejora la comunicación entre desarrolles y equipos de Operaciones .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rgbClr val="098559"/>
                </a:solidFill>
                <a:latin typeface="Impact"/>
                <a:ea typeface="Calibri"/>
                <a:cs typeface="Calibri"/>
              </a:rPr>
              <a:t>Monitoreo y retroalimentación: </a:t>
            </a:r>
            <a:r>
              <a:rPr lang="es-ES" dirty="0">
                <a:latin typeface="Calibri"/>
                <a:ea typeface="Calibri"/>
                <a:cs typeface="Calibri"/>
              </a:rPr>
              <a:t>Identifica problemas en tiempo real para mejorar el software</a:t>
            </a:r>
          </a:p>
          <a:p>
            <a:pPr marL="514350" indent="-514350">
              <a:buAutoNum type="arabicPeriod"/>
            </a:pPr>
            <a:endParaRPr lang="es-ES"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1803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148618-F4B4-430C-3B20-C23A1240DB91}"/>
              </a:ext>
            </a:extLst>
          </p:cNvPr>
          <p:cNvSpPr txBox="1"/>
          <p:nvPr/>
        </p:nvSpPr>
        <p:spPr>
          <a:xfrm>
            <a:off x="889000" y="663221"/>
            <a:ext cx="68862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000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Herramientas de DevOps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4CBC98-79E9-0D6A-683B-2D7C2C9FC5BD}"/>
              </a:ext>
            </a:extLst>
          </p:cNvPr>
          <p:cNvSpPr txBox="1"/>
          <p:nvPr/>
        </p:nvSpPr>
        <p:spPr>
          <a:xfrm>
            <a:off x="889000" y="1721555"/>
            <a:ext cx="72389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s-ES" sz="2800" dirty="0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Control de versiones: 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Git, GitHub, </a:t>
            </a:r>
            <a:r>
              <a:rPr lang="es-E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GitLab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r>
              <a:rPr lang="es-ES" sz="2800" dirty="0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Integración y entrega continua: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Jenkins, GitHub </a:t>
            </a:r>
            <a:r>
              <a:rPr lang="es-E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Actions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r>
              <a:rPr lang="es-ES" sz="2800" dirty="0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Infraestructura como código: </a:t>
            </a:r>
            <a:r>
              <a:rPr lang="es-E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Terraform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Ansible.</a:t>
            </a:r>
          </a:p>
          <a:p>
            <a:pPr marL="514350" indent="-514350">
              <a:buAutoNum type="arabicPeriod"/>
            </a:pPr>
            <a:r>
              <a:rPr lang="es-ES" sz="2800" dirty="0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Contenedores y </a:t>
            </a:r>
            <a:r>
              <a:rPr lang="es-ES" sz="2800" dirty="0" err="1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orquestacion</a:t>
            </a:r>
            <a:r>
              <a:rPr lang="es-ES" sz="2800" dirty="0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: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Docker, </a:t>
            </a:r>
            <a:r>
              <a:rPr lang="es-E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Kubernetes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r>
              <a:rPr lang="es-ES" sz="2800" dirty="0">
                <a:solidFill>
                  <a:schemeClr val="bg1"/>
                </a:solidFill>
                <a:latin typeface="Impact"/>
                <a:ea typeface="Calibri"/>
                <a:cs typeface="Calibri"/>
              </a:rPr>
              <a:t>Monitoreo: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Prometheus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s-E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Grafana</a:t>
            </a:r>
            <a:r>
              <a:rPr lang="es-E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endParaRPr lang="es-ES" sz="2800">
              <a:latin typeface="Impac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2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6CA5F-955F-9A4C-A23B-052710A6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Containers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41404-076D-2CB1-9133-36AB69F4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1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Calibri"/>
                <a:cs typeface="Calibri"/>
              </a:rPr>
              <a:t>Los Containers son espacios de ejecución de software, muy parecidos a las máquinas virtuales, con la diferencia de ser mucho más ligeras y portables, pues los containers traen los paquetes estrictamente necesarios para ejecutar el software deseado en cualquier dispositivo.</a:t>
            </a: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  <p:pic>
        <p:nvPicPr>
          <p:cNvPr id="4" name="Imagen 3" descr="Título de la imagen">
            <a:extLst>
              <a:ext uri="{FF2B5EF4-FFF2-40B4-BE49-F238E27FC236}">
                <a16:creationId xmlns:a16="http://schemas.microsoft.com/office/drawing/2014/main" id="{935680B4-9ACF-0A9B-6FB7-E35AEEC5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9864" b="-7143"/>
          <a:stretch/>
        </p:blipFill>
        <p:spPr>
          <a:xfrm>
            <a:off x="4104338" y="3054182"/>
            <a:ext cx="3986642" cy="298643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194FAA2-DE7C-1910-31CB-8A30A14619D0}"/>
              </a:ext>
            </a:extLst>
          </p:cNvPr>
          <p:cNvSpPr txBox="1">
            <a:spLocks/>
          </p:cNvSpPr>
          <p:nvPr/>
        </p:nvSpPr>
        <p:spPr>
          <a:xfrm>
            <a:off x="4320435" y="5923723"/>
            <a:ext cx="3897684" cy="572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>
                <a:ea typeface="Calibri"/>
                <a:cs typeface="Calibri"/>
              </a:rPr>
              <a:t>Estructura de un Container</a:t>
            </a: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895B2-E05D-4A4E-5B28-83EE7ED97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9AB7F-B86E-C943-94EB-21307989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Containers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1A78D-97BE-F6A5-3BA4-09B36FC7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1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Calibri"/>
                <a:cs typeface="Calibri"/>
              </a:rPr>
              <a:t>El formato de container más utilizado es Docker que es de código de abierto y es compatible con un gran número de plataformas, por lo que es muy popular entre los desarrolladores.</a:t>
            </a: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  <p:pic>
        <p:nvPicPr>
          <p:cNvPr id="5" name="Imagen 4" descr="Docker: Contenedores en redes independientes y como conectarlos – Tira que  libras …">
            <a:extLst>
              <a:ext uri="{FF2B5EF4-FFF2-40B4-BE49-F238E27FC236}">
                <a16:creationId xmlns:a16="http://schemas.microsoft.com/office/drawing/2014/main" id="{4294E3F3-56F8-519F-3FA2-07A29572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72" y="2308752"/>
            <a:ext cx="3651337" cy="3618358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36F05D7-19CA-9C9C-FBDF-56D68122B7AF}"/>
              </a:ext>
            </a:extLst>
          </p:cNvPr>
          <p:cNvSpPr txBox="1">
            <a:spLocks/>
          </p:cNvSpPr>
          <p:nvPr/>
        </p:nvSpPr>
        <p:spPr>
          <a:xfrm>
            <a:off x="5061558" y="5516626"/>
            <a:ext cx="2300616" cy="572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2C429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>
                <a:ea typeface="Calibri"/>
                <a:cs typeface="Calibri"/>
              </a:rPr>
              <a:t>Logo de Docker</a:t>
            </a: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1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F57422-2163-2597-519C-C2780056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CI/CD 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1F825C-723C-821D-C8F5-3EE24934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Es un conjunto de </a:t>
            </a:r>
            <a:r>
              <a:rPr lang="en-US" err="1">
                <a:ea typeface="+mn-lt"/>
                <a:cs typeface="+mn-lt"/>
              </a:rPr>
              <a:t>prácticas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herramientas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diseñadas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mejorar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desarrollo</a:t>
            </a:r>
            <a:r>
              <a:rPr lang="en-US">
                <a:ea typeface="+mn-lt"/>
                <a:cs typeface="+mn-lt"/>
              </a:rPr>
              <a:t> de software </a:t>
            </a:r>
            <a:r>
              <a:rPr lang="en-US" err="1">
                <a:ea typeface="+mn-lt"/>
                <a:cs typeface="+mn-lt"/>
              </a:rPr>
              <a:t>mediante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automatización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compilaciones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pruebas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implementación</a:t>
            </a:r>
            <a:r>
              <a:rPr lang="en-US">
                <a:ea typeface="+mn-lt"/>
                <a:cs typeface="+mn-lt"/>
              </a:rPr>
              <a:t>, lo que </a:t>
            </a:r>
            <a:r>
              <a:rPr lang="en-US" err="1">
                <a:ea typeface="+mn-lt"/>
                <a:cs typeface="+mn-lt"/>
              </a:rPr>
              <a:t>permite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enviar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cambios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código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manera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más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rápida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confiable</a:t>
            </a:r>
            <a:r>
              <a:rPr lang="en-US">
                <a:ea typeface="+mn-lt"/>
                <a:cs typeface="+mn-lt"/>
              </a:rPr>
              <a:t>.</a:t>
            </a: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Ayudan a los equipos de DevOps a reducir las tareas manuales</a:t>
            </a:r>
            <a:endParaRPr lang="es-ES"/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B93D1E16-52A6-26BC-EDDE-E66DEE3E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11" y="3695474"/>
            <a:ext cx="5204430" cy="27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22988-66DE-510C-B87A-4655E5FE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Integración continua (CI)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89B53-A3DD-9822-B93F-BF2BFB74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Consiste en integrar modificaciones de código en la rama principal del repositorio compartido de manera regular y anticipada.</a:t>
            </a:r>
            <a:endParaRPr lang="es-ES"/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Cada cambio se prueba automáticamente, detectando errores y vulnerabilidades tempranamente en el proceso de desarrollo</a:t>
            </a: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20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70D57-6E0D-F375-7D9D-6BB6CD8E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Impact"/>
              </a:rPr>
              <a:t>Entrega e implementación continua (CD)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142BD-4595-1DD7-B115-40C3AAFE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La entrega continua automatiza el proceso de llevar los cambios de código a entornos listos para producción, pero requiere una aprobación manual antes de su implementación final. </a:t>
            </a:r>
          </a:p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En cambio, la implementación continua va un paso más allá, desplegando automáticamente los cambios en producción y poniéndolos a disposición de los clientes sin necesidad de intervención manual.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99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ueva marca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824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Impact</vt:lpstr>
      <vt:lpstr>Mercury SSm A</vt:lpstr>
      <vt:lpstr>Tw Cen MT</vt:lpstr>
      <vt:lpstr>Wingdings</vt:lpstr>
      <vt:lpstr>Tema de Office</vt:lpstr>
      <vt:lpstr>Conceptualización</vt:lpstr>
      <vt:lpstr>DevOps</vt:lpstr>
      <vt:lpstr>Principales objetivos.</vt:lpstr>
      <vt:lpstr>Presentación de PowerPoint</vt:lpstr>
      <vt:lpstr>Containers</vt:lpstr>
      <vt:lpstr>Containers</vt:lpstr>
      <vt:lpstr>CI/CD </vt:lpstr>
      <vt:lpstr>Integración continua (CI)</vt:lpstr>
      <vt:lpstr>Entrega e implementación continua (CD)</vt:lpstr>
      <vt:lpstr>CALIDAD DE CÓDIGO</vt:lpstr>
      <vt:lpstr>Aplicación de la conceptualización </vt:lpstr>
      <vt:lpstr>Entidades encontradas para la ejecución de las clases</vt:lpstr>
      <vt:lpstr>Implementación de DevOps en nuestro proyecto:</vt:lpstr>
      <vt:lpstr>Desarrollo del sistema 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Mavy Catherine Gutierrez Cedeno</dc:creator>
  <cp:lastModifiedBy>Kathy Luz Otero Perez</cp:lastModifiedBy>
  <cp:revision>15</cp:revision>
  <dcterms:created xsi:type="dcterms:W3CDTF">2023-09-28T21:13:09Z</dcterms:created>
  <dcterms:modified xsi:type="dcterms:W3CDTF">2025-03-06T12:26:01Z</dcterms:modified>
</cp:coreProperties>
</file>