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66" r:id="rId2"/>
    <p:sldId id="375" r:id="rId3"/>
    <p:sldId id="376" r:id="rId4"/>
    <p:sldId id="367" r:id="rId5"/>
    <p:sldId id="371" r:id="rId6"/>
    <p:sldId id="373" r:id="rId7"/>
    <p:sldId id="374" r:id="rId8"/>
    <p:sldId id="372" r:id="rId9"/>
    <p:sldId id="378" r:id="rId10"/>
    <p:sldId id="379" r:id="rId11"/>
    <p:sldId id="380" r:id="rId12"/>
    <p:sldId id="279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293"/>
    <a:srgbClr val="0985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C31A3-61A6-E1C6-6368-F313D4579949}" v="47" dt="2025-03-06T19:21:09.729"/>
    <p1510:client id="{DA26C625-018A-296E-F7F8-90A26039260B}" v="10" dt="2025-03-07T04:13:20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E22D9D5-FB75-516A-7656-BE065A398D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EEB0CDD-7C16-5CCD-E0A1-1AD40E105A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C15AA-1F64-4C98-8E89-179664DE5CF8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D88BA3D-95CD-3257-BA7D-5556608C61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7B120D-8517-2D48-DEAD-450303220D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FEC50-884E-4518-BE0F-DEC060858C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835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C175F-281A-455C-A4B0-D440B168FE40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F137B-B43D-48B0-BDFE-A6CE95E3BA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1501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emf"/><Relationship Id="rId5" Type="http://schemas.openxmlformats.org/officeDocument/2006/relationships/image" Target="../media/image4.emf"/><Relationship Id="rId4" Type="http://schemas.openxmlformats.org/officeDocument/2006/relationships/image" Target="../media/image12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3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ción 2 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29D5C-0F3A-FA90-8315-210C89B61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076276"/>
            <a:ext cx="11377677" cy="2387600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ts val="6000"/>
              </a:lnSpc>
              <a:defRPr lang="es-CO" sz="6000" kern="1200" dirty="0">
                <a:solidFill>
                  <a:srgbClr val="2C4293"/>
                </a:solidFill>
                <a:latin typeface="Impact" panose="020B0806030902050204" pitchFamily="34" charset="0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47EB43-C679-5FE2-9C8C-E3C11ECB0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5D06-EC48-4533-817B-453AF6AA501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B829C1-FA94-3ED1-73C8-793FF6BD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C2B0A7-3798-6DEF-F059-772124FA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AFFB-BFEA-47DB-960B-4CD1F881D8A0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5F2AB9A-A82C-183E-64F0-FCE20825EC7B}"/>
              </a:ext>
            </a:extLst>
          </p:cNvPr>
          <p:cNvPicPr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4323" y="4645152"/>
            <a:ext cx="4203029" cy="118474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F4457D7-041D-6543-DB0A-5628B8CF5F99}"/>
              </a:ext>
            </a:extLst>
          </p:cNvPr>
          <p:cNvPicPr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304" y="0"/>
            <a:ext cx="1377696" cy="193010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3B48D9E-45F2-2EAD-2C82-021F68FDDE32}"/>
              </a:ext>
            </a:extLst>
          </p:cNvPr>
          <p:cNvPicPr/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8638" y="4937405"/>
            <a:ext cx="3031462" cy="19205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30BA96E-0911-CA36-7858-1E4B2AF7FF6F}"/>
              </a:ext>
            </a:extLst>
          </p:cNvPr>
          <p:cNvPicPr/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7196" y="0"/>
            <a:ext cx="833330" cy="120379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B97B7DF-24B7-1CED-EF07-DDE79D3AE096}"/>
              </a:ext>
            </a:extLst>
          </p:cNvPr>
          <p:cNvPicPr/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34" t="68786"/>
          <a:stretch/>
        </p:blipFill>
        <p:spPr>
          <a:xfrm>
            <a:off x="3514443" y="288930"/>
            <a:ext cx="2700723" cy="13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2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3987A2F4-F582-D9A3-376C-50E6D0E4B22E}"/>
              </a:ext>
            </a:extLst>
          </p:cNvPr>
          <p:cNvGrpSpPr/>
          <p:nvPr userDrawn="1"/>
        </p:nvGrpSpPr>
        <p:grpSpPr>
          <a:xfrm>
            <a:off x="5825067" y="-404"/>
            <a:ext cx="6366933" cy="6858404"/>
            <a:chOff x="6096000" y="-404"/>
            <a:chExt cx="6096000" cy="6858404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F4A1E69B-5A93-C9C6-9C14-66E3E51BE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0"/>
              <a:ext cx="6096000" cy="6858000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848386FF-3BD7-91FC-EA5B-31CB469108A1}"/>
                </a:ext>
              </a:extLst>
            </p:cNvPr>
            <p:cNvPicPr/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61196" y="-404"/>
              <a:ext cx="1430804" cy="1997595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FB5CDF2E-AA69-86A2-70B2-35382807C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5490" y="5436998"/>
              <a:ext cx="774700" cy="838200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01C514D6-8B1A-F72D-5A9D-586721745CFB}"/>
                </a:ext>
              </a:extLst>
            </p:cNvPr>
            <p:cNvPicPr/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27196" y="0"/>
              <a:ext cx="833330" cy="120379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6496B21-56D1-4A75-8B3A-D32A113F7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770790" cy="1600200"/>
          </a:xfrm>
        </p:spPr>
        <p:txBody>
          <a:bodyPr anchor="b"/>
          <a:lstStyle>
            <a:lvl1pPr>
              <a:defRPr lang="es-CO" sz="3200" kern="1200" dirty="0">
                <a:solidFill>
                  <a:srgbClr val="1C8558"/>
                </a:solidFill>
                <a:latin typeface="Impact" panose="020B0806030902050204" pitchFamily="34" charset="0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EA4ED02-51AF-B6F1-55A0-AABD9B4AD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9" y="987425"/>
            <a:ext cx="547511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877D62-C299-FBA1-0683-819334959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77079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C297C2-E5DB-BBF0-A31C-B812EA4F6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5D06-EC48-4533-817B-453AF6AA501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25D73B-4AD6-CADB-55AD-F6052739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9E8C17-021B-F1A3-7E51-87812B06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AFFB-BFEA-47DB-960B-4CD1F881D8A0}" type="slidenum">
              <a:rPr lang="es-CO" smtClean="0"/>
              <a:t>‹Nº›</a:t>
            </a:fld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B44D825-03D5-1FAE-2ECA-B60D80CE8C19}"/>
              </a:ext>
            </a:extLst>
          </p:cNvPr>
          <p:cNvPicPr/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4867" y="5868988"/>
            <a:ext cx="2849492" cy="113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1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solidFill>
          <a:srgbClr val="2C42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DEF4BEE-84E1-9995-87A1-D974A10E60CA}"/>
              </a:ext>
            </a:extLst>
          </p:cNvPr>
          <p:cNvPicPr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6625" y="4931223"/>
            <a:ext cx="3031462" cy="1920595"/>
          </a:xfrm>
          <a:prstGeom prst="rect">
            <a:avLst/>
          </a:prstGeom>
        </p:spPr>
      </p:pic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A47783-BC09-0AB4-CA90-C9E5B264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5D06-EC48-4533-817B-453AF6AA501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0B3178-2ADE-A53B-E223-AB7B408F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E45759-CC98-597D-E3C6-4F80D73B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AFFB-BFEA-47DB-960B-4CD1F881D8A0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6F338E07-A336-7D86-A057-93EAB257B72C}"/>
              </a:ext>
            </a:extLst>
          </p:cNvPr>
          <p:cNvSpPr/>
          <p:nvPr userDrawn="1"/>
        </p:nvSpPr>
        <p:spPr>
          <a:xfrm>
            <a:off x="8244952" y="0"/>
            <a:ext cx="3947048" cy="6858000"/>
          </a:xfrm>
          <a:prstGeom prst="rect">
            <a:avLst/>
          </a:prstGeom>
          <a:solidFill>
            <a:srgbClr val="2CB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1953DCC-52B7-92B3-E00D-0B59DB1ABC58}"/>
              </a:ext>
            </a:extLst>
          </p:cNvPr>
          <p:cNvPicPr/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34" t="68786"/>
          <a:stretch/>
        </p:blipFill>
        <p:spPr>
          <a:xfrm>
            <a:off x="3735580" y="118904"/>
            <a:ext cx="2700723" cy="1352245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7F88B82E-4848-D265-B670-BF62D69A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34" y="1140378"/>
            <a:ext cx="7854966" cy="1325563"/>
          </a:xfrm>
        </p:spPr>
        <p:txBody>
          <a:bodyPr/>
          <a:lstStyle>
            <a:lvl1pPr marL="0" algn="l" defTabSz="914400" rtl="0" eaLnBrk="1" latinLnBrk="0" hangingPunct="1">
              <a:defRPr lang="es-CO" sz="3200" kern="1200" dirty="0"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9870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08301E0-3B0C-66C6-7EC7-88C397E3AB1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CB5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Gráfico 5">
            <a:extLst>
              <a:ext uri="{FF2B5EF4-FFF2-40B4-BE49-F238E27FC236}">
                <a16:creationId xmlns:a16="http://schemas.microsoft.com/office/drawing/2014/main" id="{EC4B1DBC-C9B1-E028-F13F-B52F8066EE07}"/>
              </a:ext>
            </a:extLst>
          </p:cNvPr>
          <p:cNvSpPr/>
          <p:nvPr userDrawn="1"/>
        </p:nvSpPr>
        <p:spPr>
          <a:xfrm>
            <a:off x="1381539" y="3310253"/>
            <a:ext cx="9293087" cy="3547747"/>
          </a:xfrm>
          <a:custGeom>
            <a:avLst/>
            <a:gdLst>
              <a:gd name="connsiteX0" fmla="*/ 6987421 w 7345048"/>
              <a:gd name="connsiteY0" fmla="*/ 1768235 h 3547747"/>
              <a:gd name="connsiteX1" fmla="*/ 6987421 w 7345048"/>
              <a:gd name="connsiteY1" fmla="*/ 1778951 h 3547747"/>
              <a:gd name="connsiteX2" fmla="*/ 7345049 w 7345048"/>
              <a:gd name="connsiteY2" fmla="*/ 2199593 h 3547747"/>
              <a:gd name="connsiteX3" fmla="*/ 7345049 w 7345048"/>
              <a:gd name="connsiteY3" fmla="*/ 3263878 h 3547747"/>
              <a:gd name="connsiteX4" fmla="*/ 7061380 w 7345048"/>
              <a:gd name="connsiteY4" fmla="*/ 3547747 h 3547747"/>
              <a:gd name="connsiteX5" fmla="*/ 4731305 w 7345048"/>
              <a:gd name="connsiteY5" fmla="*/ 3547747 h 3547747"/>
              <a:gd name="connsiteX6" fmla="*/ 4731305 w 7345048"/>
              <a:gd name="connsiteY6" fmla="*/ 1899286 h 3547747"/>
              <a:gd name="connsiteX7" fmla="*/ 6375955 w 7345048"/>
              <a:gd name="connsiteY7" fmla="*/ 1899286 h 3547747"/>
              <a:gd name="connsiteX8" fmla="*/ 6375955 w 7345048"/>
              <a:gd name="connsiteY8" fmla="*/ 1648965 h 3547747"/>
              <a:gd name="connsiteX9" fmla="*/ 4481168 w 7345048"/>
              <a:gd name="connsiteY9" fmla="*/ 1648965 h 3547747"/>
              <a:gd name="connsiteX10" fmla="*/ 4481168 w 7345048"/>
              <a:gd name="connsiteY10" fmla="*/ 3547747 h 3547747"/>
              <a:gd name="connsiteX11" fmla="*/ 2958643 w 7345048"/>
              <a:gd name="connsiteY11" fmla="*/ 3547747 h 3547747"/>
              <a:gd name="connsiteX12" fmla="*/ 2958643 w 7345048"/>
              <a:gd name="connsiteY12" fmla="*/ 1648965 h 3547747"/>
              <a:gd name="connsiteX13" fmla="*/ 2708449 w 7345048"/>
              <a:gd name="connsiteY13" fmla="*/ 1648965 h 3547747"/>
              <a:gd name="connsiteX14" fmla="*/ 2708449 w 7345048"/>
              <a:gd name="connsiteY14" fmla="*/ 3547747 h 3547747"/>
              <a:gd name="connsiteX15" fmla="*/ 283669 w 7345048"/>
              <a:gd name="connsiteY15" fmla="*/ 3547747 h 3547747"/>
              <a:gd name="connsiteX16" fmla="*/ 0 w 7345048"/>
              <a:gd name="connsiteY16" fmla="*/ 3263878 h 3547747"/>
              <a:gd name="connsiteX17" fmla="*/ 0 w 7345048"/>
              <a:gd name="connsiteY17" fmla="*/ 283813 h 3547747"/>
              <a:gd name="connsiteX18" fmla="*/ 283669 w 7345048"/>
              <a:gd name="connsiteY18" fmla="*/ 0 h 3547747"/>
              <a:gd name="connsiteX19" fmla="*/ 1292854 w 7345048"/>
              <a:gd name="connsiteY19" fmla="*/ 0 h 3547747"/>
              <a:gd name="connsiteX20" fmla="*/ 1292854 w 7345048"/>
              <a:gd name="connsiteY20" fmla="*/ 2400377 h 3547747"/>
              <a:gd name="connsiteX21" fmla="*/ 1543047 w 7345048"/>
              <a:gd name="connsiteY21" fmla="*/ 2400377 h 3547747"/>
              <a:gd name="connsiteX22" fmla="*/ 1543047 w 7345048"/>
              <a:gd name="connsiteY22" fmla="*/ 0 h 3547747"/>
              <a:gd name="connsiteX23" fmla="*/ 7061324 w 7345048"/>
              <a:gd name="connsiteY23" fmla="*/ 0 h 3547747"/>
              <a:gd name="connsiteX24" fmla="*/ 7344993 w 7345048"/>
              <a:gd name="connsiteY24" fmla="*/ 283813 h 3547747"/>
              <a:gd name="connsiteX25" fmla="*/ 7344993 w 7345048"/>
              <a:gd name="connsiteY25" fmla="*/ 1348098 h 3547747"/>
              <a:gd name="connsiteX26" fmla="*/ 6987365 w 7345048"/>
              <a:gd name="connsiteY26" fmla="*/ 1768235 h 354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345048" h="3547747">
                <a:moveTo>
                  <a:pt x="6987421" y="1768235"/>
                </a:moveTo>
                <a:cubicBezTo>
                  <a:pt x="6981141" y="1769245"/>
                  <a:pt x="6981141" y="1777941"/>
                  <a:pt x="6987421" y="1778951"/>
                </a:cubicBezTo>
                <a:cubicBezTo>
                  <a:pt x="7190010" y="1811433"/>
                  <a:pt x="7345049" y="1987364"/>
                  <a:pt x="7345049" y="2199593"/>
                </a:cubicBezTo>
                <a:lnTo>
                  <a:pt x="7345049" y="3263878"/>
                </a:lnTo>
                <a:cubicBezTo>
                  <a:pt x="7345049" y="3421072"/>
                  <a:pt x="7217933" y="3547747"/>
                  <a:pt x="7061380" y="3547747"/>
                </a:cubicBezTo>
                <a:lnTo>
                  <a:pt x="4731305" y="3547747"/>
                </a:lnTo>
                <a:lnTo>
                  <a:pt x="4731305" y="1899286"/>
                </a:lnTo>
                <a:lnTo>
                  <a:pt x="6375955" y="1899286"/>
                </a:lnTo>
                <a:lnTo>
                  <a:pt x="6375955" y="1648965"/>
                </a:lnTo>
                <a:lnTo>
                  <a:pt x="4481168" y="1648965"/>
                </a:lnTo>
                <a:lnTo>
                  <a:pt x="4481168" y="3547747"/>
                </a:lnTo>
                <a:lnTo>
                  <a:pt x="2958643" y="3547747"/>
                </a:lnTo>
                <a:lnTo>
                  <a:pt x="2958643" y="1648965"/>
                </a:lnTo>
                <a:lnTo>
                  <a:pt x="2708449" y="1648965"/>
                </a:lnTo>
                <a:lnTo>
                  <a:pt x="2708449" y="3547747"/>
                </a:lnTo>
                <a:lnTo>
                  <a:pt x="283669" y="3547747"/>
                </a:lnTo>
                <a:cubicBezTo>
                  <a:pt x="127059" y="3547747"/>
                  <a:pt x="0" y="3421128"/>
                  <a:pt x="0" y="3263878"/>
                </a:cubicBezTo>
                <a:lnTo>
                  <a:pt x="0" y="283813"/>
                </a:lnTo>
                <a:cubicBezTo>
                  <a:pt x="0" y="127068"/>
                  <a:pt x="127003" y="0"/>
                  <a:pt x="283669" y="0"/>
                </a:cubicBezTo>
                <a:lnTo>
                  <a:pt x="1292854" y="0"/>
                </a:lnTo>
                <a:lnTo>
                  <a:pt x="1292854" y="2400377"/>
                </a:lnTo>
                <a:lnTo>
                  <a:pt x="1543047" y="2400377"/>
                </a:lnTo>
                <a:lnTo>
                  <a:pt x="1543047" y="0"/>
                </a:lnTo>
                <a:lnTo>
                  <a:pt x="7061324" y="0"/>
                </a:lnTo>
                <a:cubicBezTo>
                  <a:pt x="7217990" y="0"/>
                  <a:pt x="7344993" y="127068"/>
                  <a:pt x="7344993" y="283813"/>
                </a:cubicBezTo>
                <a:lnTo>
                  <a:pt x="7344993" y="1348098"/>
                </a:lnTo>
                <a:cubicBezTo>
                  <a:pt x="7344993" y="1560270"/>
                  <a:pt x="7189954" y="1735809"/>
                  <a:pt x="6987365" y="176823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606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5682C15-67C8-D9CD-98CB-A2E64AB08BDC}"/>
              </a:ext>
            </a:extLst>
          </p:cNvPr>
          <p:cNvPicPr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075610" y="5369566"/>
            <a:ext cx="2112431" cy="148843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5AE9343-8BD3-4009-4B4F-EDC543B16F36}"/>
              </a:ext>
            </a:extLst>
          </p:cNvPr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11353800" y="-1"/>
            <a:ext cx="850900" cy="838200"/>
          </a:xfrm>
          <a:prstGeom prst="rect">
            <a:avLst/>
          </a:prstGeom>
        </p:spPr>
      </p:pic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FE0C2D5-CD19-853F-7866-58780F1E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5D06-EC48-4533-817B-453AF6AA501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E03319-1ADC-5686-2B5C-1BB54966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660D72-69E8-4B55-7049-F808E1A9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AFFB-BFEA-47DB-960B-4CD1F881D8A0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4929E5-577B-46EE-5B6C-687B82079A80}"/>
              </a:ext>
            </a:extLst>
          </p:cNvPr>
          <p:cNvPicPr/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1137" b="30387"/>
          <a:stretch/>
        </p:blipFill>
        <p:spPr>
          <a:xfrm rot="16200000">
            <a:off x="4570169" y="-388313"/>
            <a:ext cx="1137522" cy="1914146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AD32EE27-5938-8044-4E03-502AA399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14" y="543002"/>
            <a:ext cx="3949943" cy="1325563"/>
          </a:xfrm>
        </p:spPr>
        <p:txBody>
          <a:bodyPr/>
          <a:lstStyle>
            <a:lvl1pPr marL="0" algn="l" defTabSz="914400" rtl="0" eaLnBrk="1" latinLnBrk="0" hangingPunct="1">
              <a:defRPr lang="es-CO" sz="3200" kern="1200" dirty="0">
                <a:solidFill>
                  <a:srgbClr val="2C4293"/>
                </a:solidFill>
                <a:latin typeface="Impact" panose="020B0806030902050204" pitchFamily="34" charset="0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5855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D5682C15-67C8-D9CD-98CB-A2E64AB08BDC}"/>
              </a:ext>
            </a:extLst>
          </p:cNvPr>
          <p:cNvPicPr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079569" y="5369566"/>
            <a:ext cx="2112431" cy="148843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5AE9343-8BD3-4009-4B4F-EDC543B16F36}"/>
              </a:ext>
            </a:extLst>
          </p:cNvPr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11353800" y="0"/>
            <a:ext cx="850900" cy="838200"/>
          </a:xfrm>
          <a:prstGeom prst="rect">
            <a:avLst/>
          </a:prstGeom>
        </p:spPr>
      </p:pic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FE0C2D5-CD19-853F-7866-58780F1E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5D06-EC48-4533-817B-453AF6AA501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E03319-1ADC-5686-2B5C-1BB54966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660D72-69E8-4B55-7049-F808E1A9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AFFB-BFEA-47DB-960B-4CD1F881D8A0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08301E0-3B0C-66C6-7EC7-88C397E3AB1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CB5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4929E5-577B-46EE-5B6C-687B82079A80}"/>
              </a:ext>
            </a:extLst>
          </p:cNvPr>
          <p:cNvPicPr/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1137" b="30387"/>
          <a:stretch/>
        </p:blipFill>
        <p:spPr>
          <a:xfrm rot="16200000">
            <a:off x="4570169" y="-388313"/>
            <a:ext cx="1137522" cy="1914146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AD32EE27-5938-8044-4E03-502AA399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14" y="543002"/>
            <a:ext cx="3949943" cy="1325563"/>
          </a:xfrm>
        </p:spPr>
        <p:txBody>
          <a:bodyPr/>
          <a:lstStyle>
            <a:lvl1pPr marL="0" algn="l" defTabSz="914400" rtl="0" eaLnBrk="1" latinLnBrk="0" hangingPunct="1">
              <a:defRPr lang="es-CO" sz="3200" kern="1200" dirty="0">
                <a:solidFill>
                  <a:srgbClr val="2C4293"/>
                </a:solidFill>
                <a:latin typeface="Impact" panose="020B0806030902050204" pitchFamily="34" charset="0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3800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solidFill>
          <a:srgbClr val="0985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19E37C6-2541-37A6-DC84-D6CDDE56C2DB}"/>
              </a:ext>
            </a:extLst>
          </p:cNvPr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834"/>
          <a:stretch/>
        </p:blipFill>
        <p:spPr>
          <a:xfrm>
            <a:off x="10761196" y="0"/>
            <a:ext cx="1430804" cy="126181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FF0D9D7-C1DC-E430-D818-4D9D31540219}"/>
              </a:ext>
            </a:extLst>
          </p:cNvPr>
          <p:cNvPicPr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702" y="0"/>
            <a:ext cx="833330" cy="120379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770CA2C-0D4A-5C78-9705-04CB33A6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s-CO" sz="4000" kern="1200" dirty="0">
                <a:solidFill>
                  <a:schemeClr val="bg1"/>
                </a:solidFill>
                <a:latin typeface="Impact" panose="020B0806030902050204" pitchFamily="34" charset="0"/>
                <a:ea typeface="Russo One"/>
                <a:cs typeface="Russo One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A77F11-075F-29D9-E61C-D9CA06A9F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2C4293"/>
                </a:solidFill>
              </a:defRPr>
            </a:lvl1pPr>
          </a:lstStyle>
          <a:p>
            <a:pPr lvl="0"/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1C80D1-745E-BAB0-E027-0BA17E3C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5D06-EC48-4533-817B-453AF6AA501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31D377-B6E4-7FC2-6EA8-B66BFE2F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AA83A5-94BA-164A-08E5-861DAD00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AFFB-BFEA-47DB-960B-4CD1F881D8A0}" type="slidenum">
              <a:rPr lang="es-CO" smtClean="0"/>
              <a:t>‹Nº›</a:t>
            </a:fld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CE9007B-7FFD-1E1E-2665-40444EDC7726}"/>
              </a:ext>
            </a:extLst>
          </p:cNvPr>
          <p:cNvPicPr/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051" b="-708"/>
          <a:stretch/>
        </p:blipFill>
        <p:spPr>
          <a:xfrm rot="10800000">
            <a:off x="6288471" y="5726942"/>
            <a:ext cx="2669055" cy="113105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640B18E-E6D2-7BFF-7A7B-93533469D189}"/>
              </a:ext>
            </a:extLst>
          </p:cNvPr>
          <p:cNvPicPr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746353" y="5560464"/>
            <a:ext cx="833330" cy="120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27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bg>
      <p:bgPr>
        <a:solidFill>
          <a:srgbClr val="2C42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800060-BF2A-72B3-0F23-E0D88B63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5D06-EC48-4533-817B-453AF6AA501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BBC6075-8F51-5E75-901E-C5C71CEA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922B5E-197F-6095-04B7-C939FF39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AFFB-BFEA-47DB-960B-4CD1F881D8A0}" type="slidenum">
              <a:rPr lang="es-CO" smtClean="0"/>
              <a:t>‹Nº›</a:t>
            </a:fld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25CAE76-A8B2-622F-5E8B-B09D83ADF858}"/>
              </a:ext>
            </a:extLst>
          </p:cNvPr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34" t="68786"/>
          <a:stretch/>
        </p:blipFill>
        <p:spPr>
          <a:xfrm>
            <a:off x="8432800" y="4975778"/>
            <a:ext cx="3759200" cy="188222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9FDA2B7-9FC1-F075-4110-287763DAA402}"/>
              </a:ext>
            </a:extLst>
          </p:cNvPr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1128" b="27270"/>
          <a:stretch/>
        </p:blipFill>
        <p:spPr>
          <a:xfrm>
            <a:off x="9170760" y="0"/>
            <a:ext cx="3021240" cy="438573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E179C08-D09E-228D-E4B7-269526DFF651}"/>
              </a:ext>
            </a:extLst>
          </p:cNvPr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8881" r="46342"/>
          <a:stretch/>
        </p:blipFill>
        <p:spPr>
          <a:xfrm>
            <a:off x="-38780" y="3775449"/>
            <a:ext cx="4170513" cy="308255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F515C93-1049-D653-D4C0-D421297B5249}"/>
              </a:ext>
            </a:extLst>
          </p:cNvPr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1271776" y="955691"/>
            <a:ext cx="7747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46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BC949F-DA44-4A58-B1D3-CA13BA0C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5D06-EC48-4533-817B-453AF6AA501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093BA6-FB6D-8EEA-BCF8-F657EEE8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F010C80-4966-3965-B789-12442D89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AFFB-BFEA-47DB-960B-4CD1F881D8A0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8886A96-00AF-CC04-9432-26DFED088484}"/>
              </a:ext>
            </a:extLst>
          </p:cNvPr>
          <p:cNvSpPr/>
          <p:nvPr userDrawn="1"/>
        </p:nvSpPr>
        <p:spPr>
          <a:xfrm>
            <a:off x="0" y="0"/>
            <a:ext cx="3581400" cy="6858000"/>
          </a:xfrm>
          <a:prstGeom prst="rect">
            <a:avLst/>
          </a:prstGeom>
          <a:solidFill>
            <a:srgbClr val="2C42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29C69A1-7757-DA94-D82F-CC3E629E0719}"/>
              </a:ext>
            </a:extLst>
          </p:cNvPr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483"/>
          <a:stretch/>
        </p:blipFill>
        <p:spPr>
          <a:xfrm>
            <a:off x="751519" y="13039"/>
            <a:ext cx="2419273" cy="128729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9D676E7-C0BC-B809-7C15-4A7A081670B9}"/>
              </a:ext>
            </a:extLst>
          </p:cNvPr>
          <p:cNvPicPr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7850" y="5407074"/>
            <a:ext cx="1713550" cy="81275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19F74BB-EFCD-65C7-02D7-375BD5A526EA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2819875" y="1663430"/>
            <a:ext cx="7747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06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eño personalizado">
    <p:bg>
      <p:bgPr>
        <a:solidFill>
          <a:srgbClr val="2C42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99813C-7619-F1F8-8DE0-EF8319A9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5D06-EC48-4533-817B-453AF6AA501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18C052-2113-33D7-951F-F703C9EA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DA3945-816D-9C6E-C4EA-60FB493A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AFFB-BFEA-47DB-960B-4CD1F881D8A0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3E37D973-FDF2-175C-5424-11653A2D1028}"/>
              </a:ext>
            </a:extLst>
          </p:cNvPr>
          <p:cNvSpPr/>
          <p:nvPr userDrawn="1"/>
        </p:nvSpPr>
        <p:spPr>
          <a:xfrm>
            <a:off x="8244952" y="0"/>
            <a:ext cx="3947048" cy="6858000"/>
          </a:xfrm>
          <a:prstGeom prst="rect">
            <a:avLst/>
          </a:prstGeom>
          <a:solidFill>
            <a:srgbClr val="2CB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A8CC564-5795-2509-039A-04AF10E51729}"/>
              </a:ext>
            </a:extLst>
          </p:cNvPr>
          <p:cNvPicPr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304" y="0"/>
            <a:ext cx="1377696" cy="193010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29A697B-164B-60A6-4724-F73055D63AC1}"/>
              </a:ext>
            </a:extLst>
          </p:cNvPr>
          <p:cNvPicPr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6625" y="4931223"/>
            <a:ext cx="3031462" cy="192059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CD602E3-7745-660D-105F-592F4D30D87D}"/>
              </a:ext>
            </a:extLst>
          </p:cNvPr>
          <p:cNvPicPr/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34" t="68786"/>
          <a:stretch/>
        </p:blipFill>
        <p:spPr>
          <a:xfrm>
            <a:off x="3735580" y="118904"/>
            <a:ext cx="2700723" cy="13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62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eño personalizado">
    <p:bg>
      <p:bgPr>
        <a:solidFill>
          <a:srgbClr val="2C42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67FCE9-A969-6DDA-41CF-7734703A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5D06-EC48-4533-817B-453AF6AA501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C76628-D594-529C-087D-170A2AD2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55385F-F50A-E57F-B8AB-DDEDE340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AFFB-BFEA-47DB-960B-4CD1F881D8A0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356830E-879F-0D1C-DC3B-38F9B94F4BD7}"/>
              </a:ext>
            </a:extLst>
          </p:cNvPr>
          <p:cNvSpPr/>
          <p:nvPr userDrawn="1"/>
        </p:nvSpPr>
        <p:spPr>
          <a:xfrm>
            <a:off x="0" y="6181344"/>
            <a:ext cx="12192000" cy="676656"/>
          </a:xfrm>
          <a:prstGeom prst="rect">
            <a:avLst/>
          </a:prstGeom>
          <a:solidFill>
            <a:srgbClr val="2CB5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3A6BA29-11B6-FB8F-98C8-0A2CDF8F8431}"/>
              </a:ext>
            </a:extLst>
          </p:cNvPr>
          <p:cNvPicPr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8508" y="6015435"/>
            <a:ext cx="6954983" cy="10084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F23BC7E-166F-2C8F-0491-837534440982}"/>
              </a:ext>
            </a:extLst>
          </p:cNvPr>
          <p:cNvSpPr txBox="1"/>
          <p:nvPr userDrawn="1"/>
        </p:nvSpPr>
        <p:spPr>
          <a:xfrm>
            <a:off x="4674362" y="4885543"/>
            <a:ext cx="2843276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6000"/>
              </a:lnSpc>
            </a:pPr>
            <a:r>
              <a:rPr lang="es-CO" sz="6000">
                <a:solidFill>
                  <a:schemeClr val="bg1"/>
                </a:solidFill>
                <a:latin typeface="Impact" panose="020B0806030902050204" pitchFamily="34" charset="0"/>
              </a:rPr>
              <a:t>Gracias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B43137B-17C1-78F4-146C-97B4F0FAF9E2}"/>
              </a:ext>
            </a:extLst>
          </p:cNvPr>
          <p:cNvPicPr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9350" y="1674876"/>
            <a:ext cx="4813300" cy="23622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FD55D66-C598-96BA-3CA5-3D1170E68412}"/>
              </a:ext>
            </a:extLst>
          </p:cNvPr>
          <p:cNvSpPr txBox="1"/>
          <p:nvPr userDrawn="1"/>
        </p:nvSpPr>
        <p:spPr>
          <a:xfrm>
            <a:off x="0" y="5747317"/>
            <a:ext cx="1219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>
                <a:solidFill>
                  <a:schemeClr val="bg1"/>
                </a:solidFill>
              </a:rPr>
              <a:t>Copyright © 2023. Todos los derechos reservados Universidad Tecnológica de Bolívar.</a:t>
            </a:r>
          </a:p>
        </p:txBody>
      </p:sp>
    </p:spTree>
    <p:extLst>
      <p:ext uri="{BB962C8B-B14F-4D97-AF65-F5344CB8AC3E}">
        <p14:creationId xmlns:p14="http://schemas.microsoft.com/office/powerpoint/2010/main" val="2926344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B0049-22BC-4A9F-ADD6-05A729D0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D12F50-60A1-40AE-ADCA-6D92144FD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8B58F5-C6A5-4A24-84BE-BD765B93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77DD69-CCED-4996-AEF8-B27D37E4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Chapter 5 System Modeling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94A5AB-B9EB-4562-B6FA-6D9E51E9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831E-BAFE-442B-BCE0-5DEA4DDF3E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006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E97D61F-ED4F-5402-DBBA-E31723A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5D06-EC48-4533-817B-453AF6AA501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F615568-3ABF-4384-8834-D92EAE27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E89A8E-A3BF-87C1-F257-82A0A4D1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AFFB-BFEA-47DB-960B-4CD1F881D8A0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27590FE-5AF5-ED59-B6B5-8FD3091B535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rgbClr val="2C42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6C8408-AAF1-0E72-7B7F-7C6C314EA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A912FCA7-F23C-6EB9-C1D9-862474153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rgbClr val="2C4293"/>
                </a:solidFill>
              </a:defRPr>
            </a:lvl1pPr>
            <a:lvl2pPr>
              <a:defRPr>
                <a:solidFill>
                  <a:srgbClr val="2C4293"/>
                </a:solidFill>
              </a:defRPr>
            </a:lvl2pPr>
            <a:lvl3pPr>
              <a:defRPr>
                <a:solidFill>
                  <a:srgbClr val="2C4293"/>
                </a:solidFill>
              </a:defRPr>
            </a:lvl3pPr>
            <a:lvl4pPr>
              <a:defRPr>
                <a:solidFill>
                  <a:srgbClr val="2C4293"/>
                </a:solidFill>
              </a:defRPr>
            </a:lvl4pPr>
            <a:lvl5pPr>
              <a:defRPr>
                <a:solidFill>
                  <a:srgbClr val="2C4293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B527A4D-5968-9479-59CC-4324C3C6DFF2}"/>
              </a:ext>
            </a:extLst>
          </p:cNvPr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350" r="72146"/>
          <a:stretch/>
        </p:blipFill>
        <p:spPr>
          <a:xfrm>
            <a:off x="-859924" y="2149442"/>
            <a:ext cx="3396247" cy="470855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0076A60-C90D-90D1-2A1F-AFD1856224A4}"/>
              </a:ext>
            </a:extLst>
          </p:cNvPr>
          <p:cNvPicPr/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82"/>
          <a:stretch/>
        </p:blipFill>
        <p:spPr>
          <a:xfrm>
            <a:off x="10086393" y="68262"/>
            <a:ext cx="2494930" cy="98862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572887B-90CF-40EA-32BB-32043C2F31D8}"/>
              </a:ext>
            </a:extLst>
          </p:cNvPr>
          <p:cNvPicPr/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1646075" y="4652884"/>
            <a:ext cx="786988" cy="124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8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39A144-B697-5490-1D3D-21F30F54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5D06-EC48-4533-817B-453AF6AA501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27DA4BF-7E0C-3BD6-A126-68AB1399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F73A00-B780-DF38-6AEF-00376FEC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AFFB-BFEA-47DB-960B-4CD1F881D8A0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B527A4D-5968-9479-59CC-4324C3C6DFF2}"/>
              </a:ext>
            </a:extLst>
          </p:cNvPr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350" r="72146"/>
          <a:stretch/>
        </p:blipFill>
        <p:spPr>
          <a:xfrm>
            <a:off x="-859924" y="2012917"/>
            <a:ext cx="3396247" cy="470855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0076A60-C90D-90D1-2A1F-AFD1856224A4}"/>
              </a:ext>
            </a:extLst>
          </p:cNvPr>
          <p:cNvPicPr/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82"/>
          <a:stretch/>
        </p:blipFill>
        <p:spPr>
          <a:xfrm>
            <a:off x="9697070" y="0"/>
            <a:ext cx="2494930" cy="98862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572887B-90CF-40EA-32BB-32043C2F31D8}"/>
              </a:ext>
            </a:extLst>
          </p:cNvPr>
          <p:cNvPicPr/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1256752" y="4584622"/>
            <a:ext cx="786988" cy="124606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C737F0C-F109-B6FB-0F9C-77A4D459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57FE0EC-D4D7-5230-1D6D-1BC6A4271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400">
                <a:solidFill>
                  <a:srgbClr val="2C4293"/>
                </a:solidFill>
              </a:defRPr>
            </a:lvl1pPr>
          </a:lstStyle>
          <a:p>
            <a:pPr lvl="0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231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26964-3FF6-487F-965C-B204F2DCC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CA6CBF-B60D-4F51-8D76-E9B9C1AA7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2C4293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rgbClr val="2C4293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2C4293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rgbClr val="2C4293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rgbClr val="2C4293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0A98A0-2F5E-41F2-B930-1CAC51A64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2C4293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rgbClr val="2C4293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2C4293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rgbClr val="2C4293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rgbClr val="2C4293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2886E7-96EC-4AC3-B4D8-1A2B3C9E9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43EC-BCA1-42B6-BD60-28678EB21193}" type="datetime1">
              <a:rPr lang="es-CO" smtClean="0"/>
              <a:t>6/03/2025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80A152-738A-47D0-AF53-B36593D2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Ingeniería de Sistemas y Computación</a:t>
            </a:r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82515C-D868-4212-8EF3-ADD796B5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831E-BAFE-442B-BCE0-5DEA4DDF3E45}" type="slidenum">
              <a:rPr lang="es-CO" smtClean="0"/>
              <a:t>‹Nº›</a:t>
            </a:fld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0C3B9C9-A533-0309-C541-7993B8AAAFC9}"/>
              </a:ext>
            </a:extLst>
          </p:cNvPr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350" r="72146"/>
          <a:stretch/>
        </p:blipFill>
        <p:spPr>
          <a:xfrm>
            <a:off x="-859924" y="2012917"/>
            <a:ext cx="3396247" cy="470855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EEAB212-E06A-FBAC-B0DE-1ADC5F9B3409}"/>
              </a:ext>
            </a:extLst>
          </p:cNvPr>
          <p:cNvPicPr/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82"/>
          <a:stretch/>
        </p:blipFill>
        <p:spPr>
          <a:xfrm>
            <a:off x="9697070" y="0"/>
            <a:ext cx="2494930" cy="98862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56F537C-F70B-8530-7D65-9A0377648187}"/>
              </a:ext>
            </a:extLst>
          </p:cNvPr>
          <p:cNvPicPr/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1256752" y="4584622"/>
            <a:ext cx="786988" cy="124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4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0CE8F-301B-4148-860E-43AD098C1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213552-F144-40B0-AA19-E1C42A6AF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C429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79BE7B-32F4-4697-88EB-E18798177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2C4293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rgbClr val="2C4293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2C4293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rgbClr val="2C4293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rgbClr val="2C4293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A00C84-3AA0-4CEB-8DE1-88D7D82A0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C429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DE613C-0F55-46EA-94D8-5085A851C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2C4293"/>
                </a:solidFill>
              </a:defRPr>
            </a:lvl1pPr>
            <a:lvl2pPr marL="800100" indent="-342900">
              <a:buFont typeface="Wingdings" panose="05000000000000000000" pitchFamily="2" charset="2"/>
              <a:buChar char="§"/>
              <a:defRPr>
                <a:solidFill>
                  <a:srgbClr val="2C4293"/>
                </a:solidFill>
              </a:defRPr>
            </a:lvl2pPr>
            <a:lvl3pPr marL="1257300" indent="-342900">
              <a:buFont typeface="Wingdings" panose="05000000000000000000" pitchFamily="2" charset="2"/>
              <a:buChar char="§"/>
              <a:defRPr>
                <a:solidFill>
                  <a:srgbClr val="2C4293"/>
                </a:solidFill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solidFill>
                  <a:srgbClr val="2C4293"/>
                </a:solidFill>
              </a:defRPr>
            </a:lvl4pPr>
            <a:lvl5pPr marL="2114550" indent="-285750">
              <a:buFont typeface="Wingdings" panose="05000000000000000000" pitchFamily="2" charset="2"/>
              <a:buChar char="§"/>
              <a:defRPr>
                <a:solidFill>
                  <a:srgbClr val="2C4293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61A1682-B014-45DF-AEA3-864348766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18842-A3F6-4EB1-B461-5C13F8DCCEA8}" type="datetime1">
              <a:rPr lang="es-CO" smtClean="0"/>
              <a:t>6/03/2025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3D16B0-1EE4-4BA5-A5FD-BB3239D3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Ingeniería de Sistemas y Computación</a:t>
            </a:r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D5C8D1-8B3B-4580-BAD4-8DA56C7F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831E-BAFE-442B-BCE0-5DEA4DDF3E45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FBE43A7-324E-CFFE-E1D0-3CD625710C34}"/>
              </a:ext>
            </a:extLst>
          </p:cNvPr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350" r="72146"/>
          <a:stretch/>
        </p:blipFill>
        <p:spPr>
          <a:xfrm>
            <a:off x="-859924" y="2012917"/>
            <a:ext cx="3396247" cy="470855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656A978-F4BC-73E1-C78E-E088D2CA8E60}"/>
              </a:ext>
            </a:extLst>
          </p:cNvPr>
          <p:cNvPicPr/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82"/>
          <a:stretch/>
        </p:blipFill>
        <p:spPr>
          <a:xfrm>
            <a:off x="9697070" y="0"/>
            <a:ext cx="2494930" cy="98862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36F5BFF-65BB-052E-88CB-38826598E69F}"/>
              </a:ext>
            </a:extLst>
          </p:cNvPr>
          <p:cNvPicPr/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1256752" y="4584622"/>
            <a:ext cx="786988" cy="124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0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C78D22-E9C4-AD76-1792-CF4168F05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5D06-EC48-4533-817B-453AF6AA501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5571804-24FE-4814-A88F-44A888665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51E24F-4CFB-10E3-D026-E0DBAFD7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AFFB-BFEA-47DB-960B-4CD1F881D8A0}" type="slidenum">
              <a:rPr lang="es-CO" smtClean="0"/>
              <a:t>‹Nº›</a:t>
            </a:fld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4AB1A12-9B1A-6D88-A653-A829D051E17F}"/>
              </a:ext>
            </a:extLst>
          </p:cNvPr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124"/>
          <a:stretch/>
        </p:blipFill>
        <p:spPr>
          <a:xfrm>
            <a:off x="10903877" y="0"/>
            <a:ext cx="1288123" cy="18626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4C42290-C2B4-6D9F-317A-65560433ADA3}"/>
              </a:ext>
            </a:extLst>
          </p:cNvPr>
          <p:cNvPicPr/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483"/>
          <a:stretch/>
        </p:blipFill>
        <p:spPr>
          <a:xfrm>
            <a:off x="855232" y="0"/>
            <a:ext cx="2419273" cy="128729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A32BB19-AD0F-CA08-55EE-886687514D92}"/>
              </a:ext>
            </a:extLst>
          </p:cNvPr>
          <p:cNvPicPr/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0930" y="4822194"/>
            <a:ext cx="1713550" cy="81275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5B19133-F54B-DDD6-371D-6FE96FA91144}"/>
              </a:ext>
            </a:extLst>
          </p:cNvPr>
          <p:cNvPicPr/>
          <p:nvPr userDrawn="1"/>
        </p:nvPicPr>
        <p:blipFill>
          <a:blip r:embed="rId5"/>
          <a:stretch>
            <a:fillRect/>
          </a:stretch>
        </p:blipFill>
        <p:spPr>
          <a:xfrm>
            <a:off x="5559396" y="358737"/>
            <a:ext cx="774700" cy="8382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F1AACCA-C6EB-09BD-1775-7C24334CEBE8}"/>
              </a:ext>
            </a:extLst>
          </p:cNvPr>
          <p:cNvPicPr/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4933143"/>
            <a:ext cx="1377696" cy="193010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717EFE5-B838-2724-2704-230A2A8F2D16}"/>
              </a:ext>
            </a:extLst>
          </p:cNvPr>
          <p:cNvPicPr/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62441" y="5541009"/>
            <a:ext cx="1680919" cy="81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771AF99-C766-E8B7-F2E2-A69E99C64335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0" y="304346"/>
            <a:ext cx="12166601" cy="6858000"/>
          </a:xfrm>
          <a:prstGeom prst="rect">
            <a:avLst/>
          </a:prstGeom>
        </p:spPr>
      </p:pic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32863A-40D2-FA06-F617-87AAF509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5D06-EC48-4533-817B-453AF6AA501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F431CD-27DC-5FC4-67CE-67DE8B89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C025A7-120C-3E08-8654-63104DDF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AFFB-BFEA-47DB-960B-4CD1F881D8A0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1F49C176-3BAD-A332-C233-8BB04C31A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820" y="2766218"/>
            <a:ext cx="10515600" cy="1325563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841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solidFill>
          <a:srgbClr val="2C42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90C58D-5D1F-B8DA-FB76-2198557C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5D06-EC48-4533-817B-453AF6AA501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0F8E5F-093C-C720-A7CC-62A32F82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2CC20F-C2CF-B823-C7B0-598155E7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AFFB-BFEA-47DB-960B-4CD1F881D8A0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8CA4400-E2AD-B29C-8E75-E37783F40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6775" y="2790178"/>
            <a:ext cx="10515600" cy="1325563"/>
          </a:xfrm>
        </p:spPr>
        <p:txBody>
          <a:bodyPr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z="4800">
                <a:solidFill>
                  <a:srgbClr val="2CB5E0"/>
                </a:solidFill>
                <a:latin typeface="Impact" panose="020B0806030902050204" pitchFamily="34" charset="0"/>
                <a:ea typeface="Russo One"/>
                <a:cs typeface="Russo One"/>
                <a:sym typeface="Russo One"/>
              </a:rPr>
              <a:t> </a:t>
            </a:r>
            <a:r>
              <a:rPr lang="es-ES"/>
              <a:t>Haga clic para modificar el estilo de título del patrón</a:t>
            </a:r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1043A54-7E88-583E-2231-C8576B31C131}"/>
              </a:ext>
            </a:extLst>
          </p:cNvPr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483"/>
          <a:stretch/>
        </p:blipFill>
        <p:spPr>
          <a:xfrm>
            <a:off x="748470" y="0"/>
            <a:ext cx="2419273" cy="128729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61802F0-824F-BB56-69E2-8BFFDB39BEDC}"/>
              </a:ext>
            </a:extLst>
          </p:cNvPr>
          <p:cNvPicPr/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124"/>
          <a:stretch/>
        </p:blipFill>
        <p:spPr>
          <a:xfrm>
            <a:off x="10878074" y="0"/>
            <a:ext cx="1288123" cy="186263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529A870-C984-326E-0099-FCB7BC8C1092}"/>
              </a:ext>
            </a:extLst>
          </p:cNvPr>
          <p:cNvPicPr/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82697"/>
            <a:ext cx="1713550" cy="81275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1105219-0109-A676-82FB-61947E948F93}"/>
              </a:ext>
            </a:extLst>
          </p:cNvPr>
          <p:cNvPicPr/>
          <p:nvPr userDrawn="1"/>
        </p:nvPicPr>
        <p:blipFill>
          <a:blip r:embed="rId5"/>
          <a:stretch>
            <a:fillRect/>
          </a:stretch>
        </p:blipFill>
        <p:spPr>
          <a:xfrm>
            <a:off x="9562524" y="607135"/>
            <a:ext cx="7747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94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5121D2-A2C2-2C4E-21A6-6A52D8EC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5D06-EC48-4533-817B-453AF6AA501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A4BDAF-9B45-EBEB-7109-89D1F9B6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17EF37-1031-085C-8631-31BCFA6E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AFFB-BFEA-47DB-960B-4CD1F881D8A0}" type="slidenum">
              <a:rPr lang="es-CO" smtClean="0"/>
              <a:t>‹Nº›</a:t>
            </a:fld>
            <a:endParaRPr lang="es-CO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D70B97E2-E44D-7569-9297-0AEE5778CCB8}"/>
              </a:ext>
            </a:extLst>
          </p:cNvPr>
          <p:cNvGrpSpPr/>
          <p:nvPr userDrawn="1"/>
        </p:nvGrpSpPr>
        <p:grpSpPr>
          <a:xfrm>
            <a:off x="-3832708" y="-36206"/>
            <a:ext cx="8634413" cy="6872288"/>
            <a:chOff x="-1624013" y="-6350"/>
            <a:chExt cx="8634413" cy="6872288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C34E8FDB-1154-F8FB-0D4A-51B8A71A9E81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6096000" cy="6858000"/>
            </a:xfrm>
            <a:prstGeom prst="rect">
              <a:avLst/>
            </a:prstGeom>
            <a:solidFill>
              <a:srgbClr val="2C42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BA0059B2-D994-6DA1-400E-F0108E0819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2200" y="-6350"/>
              <a:ext cx="2108200" cy="4389164"/>
            </a:xfrm>
            <a:custGeom>
              <a:avLst/>
              <a:gdLst>
                <a:gd name="T0" fmla="*/ 0 w 2815"/>
                <a:gd name="T1" fmla="*/ 0 h 5507"/>
                <a:gd name="T2" fmla="*/ 0 w 2815"/>
                <a:gd name="T3" fmla="*/ 0 h 5507"/>
                <a:gd name="T4" fmla="*/ 0 w 2815"/>
                <a:gd name="T5" fmla="*/ 5507 h 5507"/>
                <a:gd name="T6" fmla="*/ 2815 w 2815"/>
                <a:gd name="T7" fmla="*/ 5507 h 5507"/>
                <a:gd name="T8" fmla="*/ 2815 w 2815"/>
                <a:gd name="T9" fmla="*/ 3905 h 5507"/>
                <a:gd name="T10" fmla="*/ 1605 w 2815"/>
                <a:gd name="T11" fmla="*/ 3905 h 5507"/>
                <a:gd name="T12" fmla="*/ 1605 w 2815"/>
                <a:gd name="T13" fmla="*/ 0 h 5507"/>
                <a:gd name="T14" fmla="*/ 0 w 2815"/>
                <a:gd name="T15" fmla="*/ 0 h 5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15" h="5507">
                  <a:moveTo>
                    <a:pt x="0" y="0"/>
                  </a:moveTo>
                  <a:lnTo>
                    <a:pt x="0" y="0"/>
                  </a:lnTo>
                  <a:lnTo>
                    <a:pt x="0" y="5507"/>
                  </a:lnTo>
                  <a:lnTo>
                    <a:pt x="2815" y="5507"/>
                  </a:lnTo>
                  <a:lnTo>
                    <a:pt x="2815" y="3905"/>
                  </a:lnTo>
                  <a:lnTo>
                    <a:pt x="1605" y="3905"/>
                  </a:lnTo>
                  <a:lnTo>
                    <a:pt x="16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B5E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8934802-7363-8C4D-AC9F-E22317B85B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624013" y="3905250"/>
              <a:ext cx="4057650" cy="2960688"/>
            </a:xfrm>
            <a:custGeom>
              <a:avLst/>
              <a:gdLst>
                <a:gd name="T0" fmla="*/ 0 w 4908"/>
                <a:gd name="T1" fmla="*/ 0 h 3579"/>
                <a:gd name="T2" fmla="*/ 0 w 4908"/>
                <a:gd name="T3" fmla="*/ 0 h 3579"/>
                <a:gd name="T4" fmla="*/ 0 w 4908"/>
                <a:gd name="T5" fmla="*/ 1602 h 3579"/>
                <a:gd name="T6" fmla="*/ 3303 w 4908"/>
                <a:gd name="T7" fmla="*/ 1602 h 3579"/>
                <a:gd name="T8" fmla="*/ 3303 w 4908"/>
                <a:gd name="T9" fmla="*/ 3579 h 3579"/>
                <a:gd name="T10" fmla="*/ 4908 w 4908"/>
                <a:gd name="T11" fmla="*/ 3579 h 3579"/>
                <a:gd name="T12" fmla="*/ 4908 w 4908"/>
                <a:gd name="T13" fmla="*/ 0 h 3579"/>
                <a:gd name="T14" fmla="*/ 0 w 4908"/>
                <a:gd name="T15" fmla="*/ 0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08" h="3579">
                  <a:moveTo>
                    <a:pt x="0" y="0"/>
                  </a:moveTo>
                  <a:lnTo>
                    <a:pt x="0" y="0"/>
                  </a:lnTo>
                  <a:lnTo>
                    <a:pt x="0" y="1602"/>
                  </a:lnTo>
                  <a:lnTo>
                    <a:pt x="3303" y="1602"/>
                  </a:lnTo>
                  <a:lnTo>
                    <a:pt x="3303" y="3579"/>
                  </a:lnTo>
                  <a:lnTo>
                    <a:pt x="4908" y="3579"/>
                  </a:lnTo>
                  <a:lnTo>
                    <a:pt x="49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B5E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6B82E21B-E18E-5938-A631-63129FABAA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74625" y="-6350"/>
              <a:ext cx="4067175" cy="2862263"/>
            </a:xfrm>
            <a:custGeom>
              <a:avLst/>
              <a:gdLst>
                <a:gd name="T0" fmla="*/ 3316 w 4920"/>
                <a:gd name="T1" fmla="*/ 0 h 3461"/>
                <a:gd name="T2" fmla="*/ 3316 w 4920"/>
                <a:gd name="T3" fmla="*/ 0 h 3461"/>
                <a:gd name="T4" fmla="*/ 3316 w 4920"/>
                <a:gd name="T5" fmla="*/ 1859 h 3461"/>
                <a:gd name="T6" fmla="*/ 1605 w 4920"/>
                <a:gd name="T7" fmla="*/ 1859 h 3461"/>
                <a:gd name="T8" fmla="*/ 1605 w 4920"/>
                <a:gd name="T9" fmla="*/ 1 h 3461"/>
                <a:gd name="T10" fmla="*/ 0 w 4920"/>
                <a:gd name="T11" fmla="*/ 1 h 3461"/>
                <a:gd name="T12" fmla="*/ 0 w 4920"/>
                <a:gd name="T13" fmla="*/ 3461 h 3461"/>
                <a:gd name="T14" fmla="*/ 4920 w 4920"/>
                <a:gd name="T15" fmla="*/ 3461 h 3461"/>
                <a:gd name="T16" fmla="*/ 4920 w 4920"/>
                <a:gd name="T17" fmla="*/ 0 h 3461"/>
                <a:gd name="T18" fmla="*/ 3316 w 4920"/>
                <a:gd name="T19" fmla="*/ 0 h 3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20" h="3461">
                  <a:moveTo>
                    <a:pt x="3316" y="0"/>
                  </a:moveTo>
                  <a:lnTo>
                    <a:pt x="3316" y="0"/>
                  </a:lnTo>
                  <a:lnTo>
                    <a:pt x="3316" y="1859"/>
                  </a:lnTo>
                  <a:lnTo>
                    <a:pt x="1605" y="1859"/>
                  </a:lnTo>
                  <a:lnTo>
                    <a:pt x="1605" y="1"/>
                  </a:lnTo>
                  <a:lnTo>
                    <a:pt x="0" y="1"/>
                  </a:lnTo>
                  <a:lnTo>
                    <a:pt x="0" y="3461"/>
                  </a:lnTo>
                  <a:lnTo>
                    <a:pt x="4920" y="3461"/>
                  </a:lnTo>
                  <a:lnTo>
                    <a:pt x="4920" y="0"/>
                  </a:lnTo>
                  <a:lnTo>
                    <a:pt x="3316" y="0"/>
                  </a:lnTo>
                  <a:close/>
                </a:path>
              </a:pathLst>
            </a:custGeom>
            <a:solidFill>
              <a:srgbClr val="2CB5E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AC12E12D-05F3-C5E9-1AF8-C3851A1798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83072" y="5139120"/>
              <a:ext cx="2789238" cy="1325563"/>
            </a:xfrm>
            <a:custGeom>
              <a:avLst/>
              <a:gdLst>
                <a:gd name="T0" fmla="*/ 3374 w 3374"/>
                <a:gd name="T1" fmla="*/ 1602 h 1602"/>
                <a:gd name="T2" fmla="*/ 3374 w 3374"/>
                <a:gd name="T3" fmla="*/ 1602 h 1602"/>
                <a:gd name="T4" fmla="*/ 0 w 3374"/>
                <a:gd name="T5" fmla="*/ 1602 h 1602"/>
                <a:gd name="T6" fmla="*/ 0 w 3374"/>
                <a:gd name="T7" fmla="*/ 0 h 1602"/>
                <a:gd name="T8" fmla="*/ 3374 w 3374"/>
                <a:gd name="T9" fmla="*/ 0 h 1602"/>
                <a:gd name="T10" fmla="*/ 3374 w 3374"/>
                <a:gd name="T11" fmla="*/ 1602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74" h="1602">
                  <a:moveTo>
                    <a:pt x="3374" y="1602"/>
                  </a:moveTo>
                  <a:lnTo>
                    <a:pt x="3374" y="1602"/>
                  </a:lnTo>
                  <a:lnTo>
                    <a:pt x="0" y="1602"/>
                  </a:lnTo>
                  <a:lnTo>
                    <a:pt x="0" y="0"/>
                  </a:lnTo>
                  <a:lnTo>
                    <a:pt x="3374" y="0"/>
                  </a:lnTo>
                  <a:lnTo>
                    <a:pt x="3374" y="1602"/>
                  </a:lnTo>
                  <a:close/>
                </a:path>
              </a:pathLst>
            </a:custGeom>
            <a:solidFill>
              <a:srgbClr val="2CB5E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5A94A90-82B4-7BA5-19E3-E4C06FB8D662}"/>
              </a:ext>
            </a:extLst>
          </p:cNvPr>
          <p:cNvSpPr/>
          <p:nvPr userDrawn="1"/>
        </p:nvSpPr>
        <p:spPr>
          <a:xfrm>
            <a:off x="3887305" y="0"/>
            <a:ext cx="8230705" cy="6865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8095E530-6F51-30EC-3417-DF8B0FBE82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58261" y="480525"/>
            <a:ext cx="7494401" cy="914400"/>
          </a:xfrm>
        </p:spPr>
        <p:txBody>
          <a:bodyPr/>
          <a:lstStyle>
            <a:lvl1pPr marL="0" indent="0">
              <a:buNone/>
              <a:defRPr sz="3200">
                <a:solidFill>
                  <a:srgbClr val="2C4293"/>
                </a:solidFill>
                <a:latin typeface="+mj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 b="1">
                <a:solidFill>
                  <a:srgbClr val="2C4293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1"/>
            <a:endParaRPr lang="es-ES"/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910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7E055C-EE96-A1A7-5F20-DBDA6E42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E8CD45-B3F0-9CCA-C5CF-81433DAC3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846BB9-0C89-57A7-1EC2-90B58D45E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95D06-EC48-4533-817B-453AF6AA501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05C29C-E517-A932-96F7-A1C31C1F7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B6866F-55CF-3CA2-8719-78F8F2777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BAFFB-BFEA-47DB-960B-4CD1F881D8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24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70" r:id="rId3"/>
    <p:sldLayoutId id="2147483676" r:id="rId4"/>
    <p:sldLayoutId id="2147483677" r:id="rId5"/>
    <p:sldLayoutId id="2147483673" r:id="rId6"/>
    <p:sldLayoutId id="2147483655" r:id="rId7"/>
    <p:sldLayoutId id="2147483654" r:id="rId8"/>
    <p:sldLayoutId id="2147483660" r:id="rId9"/>
    <p:sldLayoutId id="2147483657" r:id="rId10"/>
    <p:sldLayoutId id="2147483665" r:id="rId11"/>
    <p:sldLayoutId id="2147483668" r:id="rId12"/>
    <p:sldLayoutId id="2147483667" r:id="rId13"/>
    <p:sldLayoutId id="2147483650" r:id="rId14"/>
    <p:sldLayoutId id="2147483669" r:id="rId15"/>
    <p:sldLayoutId id="2147483671" r:id="rId16"/>
    <p:sldLayoutId id="2147483675" r:id="rId17"/>
    <p:sldLayoutId id="2147483672" r:id="rId18"/>
    <p:sldLayoutId id="2147483678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CO" sz="4800" kern="1200" dirty="0">
          <a:solidFill>
            <a:srgbClr val="2C4293"/>
          </a:solidFill>
          <a:latin typeface="Impact" panose="020B0806030902050204" pitchFamily="34" charset="0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2C429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2C429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2C429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2C429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2C429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99C02-128B-E1D8-1CEC-931BBE920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323" y="1731100"/>
            <a:ext cx="10008352" cy="1912852"/>
          </a:xfrm>
        </p:spPr>
        <p:txBody>
          <a:bodyPr/>
          <a:lstStyle/>
          <a:p>
            <a:pPr algn="ctr"/>
            <a:r>
              <a:rPr lang="es-CO">
                <a:latin typeface="Impact"/>
              </a:rPr>
              <a:t>                         DevOps</a:t>
            </a:r>
            <a:endParaRPr lang="es-CO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85C60BE-495F-6773-2DD0-50D1EE0245A9}"/>
              </a:ext>
            </a:extLst>
          </p:cNvPr>
          <p:cNvSpPr txBox="1">
            <a:spLocks/>
          </p:cNvSpPr>
          <p:nvPr/>
        </p:nvSpPr>
        <p:spPr>
          <a:xfrm>
            <a:off x="6323240" y="3964534"/>
            <a:ext cx="3586109" cy="2894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" sz="2400">
                <a:solidFill>
                  <a:srgbClr val="2C4293"/>
                </a:solidFill>
                <a:latin typeface="Tw Cen MT"/>
              </a:rPr>
              <a:t>Presentado por:</a:t>
            </a:r>
          </a:p>
          <a:p>
            <a:pPr marL="0" marR="0" lvl="0" indent="0" algn="l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>
                <a:solidFill>
                  <a:srgbClr val="2C4293"/>
                </a:solidFill>
                <a:latin typeface="Tw Cen MT"/>
              </a:rPr>
              <a:t>Elías José Blanco</a:t>
            </a:r>
            <a:endParaRPr lang="es-ES"/>
          </a:p>
          <a:p>
            <a:pPr>
              <a:defRPr/>
            </a:pPr>
            <a:r>
              <a:rPr lang="es-ES" sz="2400">
                <a:solidFill>
                  <a:srgbClr val="2C4293"/>
                </a:solidFill>
                <a:latin typeface="Tw Cen MT"/>
              </a:rPr>
              <a:t>Juan Felipe Silgado</a:t>
            </a:r>
          </a:p>
          <a:p>
            <a:pPr>
              <a:defRPr/>
            </a:pPr>
            <a:r>
              <a:rPr lang="es-ES" sz="2400">
                <a:solidFill>
                  <a:srgbClr val="2C4293"/>
                </a:solidFill>
                <a:latin typeface="Tw Cen MT"/>
              </a:rPr>
              <a:t>Mateo De Jesús Reyes</a:t>
            </a:r>
          </a:p>
          <a:p>
            <a:pPr>
              <a:defRPr/>
            </a:pPr>
            <a:r>
              <a:rPr lang="es-ES" sz="2400">
                <a:solidFill>
                  <a:srgbClr val="2C4293"/>
                </a:solidFill>
                <a:latin typeface="Tw Cen MT"/>
              </a:rPr>
              <a:t>Miguel Andrés Villa</a:t>
            </a:r>
          </a:p>
          <a:p>
            <a:pPr>
              <a:defRPr/>
            </a:pPr>
            <a:r>
              <a:rPr lang="es-ES" sz="2400">
                <a:solidFill>
                  <a:srgbClr val="2C4293"/>
                </a:solidFill>
                <a:latin typeface="Tw Cen MT"/>
              </a:rPr>
              <a:t>Sebastián Valencia</a:t>
            </a:r>
          </a:p>
          <a:p>
            <a:pPr>
              <a:defRPr/>
            </a:pPr>
            <a:endParaRPr lang="es-ES" sz="2400">
              <a:solidFill>
                <a:srgbClr val="2C4293"/>
              </a:solidFill>
              <a:latin typeface="Tw Cen MT"/>
            </a:endParaRPr>
          </a:p>
          <a:p>
            <a:pPr>
              <a:defRPr/>
            </a:pPr>
            <a:endParaRPr lang="es-ES" sz="2400">
              <a:solidFill>
                <a:srgbClr val="2C4293"/>
              </a:solidFill>
              <a:latin typeface="Tw Cen MT"/>
            </a:endParaRPr>
          </a:p>
          <a:p>
            <a:pPr>
              <a:defRPr/>
            </a:pPr>
            <a:endParaRPr lang="es-ES" sz="2400">
              <a:solidFill>
                <a:srgbClr val="2C4293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705897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09BA1-3631-E791-E93E-5AFA08A1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latin typeface="Impact"/>
              </a:rPr>
              <a:t>Cambios en el repositorio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A65919-2278-2F64-674D-4C7B56CA2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2000" dirty="0">
                <a:latin typeface="Wingdings"/>
                <a:sym typeface="Wingdings"/>
              </a:rPr>
              <a:t>§</a:t>
            </a:r>
            <a:r>
              <a:rPr lang="es-ES" sz="2000" b="1" dirty="0" err="1">
                <a:ea typeface="Calibri"/>
                <a:cs typeface="Calibri"/>
              </a:rPr>
              <a:t>Commit</a:t>
            </a:r>
            <a:r>
              <a:rPr lang="es-ES" sz="2000" b="1" dirty="0">
                <a:ea typeface="Calibri"/>
                <a:cs typeface="Calibri"/>
              </a:rPr>
              <a:t> 4b474e6: </a:t>
            </a:r>
            <a:r>
              <a:rPr lang="es-ES" sz="2000" dirty="0">
                <a:ea typeface="Calibri"/>
                <a:cs typeface="Calibri"/>
              </a:rPr>
              <a:t>Archivo inicial del proyecto </a:t>
            </a:r>
            <a:endParaRPr lang="es-ES" dirty="0">
              <a:ea typeface="Calibri"/>
              <a:cs typeface="Calibri"/>
            </a:endParaRPr>
          </a:p>
          <a:p>
            <a:r>
              <a:rPr lang="es-ES" sz="2000" dirty="0">
                <a:latin typeface="Wingdings"/>
                <a:sym typeface="Wingdings"/>
              </a:rPr>
              <a:t>§</a:t>
            </a:r>
            <a:r>
              <a:rPr lang="es-ES" sz="2000" b="1" dirty="0" err="1">
                <a:ea typeface="Calibri"/>
                <a:cs typeface="Calibri"/>
              </a:rPr>
              <a:t>Commit</a:t>
            </a:r>
            <a:r>
              <a:rPr lang="es-ES" sz="2000" b="1" dirty="0">
                <a:ea typeface="Calibri"/>
                <a:cs typeface="Calibri"/>
              </a:rPr>
              <a:t> c456b16: </a:t>
            </a:r>
            <a:r>
              <a:rPr lang="es-ES" sz="2000" dirty="0">
                <a:ea typeface="Calibri"/>
                <a:cs typeface="Calibri"/>
              </a:rPr>
              <a:t>Se creó la clase paquetes con atributos privados y la clase para crear los paquetes </a:t>
            </a:r>
            <a:endParaRPr lang="es-ES"/>
          </a:p>
          <a:p>
            <a:r>
              <a:rPr lang="es-ES" sz="2000" dirty="0">
                <a:latin typeface="Wingdings"/>
                <a:sym typeface="Wingdings"/>
              </a:rPr>
              <a:t>§</a:t>
            </a:r>
            <a:r>
              <a:rPr lang="es-ES" sz="2000" b="1" dirty="0" err="1">
                <a:ea typeface="Calibri"/>
                <a:cs typeface="Calibri"/>
              </a:rPr>
              <a:t>Commit</a:t>
            </a:r>
            <a:r>
              <a:rPr lang="es-ES" sz="2000" b="1" dirty="0">
                <a:ea typeface="Calibri"/>
                <a:cs typeface="Calibri"/>
              </a:rPr>
              <a:t> 23bf6e9: </a:t>
            </a:r>
            <a:r>
              <a:rPr lang="es-ES" sz="2000" dirty="0">
                <a:ea typeface="Calibri"/>
                <a:cs typeface="Calibri"/>
              </a:rPr>
              <a:t>Inicio de la </a:t>
            </a:r>
            <a:r>
              <a:rPr lang="es-ES" sz="2000" dirty="0" err="1">
                <a:ea typeface="Calibri"/>
                <a:cs typeface="Calibri"/>
              </a:rPr>
              <a:t>creacion</a:t>
            </a:r>
            <a:r>
              <a:rPr lang="es-ES" sz="2000" dirty="0">
                <a:ea typeface="Calibri"/>
                <a:cs typeface="Calibri"/>
              </a:rPr>
              <a:t> de la </a:t>
            </a:r>
            <a:r>
              <a:rPr lang="es-ES" sz="2000" dirty="0" err="1">
                <a:ea typeface="Calibri"/>
                <a:cs typeface="Calibri"/>
              </a:rPr>
              <a:t>gestion</a:t>
            </a:r>
            <a:r>
              <a:rPr lang="es-ES" sz="2000" dirty="0">
                <a:ea typeface="Calibri"/>
                <a:cs typeface="Calibri"/>
              </a:rPr>
              <a:t> de usuarios</a:t>
            </a:r>
            <a:endParaRPr lang="es-ES"/>
          </a:p>
          <a:p>
            <a:r>
              <a:rPr lang="es-ES" sz="2000" dirty="0">
                <a:latin typeface="Wingdings"/>
                <a:sym typeface="Wingdings"/>
              </a:rPr>
              <a:t>§</a:t>
            </a:r>
            <a:r>
              <a:rPr lang="es-ES" sz="2000" b="1" dirty="0" err="1">
                <a:ea typeface="Calibri"/>
                <a:cs typeface="Calibri"/>
              </a:rPr>
              <a:t>Commit</a:t>
            </a:r>
            <a:r>
              <a:rPr lang="es-ES" sz="2000" b="1" dirty="0">
                <a:ea typeface="Calibri"/>
                <a:cs typeface="Calibri"/>
              </a:rPr>
              <a:t> 252a098: </a:t>
            </a:r>
            <a:r>
              <a:rPr lang="es-ES" sz="2000" dirty="0" err="1">
                <a:ea typeface="Calibri"/>
                <a:cs typeface="Calibri"/>
              </a:rPr>
              <a:t>Modificacion</a:t>
            </a:r>
            <a:r>
              <a:rPr lang="es-ES" sz="2000" dirty="0">
                <a:ea typeface="Calibri"/>
                <a:cs typeface="Calibri"/>
              </a:rPr>
              <a:t> en la </a:t>
            </a:r>
            <a:r>
              <a:rPr lang="es-ES" sz="2000" dirty="0" err="1">
                <a:ea typeface="Calibri"/>
                <a:cs typeface="Calibri"/>
              </a:rPr>
              <a:t>creacion</a:t>
            </a:r>
            <a:r>
              <a:rPr lang="es-ES" sz="2000" dirty="0">
                <a:ea typeface="Calibri"/>
                <a:cs typeface="Calibri"/>
              </a:rPr>
              <a:t> de usuario</a:t>
            </a:r>
            <a:endParaRPr lang="es-ES" dirty="0"/>
          </a:p>
          <a:p>
            <a:r>
              <a:rPr lang="es-ES" sz="2000" dirty="0">
                <a:latin typeface="Wingdings"/>
                <a:sym typeface="Wingdings"/>
              </a:rPr>
              <a:t>§</a:t>
            </a:r>
            <a:r>
              <a:rPr lang="es-ES" sz="2000" b="1" dirty="0" err="1">
                <a:ea typeface="Calibri"/>
                <a:cs typeface="Calibri"/>
              </a:rPr>
              <a:t>Commit</a:t>
            </a:r>
            <a:r>
              <a:rPr lang="es-ES" sz="2000" b="1" dirty="0">
                <a:ea typeface="Calibri"/>
                <a:cs typeface="Calibri"/>
              </a:rPr>
              <a:t> 0bccc2a: </a:t>
            </a:r>
            <a:r>
              <a:rPr lang="es-ES" sz="2000" dirty="0" err="1">
                <a:ea typeface="Calibri"/>
                <a:cs typeface="Calibri"/>
              </a:rPr>
              <a:t>Creacion</a:t>
            </a:r>
            <a:r>
              <a:rPr lang="es-ES" sz="2000" dirty="0">
                <a:ea typeface="Calibri"/>
                <a:cs typeface="Calibri"/>
              </a:rPr>
              <a:t> de la base de datos y adición datos de prueba al Excel </a:t>
            </a:r>
            <a:endParaRPr lang="es-ES" dirty="0"/>
          </a:p>
          <a:p>
            <a:r>
              <a:rPr lang="es-ES" sz="2000" dirty="0">
                <a:latin typeface="Wingdings"/>
                <a:sym typeface="Wingdings"/>
              </a:rPr>
              <a:t>§</a:t>
            </a:r>
            <a:r>
              <a:rPr lang="es-ES" sz="2000" b="1" dirty="0" err="1">
                <a:ea typeface="Calibri"/>
                <a:cs typeface="Calibri"/>
              </a:rPr>
              <a:t>Commit</a:t>
            </a:r>
            <a:r>
              <a:rPr lang="es-ES" sz="2000" b="1" dirty="0">
                <a:ea typeface="Calibri"/>
                <a:cs typeface="Calibri"/>
              </a:rPr>
              <a:t> 8f0ac9b: </a:t>
            </a:r>
            <a:r>
              <a:rPr lang="es-ES" sz="2000" dirty="0">
                <a:ea typeface="Calibri"/>
                <a:cs typeface="Calibri"/>
              </a:rPr>
              <a:t>Se añadió la base de datos que es un archivo xlsx y se hicieron pruebas de datos (gestión_p.py – paquetes.xlsx)</a:t>
            </a:r>
            <a:endParaRPr lang="es-ES" dirty="0"/>
          </a:p>
          <a:p>
            <a:r>
              <a:rPr lang="es-ES" sz="2000" dirty="0">
                <a:latin typeface="Wingdings"/>
                <a:sym typeface="Wingdings"/>
              </a:rPr>
              <a:t>§</a:t>
            </a:r>
            <a:r>
              <a:rPr lang="es-ES" sz="2000" b="1" dirty="0" err="1">
                <a:ea typeface="Calibri"/>
                <a:cs typeface="Calibri"/>
              </a:rPr>
              <a:t>Commit</a:t>
            </a:r>
            <a:r>
              <a:rPr lang="es-ES" sz="2000" b="1" dirty="0">
                <a:ea typeface="Calibri"/>
                <a:cs typeface="Calibri"/>
              </a:rPr>
              <a:t> 21dede0: </a:t>
            </a:r>
            <a:r>
              <a:rPr lang="es-ES" sz="2000" dirty="0">
                <a:ea typeface="Calibri"/>
                <a:cs typeface="Calibri"/>
              </a:rPr>
              <a:t>Se creó la variable </a:t>
            </a:r>
            <a:r>
              <a:rPr lang="es-ES" sz="2000" b="1" i="1" dirty="0" err="1">
                <a:ea typeface="Calibri"/>
                <a:cs typeface="Calibri"/>
              </a:rPr>
              <a:t>estado_pedido</a:t>
            </a:r>
            <a:r>
              <a:rPr lang="es-ES" sz="2000" b="1" i="1" dirty="0">
                <a:ea typeface="Calibri"/>
                <a:cs typeface="Calibri"/>
              </a:rPr>
              <a:t> </a:t>
            </a:r>
            <a:r>
              <a:rPr lang="es-ES" sz="2000" dirty="0">
                <a:ea typeface="Calibri"/>
                <a:cs typeface="Calibri"/>
              </a:rPr>
              <a:t>en la base de datos y a la hora de crearse se vea como pendiente (gestión_p.py – paquetes.xlsx)</a:t>
            </a:r>
            <a:endParaRPr lang="es-ES" dirty="0"/>
          </a:p>
          <a:p>
            <a:endParaRPr lang="es-E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338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A4023-809C-73EC-5166-C1E35326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latin typeface="Impact"/>
              </a:rPr>
              <a:t>Cambios en el repositorio</a:t>
            </a:r>
            <a:endParaRPr lang="es-ES">
              <a:solidFill>
                <a:srgbClr val="000000"/>
              </a:solidFill>
              <a:latin typeface="Impac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22FA89-5F88-07A3-1B80-7525DBB5E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s-ES" sz="2400" dirty="0">
                <a:latin typeface="Wingdings"/>
                <a:sym typeface="Wingdings"/>
              </a:rPr>
              <a:t>§</a:t>
            </a:r>
            <a:r>
              <a:rPr lang="es-ES" sz="2400" b="1" dirty="0" err="1">
                <a:ea typeface="Calibri"/>
                <a:cs typeface="Calibri"/>
              </a:rPr>
              <a:t>Commit</a:t>
            </a:r>
            <a:r>
              <a:rPr lang="es-ES" sz="2400" b="1" dirty="0">
                <a:ea typeface="Calibri"/>
                <a:cs typeface="Calibri"/>
              </a:rPr>
              <a:t> 5b98526: </a:t>
            </a:r>
            <a:r>
              <a:rPr lang="es-ES" sz="2400" dirty="0">
                <a:ea typeface="Calibri"/>
                <a:cs typeface="Calibri"/>
              </a:rPr>
              <a:t>Se continuó con la gestión de usuario. Se comenzó con el menú de cada tipo de cliente</a:t>
            </a:r>
            <a:endParaRPr lang="es-ES" dirty="0">
              <a:ea typeface="Calibri"/>
              <a:cs typeface="Calibri"/>
            </a:endParaRPr>
          </a:p>
          <a:p>
            <a:r>
              <a:rPr lang="es-ES" sz="2400" dirty="0">
                <a:latin typeface="Wingdings"/>
                <a:sym typeface="Wingdings"/>
              </a:rPr>
              <a:t>§</a:t>
            </a:r>
            <a:r>
              <a:rPr lang="es-ES" sz="2400" b="1" dirty="0" err="1">
                <a:ea typeface="Calibri"/>
                <a:cs typeface="Calibri"/>
              </a:rPr>
              <a:t>Commit</a:t>
            </a:r>
            <a:r>
              <a:rPr lang="es-ES" sz="2400" b="1" dirty="0">
                <a:ea typeface="Calibri"/>
                <a:cs typeface="Calibri"/>
              </a:rPr>
              <a:t> 2f63be7: </a:t>
            </a:r>
            <a:r>
              <a:rPr lang="es-ES" sz="2400" dirty="0">
                <a:ea typeface="Calibri"/>
                <a:cs typeface="Calibri"/>
              </a:rPr>
              <a:t>Se empezó a crear la gestión de envío creando las función </a:t>
            </a:r>
            <a:r>
              <a:rPr lang="es-ES" sz="2400" i="1" dirty="0" err="1">
                <a:ea typeface="Calibri"/>
                <a:cs typeface="Calibri"/>
              </a:rPr>
              <a:t>hacer_pedido</a:t>
            </a:r>
            <a:endParaRPr lang="es-ES" sz="2400" i="1">
              <a:ea typeface="Calibri"/>
              <a:cs typeface="Calibri"/>
            </a:endParaRPr>
          </a:p>
          <a:p>
            <a:r>
              <a:rPr lang="es-ES" sz="2400" dirty="0">
                <a:latin typeface="Wingdings"/>
                <a:sym typeface="Wingdings"/>
              </a:rPr>
              <a:t>§</a:t>
            </a:r>
            <a:r>
              <a:rPr lang="es-ES" sz="2400" b="1" dirty="0" err="1">
                <a:ea typeface="Calibri"/>
                <a:cs typeface="Calibri"/>
              </a:rPr>
              <a:t>Commit</a:t>
            </a:r>
            <a:r>
              <a:rPr lang="es-ES" sz="2400" b="1" dirty="0">
                <a:ea typeface="Calibri"/>
                <a:cs typeface="Calibri"/>
              </a:rPr>
              <a:t> cc7812e: </a:t>
            </a:r>
            <a:r>
              <a:rPr lang="es-ES" sz="2400" dirty="0">
                <a:ea typeface="Calibri"/>
                <a:cs typeface="Calibri"/>
              </a:rPr>
              <a:t>Se incrementó la clase paquetes, ampliando la base de datos y se creó la función </a:t>
            </a:r>
            <a:r>
              <a:rPr lang="es-ES" sz="2400" b="1" dirty="0" err="1">
                <a:ea typeface="Calibri"/>
                <a:cs typeface="Calibri"/>
              </a:rPr>
              <a:t>actualizar_datos</a:t>
            </a:r>
            <a:endParaRPr lang="es-ES" sz="2400" b="1" dirty="0">
              <a:ea typeface="Calibri"/>
              <a:cs typeface="Calibri"/>
            </a:endParaRPr>
          </a:p>
          <a:p>
            <a:r>
              <a:rPr lang="es-ES" sz="2400" dirty="0">
                <a:latin typeface="Wingdings"/>
                <a:sym typeface="Wingdings"/>
              </a:rPr>
              <a:t>§</a:t>
            </a:r>
            <a:r>
              <a:rPr lang="es-ES" sz="2400" b="1" dirty="0" err="1">
                <a:ea typeface="Calibri"/>
                <a:cs typeface="Calibri"/>
              </a:rPr>
              <a:t>Commit</a:t>
            </a:r>
            <a:r>
              <a:rPr lang="es-ES" sz="2400" b="1" dirty="0">
                <a:ea typeface="Calibri"/>
                <a:cs typeface="Calibri"/>
              </a:rPr>
              <a:t> cb251d4: </a:t>
            </a:r>
            <a:r>
              <a:rPr lang="es-ES" sz="2400" dirty="0">
                <a:ea typeface="Calibri"/>
                <a:cs typeface="Calibri"/>
              </a:rPr>
              <a:t>Agregando pipeline de GitHub </a:t>
            </a:r>
            <a:r>
              <a:rPr lang="es-ES" sz="2400" dirty="0" err="1">
                <a:ea typeface="Calibri"/>
                <a:cs typeface="Calibri"/>
              </a:rPr>
              <a:t>Actions</a:t>
            </a:r>
            <a:endParaRPr lang="es-ES" dirty="0" err="1"/>
          </a:p>
          <a:p>
            <a:r>
              <a:rPr lang="es-ES" sz="2400" dirty="0">
                <a:latin typeface="Wingdings"/>
                <a:sym typeface="Wingdings"/>
              </a:rPr>
              <a:t>§</a:t>
            </a:r>
            <a:r>
              <a:rPr lang="es-ES" sz="2400" b="1" dirty="0" err="1">
                <a:ea typeface="Calibri"/>
                <a:cs typeface="Calibri"/>
              </a:rPr>
              <a:t>Commit</a:t>
            </a:r>
            <a:r>
              <a:rPr lang="es-ES" sz="2400" b="1" dirty="0">
                <a:ea typeface="Calibri"/>
                <a:cs typeface="Calibri"/>
              </a:rPr>
              <a:t> 98bceef: </a:t>
            </a:r>
            <a:r>
              <a:rPr lang="es-ES" sz="2400" dirty="0">
                <a:ea typeface="Calibri"/>
                <a:cs typeface="Calibri"/>
              </a:rPr>
              <a:t>Se hicieron cambios de varias funciones que estaban generando errores. Se cambió la función de </a:t>
            </a:r>
            <a:r>
              <a:rPr lang="es-ES" sz="2400" b="1" dirty="0" err="1">
                <a:ea typeface="Calibri"/>
                <a:cs typeface="Calibri"/>
              </a:rPr>
              <a:t>actualizar_datos</a:t>
            </a:r>
            <a:endParaRPr lang="es-ES" dirty="0"/>
          </a:p>
          <a:p>
            <a:r>
              <a:rPr lang="es-ES" sz="2400" b="1" dirty="0" err="1">
                <a:ea typeface="Calibri"/>
                <a:cs typeface="Calibri"/>
              </a:rPr>
              <a:t>Commit</a:t>
            </a:r>
            <a:r>
              <a:rPr lang="es-ES" sz="2400" b="1" dirty="0">
                <a:ea typeface="Calibri"/>
                <a:cs typeface="Calibri"/>
              </a:rPr>
              <a:t> 700bd9d: </a:t>
            </a:r>
            <a:r>
              <a:rPr lang="es-ES" sz="2400" dirty="0">
                <a:ea typeface="Calibri"/>
                <a:cs typeface="Calibri"/>
              </a:rPr>
              <a:t>Se creó una variable para imprimir opción inválida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6695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77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D397D-1B27-B68B-933D-F9B083BF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latin typeface="Impact"/>
              </a:rPr>
              <a:t>DevOps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8AA0AB-49D1-D290-E571-F118A71CD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solidFill>
                  <a:schemeClr val="accent1">
                    <a:lumMod val="76000"/>
                  </a:schemeClr>
                </a:solidFill>
                <a:ea typeface="+mn-lt"/>
                <a:cs typeface="+mn-lt"/>
              </a:rPr>
              <a:t>Se trata de colaboración. Los equipos de desarrollo y operaciones se fusionan en un equipo funcional que se comunica, comparte </a:t>
            </a:r>
            <a:r>
              <a:rPr lang="es-ES" err="1">
                <a:solidFill>
                  <a:schemeClr val="accent1">
                    <a:lumMod val="76000"/>
                  </a:schemeClr>
                </a:solidFill>
                <a:ea typeface="+mn-lt"/>
                <a:cs typeface="+mn-lt"/>
              </a:rPr>
              <a:t>feedback</a:t>
            </a:r>
            <a:r>
              <a:rPr lang="es-ES">
                <a:solidFill>
                  <a:schemeClr val="accent1">
                    <a:lumMod val="76000"/>
                  </a:schemeClr>
                </a:solidFill>
                <a:ea typeface="+mn-lt"/>
                <a:cs typeface="+mn-lt"/>
              </a:rPr>
              <a:t> y colabora durante todo el ciclo de desarrollo e implementación. </a:t>
            </a:r>
            <a:endParaRPr lang="es-ES">
              <a:solidFill>
                <a:schemeClr val="accent1">
                  <a:lumMod val="76000"/>
                </a:schemeClr>
              </a:solidFill>
              <a:ea typeface="Calibri"/>
              <a:cs typeface="Calibri"/>
            </a:endParaRPr>
          </a:p>
          <a:p>
            <a:r>
              <a:rPr lang="es-ES">
                <a:solidFill>
                  <a:schemeClr val="accent1">
                    <a:lumMod val="76000"/>
                  </a:schemeClr>
                </a:solidFill>
                <a:ea typeface="Calibri"/>
                <a:cs typeface="Calibri"/>
              </a:rPr>
              <a:t>Se responsabilizan de una función o un proyecto a lo largo del ciclo de vida completo, desde la concepción hasta la entrega. Este nivel superior de dedicación y compromiso del equipo da lugar a unos resultados de mejor calidad.</a:t>
            </a:r>
          </a:p>
          <a:p>
            <a:endParaRPr lang="es-ES">
              <a:solidFill>
                <a:schemeClr val="accent1">
                  <a:lumMod val="76000"/>
                </a:schemeClr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s-ES" sz="1200">
              <a:solidFill>
                <a:srgbClr val="091E42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735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0F3A2-DCE3-D100-B6DB-C3DAA301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latin typeface="Impact"/>
              </a:rPr>
              <a:t>Objetivo de DevOps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B1123F-604B-0479-8AD9-8F1FE12A5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b="1">
                <a:ea typeface="+mn-lt"/>
                <a:cs typeface="+mn-lt"/>
              </a:rPr>
              <a:t>Automatizar</a:t>
            </a:r>
            <a:r>
              <a:rPr lang="es-ES">
                <a:ea typeface="+mn-lt"/>
                <a:cs typeface="+mn-lt"/>
              </a:rPr>
              <a:t> el ciclo de desarrollo y despliegue.</a:t>
            </a:r>
          </a:p>
          <a:p>
            <a:r>
              <a:rPr lang="es-ES" b="1">
                <a:ea typeface="+mn-lt"/>
                <a:cs typeface="+mn-lt"/>
              </a:rPr>
              <a:t>Reducir errores</a:t>
            </a:r>
            <a:r>
              <a:rPr lang="es-ES">
                <a:ea typeface="+mn-lt"/>
                <a:cs typeface="+mn-lt"/>
              </a:rPr>
              <a:t> en producción con pruebas y monitoreo.</a:t>
            </a:r>
          </a:p>
          <a:p>
            <a:r>
              <a:rPr lang="es-ES" b="1">
                <a:ea typeface="+mn-lt"/>
                <a:cs typeface="+mn-lt"/>
              </a:rPr>
              <a:t>Acelerar</a:t>
            </a:r>
            <a:r>
              <a:rPr lang="es-ES">
                <a:ea typeface="+mn-lt"/>
                <a:cs typeface="+mn-lt"/>
              </a:rPr>
              <a:t> la entrega de software con CI/CD.</a:t>
            </a:r>
          </a:p>
          <a:p>
            <a:r>
              <a:rPr lang="es-ES" b="1">
                <a:ea typeface="+mn-lt"/>
                <a:cs typeface="+mn-lt"/>
              </a:rPr>
              <a:t>Mejorar la colaboración</a:t>
            </a:r>
            <a:r>
              <a:rPr lang="es-ES">
                <a:ea typeface="+mn-lt"/>
                <a:cs typeface="+mn-lt"/>
              </a:rPr>
              <a:t> entre desarrolladores y operaciones.</a:t>
            </a:r>
            <a:endParaRPr lang="es-E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021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CFE72-9A81-F4A6-5EA8-54513838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>
                <a:latin typeface="Impact"/>
              </a:rPr>
            </a:br>
            <a:r>
              <a:rPr lang="es-ES">
                <a:latin typeface="Impact"/>
              </a:rPr>
              <a:t>¿Qué es CI/CD?</a:t>
            </a:r>
          </a:p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F40496-0C05-EE06-997C-E506B2147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>
                <a:ea typeface="+mn-lt"/>
                <a:cs typeface="+mn-lt"/>
              </a:rPr>
              <a:t>Práctica de DevOps que permite automatizar el desarrollo, pruebas y despliegue de software. Se divide en dos partes principales</a:t>
            </a:r>
          </a:p>
          <a:p>
            <a:pPr marL="0" indent="0">
              <a:buNone/>
            </a:pPr>
            <a:endParaRPr lang="es-E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529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090D7-7043-5600-51DB-AB7E3CDB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CI (Integración Continua - Continuous Integration)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9694FC-B63C-B55F-2B28-41B97B544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ea typeface="+mn-lt"/>
                <a:cs typeface="+mn-lt"/>
              </a:rPr>
              <a:t>Los desarrolladores suben cambios al código varias veces al día.</a:t>
            </a:r>
            <a:endParaRPr lang="es-ES">
              <a:ea typeface="Calibri"/>
              <a:cs typeface="Calibri"/>
            </a:endParaRPr>
          </a:p>
          <a:p>
            <a:r>
              <a:rPr lang="es-ES">
                <a:ea typeface="+mn-lt"/>
                <a:cs typeface="+mn-lt"/>
              </a:rPr>
              <a:t>Se ejecutan pruebas automáticas para detectar errores de inmediato.</a:t>
            </a:r>
            <a:endParaRPr lang="es-ES"/>
          </a:p>
          <a:p>
            <a:r>
              <a:rPr lang="es-ES">
                <a:ea typeface="+mn-lt"/>
                <a:cs typeface="+mn-lt"/>
              </a:rPr>
              <a:t>Asegura que el código nuevo funcione bien con el código existente.</a:t>
            </a:r>
            <a:endParaRPr lang="es-ES"/>
          </a:p>
          <a:p>
            <a:endParaRPr lang="es-E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185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10B97-C304-D484-568D-40537FEF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latin typeface="Impact"/>
              </a:rPr>
              <a:t>CD (Entrega Continua -  Continuous Delivery)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F98412-CFF6-08A6-F255-0D8FDF39D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ea typeface="+mn-lt"/>
                <a:cs typeface="+mn-lt"/>
              </a:rPr>
              <a:t>El código está listo para producción, pero requiere aprobación manual para desplegarse.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821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2AC6C-0F97-EF7E-EAC7-F33942D8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latin typeface="Impact"/>
              </a:rPr>
              <a:t>CD (Implementación Continua -  </a:t>
            </a:r>
            <a:r>
              <a:rPr lang="es-ES" err="1">
                <a:latin typeface="Impact"/>
              </a:rPr>
              <a:t>Continuous</a:t>
            </a:r>
            <a:r>
              <a:rPr lang="es-ES">
                <a:latin typeface="Impact"/>
              </a:rPr>
              <a:t> </a:t>
            </a:r>
            <a:r>
              <a:rPr lang="es-ES" err="1">
                <a:latin typeface="Impact"/>
              </a:rPr>
              <a:t>Deployment</a:t>
            </a:r>
            <a:r>
              <a:rPr lang="es-ES">
                <a:latin typeface="Impact"/>
              </a:rPr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3B5909-89D3-546E-BF12-DB8F32074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ea typeface="+mn-lt"/>
                <a:cs typeface="+mn-lt"/>
              </a:rPr>
              <a:t>El código se despliega automáticamente en producción sin intervención manual.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06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C7367-E267-081E-7EEE-52133BB70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7" y="661458"/>
            <a:ext cx="7772400" cy="1325563"/>
          </a:xfrm>
        </p:spPr>
        <p:txBody>
          <a:bodyPr/>
          <a:lstStyle/>
          <a:p>
            <a:r>
              <a:rPr lang="es-ES">
                <a:latin typeface="Impact"/>
              </a:rPr>
              <a:t>Entrega continua vs. Implementación continua</a:t>
            </a:r>
          </a:p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F6A8CA-D798-95C3-8048-FFF876FDF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ea typeface="+mn-lt"/>
                <a:cs typeface="+mn-lt"/>
              </a:rPr>
              <a:t>La implementación continua es el mejor ejemplo de automatización de DevOps . Eso no significa que sea la única forma de realizar CI/CD, ni la forma “correcta”. Dado que la implementación continua depende de herramientas de prueba rigurosas y de una cultura de prueba madura, la mayoría de los equipos de software comienzan con la entrega continua e integran más pruebas automatizadas con el tiempo.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8292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0904B-0012-F099-F3BE-C2F8E47E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latin typeface="Impact"/>
              </a:rPr>
              <a:t>Análisis de datos – CI/CD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51E14D-5877-A5DD-2C33-59855C138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2000" dirty="0">
                <a:latin typeface="Wingdings"/>
                <a:sym typeface="Wingdings"/>
              </a:rPr>
              <a:t>§</a:t>
            </a:r>
            <a:r>
              <a:rPr lang="es-ES" sz="2000" b="1" dirty="0">
                <a:ea typeface="Calibri"/>
                <a:cs typeface="Calibri"/>
              </a:rPr>
              <a:t>Implementación de pruebas: </a:t>
            </a:r>
            <a:endParaRPr lang="es-ES" dirty="0">
              <a:ea typeface="Calibri"/>
              <a:cs typeface="Calibri"/>
            </a:endParaRPr>
          </a:p>
          <a:p>
            <a:r>
              <a:rPr lang="es-ES" sz="1400" b="1" dirty="0">
                <a:ea typeface="Calibri"/>
                <a:cs typeface="Calibri"/>
              </a:rPr>
              <a:t> - </a:t>
            </a:r>
            <a:r>
              <a:rPr lang="es-ES" sz="1400" dirty="0">
                <a:ea typeface="Calibri"/>
                <a:cs typeface="Calibri"/>
              </a:rPr>
              <a:t>Pruebas unitarias de integración y de salida </a:t>
            </a:r>
            <a:r>
              <a:rPr lang="es-ES" sz="1400" b="1" dirty="0">
                <a:ea typeface="Calibri"/>
                <a:cs typeface="Calibri"/>
              </a:rPr>
              <a:t>(Hecho)</a:t>
            </a:r>
            <a:endParaRPr lang="es-ES" dirty="0"/>
          </a:p>
          <a:p>
            <a:r>
              <a:rPr lang="es-ES" sz="1400" dirty="0">
                <a:ea typeface="Calibri"/>
                <a:cs typeface="Calibri"/>
              </a:rPr>
              <a:t> - Pruebas automáticas </a:t>
            </a:r>
            <a:r>
              <a:rPr lang="es-ES" sz="1400" b="1" dirty="0">
                <a:ea typeface="Calibri"/>
                <a:cs typeface="Calibri"/>
              </a:rPr>
              <a:t>(En progreso por compatibilidad con </a:t>
            </a:r>
            <a:r>
              <a:rPr lang="es-ES" sz="1400" b="1" dirty="0" err="1">
                <a:ea typeface="Calibri"/>
                <a:cs typeface="Calibri"/>
              </a:rPr>
              <a:t>workflow</a:t>
            </a:r>
            <a:r>
              <a:rPr lang="es-ES" sz="1400" b="1" dirty="0">
                <a:ea typeface="Calibri"/>
                <a:cs typeface="Calibri"/>
              </a:rPr>
              <a:t> de GitHub </a:t>
            </a:r>
            <a:r>
              <a:rPr lang="es-ES" sz="1400" b="1" dirty="0" err="1">
                <a:ea typeface="Calibri"/>
                <a:cs typeface="Calibri"/>
              </a:rPr>
              <a:t>Actions</a:t>
            </a:r>
            <a:r>
              <a:rPr lang="es-ES" sz="1400" b="1" dirty="0">
                <a:ea typeface="Calibri"/>
                <a:cs typeface="Calibri"/>
              </a:rPr>
              <a:t>)</a:t>
            </a:r>
            <a:endParaRPr lang="es-ES" dirty="0"/>
          </a:p>
          <a:p>
            <a:r>
              <a:rPr lang="es-ES" sz="1500" dirty="0">
                <a:latin typeface="Wingdings"/>
                <a:sym typeface="Wingdings"/>
              </a:rPr>
              <a:t>§</a:t>
            </a:r>
            <a:r>
              <a:rPr lang="es-ES" sz="1500" b="1" dirty="0">
                <a:ea typeface="Calibri"/>
                <a:cs typeface="Calibri"/>
              </a:rPr>
              <a:t> </a:t>
            </a:r>
            <a:r>
              <a:rPr lang="es-ES" sz="2000" b="1" dirty="0">
                <a:ea typeface="Calibri"/>
                <a:cs typeface="Calibri"/>
              </a:rPr>
              <a:t>Integración continua:</a:t>
            </a:r>
            <a:endParaRPr lang="es-ES" dirty="0"/>
          </a:p>
          <a:p>
            <a:r>
              <a:rPr lang="es-ES" sz="1500" b="1" dirty="0">
                <a:ea typeface="Calibri"/>
                <a:cs typeface="Calibri"/>
              </a:rPr>
              <a:t> </a:t>
            </a:r>
            <a:r>
              <a:rPr lang="es-ES" sz="1500" dirty="0">
                <a:ea typeface="Calibri"/>
                <a:cs typeface="Calibri"/>
              </a:rPr>
              <a:t>- Crear </a:t>
            </a:r>
            <a:r>
              <a:rPr lang="es-ES" sz="1500" dirty="0" err="1">
                <a:ea typeface="Calibri"/>
                <a:cs typeface="Calibri"/>
              </a:rPr>
              <a:t>workflow</a:t>
            </a:r>
            <a:r>
              <a:rPr lang="es-ES" sz="1500" dirty="0">
                <a:ea typeface="Calibri"/>
                <a:cs typeface="Calibri"/>
              </a:rPr>
              <a:t> CI/CD en GitHub </a:t>
            </a:r>
            <a:r>
              <a:rPr lang="es-ES" sz="1500" dirty="0" err="1">
                <a:ea typeface="Calibri"/>
                <a:cs typeface="Calibri"/>
              </a:rPr>
              <a:t>actions</a:t>
            </a:r>
            <a:r>
              <a:rPr lang="es-ES" sz="1500" dirty="0">
                <a:ea typeface="Calibri"/>
                <a:cs typeface="Calibri"/>
              </a:rPr>
              <a:t> con .</a:t>
            </a:r>
            <a:r>
              <a:rPr lang="es-ES" sz="1500" dirty="0" err="1">
                <a:ea typeface="Calibri"/>
                <a:cs typeface="Calibri"/>
              </a:rPr>
              <a:t>yml</a:t>
            </a:r>
            <a:r>
              <a:rPr lang="es-ES" sz="1500" dirty="0">
                <a:ea typeface="Calibri"/>
                <a:cs typeface="Calibri"/>
              </a:rPr>
              <a:t> </a:t>
            </a:r>
            <a:r>
              <a:rPr lang="es-ES" sz="1500" b="1" dirty="0">
                <a:ea typeface="Calibri"/>
                <a:cs typeface="Calibri"/>
              </a:rPr>
              <a:t>(Hecho)</a:t>
            </a:r>
            <a:endParaRPr lang="es-ES" dirty="0"/>
          </a:p>
          <a:p>
            <a:r>
              <a:rPr lang="es-ES" sz="1500" b="1" dirty="0">
                <a:ea typeface="Calibri"/>
                <a:cs typeface="Calibri"/>
              </a:rPr>
              <a:t> - </a:t>
            </a:r>
            <a:r>
              <a:rPr lang="es-ES" sz="1500" dirty="0">
                <a:ea typeface="Calibri"/>
                <a:cs typeface="Calibri"/>
              </a:rPr>
              <a:t>Ejecutar pruebas unitarias es cada </a:t>
            </a:r>
            <a:r>
              <a:rPr lang="es-ES" sz="1500" dirty="0" err="1">
                <a:ea typeface="Calibri"/>
                <a:cs typeface="Calibri"/>
              </a:rPr>
              <a:t>push</a:t>
            </a:r>
            <a:r>
              <a:rPr lang="es-ES" sz="1500" dirty="0">
                <a:ea typeface="Calibri"/>
                <a:cs typeface="Calibri"/>
              </a:rPr>
              <a:t> </a:t>
            </a:r>
            <a:r>
              <a:rPr lang="es-ES" sz="1500" b="1" dirty="0">
                <a:ea typeface="Calibri"/>
                <a:cs typeface="Calibri"/>
              </a:rPr>
              <a:t>(Hecho)</a:t>
            </a:r>
            <a:endParaRPr lang="es-ES" dirty="0"/>
          </a:p>
          <a:p>
            <a:r>
              <a:rPr lang="es-ES" sz="1500" b="1" dirty="0">
                <a:ea typeface="Calibri"/>
                <a:cs typeface="Calibri"/>
              </a:rPr>
              <a:t>- </a:t>
            </a:r>
            <a:r>
              <a:rPr lang="es-ES" sz="1500" dirty="0">
                <a:ea typeface="Calibri"/>
                <a:cs typeface="Calibri"/>
              </a:rPr>
              <a:t>Analizar código con SonarQube para detectar problemas </a:t>
            </a:r>
            <a:r>
              <a:rPr lang="es-ES" sz="1500" b="1" dirty="0">
                <a:ea typeface="Calibri"/>
                <a:cs typeface="Calibri"/>
              </a:rPr>
              <a:t>(Hecho)</a:t>
            </a:r>
            <a:endParaRPr lang="es-ES" dirty="0"/>
          </a:p>
          <a:p>
            <a:r>
              <a:rPr lang="es-ES" sz="1500" b="1" dirty="0">
                <a:ea typeface="Calibri"/>
                <a:cs typeface="Calibri"/>
              </a:rPr>
              <a:t>- </a:t>
            </a:r>
            <a:r>
              <a:rPr lang="es-ES" sz="1500" dirty="0">
                <a:ea typeface="Calibri"/>
                <a:cs typeface="Calibri"/>
              </a:rPr>
              <a:t>Construir imágenes Docker después de las pruebas </a:t>
            </a:r>
            <a:r>
              <a:rPr lang="es-ES" sz="1500" b="1" dirty="0">
                <a:ea typeface="Calibri"/>
                <a:cs typeface="Calibri"/>
              </a:rPr>
              <a:t>(Pendiente)</a:t>
            </a:r>
            <a:endParaRPr lang="es-ES" dirty="0"/>
          </a:p>
          <a:p>
            <a:r>
              <a:rPr lang="es-ES" sz="1500" b="1" dirty="0">
                <a:ea typeface="Calibri"/>
                <a:cs typeface="Calibri"/>
              </a:rPr>
              <a:t>- </a:t>
            </a:r>
            <a:r>
              <a:rPr lang="es-ES" sz="1500" dirty="0">
                <a:ea typeface="Calibri"/>
                <a:cs typeface="Calibri"/>
              </a:rPr>
              <a:t>Publicar artefactos en un registro de contenedores </a:t>
            </a:r>
            <a:r>
              <a:rPr lang="es-ES" sz="1500" b="1" dirty="0">
                <a:ea typeface="Calibri"/>
                <a:cs typeface="Calibri"/>
              </a:rPr>
              <a:t>(Pendiente)</a:t>
            </a:r>
            <a:endParaRPr lang="es-ES" dirty="0"/>
          </a:p>
          <a:p>
            <a:r>
              <a:rPr lang="es-ES" sz="2300" dirty="0">
                <a:latin typeface="Wingdings"/>
                <a:sym typeface="Wingdings"/>
              </a:rPr>
              <a:t>§</a:t>
            </a:r>
            <a:r>
              <a:rPr lang="es-ES" sz="2300" b="1" dirty="0">
                <a:ea typeface="Calibri"/>
                <a:cs typeface="Calibri"/>
              </a:rPr>
              <a:t>Seguridad y cumplimiento:</a:t>
            </a:r>
            <a:endParaRPr lang="es-ES" dirty="0"/>
          </a:p>
          <a:p>
            <a:r>
              <a:rPr lang="es-ES" sz="1500" dirty="0">
                <a:ea typeface="+mn-lt"/>
                <a:cs typeface="+mn-lt"/>
              </a:rPr>
              <a:t>-</a:t>
            </a:r>
            <a:r>
              <a:rPr lang="es-ES" sz="1500" dirty="0">
                <a:ea typeface="Calibri"/>
                <a:cs typeface="Calibri"/>
              </a:rPr>
              <a:t>Autenticación segura con cifrado Hash </a:t>
            </a:r>
            <a:r>
              <a:rPr lang="es-ES" sz="1500" b="1" dirty="0">
                <a:ea typeface="Calibri"/>
                <a:cs typeface="Calibri"/>
              </a:rPr>
              <a:t>(Hecho)</a:t>
            </a:r>
            <a:endParaRPr lang="es-ES" dirty="0"/>
          </a:p>
          <a:p>
            <a:r>
              <a:rPr lang="es-ES" sz="1500" dirty="0">
                <a:ea typeface="+mn-lt"/>
                <a:cs typeface="+mn-lt"/>
              </a:rPr>
              <a:t>-</a:t>
            </a:r>
            <a:r>
              <a:rPr lang="es-ES" sz="1500" dirty="0">
                <a:ea typeface="Calibri"/>
                <a:cs typeface="Calibri"/>
              </a:rPr>
              <a:t>Escaneo de vulnerabilidades con las alertas de GitHub </a:t>
            </a:r>
            <a:r>
              <a:rPr lang="es-ES" sz="1500" b="1" dirty="0">
                <a:ea typeface="Calibri"/>
                <a:cs typeface="Calibri"/>
              </a:rPr>
              <a:t>(Hecho)</a:t>
            </a:r>
            <a:endParaRPr lang="es-ES" dirty="0"/>
          </a:p>
          <a:p>
            <a:endParaRPr lang="es-E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00200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ueva marca">
      <a:majorFont>
        <a:latin typeface="Impac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Panorámica</PresentationFormat>
  <Slides>12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                         DevOps</vt:lpstr>
      <vt:lpstr>DevOps</vt:lpstr>
      <vt:lpstr>Objetivo de DevOps</vt:lpstr>
      <vt:lpstr> ¿Qué es CI/CD? </vt:lpstr>
      <vt:lpstr>CI (Integración Continua - Continuous Integration)</vt:lpstr>
      <vt:lpstr>CD (Entrega Continua -  Continuous Delivery)</vt:lpstr>
      <vt:lpstr>CD (Implementación Continua -  Continuous Deployment)</vt:lpstr>
      <vt:lpstr>Entrega continua vs. Implementación continua </vt:lpstr>
      <vt:lpstr>Análisis de datos – CI/CD</vt:lpstr>
      <vt:lpstr>Cambios en el repositorio</vt:lpstr>
      <vt:lpstr>Cambios en el repositorio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Mavy Catherine Gutierrez Cedeno</dc:creator>
  <cp:revision>20</cp:revision>
  <dcterms:created xsi:type="dcterms:W3CDTF">2023-09-28T21:13:09Z</dcterms:created>
  <dcterms:modified xsi:type="dcterms:W3CDTF">2025-03-07T04:13:31Z</dcterms:modified>
</cp:coreProperties>
</file>