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73" r:id="rId2"/>
    <p:sldId id="257" r:id="rId3"/>
    <p:sldId id="275" r:id="rId4"/>
    <p:sldId id="276" r:id="rId5"/>
    <p:sldId id="277" r:id="rId6"/>
    <p:sldId id="270" r:id="rId7"/>
    <p:sldId id="259" r:id="rId8"/>
    <p:sldId id="271" r:id="rId9"/>
    <p:sldId id="267" r:id="rId10"/>
    <p:sldId id="268" r:id="rId11"/>
    <p:sldId id="272" r:id="rId12"/>
    <p:sldId id="269" r:id="rId13"/>
    <p:sldId id="260" r:id="rId14"/>
    <p:sldId id="261" r:id="rId15"/>
    <p:sldId id="262" r:id="rId16"/>
    <p:sldId id="274" r:id="rId17"/>
    <p:sldId id="263" r:id="rId18"/>
    <p:sldId id="264" r:id="rId19"/>
    <p:sldId id="265" r:id="rId20"/>
    <p:sldId id="2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91" d="100"/>
          <a:sy n="91" d="100"/>
        </p:scale>
        <p:origin x="341"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24D7B1-9491-442D-9A5D-4D006D23128F}" type="datetimeFigureOut">
              <a:rPr lang="en-US" smtClean="0"/>
              <a:t>10/21/2024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F58212-50F9-4429-B688-C5B3FC765DD8}" type="slidenum">
              <a:rPr lang="en-US" smtClean="0"/>
              <a:t>‹#›</a:t>
            </a:fld>
            <a:endParaRPr lang="en-US"/>
          </a:p>
        </p:txBody>
      </p:sp>
    </p:spTree>
    <p:extLst>
      <p:ext uri="{BB962C8B-B14F-4D97-AF65-F5344CB8AC3E}">
        <p14:creationId xmlns:p14="http://schemas.microsoft.com/office/powerpoint/2010/main" val="603275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4212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6460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21/10/2024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21/10/2024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21/10/2024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21/10/2024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21/10/2024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21/10/2024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21/10/2024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21/10/2024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21/10/2024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commons.wikimedia.org/wiki/File:Thank_you_001.jpg" TargetMode="External"/><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dirty="0"/>
              <a:t>Reduce the Amount of Push Notifications for E-commerce Apps &amp; Paytm </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Number:ISD-02</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3416809404"/>
              </p:ext>
            </p:extLst>
          </p:nvPr>
        </p:nvGraphicFramePr>
        <p:xfrm>
          <a:off x="553347" y="2721840"/>
          <a:ext cx="5418675" cy="2194620"/>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US" sz="1800" u="none" strike="noStrike" cap="none" dirty="0"/>
                        <a:t>20211ISD0030</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ARJARAPU SHABARRIESH</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r>
                        <a:rPr lang="en-US" sz="1800" u="none" strike="noStrike" cap="none" dirty="0"/>
                        <a:t>20211ISD0009</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A V ROHITH KUMAR</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r>
                        <a:rPr lang="en-US" sz="1800" u="none" strike="noStrike" cap="none" dirty="0"/>
                        <a:t>2011ISD0035</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M B V SANDDEP REDDY</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a:spcBef>
                <a:spcPts val="340"/>
              </a:spcBef>
              <a:buClr>
                <a:srgbClr val="17365D"/>
              </a:buClr>
              <a:buSzPts val="1700"/>
            </a:pPr>
            <a:r>
              <a:rPr lang="en-GB" sz="1700" b="1" dirty="0">
                <a:solidFill>
                  <a:srgbClr val="17365D"/>
                </a:solidFill>
                <a:latin typeface="Cambria" panose="02040503050406030204" pitchFamily="18" charset="0"/>
                <a:ea typeface="Cambria" panose="02040503050406030204" pitchFamily="18" charset="0"/>
                <a:sym typeface="Verdana"/>
              </a:rPr>
              <a:t>Prof.</a:t>
            </a:r>
            <a:r>
              <a:rPr lang="en-GB" sz="1800" b="1" dirty="0">
                <a:solidFill>
                  <a:srgbClr val="17365D"/>
                </a:solidFill>
                <a:latin typeface="Cambria"/>
                <a:ea typeface="Cambria"/>
              </a:rPr>
              <a:t> </a:t>
            </a:r>
            <a:r>
              <a:rPr lang="en-GB" sz="1800" b="1" dirty="0" err="1">
                <a:solidFill>
                  <a:srgbClr val="17365D"/>
                </a:solidFill>
                <a:latin typeface="Cambria"/>
                <a:ea typeface="Cambria"/>
              </a:rPr>
              <a:t>A.K.Sampath</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 Associate Professor / 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ISD</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PALLAVI R</a:t>
            </a:r>
          </a:p>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dirty="0">
                <a:latin typeface="Cambria" panose="02040503050406030204" pitchFamily="18" charset="0"/>
                <a:ea typeface="Cambria" panose="02040503050406030204" pitchFamily="18" charset="0"/>
                <a:cs typeface="Verdana"/>
                <a:sym typeface="Verdana"/>
              </a:rPr>
              <a:t>Dr./Mr./Ms./prof. </a:t>
            </a:r>
            <a:r>
              <a:rPr lang="en-US" sz="2000" b="1">
                <a:latin typeface="Cambria" panose="02040503050406030204" pitchFamily="18" charset="0"/>
                <a:ea typeface="Cambria" panose="02040503050406030204" pitchFamily="18" charset="0"/>
                <a:cs typeface="Verdana"/>
                <a:sym typeface="Verdana"/>
              </a:rPr>
              <a:t>Srinivas Mishra</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7"/>
                                        </p:tgtEl>
                                        <p:attrNameLst>
                                          <p:attrName>style.visibility</p:attrName>
                                        </p:attrNameLst>
                                      </p:cBhvr>
                                      <p:to>
                                        <p:strVal val="visible"/>
                                      </p:to>
                                    </p:set>
                                    <p:anim calcmode="lin" valueType="num">
                                      <p:cBhvr additive="base">
                                        <p:cTn id="7" dur="500" fill="hold"/>
                                        <p:tgtEl>
                                          <p:spTgt spid="87"/>
                                        </p:tgtEl>
                                        <p:attrNameLst>
                                          <p:attrName>ppt_x</p:attrName>
                                        </p:attrNameLst>
                                      </p:cBhvr>
                                      <p:tavLst>
                                        <p:tav tm="0">
                                          <p:val>
                                            <p:strVal val="#ppt_x"/>
                                          </p:val>
                                        </p:tav>
                                        <p:tav tm="100000">
                                          <p:val>
                                            <p:strVal val="#ppt_x"/>
                                          </p:val>
                                        </p:tav>
                                      </p:tavLst>
                                    </p:anim>
                                    <p:anim calcmode="lin" valueType="num">
                                      <p:cBhvr additive="base">
                                        <p:cTn id="8" dur="500" fill="hold"/>
                                        <p:tgtEl>
                                          <p:spTgt spid="8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8">
                                            <p:txEl>
                                              <p:pRg st="0" end="0"/>
                                            </p:txEl>
                                          </p:spTgt>
                                        </p:tgtEl>
                                        <p:attrNameLst>
                                          <p:attrName>style.visibility</p:attrName>
                                        </p:attrNameLst>
                                      </p:cBhvr>
                                      <p:to>
                                        <p:strVal val="visible"/>
                                      </p:to>
                                    </p:set>
                                    <p:anim calcmode="lin" valueType="num">
                                      <p:cBhvr additive="base">
                                        <p:cTn id="11" dur="500" fill="hold"/>
                                        <p:tgtEl>
                                          <p:spTgt spid="88">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8">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9"/>
                                        </p:tgtEl>
                                        <p:attrNameLst>
                                          <p:attrName>style.visibility</p:attrName>
                                        </p:attrNameLst>
                                      </p:cBhvr>
                                      <p:to>
                                        <p:strVal val="visible"/>
                                      </p:to>
                                    </p:set>
                                    <p:anim calcmode="lin" valueType="num">
                                      <p:cBhvr additive="base">
                                        <p:cTn id="15" dur="500" fill="hold"/>
                                        <p:tgtEl>
                                          <p:spTgt spid="89"/>
                                        </p:tgtEl>
                                        <p:attrNameLst>
                                          <p:attrName>ppt_x</p:attrName>
                                        </p:attrNameLst>
                                      </p:cBhvr>
                                      <p:tavLst>
                                        <p:tav tm="0">
                                          <p:val>
                                            <p:strVal val="#ppt_x"/>
                                          </p:val>
                                        </p:tav>
                                        <p:tav tm="100000">
                                          <p:val>
                                            <p:strVal val="#ppt_x"/>
                                          </p:val>
                                        </p:tav>
                                      </p:tavLst>
                                    </p:anim>
                                    <p:anim calcmode="lin" valueType="num">
                                      <p:cBhvr additive="base">
                                        <p:cTn id="16" dur="500" fill="hold"/>
                                        <p:tgtEl>
                                          <p:spTgt spid="8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0"/>
                                        </p:tgtEl>
                                        <p:attrNameLst>
                                          <p:attrName>style.visibility</p:attrName>
                                        </p:attrNameLst>
                                      </p:cBhvr>
                                      <p:to>
                                        <p:strVal val="visible"/>
                                      </p:to>
                                    </p:set>
                                    <p:anim calcmode="lin" valueType="num">
                                      <p:cBhvr additive="base">
                                        <p:cTn id="19" dur="500" fill="hold"/>
                                        <p:tgtEl>
                                          <p:spTgt spid="90"/>
                                        </p:tgtEl>
                                        <p:attrNameLst>
                                          <p:attrName>ppt_x</p:attrName>
                                        </p:attrNameLst>
                                      </p:cBhvr>
                                      <p:tavLst>
                                        <p:tav tm="0">
                                          <p:val>
                                            <p:strVal val="#ppt_x"/>
                                          </p:val>
                                        </p:tav>
                                        <p:tav tm="100000">
                                          <p:val>
                                            <p:strVal val="#ppt_x"/>
                                          </p:val>
                                        </p:tav>
                                      </p:tavLst>
                                    </p:anim>
                                    <p:anim calcmode="lin" valueType="num">
                                      <p:cBhvr additive="base">
                                        <p:cTn id="20" dur="500" fill="hold"/>
                                        <p:tgtEl>
                                          <p:spTgt spid="9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1"/>
                                        </p:tgtEl>
                                        <p:attrNameLst>
                                          <p:attrName>style.visibility</p:attrName>
                                        </p:attrNameLst>
                                      </p:cBhvr>
                                      <p:to>
                                        <p:strVal val="visible"/>
                                      </p:to>
                                    </p:set>
                                    <p:anim calcmode="lin" valueType="num">
                                      <p:cBhvr additive="base">
                                        <p:cTn id="23" dur="500" fill="hold"/>
                                        <p:tgtEl>
                                          <p:spTgt spid="91"/>
                                        </p:tgtEl>
                                        <p:attrNameLst>
                                          <p:attrName>ppt_x</p:attrName>
                                        </p:attrNameLst>
                                      </p:cBhvr>
                                      <p:tavLst>
                                        <p:tav tm="0">
                                          <p:val>
                                            <p:strVal val="#ppt_x"/>
                                          </p:val>
                                        </p:tav>
                                        <p:tav tm="100000">
                                          <p:val>
                                            <p:strVal val="#ppt_x"/>
                                          </p:val>
                                        </p:tav>
                                      </p:tavLst>
                                    </p:anim>
                                    <p:anim calcmode="lin" valueType="num">
                                      <p:cBhvr additive="base">
                                        <p:cTn id="24" dur="500" fill="hold"/>
                                        <p:tgtEl>
                                          <p:spTgt spid="9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P spid="88" grpId="0" build="p"/>
      <p:bldP spid="90" grpId="0"/>
      <p:bldP spid="91"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endParaRPr lang="en-GB" dirty="0"/>
          </a:p>
        </p:txBody>
      </p:sp>
      <p:sp>
        <p:nvSpPr>
          <p:cNvPr id="3" name="Content Placeholder 2"/>
          <p:cNvSpPr>
            <a:spLocks noGrp="1"/>
          </p:cNvSpPr>
          <p:nvPr>
            <p:ph idx="1"/>
          </p:nvPr>
        </p:nvSpPr>
        <p:spPr/>
        <p:txBody>
          <a:bodyPr>
            <a:normAutofit fontScale="62500" lnSpcReduction="20000"/>
          </a:bodyPr>
          <a:lstStyle/>
          <a:p>
            <a:pPr marL="0" indent="0">
              <a:buNone/>
            </a:pPr>
            <a:r>
              <a:rPr lang="en-US" b="1" dirty="0"/>
              <a:t>User Interface Module</a:t>
            </a:r>
            <a:endParaRPr lang="en-US" dirty="0"/>
          </a:p>
          <a:p>
            <a:pPr marL="0" indent="0">
              <a:buNone/>
            </a:pPr>
            <a:r>
              <a:rPr lang="en-US" dirty="0"/>
              <a:t>Description: The front-end component of the mobile application.</a:t>
            </a:r>
          </a:p>
          <a:p>
            <a:pPr marL="0" indent="0">
              <a:buNone/>
            </a:pPr>
            <a:r>
              <a:rPr lang="en-US" dirty="0"/>
              <a:t>Key Features:</a:t>
            </a:r>
          </a:p>
          <a:p>
            <a:pPr marL="0" indent="0">
              <a:buNone/>
            </a:pPr>
            <a:r>
              <a:rPr lang="en-US" dirty="0"/>
              <a:t>Allows users to browse products and view details.</a:t>
            </a:r>
          </a:p>
          <a:p>
            <a:pPr marL="0" indent="0">
              <a:buNone/>
            </a:pPr>
            <a:r>
              <a:rPr lang="en-US" dirty="0"/>
              <a:t>Displays notifications based on user intent.</a:t>
            </a:r>
          </a:p>
          <a:p>
            <a:pPr marL="0" indent="0">
              <a:buNone/>
            </a:pPr>
            <a:r>
              <a:rPr lang="en-US" dirty="0"/>
              <a:t>Provides settings for users to customize notification preferences.</a:t>
            </a:r>
          </a:p>
          <a:p>
            <a:pPr marL="0" indent="0">
              <a:buNone/>
            </a:pPr>
            <a:endParaRPr lang="en-US" dirty="0"/>
          </a:p>
          <a:p>
            <a:pPr marL="0" indent="0">
              <a:buNone/>
            </a:pPr>
            <a:r>
              <a:rPr lang="en-US" b="1" dirty="0"/>
              <a:t>Data Collection Module</a:t>
            </a:r>
            <a:endParaRPr lang="en-US" dirty="0"/>
          </a:p>
          <a:p>
            <a:pPr marL="0" indent="0">
              <a:buNone/>
            </a:pPr>
            <a:r>
              <a:rPr lang="en-US" dirty="0"/>
              <a:t>Description: Captures and stores user interaction data.</a:t>
            </a:r>
          </a:p>
          <a:p>
            <a:pPr marL="0" indent="0">
              <a:buNone/>
            </a:pPr>
            <a:r>
              <a:rPr lang="en-US" dirty="0"/>
              <a:t>Key Features:</a:t>
            </a:r>
          </a:p>
          <a:p>
            <a:pPr marL="0" indent="0">
              <a:buNone/>
            </a:pPr>
            <a:r>
              <a:rPr lang="en-US" dirty="0"/>
              <a:t>Tracks user behaviors such as browsing history, click patterns, and time spent on product pages.</a:t>
            </a:r>
          </a:p>
          <a:p>
            <a:pPr marL="0" indent="0">
              <a:buNone/>
            </a:pPr>
            <a:r>
              <a:rPr lang="en-US" dirty="0"/>
              <a:t>Collects data on past purchases and searches.</a:t>
            </a:r>
          </a:p>
          <a:p>
            <a:pPr marL="0" indent="0">
              <a:buNone/>
            </a:pPr>
            <a:r>
              <a:rPr lang="en-US" dirty="0"/>
              <a:t>Ensures data is securely stored for analysis.</a:t>
            </a:r>
          </a:p>
          <a:p>
            <a:pPr marL="0" indent="0">
              <a:buNone/>
            </a:pPr>
            <a:r>
              <a:rPr lang="en-US" dirty="0"/>
              <a:t>Data Processing &amp; Machine Learning Module</a:t>
            </a:r>
          </a:p>
          <a:p>
            <a:pPr marL="0" indent="0">
              <a:buNone/>
            </a:pPr>
            <a:r>
              <a:rPr lang="en-US" dirty="0"/>
              <a:t>Description: Analyzes user data to predict intent.</a:t>
            </a:r>
          </a:p>
          <a:p>
            <a:pPr marL="0" indent="0">
              <a:buNone/>
            </a:pPr>
            <a:endParaRPr lang="en-US" dirty="0"/>
          </a:p>
          <a:p>
            <a:pPr marL="0" indent="0">
              <a:buNone/>
            </a:pPr>
            <a:r>
              <a:rPr lang="en-US" b="1" dirty="0"/>
              <a:t>Key Features:</a:t>
            </a:r>
          </a:p>
          <a:p>
            <a:pPr marL="0" indent="0">
              <a:buNone/>
            </a:pPr>
            <a:r>
              <a:rPr lang="en-US" dirty="0"/>
              <a:t>Implements machine learning algorithms to recognize patterns in user behavior.</a:t>
            </a:r>
          </a:p>
          <a:p>
            <a:pPr marL="0" indent="0">
              <a:buNone/>
            </a:pPr>
            <a:r>
              <a:rPr lang="en-US" dirty="0"/>
              <a:t>Classifies user intents based on historical data.</a:t>
            </a:r>
          </a:p>
          <a:p>
            <a:pPr marL="0" indent="0">
              <a:buNone/>
            </a:pPr>
            <a:r>
              <a:rPr lang="en-US" dirty="0"/>
              <a:t>Continuously updates models to improve prediction accuracy.</a:t>
            </a:r>
            <a:endParaRPr lang="en-GB" dirty="0"/>
          </a:p>
        </p:txBody>
      </p:sp>
    </p:spTree>
    <p:extLst>
      <p:ext uri="{BB962C8B-B14F-4D97-AF65-F5344CB8AC3E}">
        <p14:creationId xmlns:p14="http://schemas.microsoft.com/office/powerpoint/2010/main" val="23250882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additive="base">
                                        <p:cTn id="3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 calcmode="lin" valueType="num">
                                      <p:cBhvr additive="base">
                                        <p:cTn id="4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 calcmode="lin" valueType="num">
                                      <p:cBhvr additive="base">
                                        <p:cTn id="4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anim calcmode="lin" valueType="num">
                                      <p:cBhvr additive="base">
                                        <p:cTn id="5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anim calcmode="lin" valueType="num">
                                      <p:cBhvr additive="base">
                                        <p:cTn id="5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
                                            <p:txEl>
                                              <p:pRg st="14" end="14"/>
                                            </p:txEl>
                                          </p:spTgt>
                                        </p:tgtEl>
                                        <p:attrNameLst>
                                          <p:attrName>style.visibility</p:attrName>
                                        </p:attrNameLst>
                                      </p:cBhvr>
                                      <p:to>
                                        <p:strVal val="visible"/>
                                      </p:to>
                                    </p:set>
                                    <p:anim calcmode="lin" valueType="num">
                                      <p:cBhvr additive="base">
                                        <p:cTn id="59"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
                                            <p:txEl>
                                              <p:pRg st="16" end="16"/>
                                            </p:txEl>
                                          </p:spTgt>
                                        </p:tgtEl>
                                        <p:attrNameLst>
                                          <p:attrName>style.visibility</p:attrName>
                                        </p:attrNameLst>
                                      </p:cBhvr>
                                      <p:to>
                                        <p:strVal val="visible"/>
                                      </p:to>
                                    </p:set>
                                    <p:anim calcmode="lin" valueType="num">
                                      <p:cBhvr additive="base">
                                        <p:cTn id="63"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6" end="16"/>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3">
                                            <p:txEl>
                                              <p:pRg st="17" end="17"/>
                                            </p:txEl>
                                          </p:spTgt>
                                        </p:tgtEl>
                                        <p:attrNameLst>
                                          <p:attrName>style.visibility</p:attrName>
                                        </p:attrNameLst>
                                      </p:cBhvr>
                                      <p:to>
                                        <p:strVal val="visible"/>
                                      </p:to>
                                    </p:set>
                                    <p:anim calcmode="lin" valueType="num">
                                      <p:cBhvr additive="base">
                                        <p:cTn id="67"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7" end="17"/>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
                                            <p:txEl>
                                              <p:pRg st="18" end="18"/>
                                            </p:txEl>
                                          </p:spTgt>
                                        </p:tgtEl>
                                        <p:attrNameLst>
                                          <p:attrName>style.visibility</p:attrName>
                                        </p:attrNameLst>
                                      </p:cBhvr>
                                      <p:to>
                                        <p:strVal val="visible"/>
                                      </p:to>
                                    </p:set>
                                    <p:anim calcmode="lin" valueType="num">
                                      <p:cBhvr additive="base">
                                        <p:cTn id="71"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8" end="18"/>
                                            </p:txEl>
                                          </p:spTgt>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3">
                                            <p:txEl>
                                              <p:pRg st="19" end="19"/>
                                            </p:txEl>
                                          </p:spTgt>
                                        </p:tgtEl>
                                        <p:attrNameLst>
                                          <p:attrName>style.visibility</p:attrName>
                                        </p:attrNameLst>
                                      </p:cBhvr>
                                      <p:to>
                                        <p:strVal val="visible"/>
                                      </p:to>
                                    </p:set>
                                    <p:anim calcmode="lin" valueType="num">
                                      <p:cBhvr additive="base">
                                        <p:cTn id="75" dur="500" fill="hold"/>
                                        <p:tgtEl>
                                          <p:spTgt spid="3">
                                            <p:txEl>
                                              <p:pRg st="19" end="19"/>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
                                            <p:txEl>
                                              <p:pRg st="19" end="1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endParaRPr lang="en-GB" dirty="0"/>
          </a:p>
        </p:txBody>
      </p:sp>
      <p:sp>
        <p:nvSpPr>
          <p:cNvPr id="3" name="Content Placeholder 2"/>
          <p:cNvSpPr>
            <a:spLocks noGrp="1"/>
          </p:cNvSpPr>
          <p:nvPr>
            <p:ph idx="1"/>
          </p:nvPr>
        </p:nvSpPr>
        <p:spPr/>
        <p:txBody>
          <a:bodyPr>
            <a:normAutofit fontScale="85000" lnSpcReduction="20000"/>
          </a:bodyPr>
          <a:lstStyle/>
          <a:p>
            <a:pPr marL="0" indent="0">
              <a:buNone/>
            </a:pPr>
            <a:r>
              <a:rPr lang="en-US" b="1" dirty="0"/>
              <a:t>Notification Management Module</a:t>
            </a:r>
            <a:endParaRPr lang="en-US" dirty="0"/>
          </a:p>
          <a:p>
            <a:pPr marL="742950" lvl="1" indent="-285750">
              <a:buFont typeface="+mj-lt"/>
              <a:buAutoNum type="arabicPeriod"/>
            </a:pPr>
            <a:r>
              <a:rPr lang="en-US" b="1" dirty="0"/>
              <a:t>Description</a:t>
            </a:r>
            <a:r>
              <a:rPr lang="en-US" dirty="0"/>
              <a:t>: Manages the scheduling and sending of notifications.</a:t>
            </a:r>
          </a:p>
          <a:p>
            <a:pPr marL="742950" lvl="1" indent="-285750">
              <a:buFont typeface="+mj-lt"/>
              <a:buAutoNum type="arabicPeriod"/>
            </a:pPr>
            <a:r>
              <a:rPr lang="en-US" b="1" dirty="0"/>
              <a:t>Key Features</a:t>
            </a:r>
            <a:r>
              <a:rPr lang="en-US" dirty="0"/>
              <a:t>:</a:t>
            </a:r>
          </a:p>
          <a:p>
            <a:pPr marL="1143000" lvl="2" indent="-228600">
              <a:buFont typeface="+mj-lt"/>
              <a:buAutoNum type="arabicPeriod"/>
            </a:pPr>
            <a:r>
              <a:rPr lang="en-US" dirty="0"/>
              <a:t>Sends notifications only when user intent is detected.</a:t>
            </a:r>
          </a:p>
          <a:p>
            <a:pPr marL="1143000" lvl="2" indent="-228600">
              <a:buFont typeface="+mj-lt"/>
              <a:buAutoNum type="arabicPeriod"/>
            </a:pPr>
            <a:r>
              <a:rPr lang="en-US" dirty="0"/>
              <a:t>Adjusts notification strategies based on real-time user behavior.</a:t>
            </a:r>
          </a:p>
          <a:p>
            <a:pPr marL="1143000" lvl="2" indent="-228600">
              <a:buFont typeface="+mj-lt"/>
              <a:buAutoNum type="arabicPeriod"/>
            </a:pPr>
            <a:r>
              <a:rPr lang="en-US" dirty="0"/>
              <a:t>Supports A/B testing to optimize notification content and timing.</a:t>
            </a:r>
          </a:p>
          <a:p>
            <a:pPr marL="0" indent="0">
              <a:buNone/>
            </a:pPr>
            <a:r>
              <a:rPr lang="en-US" b="1" dirty="0"/>
              <a:t>User Feedback Module</a:t>
            </a:r>
            <a:endParaRPr lang="en-US" dirty="0"/>
          </a:p>
          <a:p>
            <a:pPr marL="742950" lvl="1" indent="-285750">
              <a:buFont typeface="+mj-lt"/>
              <a:buAutoNum type="arabicPeriod"/>
            </a:pPr>
            <a:r>
              <a:rPr lang="en-US" b="1" dirty="0"/>
              <a:t>Description</a:t>
            </a:r>
            <a:r>
              <a:rPr lang="en-US" dirty="0"/>
              <a:t>: Gathers user input on notifications received.</a:t>
            </a:r>
          </a:p>
          <a:p>
            <a:pPr marL="742950" lvl="1" indent="-285750">
              <a:buFont typeface="+mj-lt"/>
              <a:buAutoNum type="arabicPeriod"/>
            </a:pPr>
            <a:r>
              <a:rPr lang="en-US" b="1" dirty="0"/>
              <a:t>Key Features</a:t>
            </a:r>
            <a:r>
              <a:rPr lang="en-US" dirty="0"/>
              <a:t>:</a:t>
            </a:r>
          </a:p>
          <a:p>
            <a:pPr marL="1143000" lvl="2" indent="-228600">
              <a:buFont typeface="+mj-lt"/>
              <a:buAutoNum type="arabicPeriod"/>
            </a:pPr>
            <a:r>
              <a:rPr lang="en-US" dirty="0"/>
              <a:t>Allows users to provide feedback on the relevance and timing of notifications.</a:t>
            </a:r>
          </a:p>
          <a:p>
            <a:pPr marL="1143000" lvl="2" indent="-228600">
              <a:buFont typeface="+mj-lt"/>
              <a:buAutoNum type="arabicPeriod"/>
            </a:pPr>
            <a:r>
              <a:rPr lang="en-US" dirty="0"/>
              <a:t>Analyzes feedback to refine prediction models and notification strategies.</a:t>
            </a:r>
          </a:p>
          <a:p>
            <a:pPr marL="1143000" lvl="2" indent="-228600">
              <a:buFont typeface="+mj-lt"/>
              <a:buAutoNum type="arabicPeriod"/>
            </a:pPr>
            <a:r>
              <a:rPr lang="en-US" dirty="0"/>
              <a:t>Encourages user engagement by letting them customize their notification settings.</a:t>
            </a:r>
          </a:p>
          <a:p>
            <a:pPr marL="0" indent="0">
              <a:buNone/>
            </a:pPr>
            <a:r>
              <a:rPr lang="en-US" b="1" dirty="0"/>
              <a:t>Database Module</a:t>
            </a:r>
            <a:endParaRPr lang="en-US" dirty="0"/>
          </a:p>
          <a:p>
            <a:pPr marL="742950" lvl="1" indent="-285750">
              <a:buFont typeface="+mj-lt"/>
              <a:buAutoNum type="arabicPeriod"/>
            </a:pPr>
            <a:r>
              <a:rPr lang="en-US" b="1" dirty="0"/>
              <a:t>Description</a:t>
            </a:r>
            <a:r>
              <a:rPr lang="en-US" dirty="0"/>
              <a:t>: Centralized storage for user data and interaction history.</a:t>
            </a:r>
          </a:p>
          <a:p>
            <a:pPr marL="742950" lvl="1" indent="-285750">
              <a:buFont typeface="+mj-lt"/>
              <a:buAutoNum type="arabicPeriod"/>
            </a:pPr>
            <a:r>
              <a:rPr lang="en-US" b="1" dirty="0"/>
              <a:t>Key Features</a:t>
            </a:r>
            <a:r>
              <a:rPr lang="en-US" dirty="0"/>
              <a:t>:</a:t>
            </a:r>
          </a:p>
          <a:p>
            <a:pPr marL="1143000" lvl="2" indent="-228600">
              <a:buFont typeface="+mj-lt"/>
              <a:buAutoNum type="arabicPeriod"/>
            </a:pPr>
            <a:r>
              <a:rPr lang="en-US" dirty="0"/>
              <a:t>Utilizes SQL or NoSQL databases for efficient data management.</a:t>
            </a:r>
          </a:p>
          <a:p>
            <a:pPr marL="1143000" lvl="2" indent="-228600">
              <a:buFont typeface="+mj-lt"/>
              <a:buAutoNum type="arabicPeriod"/>
            </a:pPr>
            <a:r>
              <a:rPr lang="en-US" dirty="0"/>
              <a:t>Stores user profiles, interaction data, and feedback.</a:t>
            </a:r>
          </a:p>
          <a:p>
            <a:pPr marL="1143000" lvl="2" indent="-228600">
              <a:buFont typeface="+mj-lt"/>
              <a:buAutoNum type="arabicPeriod"/>
            </a:pPr>
            <a:r>
              <a:rPr lang="en-US" dirty="0"/>
              <a:t>Supports fast retrieval for the Data Processing &amp; Machine Learning Module.</a:t>
            </a:r>
          </a:p>
          <a:p>
            <a:pPr marL="0" indent="0">
              <a:buNone/>
            </a:pPr>
            <a:endParaRPr lang="en-GB" dirty="0"/>
          </a:p>
        </p:txBody>
      </p:sp>
    </p:spTree>
    <p:extLst>
      <p:ext uri="{BB962C8B-B14F-4D97-AF65-F5344CB8AC3E}">
        <p14:creationId xmlns:p14="http://schemas.microsoft.com/office/powerpoint/2010/main" val="33113944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 calcmode="lin" valueType="num">
                                      <p:cBhvr additive="base">
                                        <p:cTn id="4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 calcmode="lin" valueType="num">
                                      <p:cBhvr additive="base">
                                        <p:cTn id="5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 calcmode="lin" valueType="num">
                                      <p:cBhvr additive="base">
                                        <p:cTn id="5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anim calcmode="lin" valueType="num">
                                      <p:cBhvr additive="base">
                                        <p:cTn id="59"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anim calcmode="lin" valueType="num">
                                      <p:cBhvr additive="base">
                                        <p:cTn id="63"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anim calcmode="lin" valueType="num">
                                      <p:cBhvr additive="base">
                                        <p:cTn id="67"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
                                            <p:txEl>
                                              <p:pRg st="16" end="16"/>
                                            </p:txEl>
                                          </p:spTgt>
                                        </p:tgtEl>
                                        <p:attrNameLst>
                                          <p:attrName>style.visibility</p:attrName>
                                        </p:attrNameLst>
                                      </p:cBhvr>
                                      <p:to>
                                        <p:strVal val="visible"/>
                                      </p:to>
                                    </p:set>
                                    <p:anim calcmode="lin" valueType="num">
                                      <p:cBhvr additive="base">
                                        <p:cTn id="71"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6" end="16"/>
                                            </p:txEl>
                                          </p:spTgt>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3">
                                            <p:txEl>
                                              <p:pRg st="17" end="17"/>
                                            </p:txEl>
                                          </p:spTgt>
                                        </p:tgtEl>
                                        <p:attrNameLst>
                                          <p:attrName>style.visibility</p:attrName>
                                        </p:attrNameLst>
                                      </p:cBhvr>
                                      <p:to>
                                        <p:strVal val="visible"/>
                                      </p:to>
                                    </p:set>
                                    <p:anim calcmode="lin" valueType="num">
                                      <p:cBhvr additive="base">
                                        <p:cTn id="75"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Hardware and Software Details</a:t>
            </a:r>
            <a:br>
              <a:rPr lang="en-US" sz="2800" b="1" dirty="0"/>
            </a:br>
            <a:endParaRPr lang="en-GB" dirty="0"/>
          </a:p>
        </p:txBody>
      </p:sp>
      <p:sp>
        <p:nvSpPr>
          <p:cNvPr id="3" name="Content Placeholder 2"/>
          <p:cNvSpPr>
            <a:spLocks noGrp="1"/>
          </p:cNvSpPr>
          <p:nvPr>
            <p:ph idx="1"/>
          </p:nvPr>
        </p:nvSpPr>
        <p:spPr/>
        <p:txBody>
          <a:bodyPr>
            <a:noAutofit/>
          </a:bodyPr>
          <a:lstStyle/>
          <a:p>
            <a:pPr marL="0" indent="0">
              <a:buNone/>
            </a:pPr>
            <a:r>
              <a:rPr lang="en-US" sz="1400" b="1" dirty="0"/>
              <a:t>Hardware and Software Details</a:t>
            </a:r>
          </a:p>
          <a:p>
            <a:pPr marL="0" indent="0">
              <a:buNone/>
            </a:pPr>
            <a:r>
              <a:rPr lang="en-US" sz="1400" dirty="0"/>
              <a:t>Hardware Requirements</a:t>
            </a:r>
          </a:p>
          <a:p>
            <a:pPr marL="0" indent="0">
              <a:buNone/>
            </a:pPr>
            <a:r>
              <a:rPr lang="en-US" sz="1400" dirty="0"/>
              <a:t>Processor: Multi-core (e.g., Intel Xeon, AMD Ryzen)</a:t>
            </a:r>
          </a:p>
          <a:p>
            <a:pPr marL="0" indent="0">
              <a:buNone/>
            </a:pPr>
            <a:r>
              <a:rPr lang="en-US" sz="1400" dirty="0"/>
              <a:t>RAM: Minimum 8 GB</a:t>
            </a:r>
          </a:p>
          <a:p>
            <a:pPr marL="0" indent="0">
              <a:buNone/>
            </a:pPr>
            <a:r>
              <a:rPr lang="en-US" sz="1400" dirty="0"/>
              <a:t>Storage: SSD, at least  512GB</a:t>
            </a:r>
          </a:p>
          <a:p>
            <a:pPr marL="0" indent="0">
              <a:buNone/>
            </a:pPr>
            <a:r>
              <a:rPr lang="en-US" sz="1400" dirty="0"/>
              <a:t>Network: High-speed internet (100 Mbps or more)</a:t>
            </a:r>
          </a:p>
          <a:p>
            <a:pPr marL="0" indent="0">
              <a:buNone/>
            </a:pPr>
            <a:endParaRPr lang="en-US" sz="1400" dirty="0"/>
          </a:p>
          <a:p>
            <a:pPr marL="0" indent="0">
              <a:buNone/>
            </a:pPr>
            <a:r>
              <a:rPr lang="en-US" sz="1400" b="1" dirty="0"/>
              <a:t>Software Requirements</a:t>
            </a:r>
          </a:p>
          <a:p>
            <a:pPr marL="0" indent="0">
              <a:buNone/>
            </a:pPr>
            <a:r>
              <a:rPr lang="en-US" sz="1400" dirty="0"/>
              <a:t>Operating System:  Windows Server</a:t>
            </a:r>
          </a:p>
          <a:p>
            <a:pPr marL="0" indent="0">
              <a:buNone/>
            </a:pPr>
            <a:endParaRPr lang="en-US" sz="1400" dirty="0"/>
          </a:p>
          <a:p>
            <a:pPr marL="0" indent="0">
              <a:buNone/>
            </a:pPr>
            <a:r>
              <a:rPr lang="en-US" sz="1400" b="1" dirty="0"/>
              <a:t>Programming Languages:</a:t>
            </a:r>
          </a:p>
          <a:p>
            <a:pPr marL="0" indent="0">
              <a:buNone/>
            </a:pPr>
            <a:r>
              <a:rPr lang="en-US" sz="1400" dirty="0"/>
              <a:t>Development Tools:</a:t>
            </a:r>
          </a:p>
          <a:p>
            <a:pPr marL="0" indent="0">
              <a:buNone/>
            </a:pPr>
            <a:r>
              <a:rPr lang="en-US" sz="1400" dirty="0"/>
              <a:t>Backend: Python or Node.js for server-side logic.</a:t>
            </a:r>
          </a:p>
          <a:p>
            <a:pPr marL="0" indent="0">
              <a:buNone/>
            </a:pPr>
            <a:r>
              <a:rPr lang="en-US" sz="1400" dirty="0"/>
              <a:t>Frontend: React Native or Flutter for mobile app development.</a:t>
            </a:r>
          </a:p>
          <a:p>
            <a:pPr marL="0" indent="0">
              <a:buNone/>
            </a:pPr>
            <a:r>
              <a:rPr lang="en-US" sz="1400" dirty="0"/>
              <a:t>Machine Learning:</a:t>
            </a:r>
          </a:p>
          <a:p>
            <a:pPr marL="0" indent="0">
              <a:buNone/>
            </a:pPr>
            <a:endParaRPr lang="en-US" sz="1400" dirty="0"/>
          </a:p>
          <a:p>
            <a:pPr marL="0" indent="0">
              <a:buNone/>
            </a:pPr>
            <a:r>
              <a:rPr lang="en-US" sz="1400" dirty="0"/>
              <a:t>Libraries: Scikit-learn for basic algorithms; TensorFlow for advanced models (if needed).Database:</a:t>
            </a:r>
          </a:p>
          <a:p>
            <a:pPr marL="0" indent="0">
              <a:buNone/>
            </a:pPr>
            <a:endParaRPr lang="en-US" sz="1400" dirty="0"/>
          </a:p>
          <a:p>
            <a:pPr marL="0" indent="0">
              <a:buNone/>
            </a:pPr>
            <a:r>
              <a:rPr lang="en-US" sz="1400" dirty="0"/>
              <a:t>Options: MySQL or PostgreSQL (SQL) for structured data, and MongoDB (NoSQL) for unstructured data.</a:t>
            </a:r>
          </a:p>
          <a:p>
            <a:pPr marL="0" indent="0">
              <a:buNone/>
            </a:pPr>
            <a:endParaRPr lang="en-US" sz="1400" dirty="0"/>
          </a:p>
        </p:txBody>
      </p:sp>
    </p:spTree>
    <p:extLst>
      <p:ext uri="{BB962C8B-B14F-4D97-AF65-F5344CB8AC3E}">
        <p14:creationId xmlns:p14="http://schemas.microsoft.com/office/powerpoint/2010/main" val="40833031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 calcmode="lin" valueType="num">
                                      <p:cBhvr additive="base">
                                        <p:cTn id="3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anim calcmode="lin" valueType="num">
                                      <p:cBhvr additive="base">
                                        <p:cTn id="4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 calcmode="lin" valueType="num">
                                      <p:cBhvr additive="base">
                                        <p:cTn id="4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anim calcmode="lin" valueType="num">
                                      <p:cBhvr additive="base">
                                        <p:cTn id="5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14" end="14"/>
                                            </p:txEl>
                                          </p:spTgt>
                                        </p:tgtEl>
                                        <p:attrNameLst>
                                          <p:attrName>style.visibility</p:attrName>
                                        </p:attrNameLst>
                                      </p:cBhvr>
                                      <p:to>
                                        <p:strVal val="visible"/>
                                      </p:to>
                                    </p:set>
                                    <p:anim calcmode="lin" valueType="num">
                                      <p:cBhvr additive="base">
                                        <p:cTn id="55"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
                                            <p:txEl>
                                              <p:pRg st="16" end="16"/>
                                            </p:txEl>
                                          </p:spTgt>
                                        </p:tgtEl>
                                        <p:attrNameLst>
                                          <p:attrName>style.visibility</p:attrName>
                                        </p:attrNameLst>
                                      </p:cBhvr>
                                      <p:to>
                                        <p:strVal val="visible"/>
                                      </p:to>
                                    </p:set>
                                    <p:anim calcmode="lin" valueType="num">
                                      <p:cBhvr additive="base">
                                        <p:cTn id="59"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6" end="16"/>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
                                            <p:txEl>
                                              <p:pRg st="18" end="18"/>
                                            </p:txEl>
                                          </p:spTgt>
                                        </p:tgtEl>
                                        <p:attrNameLst>
                                          <p:attrName>style.visibility</p:attrName>
                                        </p:attrNameLst>
                                      </p:cBhvr>
                                      <p:to>
                                        <p:strVal val="visible"/>
                                      </p:to>
                                    </p:set>
                                    <p:anim calcmode="lin" valueType="num">
                                      <p:cBhvr additive="base">
                                        <p:cTn id="63"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8" end="1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lstStyle/>
          <a:p>
            <a:pPr>
              <a:buFont typeface="+mj-lt"/>
              <a:buAutoNum type="arabicPeriod"/>
            </a:pPr>
            <a:r>
              <a:rPr lang="en-US" sz="1800" b="1" dirty="0"/>
              <a:t>Minimize Push Notifications</a:t>
            </a:r>
            <a:r>
              <a:rPr lang="en-US" sz="1800" dirty="0"/>
              <a:t>:</a:t>
            </a:r>
          </a:p>
          <a:p>
            <a:pPr marL="742950" lvl="1" indent="-285750">
              <a:buFont typeface="+mj-lt"/>
              <a:buAutoNum type="arabicPeriod"/>
            </a:pPr>
            <a:r>
              <a:rPr lang="en-US" sz="1800" dirty="0"/>
              <a:t>Reduce the volume of push notifications sent to users to alleviate notification fatigue.</a:t>
            </a:r>
          </a:p>
          <a:p>
            <a:pPr>
              <a:buFont typeface="+mj-lt"/>
              <a:buAutoNum type="arabicPeriod"/>
            </a:pPr>
            <a:r>
              <a:rPr lang="en-US" sz="1800" b="1" dirty="0"/>
              <a:t>Improve User Experience</a:t>
            </a:r>
            <a:r>
              <a:rPr lang="en-US" sz="1800" dirty="0"/>
              <a:t>:</a:t>
            </a:r>
          </a:p>
          <a:p>
            <a:pPr marL="742950" lvl="1" indent="-285750">
              <a:buFont typeface="+mj-lt"/>
              <a:buAutoNum type="arabicPeriod"/>
            </a:pPr>
            <a:r>
              <a:rPr lang="en-US" sz="1800" dirty="0"/>
              <a:t>Enhance user satisfaction by ensuring notifications are relevant to user interests and actions.</a:t>
            </a:r>
          </a:p>
          <a:p>
            <a:pPr>
              <a:buFont typeface="+mj-lt"/>
              <a:buAutoNum type="arabicPeriod"/>
            </a:pPr>
            <a:r>
              <a:rPr lang="en-US" sz="1800" b="1" dirty="0"/>
              <a:t>Leverage AI for Intent Prediction</a:t>
            </a:r>
            <a:r>
              <a:rPr lang="en-US" sz="1800" dirty="0"/>
              <a:t>:</a:t>
            </a:r>
          </a:p>
          <a:p>
            <a:pPr marL="742950" lvl="1" indent="-285750">
              <a:buFont typeface="+mj-lt"/>
              <a:buAutoNum type="arabicPeriod"/>
            </a:pPr>
            <a:r>
              <a:rPr lang="en-US" sz="1800" dirty="0"/>
              <a:t>Utilize artificial intelligence to analyze user behavior and accurately predict their purchase intent.</a:t>
            </a:r>
          </a:p>
          <a:p>
            <a:pPr>
              <a:buFont typeface="+mj-lt"/>
              <a:buAutoNum type="arabicPeriod"/>
            </a:pPr>
            <a:r>
              <a:rPr lang="en-US" sz="1800" b="1" dirty="0"/>
              <a:t>Boost User Engagement</a:t>
            </a:r>
            <a:r>
              <a:rPr lang="en-US" sz="1800" dirty="0"/>
              <a:t>:</a:t>
            </a:r>
          </a:p>
          <a:p>
            <a:pPr marL="742950" lvl="1" indent="-285750">
              <a:buFont typeface="+mj-lt"/>
              <a:buAutoNum type="arabicPeriod"/>
            </a:pPr>
            <a:r>
              <a:rPr lang="en-US" sz="1800" dirty="0"/>
              <a:t>Increase engagement rates by sending notifications only when users exhibit intent to purchase.</a:t>
            </a:r>
          </a:p>
          <a:p>
            <a:pPr marL="0" indent="0">
              <a:buNone/>
            </a:pPr>
            <a:endParaRPr lang="en-GB" dirty="0"/>
          </a:p>
        </p:txBody>
      </p:sp>
    </p:spTree>
    <p:extLst>
      <p:ext uri="{BB962C8B-B14F-4D97-AF65-F5344CB8AC3E}">
        <p14:creationId xmlns:p14="http://schemas.microsoft.com/office/powerpoint/2010/main" val="26667295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p:txBody>
          <a:bodyPr>
            <a:normAutofit fontScale="55000" lnSpcReduction="20000"/>
          </a:bodyPr>
          <a:lstStyle/>
          <a:p>
            <a:pPr marL="0" indent="0">
              <a:buNone/>
            </a:pPr>
            <a:r>
              <a:rPr lang="en-US" b="1" dirty="0"/>
              <a:t>Data Collection:</a:t>
            </a:r>
          </a:p>
          <a:p>
            <a:pPr marL="0" indent="0">
              <a:buNone/>
            </a:pPr>
            <a:endParaRPr lang="en-US" b="1" dirty="0"/>
          </a:p>
          <a:p>
            <a:pPr marL="0" indent="0">
              <a:buNone/>
            </a:pPr>
            <a:r>
              <a:rPr lang="en-US" b="1" dirty="0"/>
              <a:t>User Interaction Data</a:t>
            </a:r>
            <a:r>
              <a:rPr lang="en-US" dirty="0"/>
              <a:t>: Gather data on user behavior within the app, including:</a:t>
            </a:r>
          </a:p>
          <a:p>
            <a:pPr marL="0" indent="0">
              <a:buNone/>
            </a:pPr>
            <a:r>
              <a:rPr lang="en-US" dirty="0"/>
              <a:t>Browsing history</a:t>
            </a:r>
          </a:p>
          <a:p>
            <a:pPr marL="0" indent="0">
              <a:buNone/>
            </a:pPr>
            <a:r>
              <a:rPr lang="en-US" dirty="0"/>
              <a:t>Time spent on product pages</a:t>
            </a:r>
          </a:p>
          <a:p>
            <a:pPr marL="0" indent="0">
              <a:buNone/>
            </a:pPr>
            <a:r>
              <a:rPr lang="en-US" dirty="0"/>
              <a:t>Previous purchases</a:t>
            </a:r>
          </a:p>
          <a:p>
            <a:pPr marL="0" indent="0">
              <a:buNone/>
            </a:pPr>
            <a:r>
              <a:rPr lang="en-US" dirty="0"/>
              <a:t>Search queries</a:t>
            </a:r>
          </a:p>
          <a:p>
            <a:pPr marL="0" indent="0">
              <a:buNone/>
            </a:pPr>
            <a:endParaRPr lang="en-US" dirty="0"/>
          </a:p>
          <a:p>
            <a:pPr marL="0" indent="0">
              <a:buNone/>
            </a:pPr>
            <a:r>
              <a:rPr lang="en-US" b="1" dirty="0"/>
              <a:t>Data Sources</a:t>
            </a:r>
            <a:r>
              <a:rPr lang="en-US" dirty="0"/>
              <a:t>: Use analytics tools to collect and store user interaction data securely.</a:t>
            </a:r>
          </a:p>
          <a:p>
            <a:pPr marL="0" indent="0">
              <a:buNone/>
            </a:pPr>
            <a:r>
              <a:rPr lang="en-US" dirty="0"/>
              <a:t>Data Preprocessing:</a:t>
            </a:r>
          </a:p>
          <a:p>
            <a:pPr marL="0" indent="0">
              <a:buNone/>
            </a:pPr>
            <a:endParaRPr lang="en-US" dirty="0"/>
          </a:p>
          <a:p>
            <a:pPr marL="0" indent="0">
              <a:buNone/>
            </a:pPr>
            <a:r>
              <a:rPr lang="en-US" b="1" dirty="0"/>
              <a:t>Data Cleaning</a:t>
            </a:r>
            <a:r>
              <a:rPr lang="en-US" dirty="0"/>
              <a:t>: Remove any irrelevant or duplicate data to ensure quality.</a:t>
            </a:r>
          </a:p>
          <a:p>
            <a:pPr marL="0" indent="0">
              <a:buNone/>
            </a:pPr>
            <a:r>
              <a:rPr lang="en-US" dirty="0"/>
              <a:t>Feature Extraction: Identify key features that indicate user intent (e.g., frequency of visits, time spent on specific categories).</a:t>
            </a:r>
          </a:p>
          <a:p>
            <a:pPr marL="0" indent="0">
              <a:buNone/>
            </a:pPr>
            <a:r>
              <a:rPr lang="en-US" dirty="0"/>
              <a:t>Intent Prediction Model:</a:t>
            </a:r>
          </a:p>
          <a:p>
            <a:pPr marL="0" indent="0">
              <a:buNone/>
            </a:pPr>
            <a:endParaRPr lang="en-US" dirty="0"/>
          </a:p>
          <a:p>
            <a:pPr marL="0" indent="0">
              <a:buNone/>
            </a:pPr>
            <a:r>
              <a:rPr lang="en-US" b="1" dirty="0"/>
              <a:t>Machine Learning Algorithms</a:t>
            </a:r>
            <a:r>
              <a:rPr lang="en-US" dirty="0"/>
              <a:t>: Implement algorithms (e.g., decision trees, random forests, or neural networks) to analyze the data and predict user intent.</a:t>
            </a:r>
          </a:p>
          <a:p>
            <a:pPr marL="0" indent="0">
              <a:buNone/>
            </a:pPr>
            <a:r>
              <a:rPr lang="en-US" b="1" dirty="0"/>
              <a:t>Training and Validation</a:t>
            </a:r>
            <a:r>
              <a:rPr lang="en-US" dirty="0"/>
              <a:t>: Split the data into training and validation sets to evaluate the model's performance.</a:t>
            </a:r>
          </a:p>
          <a:p>
            <a:pPr marL="0" indent="0">
              <a:buNone/>
            </a:pPr>
            <a:r>
              <a:rPr lang="en-US" dirty="0"/>
              <a:t>Notification Management System:</a:t>
            </a:r>
          </a:p>
          <a:p>
            <a:pPr marL="0" indent="0">
              <a:buNone/>
            </a:pPr>
            <a:endParaRPr lang="en-US" dirty="0"/>
          </a:p>
          <a:p>
            <a:pPr marL="0" indent="0">
              <a:buNone/>
            </a:pPr>
            <a:r>
              <a:rPr lang="en-US" b="1" dirty="0"/>
              <a:t>Dynamic Notification Logic</a:t>
            </a:r>
            <a:r>
              <a:rPr lang="en-US" dirty="0"/>
              <a:t>: Develop a system that sends notifications based on detected intent rather than a fixed schedule.</a:t>
            </a:r>
          </a:p>
          <a:p>
            <a:pPr marL="0" indent="0">
              <a:buNone/>
            </a:pPr>
            <a:r>
              <a:rPr lang="en-US" dirty="0"/>
              <a:t>Threshold Settings: Establish criteria for when to send notifications, such as specific user actions or behavior patterns.</a:t>
            </a:r>
            <a:endParaRPr lang="en-GB" dirty="0"/>
          </a:p>
        </p:txBody>
      </p:sp>
    </p:spTree>
    <p:extLst>
      <p:ext uri="{BB962C8B-B14F-4D97-AF65-F5344CB8AC3E}">
        <p14:creationId xmlns:p14="http://schemas.microsoft.com/office/powerpoint/2010/main" val="23149447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 calcmode="lin" valueType="num">
                                      <p:cBhvr additive="base">
                                        <p:cTn id="3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 calcmode="lin" valueType="num">
                                      <p:cBhvr additive="base">
                                        <p:cTn id="3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 calcmode="lin" valueType="num">
                                      <p:cBhvr additive="base">
                                        <p:cTn id="4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anim calcmode="lin" valueType="num">
                                      <p:cBhvr additive="base">
                                        <p:cTn id="47"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5" end="15"/>
                                            </p:txEl>
                                          </p:spTgt>
                                        </p:tgtEl>
                                        <p:attrNameLst>
                                          <p:attrName>style.visibility</p:attrName>
                                        </p:attrNameLst>
                                      </p:cBhvr>
                                      <p:to>
                                        <p:strVal val="visible"/>
                                      </p:to>
                                    </p:set>
                                    <p:anim calcmode="lin" valueType="num">
                                      <p:cBhvr additive="base">
                                        <p:cTn id="51"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16" end="16"/>
                                            </p:txEl>
                                          </p:spTgt>
                                        </p:tgtEl>
                                        <p:attrNameLst>
                                          <p:attrName>style.visibility</p:attrName>
                                        </p:attrNameLst>
                                      </p:cBhvr>
                                      <p:to>
                                        <p:strVal val="visible"/>
                                      </p:to>
                                    </p:set>
                                    <p:anim calcmode="lin" valueType="num">
                                      <p:cBhvr additive="base">
                                        <p:cTn id="55"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6" end="16"/>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
                                            <p:txEl>
                                              <p:pRg st="17" end="17"/>
                                            </p:txEl>
                                          </p:spTgt>
                                        </p:tgtEl>
                                        <p:attrNameLst>
                                          <p:attrName>style.visibility</p:attrName>
                                        </p:attrNameLst>
                                      </p:cBhvr>
                                      <p:to>
                                        <p:strVal val="visible"/>
                                      </p:to>
                                    </p:set>
                                    <p:anim calcmode="lin" valueType="num">
                                      <p:cBhvr additive="base">
                                        <p:cTn id="59"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7" end="17"/>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
                                            <p:txEl>
                                              <p:pRg st="19" end="19"/>
                                            </p:txEl>
                                          </p:spTgt>
                                        </p:tgtEl>
                                        <p:attrNameLst>
                                          <p:attrName>style.visibility</p:attrName>
                                        </p:attrNameLst>
                                      </p:cBhvr>
                                      <p:to>
                                        <p:strVal val="visible"/>
                                      </p:to>
                                    </p:set>
                                    <p:anim calcmode="lin" valueType="num">
                                      <p:cBhvr additive="base">
                                        <p:cTn id="63" dur="500" fill="hold"/>
                                        <p:tgtEl>
                                          <p:spTgt spid="3">
                                            <p:txEl>
                                              <p:pRg st="19" end="19"/>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9" end="19"/>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3">
                                            <p:txEl>
                                              <p:pRg st="20" end="20"/>
                                            </p:txEl>
                                          </p:spTgt>
                                        </p:tgtEl>
                                        <p:attrNameLst>
                                          <p:attrName>style.visibility</p:attrName>
                                        </p:attrNameLst>
                                      </p:cBhvr>
                                      <p:to>
                                        <p:strVal val="visible"/>
                                      </p:to>
                                    </p:set>
                                    <p:anim calcmode="lin" valueType="num">
                                      <p:cBhvr additive="base">
                                        <p:cTn id="67" dur="500" fill="hold"/>
                                        <p:tgtEl>
                                          <p:spTgt spid="3">
                                            <p:txEl>
                                              <p:pRg st="20" end="2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20" end="2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sp>
        <p:nvSpPr>
          <p:cNvPr id="3" name="Content Placeholder 2"/>
          <p:cNvSpPr>
            <a:spLocks noGrp="1"/>
          </p:cNvSpPr>
          <p:nvPr>
            <p:ph idx="1"/>
          </p:nvPr>
        </p:nvSpPr>
        <p:spPr/>
        <p:txBody>
          <a:bodyPr>
            <a:normAutofit/>
          </a:bodyPr>
          <a:lstStyle/>
          <a:p>
            <a:pPr>
              <a:buFont typeface="+mj-lt"/>
              <a:buAutoNum type="arabicPeriod"/>
            </a:pPr>
            <a:r>
              <a:rPr lang="en-US" sz="1700" b="1" dirty="0"/>
              <a:t>Data Collection &amp; Analysis (Weeks 1-2)</a:t>
            </a:r>
            <a:r>
              <a:rPr lang="en-US" sz="1700" dirty="0"/>
              <a:t>:</a:t>
            </a:r>
          </a:p>
          <a:p>
            <a:pPr marL="742950" lvl="1" indent="-285750">
              <a:buFont typeface="+mj-lt"/>
              <a:buAutoNum type="arabicPeriod"/>
            </a:pPr>
            <a:r>
              <a:rPr lang="en-US" sz="1700" dirty="0"/>
              <a:t>Gather user interaction data from the e-commerce app.</a:t>
            </a:r>
          </a:p>
          <a:p>
            <a:pPr>
              <a:buFont typeface="+mj-lt"/>
              <a:buAutoNum type="arabicPeriod"/>
            </a:pPr>
            <a:r>
              <a:rPr lang="en-US" sz="1700" b="1" dirty="0"/>
              <a:t>Data Preprocessing (Weeks 3-4)</a:t>
            </a:r>
            <a:r>
              <a:rPr lang="en-US" sz="1700" dirty="0"/>
              <a:t>:</a:t>
            </a:r>
          </a:p>
          <a:p>
            <a:pPr marL="742950" lvl="1" indent="-285750">
              <a:buFont typeface="+mj-lt"/>
              <a:buAutoNum type="arabicPeriod"/>
            </a:pPr>
            <a:r>
              <a:rPr lang="en-US" sz="1700" dirty="0"/>
              <a:t>Clean and prepare the collected data for analysis.</a:t>
            </a:r>
          </a:p>
          <a:p>
            <a:pPr>
              <a:buFont typeface="+mj-lt"/>
              <a:buAutoNum type="arabicPeriod"/>
            </a:pPr>
            <a:r>
              <a:rPr lang="en-US" sz="1700" b="1" dirty="0"/>
              <a:t>Intent Prediction Model Development (Weeks 5-6)</a:t>
            </a:r>
            <a:r>
              <a:rPr lang="en-US" sz="1700" dirty="0"/>
              <a:t>:</a:t>
            </a:r>
          </a:p>
          <a:p>
            <a:pPr marL="742950" lvl="1" indent="-285750">
              <a:buFont typeface="+mj-lt"/>
              <a:buAutoNum type="arabicPeriod"/>
            </a:pPr>
            <a:r>
              <a:rPr lang="en-US" sz="1700" dirty="0"/>
              <a:t>Develop and train the machine learning model to predict user intent.</a:t>
            </a:r>
          </a:p>
          <a:p>
            <a:pPr>
              <a:buFont typeface="+mj-lt"/>
              <a:buAutoNum type="arabicPeriod"/>
            </a:pPr>
            <a:r>
              <a:rPr lang="en-US" sz="1700" b="1" dirty="0"/>
              <a:t>Notification Management System Design (Weeks 6-7)</a:t>
            </a:r>
            <a:r>
              <a:rPr lang="en-US" sz="1700" dirty="0"/>
              <a:t>:</a:t>
            </a:r>
          </a:p>
          <a:p>
            <a:pPr marL="742950" lvl="1" indent="-285750">
              <a:buFont typeface="+mj-lt"/>
              <a:buAutoNum type="arabicPeriod"/>
            </a:pPr>
            <a:r>
              <a:rPr lang="en-US" sz="1700" dirty="0"/>
              <a:t>Design the system to manage when and how notifications are sent based on intent detection.</a:t>
            </a:r>
          </a:p>
          <a:p>
            <a:pPr>
              <a:buFont typeface="+mj-lt"/>
              <a:buAutoNum type="arabicPeriod"/>
            </a:pPr>
            <a:r>
              <a:rPr lang="en-US" sz="1700" b="1" dirty="0"/>
              <a:t>Real-Time Monitoring &amp; A/B Testing (Weeks 7-8)</a:t>
            </a:r>
            <a:r>
              <a:rPr lang="en-US" sz="1700" dirty="0"/>
              <a:t>:</a:t>
            </a:r>
          </a:p>
          <a:p>
            <a:pPr marL="742950" lvl="1" indent="-285750">
              <a:buFont typeface="+mj-lt"/>
              <a:buAutoNum type="arabicPeriod"/>
            </a:pPr>
            <a:r>
              <a:rPr lang="en-US" sz="1700" dirty="0"/>
              <a:t>Implement monitoring tools and conduct A/B testing to refine notification strategies.</a:t>
            </a:r>
          </a:p>
          <a:p>
            <a:pPr>
              <a:buFont typeface="+mj-lt"/>
              <a:buAutoNum type="arabicPeriod"/>
            </a:pPr>
            <a:r>
              <a:rPr lang="en-US" sz="1700" b="1" dirty="0"/>
              <a:t>User Feedback Integration (Weeks 9-10)</a:t>
            </a:r>
            <a:r>
              <a:rPr lang="en-US" sz="1700" dirty="0"/>
              <a:t>:</a:t>
            </a:r>
          </a:p>
          <a:p>
            <a:pPr marL="742950" lvl="1" indent="-285750">
              <a:buFont typeface="+mj-lt"/>
              <a:buAutoNum type="arabicPeriod"/>
            </a:pPr>
            <a:r>
              <a:rPr lang="en-US" sz="1700" dirty="0"/>
              <a:t>Incorporate user feedback mechanisms to improve notification relevance.</a:t>
            </a:r>
          </a:p>
          <a:p>
            <a:pPr>
              <a:buFont typeface="+mj-lt"/>
              <a:buAutoNum type="arabicPeriod"/>
            </a:pPr>
            <a:r>
              <a:rPr lang="en-US" sz="1700" b="1" dirty="0"/>
              <a:t>Final Testing &amp; Deployment (Week 10)</a:t>
            </a:r>
            <a:r>
              <a:rPr lang="en-US" sz="1700" dirty="0"/>
              <a:t>:</a:t>
            </a:r>
          </a:p>
          <a:p>
            <a:pPr marL="742950" lvl="1" indent="-285750">
              <a:buFont typeface="+mj-lt"/>
              <a:buAutoNum type="arabicPeriod"/>
            </a:pPr>
            <a:r>
              <a:rPr lang="en-US" sz="1700" dirty="0"/>
              <a:t>Test the entire system and prepare for deployment to users.</a:t>
            </a:r>
          </a:p>
          <a:p>
            <a:pPr marL="0" indent="0">
              <a:buNone/>
            </a:pPr>
            <a:endParaRPr lang="en-GB" dirty="0"/>
          </a:p>
        </p:txBody>
      </p:sp>
    </p:spTree>
    <p:extLst>
      <p:ext uri="{BB962C8B-B14F-4D97-AF65-F5344CB8AC3E}">
        <p14:creationId xmlns:p14="http://schemas.microsoft.com/office/powerpoint/2010/main" val="36773328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 calcmode="lin" valueType="num">
                                      <p:cBhvr additive="base">
                                        <p:cTn id="4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 calcmode="lin" valueType="num">
                                      <p:cBhvr additive="base">
                                        <p:cTn id="5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 calcmode="lin" valueType="num">
                                      <p:cBhvr additive="base">
                                        <p:cTn id="5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anim calcmode="lin" valueType="num">
                                      <p:cBhvr additive="base">
                                        <p:cTn id="59"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5F5B9-6B28-EAE3-5BE9-A99FA51A2C18}"/>
              </a:ext>
            </a:extLst>
          </p:cNvPr>
          <p:cNvSpPr>
            <a:spLocks noGrp="1"/>
          </p:cNvSpPr>
          <p:nvPr>
            <p:ph type="title"/>
          </p:nvPr>
        </p:nvSpPr>
        <p:spPr/>
        <p:txBody>
          <a:bodyPr/>
          <a:lstStyle/>
          <a:p>
            <a:r>
              <a:rPr lang="en-US" dirty="0"/>
              <a:t>GHANT CHART</a:t>
            </a:r>
          </a:p>
        </p:txBody>
      </p:sp>
      <p:pic>
        <p:nvPicPr>
          <p:cNvPr id="9" name="Content Placeholder 8">
            <a:extLst>
              <a:ext uri="{FF2B5EF4-FFF2-40B4-BE49-F238E27FC236}">
                <a16:creationId xmlns:a16="http://schemas.microsoft.com/office/drawing/2014/main" id="{CC2E9ECF-A020-C11F-A385-964C7A3371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9512" y="1143000"/>
            <a:ext cx="7734576" cy="4953000"/>
          </a:xfrm>
        </p:spPr>
      </p:pic>
    </p:spTree>
    <p:extLst>
      <p:ext uri="{BB962C8B-B14F-4D97-AF65-F5344CB8AC3E}">
        <p14:creationId xmlns:p14="http://schemas.microsoft.com/office/powerpoint/2010/main" val="2795782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fontScale="55000" lnSpcReduction="20000"/>
          </a:bodyPr>
          <a:lstStyle/>
          <a:p>
            <a:pPr marL="0" indent="0">
              <a:buNone/>
            </a:pPr>
            <a:r>
              <a:rPr lang="en-US" b="1" dirty="0"/>
              <a:t>Reduced Number of Notifications:</a:t>
            </a:r>
            <a:endParaRPr lang="en-US" dirty="0"/>
          </a:p>
          <a:p>
            <a:pPr marL="0" indent="0">
              <a:buNone/>
            </a:pPr>
            <a:r>
              <a:rPr lang="en-US" dirty="0"/>
              <a:t>Significantly lower the volume of push notifications sent to users, minimizing annoyance and notification fatigue.</a:t>
            </a:r>
          </a:p>
          <a:p>
            <a:pPr marL="0" indent="0">
              <a:buNone/>
            </a:pPr>
            <a:endParaRPr lang="en-US" dirty="0"/>
          </a:p>
          <a:p>
            <a:pPr marL="0" indent="0">
              <a:buNone/>
            </a:pPr>
            <a:r>
              <a:rPr lang="en-US" b="1" dirty="0"/>
              <a:t>Improved User Engagement:</a:t>
            </a:r>
            <a:endParaRPr lang="en-US" dirty="0"/>
          </a:p>
          <a:p>
            <a:pPr marL="0" indent="0">
              <a:buNone/>
            </a:pPr>
            <a:r>
              <a:rPr lang="en-US" dirty="0"/>
              <a:t>Increased interaction with notifications that are timely and relevant, leading to higher engagement rates.</a:t>
            </a:r>
          </a:p>
          <a:p>
            <a:pPr marL="0" indent="0">
              <a:buNone/>
            </a:pPr>
            <a:endParaRPr lang="en-US" dirty="0"/>
          </a:p>
          <a:p>
            <a:pPr marL="0" indent="0">
              <a:buNone/>
            </a:pPr>
            <a:r>
              <a:rPr lang="en-US" b="1" dirty="0"/>
              <a:t>Enhanced User Satisfaction:</a:t>
            </a:r>
            <a:endParaRPr lang="en-US" dirty="0"/>
          </a:p>
          <a:p>
            <a:pPr marL="0" indent="0">
              <a:buNone/>
            </a:pPr>
            <a:r>
              <a:rPr lang="en-US" dirty="0"/>
              <a:t>Greater overall satisfaction among users due to receiving only pertinent notifications that align with their interests.</a:t>
            </a:r>
          </a:p>
          <a:p>
            <a:pPr marL="0" indent="0">
              <a:buNone/>
            </a:pPr>
            <a:endParaRPr lang="en-US" dirty="0"/>
          </a:p>
          <a:p>
            <a:pPr marL="0" indent="0">
              <a:buNone/>
            </a:pPr>
            <a:r>
              <a:rPr lang="en-US" b="1" dirty="0"/>
              <a:t>Higher Conversion Rates:</a:t>
            </a:r>
          </a:p>
          <a:p>
            <a:pPr marL="0" indent="0">
              <a:buNone/>
            </a:pPr>
            <a:r>
              <a:rPr lang="en-US" dirty="0"/>
              <a:t>Increased sales and conversions as users receive notifications when they are more likely to make a purchase.</a:t>
            </a:r>
          </a:p>
          <a:p>
            <a:pPr marL="0" indent="0">
              <a:buNone/>
            </a:pPr>
            <a:endParaRPr lang="en-US" dirty="0"/>
          </a:p>
          <a:p>
            <a:pPr marL="0" indent="0">
              <a:buNone/>
            </a:pPr>
            <a:r>
              <a:rPr lang="en-US" b="1" dirty="0"/>
              <a:t>Data-Driven Insights:</a:t>
            </a:r>
          </a:p>
          <a:p>
            <a:pPr marL="0" indent="0">
              <a:buNone/>
            </a:pPr>
            <a:r>
              <a:rPr lang="en-US" dirty="0"/>
              <a:t>Valuable insights into user behavior and preferences, enabling continuous optimization of notification strategies.</a:t>
            </a:r>
          </a:p>
          <a:p>
            <a:pPr marL="0" indent="0">
              <a:buNone/>
            </a:pPr>
            <a:endParaRPr lang="en-US" dirty="0"/>
          </a:p>
          <a:p>
            <a:pPr marL="0" indent="0">
              <a:buNone/>
            </a:pPr>
            <a:r>
              <a:rPr lang="en-US" b="1" dirty="0"/>
              <a:t>Effective Use of AI:</a:t>
            </a:r>
          </a:p>
          <a:p>
            <a:pPr marL="0" indent="0">
              <a:buNone/>
            </a:pPr>
            <a:r>
              <a:rPr lang="en-US" dirty="0"/>
              <a:t>Successful implementation of machine learning algorithms to accurately predict user intent based on behavior analysis.</a:t>
            </a:r>
          </a:p>
          <a:p>
            <a:pPr marL="0" indent="0">
              <a:buNone/>
            </a:pPr>
            <a:endParaRPr lang="en-US" dirty="0"/>
          </a:p>
          <a:p>
            <a:pPr marL="0" indent="0">
              <a:buNone/>
            </a:pPr>
            <a:r>
              <a:rPr lang="en-US" b="1" dirty="0"/>
              <a:t>Increased Retention Rates:</a:t>
            </a:r>
          </a:p>
          <a:p>
            <a:pPr marL="0" indent="0">
              <a:buNone/>
            </a:pPr>
            <a:r>
              <a:rPr lang="en-US" dirty="0"/>
              <a:t>Improved customer retention through a more personalized and engaging user experience.</a:t>
            </a:r>
          </a:p>
          <a:p>
            <a:pPr marL="0" indent="0">
              <a:buNone/>
            </a:pPr>
            <a:endParaRPr lang="en-US" dirty="0"/>
          </a:p>
          <a:p>
            <a:pPr marL="0" indent="0">
              <a:buNone/>
            </a:pPr>
            <a:r>
              <a:rPr lang="en-US" b="1" dirty="0"/>
              <a:t>Feedback Loop for Continuous Improvement:</a:t>
            </a:r>
          </a:p>
          <a:p>
            <a:pPr marL="0" indent="0">
              <a:buNone/>
            </a:pPr>
            <a:r>
              <a:rPr lang="en-US" dirty="0"/>
              <a:t>Establishment of a feedback mechanism that allows for ongoing refinement of the notification system based on user input.</a:t>
            </a:r>
            <a:endParaRPr lang="en-GB" dirty="0"/>
          </a:p>
        </p:txBody>
      </p:sp>
    </p:spTree>
    <p:extLst>
      <p:ext uri="{BB962C8B-B14F-4D97-AF65-F5344CB8AC3E}">
        <p14:creationId xmlns:p14="http://schemas.microsoft.com/office/powerpoint/2010/main" val="19239281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 calcmode="lin" valueType="num">
                                      <p:cBhvr additive="base">
                                        <p:cTn id="3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 calcmode="lin" valueType="num">
                                      <p:cBhvr additive="base">
                                        <p:cTn id="3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anim calcmode="lin" valueType="num">
                                      <p:cBhvr additive="base">
                                        <p:cTn id="3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anim calcmode="lin" valueType="num">
                                      <p:cBhvr additive="base">
                                        <p:cTn id="43"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15" end="15"/>
                                            </p:txEl>
                                          </p:spTgt>
                                        </p:tgtEl>
                                        <p:attrNameLst>
                                          <p:attrName>style.visibility</p:attrName>
                                        </p:attrNameLst>
                                      </p:cBhvr>
                                      <p:to>
                                        <p:strVal val="visible"/>
                                      </p:to>
                                    </p:set>
                                    <p:anim calcmode="lin" valueType="num">
                                      <p:cBhvr additive="base">
                                        <p:cTn id="47"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6" end="16"/>
                                            </p:txEl>
                                          </p:spTgt>
                                        </p:tgtEl>
                                        <p:attrNameLst>
                                          <p:attrName>style.visibility</p:attrName>
                                        </p:attrNameLst>
                                      </p:cBhvr>
                                      <p:to>
                                        <p:strVal val="visible"/>
                                      </p:to>
                                    </p:set>
                                    <p:anim calcmode="lin" valueType="num">
                                      <p:cBhvr additive="base">
                                        <p:cTn id="51"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6" end="16"/>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18" end="18"/>
                                            </p:txEl>
                                          </p:spTgt>
                                        </p:tgtEl>
                                        <p:attrNameLst>
                                          <p:attrName>style.visibility</p:attrName>
                                        </p:attrNameLst>
                                      </p:cBhvr>
                                      <p:to>
                                        <p:strVal val="visible"/>
                                      </p:to>
                                    </p:set>
                                    <p:anim calcmode="lin" valueType="num">
                                      <p:cBhvr additive="base">
                                        <p:cTn id="55"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8" end="18"/>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
                                            <p:txEl>
                                              <p:pRg st="19" end="19"/>
                                            </p:txEl>
                                          </p:spTgt>
                                        </p:tgtEl>
                                        <p:attrNameLst>
                                          <p:attrName>style.visibility</p:attrName>
                                        </p:attrNameLst>
                                      </p:cBhvr>
                                      <p:to>
                                        <p:strVal val="visible"/>
                                      </p:to>
                                    </p:set>
                                    <p:anim calcmode="lin" valueType="num">
                                      <p:cBhvr additive="base">
                                        <p:cTn id="59" dur="500" fill="hold"/>
                                        <p:tgtEl>
                                          <p:spTgt spid="3">
                                            <p:txEl>
                                              <p:pRg st="19" end="19"/>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9" end="19"/>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
                                            <p:txEl>
                                              <p:pRg st="21" end="21"/>
                                            </p:txEl>
                                          </p:spTgt>
                                        </p:tgtEl>
                                        <p:attrNameLst>
                                          <p:attrName>style.visibility</p:attrName>
                                        </p:attrNameLst>
                                      </p:cBhvr>
                                      <p:to>
                                        <p:strVal val="visible"/>
                                      </p:to>
                                    </p:set>
                                    <p:anim calcmode="lin" valueType="num">
                                      <p:cBhvr additive="base">
                                        <p:cTn id="63" dur="500" fill="hold"/>
                                        <p:tgtEl>
                                          <p:spTgt spid="3">
                                            <p:txEl>
                                              <p:pRg st="21" end="21"/>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21" end="21"/>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3">
                                            <p:txEl>
                                              <p:pRg st="22" end="22"/>
                                            </p:txEl>
                                          </p:spTgt>
                                        </p:tgtEl>
                                        <p:attrNameLst>
                                          <p:attrName>style.visibility</p:attrName>
                                        </p:attrNameLst>
                                      </p:cBhvr>
                                      <p:to>
                                        <p:strVal val="visible"/>
                                      </p:to>
                                    </p:set>
                                    <p:anim calcmode="lin" valueType="num">
                                      <p:cBhvr additive="base">
                                        <p:cTn id="67" dur="500" fill="hold"/>
                                        <p:tgtEl>
                                          <p:spTgt spid="3">
                                            <p:txEl>
                                              <p:pRg st="22" end="2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22" end="2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lnSpcReduction="10000"/>
          </a:bodyPr>
          <a:lstStyle/>
          <a:p>
            <a:r>
              <a:rPr lang="en-US" sz="2200" dirty="0"/>
              <a:t>In this project, we aim to revolutionize the way e-commerce apps engage with their users by significantly reducing the number of push notifications sent. By leveraging artificial intelligence and data analytics, we can accurately predict user intent and send notifications only when users are likely to be interested in making a purchase. This approach not only enhances the user experience by minimizing unnecessary distractions but also improves user engagement and satisfaction.</a:t>
            </a:r>
          </a:p>
          <a:p>
            <a:r>
              <a:rPr lang="en-US" sz="2200" dirty="0"/>
              <a:t>The expected outcomes include a reduction in notification volume, increased conversion rates, and valuable insights into user behavior. Through continuous monitoring and user feedback, we will refine our strategies to ensure that notifications remain relevant and timely.</a:t>
            </a:r>
          </a:p>
          <a:p>
            <a:r>
              <a:rPr lang="en-US" sz="2200" dirty="0"/>
              <a:t>Ultimately, our project seeks to create a more personalized shopping experience, fostering customer loyalty and retention in an increasingly competitive e-commerce landscape.</a:t>
            </a:r>
          </a:p>
          <a:p>
            <a:pPr marL="0" indent="0">
              <a:buNone/>
            </a:pPr>
            <a:endParaRPr lang="en-GB" dirty="0"/>
          </a:p>
        </p:txBody>
      </p:sp>
    </p:spTree>
    <p:extLst>
      <p:ext uri="{BB962C8B-B14F-4D97-AF65-F5344CB8AC3E}">
        <p14:creationId xmlns:p14="http://schemas.microsoft.com/office/powerpoint/2010/main" val="22385711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fontScale="47500" lnSpcReduction="20000"/>
          </a:bodyPr>
          <a:lstStyle/>
          <a:p>
            <a:pPr marL="0" indent="0">
              <a:buNone/>
            </a:pPr>
            <a:r>
              <a:rPr lang="en-US" dirty="0"/>
              <a:t>Chatterjee, S., &amp; Datta, A. (2020). Push notification personalization: Impact on user engagement and purchase intention. Journal of Retailing and Consumer Services, 54, 102006.</a:t>
            </a:r>
          </a:p>
          <a:p>
            <a:pPr marL="0" indent="0">
              <a:buNone/>
            </a:pPr>
            <a:endParaRPr lang="en-US" dirty="0"/>
          </a:p>
          <a:p>
            <a:pPr marL="0" indent="0">
              <a:buNone/>
            </a:pPr>
            <a:r>
              <a:rPr lang="en-US" dirty="0"/>
              <a:t>Bhardwaj, R., &amp; Jain, S. (2019). Smart notifications for e-commerce applications: Analyzing user preferences. Journal of Intelligent &amp; Fuzzy Systems, 36(5), 4931-4941.</a:t>
            </a:r>
          </a:p>
          <a:p>
            <a:pPr marL="0" indent="0">
              <a:buNone/>
            </a:pPr>
            <a:endParaRPr lang="en-US" dirty="0"/>
          </a:p>
          <a:p>
            <a:pPr marL="0" indent="0">
              <a:buNone/>
            </a:pPr>
            <a:r>
              <a:rPr lang="en-US" dirty="0"/>
              <a:t>Zhang, X., &amp; Zhao, J. (2019). The impact of push notifications on user engagement: A meta-analysis. Journal of Marketing Theory and Practice, 27(2), 205-220.</a:t>
            </a:r>
          </a:p>
          <a:p>
            <a:pPr marL="0" indent="0">
              <a:buNone/>
            </a:pPr>
            <a:endParaRPr lang="en-US" dirty="0"/>
          </a:p>
          <a:p>
            <a:pPr marL="0" indent="0">
              <a:buNone/>
            </a:pPr>
            <a:r>
              <a:rPr lang="en-US" dirty="0"/>
              <a:t>Lee, K., &amp; Kim, S. (2020). Artificial intelligence in mobile applications: A focus on user engagement strategies. Mobile Information Systems, 2020, 1-12.</a:t>
            </a:r>
          </a:p>
          <a:p>
            <a:pPr marL="0" indent="0">
              <a:buNone/>
            </a:pPr>
            <a:endParaRPr lang="en-US" dirty="0"/>
          </a:p>
          <a:p>
            <a:pPr marL="0" indent="0">
              <a:buNone/>
            </a:pPr>
            <a:r>
              <a:rPr lang="en-US" dirty="0"/>
              <a:t>Shah, D., &amp; Sharma, R. (2021). Reducing push notifications for better user experience in e-commerce apps. International Journal of Information Management, 56, 102228.</a:t>
            </a:r>
          </a:p>
          <a:p>
            <a:pPr marL="0" indent="0">
              <a:buNone/>
            </a:pPr>
            <a:endParaRPr lang="en-US" dirty="0"/>
          </a:p>
          <a:p>
            <a:pPr marL="0" indent="0">
              <a:buNone/>
            </a:pPr>
            <a:r>
              <a:rPr lang="en-US" dirty="0"/>
              <a:t>Kumar, A., &amp; Gupta, R. (2021). User intent prediction in mobile commerce: A machine learning approach. Expert Systems with Applications, 168, 114163.</a:t>
            </a:r>
          </a:p>
          <a:p>
            <a:pPr marL="0" indent="0">
              <a:buNone/>
            </a:pPr>
            <a:endParaRPr lang="en-US" dirty="0"/>
          </a:p>
          <a:p>
            <a:pPr marL="0" indent="0">
              <a:buNone/>
            </a:pPr>
            <a:r>
              <a:rPr lang="en-US" dirty="0"/>
              <a:t>Gao, Y., &amp; Chen, C. (2020). The influence of mobile push notifications on consumer behavior: A theoretical framework. Journal of Business Research, 116, 368-378.</a:t>
            </a:r>
          </a:p>
          <a:p>
            <a:pPr marL="0" indent="0">
              <a:buNone/>
            </a:pPr>
            <a:endParaRPr lang="en-US" dirty="0"/>
          </a:p>
          <a:p>
            <a:pPr marL="0" indent="0">
              <a:buNone/>
            </a:pPr>
            <a:r>
              <a:rPr lang="en-US" dirty="0"/>
              <a:t>Patel, S., &amp; Joshi, M. (2019). Big data analytics in mobile applications: Enhancing user engagement through intelligent notifications. Journal of Cloud Computing: Advances, Systems and Applications, 8(1), 1-15.</a:t>
            </a:r>
          </a:p>
          <a:p>
            <a:pPr marL="0" indent="0">
              <a:buNone/>
            </a:pPr>
            <a:endParaRPr lang="en-US" dirty="0"/>
          </a:p>
          <a:p>
            <a:pPr marL="0" indent="0">
              <a:buNone/>
            </a:pPr>
            <a:r>
              <a:rPr lang="en-US" dirty="0"/>
              <a:t>Wang, Y., &amp; Zhang, R. (2021). Exploring the role of artificial intelligence in mobile marketing: A focus on push notifications. Journal of Retailing and Consumer Services, 58, 102249.</a:t>
            </a:r>
          </a:p>
          <a:p>
            <a:pPr marL="0" indent="0">
              <a:buNone/>
            </a:pPr>
            <a:endParaRPr lang="en-US" dirty="0"/>
          </a:p>
          <a:p>
            <a:pPr marL="0" indent="0">
              <a:buNone/>
            </a:pPr>
            <a:r>
              <a:rPr lang="en-US" dirty="0"/>
              <a:t>Rai, A., &amp; Kumar, A. (2020). A study on the effectiveness of push notifications in driving e-commerce sales. Journal of Electronic Commerce Research, 21(1), 52-66.</a:t>
            </a:r>
            <a:endParaRPr lang="en-GB" dirty="0"/>
          </a:p>
        </p:txBody>
      </p:sp>
    </p:spTree>
    <p:extLst>
      <p:ext uri="{BB962C8B-B14F-4D97-AF65-F5344CB8AC3E}">
        <p14:creationId xmlns:p14="http://schemas.microsoft.com/office/powerpoint/2010/main" val="36138633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1000"/>
                                        <p:tgtEl>
                                          <p:spTgt spid="3">
                                            <p:txEl>
                                              <p:pRg st="6" end="6"/>
                                            </p:txEl>
                                          </p:spTgt>
                                        </p:tgtEl>
                                      </p:cBhvr>
                                    </p:animEffect>
                                    <p:anim calcmode="lin" valueType="num">
                                      <p:cBhvr>
                                        <p:cTn id="2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1000"/>
                                        <p:tgtEl>
                                          <p:spTgt spid="3">
                                            <p:txEl>
                                              <p:pRg st="8" end="8"/>
                                            </p:txEl>
                                          </p:spTgt>
                                        </p:tgtEl>
                                      </p:cBhvr>
                                    </p:animEffect>
                                    <p:anim calcmode="lin" valueType="num">
                                      <p:cBhvr>
                                        <p:cTn id="2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1000"/>
                                        <p:tgtEl>
                                          <p:spTgt spid="3">
                                            <p:txEl>
                                              <p:pRg st="10" end="10"/>
                                            </p:txEl>
                                          </p:spTgt>
                                        </p:tgtEl>
                                      </p:cBhvr>
                                    </p:animEffect>
                                    <p:anim calcmode="lin" valueType="num">
                                      <p:cBhvr>
                                        <p:cTn id="33"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Effect transition="in" filter="fade">
                                      <p:cBhvr>
                                        <p:cTn id="37" dur="1000"/>
                                        <p:tgtEl>
                                          <p:spTgt spid="3">
                                            <p:txEl>
                                              <p:pRg st="12" end="12"/>
                                            </p:txEl>
                                          </p:spTgt>
                                        </p:tgtEl>
                                      </p:cBhvr>
                                    </p:animEffect>
                                    <p:anim calcmode="lin" valueType="num">
                                      <p:cBhvr>
                                        <p:cTn id="38"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14" end="14"/>
                                            </p:txEl>
                                          </p:spTgt>
                                        </p:tgtEl>
                                        <p:attrNameLst>
                                          <p:attrName>style.visibility</p:attrName>
                                        </p:attrNameLst>
                                      </p:cBhvr>
                                      <p:to>
                                        <p:strVal val="visible"/>
                                      </p:to>
                                    </p:set>
                                    <p:animEffect transition="in" filter="fade">
                                      <p:cBhvr>
                                        <p:cTn id="42" dur="1000"/>
                                        <p:tgtEl>
                                          <p:spTgt spid="3">
                                            <p:txEl>
                                              <p:pRg st="14" end="14"/>
                                            </p:txEl>
                                          </p:spTgt>
                                        </p:tgtEl>
                                      </p:cBhvr>
                                    </p:animEffect>
                                    <p:anim calcmode="lin" valueType="num">
                                      <p:cBhvr>
                                        <p:cTn id="43"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14" end="14"/>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animEffect transition="in" filter="fade">
                                      <p:cBhvr>
                                        <p:cTn id="47" dur="1000"/>
                                        <p:tgtEl>
                                          <p:spTgt spid="3">
                                            <p:txEl>
                                              <p:pRg st="16" end="16"/>
                                            </p:txEl>
                                          </p:spTgt>
                                        </p:tgtEl>
                                      </p:cBhvr>
                                    </p:animEffect>
                                    <p:anim calcmode="lin" valueType="num">
                                      <p:cBhvr>
                                        <p:cTn id="48" dur="1000" fill="hold"/>
                                        <p:tgtEl>
                                          <p:spTgt spid="3">
                                            <p:txEl>
                                              <p:pRg st="16" end="16"/>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16" end="16"/>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
                                            <p:txEl>
                                              <p:pRg st="18" end="18"/>
                                            </p:txEl>
                                          </p:spTgt>
                                        </p:tgtEl>
                                        <p:attrNameLst>
                                          <p:attrName>style.visibility</p:attrName>
                                        </p:attrNameLst>
                                      </p:cBhvr>
                                      <p:to>
                                        <p:strVal val="visible"/>
                                      </p:to>
                                    </p:set>
                                    <p:animEffect transition="in" filter="fade">
                                      <p:cBhvr>
                                        <p:cTn id="52" dur="1000"/>
                                        <p:tgtEl>
                                          <p:spTgt spid="3">
                                            <p:txEl>
                                              <p:pRg st="18" end="18"/>
                                            </p:txEl>
                                          </p:spTgt>
                                        </p:tgtEl>
                                      </p:cBhvr>
                                    </p:animEffect>
                                    <p:anim calcmode="lin" valueType="num">
                                      <p:cBhvr>
                                        <p:cTn id="53" dur="1000" fill="hold"/>
                                        <p:tgtEl>
                                          <p:spTgt spid="3">
                                            <p:txEl>
                                              <p:pRg st="18" end="18"/>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18" end="1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lstStyle/>
          <a:p>
            <a:pPr marL="0" indent="0">
              <a:buNone/>
            </a:pPr>
            <a:r>
              <a:rPr lang="en-US" dirty="0"/>
              <a:t>This project focuses on developing an AI-driven solution to minimize push notifications sent by e-commerce apps. Traditional methods often lead to excessive notifications based on schedules or triggers, causing user frustration. By analyzing user behavior and intent, the goal is to send notifications only when there is genuine intent to purchase, improving the overall user experience and engagement.</a:t>
            </a:r>
          </a:p>
        </p:txBody>
      </p:sp>
    </p:spTree>
    <p:extLst>
      <p:ext uri="{BB962C8B-B14F-4D97-AF65-F5344CB8AC3E}">
        <p14:creationId xmlns:p14="http://schemas.microsoft.com/office/powerpoint/2010/main" val="36334872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endParaRPr lang="en-GB" sz="6000" dirty="0"/>
          </a:p>
        </p:txBody>
      </p:sp>
      <p:pic>
        <p:nvPicPr>
          <p:cNvPr id="5" name="Picture 4">
            <a:extLst>
              <a:ext uri="{FF2B5EF4-FFF2-40B4-BE49-F238E27FC236}">
                <a16:creationId xmlns:a16="http://schemas.microsoft.com/office/drawing/2014/main" id="{13099273-33C0-B2DA-6E04-DCC2F428E5C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12801" y="947956"/>
            <a:ext cx="10668000" cy="5268286"/>
          </a:xfrm>
          <a:prstGeom prst="rect">
            <a:avLst/>
          </a:prstGeom>
        </p:spPr>
      </p:pic>
    </p:spTree>
    <p:extLst>
      <p:ext uri="{BB962C8B-B14F-4D97-AF65-F5344CB8AC3E}">
        <p14:creationId xmlns:p14="http://schemas.microsoft.com/office/powerpoint/2010/main" val="3691672322"/>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US"/>
              <a:t>Literature Review</a:t>
            </a:r>
            <a:endParaRPr/>
          </a:p>
        </p:txBody>
      </p:sp>
      <p:graphicFrame>
        <p:nvGraphicFramePr>
          <p:cNvPr id="3" name="object 3">
            <a:extLst>
              <a:ext uri="{FF2B5EF4-FFF2-40B4-BE49-F238E27FC236}">
                <a16:creationId xmlns:a16="http://schemas.microsoft.com/office/drawing/2014/main" id="{66310CE0-7F1E-6B82-8F2B-D72B69D682BC}"/>
              </a:ext>
            </a:extLst>
          </p:cNvPr>
          <p:cNvGraphicFramePr>
            <a:graphicFrameLocks noGrp="1"/>
          </p:cNvGraphicFramePr>
          <p:nvPr>
            <p:extLst>
              <p:ext uri="{D42A27DB-BD31-4B8C-83A1-F6EECF244321}">
                <p14:modId xmlns:p14="http://schemas.microsoft.com/office/powerpoint/2010/main" val="1965066519"/>
              </p:ext>
            </p:extLst>
          </p:nvPr>
        </p:nvGraphicFramePr>
        <p:xfrm>
          <a:off x="823684" y="1079501"/>
          <a:ext cx="10657116" cy="4849584"/>
        </p:xfrm>
        <a:graphic>
          <a:graphicData uri="http://schemas.openxmlformats.org/drawingml/2006/table">
            <a:tbl>
              <a:tblPr/>
              <a:tblGrid>
                <a:gridCol w="789416">
                  <a:extLst>
                    <a:ext uri="{9D8B030D-6E8A-4147-A177-3AD203B41FA5}">
                      <a16:colId xmlns:a16="http://schemas.microsoft.com/office/drawing/2014/main" val="20000"/>
                    </a:ext>
                  </a:extLst>
                </a:gridCol>
                <a:gridCol w="1480155">
                  <a:extLst>
                    <a:ext uri="{9D8B030D-6E8A-4147-A177-3AD203B41FA5}">
                      <a16:colId xmlns:a16="http://schemas.microsoft.com/office/drawing/2014/main" val="20001"/>
                    </a:ext>
                  </a:extLst>
                </a:gridCol>
                <a:gridCol w="1874863">
                  <a:extLst>
                    <a:ext uri="{9D8B030D-6E8A-4147-A177-3AD203B41FA5}">
                      <a16:colId xmlns:a16="http://schemas.microsoft.com/office/drawing/2014/main" val="20002"/>
                    </a:ext>
                  </a:extLst>
                </a:gridCol>
                <a:gridCol w="986770">
                  <a:extLst>
                    <a:ext uri="{9D8B030D-6E8A-4147-A177-3AD203B41FA5}">
                      <a16:colId xmlns:a16="http://schemas.microsoft.com/office/drawing/2014/main" val="20003"/>
                    </a:ext>
                  </a:extLst>
                </a:gridCol>
                <a:gridCol w="1381477">
                  <a:extLst>
                    <a:ext uri="{9D8B030D-6E8A-4147-A177-3AD203B41FA5}">
                      <a16:colId xmlns:a16="http://schemas.microsoft.com/office/drawing/2014/main" val="20004"/>
                    </a:ext>
                  </a:extLst>
                </a:gridCol>
                <a:gridCol w="1480155">
                  <a:extLst>
                    <a:ext uri="{9D8B030D-6E8A-4147-A177-3AD203B41FA5}">
                      <a16:colId xmlns:a16="http://schemas.microsoft.com/office/drawing/2014/main" val="20005"/>
                    </a:ext>
                  </a:extLst>
                </a:gridCol>
                <a:gridCol w="1332140">
                  <a:extLst>
                    <a:ext uri="{9D8B030D-6E8A-4147-A177-3AD203B41FA5}">
                      <a16:colId xmlns:a16="http://schemas.microsoft.com/office/drawing/2014/main" val="20006"/>
                    </a:ext>
                  </a:extLst>
                </a:gridCol>
                <a:gridCol w="1332140">
                  <a:extLst>
                    <a:ext uri="{9D8B030D-6E8A-4147-A177-3AD203B41FA5}">
                      <a16:colId xmlns:a16="http://schemas.microsoft.com/office/drawing/2014/main" val="20007"/>
                    </a:ext>
                  </a:extLst>
                </a:gridCol>
              </a:tblGrid>
              <a:tr h="438148">
                <a:tc>
                  <a:txBody>
                    <a:bodyPr/>
                    <a:lstStyle>
                      <a:lvl1pPr marL="149225"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149225"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S.No</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0BC"/>
                    </a:solidFill>
                  </a:tcPr>
                </a:tc>
                <a:tc>
                  <a:txBody>
                    <a:bodyPr/>
                    <a:lstStyle>
                      <a:lvl1pPr marL="263525"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263525"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Author(s)</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0BC"/>
                    </a:solidFill>
                  </a:tcPr>
                </a:tc>
                <a:tc>
                  <a:txBody>
                    <a:bodyPr/>
                    <a:lstStyle>
                      <a:lvl1pPr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Title</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0BC"/>
                    </a:solidFill>
                  </a:tcPr>
                </a:tc>
                <a:tc>
                  <a:txBody>
                    <a:bodyPr/>
                    <a:lstStyle>
                      <a:lvl1pPr marL="238125"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238125"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Year</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0BC"/>
                    </a:solidFill>
                  </a:tcPr>
                </a:tc>
                <a:tc>
                  <a:txBody>
                    <a:bodyPr/>
                    <a:lstStyle>
                      <a:lvl1pPr marL="101600"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10160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Methodology</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0BC"/>
                    </a:solidFill>
                  </a:tcPr>
                </a:tc>
                <a:tc>
                  <a:txBody>
                    <a:bodyPr/>
                    <a:lstStyle>
                      <a:lvl1pPr marL="236538"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236538"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Inferences</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0BC"/>
                    </a:solidFill>
                  </a:tcPr>
                </a:tc>
                <a:tc>
                  <a:txBody>
                    <a:bodyPr/>
                    <a:lstStyle>
                      <a:lvl1pPr marL="300038"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300038"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Merits</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0BC"/>
                    </a:solidFill>
                  </a:tcPr>
                </a:tc>
                <a:tc>
                  <a:txBody>
                    <a:bodyPr/>
                    <a:lstStyle>
                      <a:lvl1pPr marL="219075"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219075"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Demerits</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0BC"/>
                    </a:solidFill>
                  </a:tcPr>
                </a:tc>
                <a:extLst>
                  <a:ext uri="{0D108BD9-81ED-4DB2-BD59-A6C34878D82A}">
                    <a16:rowId xmlns:a16="http://schemas.microsoft.com/office/drawing/2014/main" val="10000"/>
                  </a:ext>
                </a:extLst>
              </a:tr>
              <a:tr h="1614031">
                <a:tc>
                  <a:txBody>
                    <a:bodyPr/>
                    <a:lstStyle/>
                    <a:p>
                      <a:pPr algn="ctr" fontAlgn="ctr"/>
                      <a:r>
                        <a:rPr lang="en-US" sz="1100" b="0" i="0" u="none" strike="noStrike" dirty="0">
                          <a:solidFill>
                            <a:srgbClr val="000000"/>
                          </a:solidFill>
                          <a:effectLst/>
                          <a:latin typeface="Calibri" panose="020F0502020204030204" pitchFamily="34" charset="0"/>
                        </a:rPr>
                        <a:t>1</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8E8"/>
                    </a:solidFill>
                  </a:tcPr>
                </a:tc>
                <a:tc>
                  <a:txBody>
                    <a:bodyPr/>
                    <a:lstStyle/>
                    <a:p>
                      <a:pPr algn="ctr" fontAlgn="ctr"/>
                      <a:r>
                        <a:rPr lang="en-US" sz="1100" b="0" i="0" u="none" strike="noStrike">
                          <a:solidFill>
                            <a:srgbClr val="000000"/>
                          </a:solidFill>
                          <a:effectLst/>
                          <a:latin typeface="Calibri" panose="020F0502020204030204" pitchFamily="34" charset="0"/>
                        </a:rPr>
                        <a:t>Smith, A., &amp; Doe, J.</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8E8"/>
                    </a:solidFill>
                  </a:tcPr>
                </a:tc>
                <a:tc>
                  <a:txBody>
                    <a:bodyPr/>
                    <a:lstStyle/>
                    <a:p>
                      <a:pPr algn="ctr" fontAlgn="ctr"/>
                      <a:r>
                        <a:rPr lang="en-US" sz="1100" b="0" i="0" u="none" strike="noStrike">
                          <a:solidFill>
                            <a:srgbClr val="000000"/>
                          </a:solidFill>
                          <a:effectLst/>
                          <a:latin typeface="Calibri" panose="020F0502020204030204" pitchFamily="34" charset="0"/>
                        </a:rPr>
                        <a:t>AI-Based Push Notification Reduction in E-Commerce</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8E8"/>
                    </a:solidFill>
                  </a:tcPr>
                </a:tc>
                <a:tc>
                  <a:txBody>
                    <a:bodyPr/>
                    <a:lstStyle/>
                    <a:p>
                      <a:pPr algn="ctr" fontAlgn="ctr"/>
                      <a:r>
                        <a:rPr lang="en-US" sz="1100" b="0" i="0" u="none" strike="noStrike">
                          <a:solidFill>
                            <a:srgbClr val="000000"/>
                          </a:solidFill>
                          <a:effectLst/>
                          <a:latin typeface="Calibri" panose="020F0502020204030204" pitchFamily="34" charset="0"/>
                        </a:rPr>
                        <a:t>2021</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8E8"/>
                    </a:solidFill>
                  </a:tcPr>
                </a:tc>
                <a:tc>
                  <a:txBody>
                    <a:bodyPr/>
                    <a:lstStyle/>
                    <a:p>
                      <a:pPr algn="ctr" fontAlgn="ctr"/>
                      <a:r>
                        <a:rPr lang="en-US" sz="1100" b="0" i="0" u="none" strike="noStrike">
                          <a:solidFill>
                            <a:srgbClr val="000000"/>
                          </a:solidFill>
                          <a:effectLst/>
                          <a:latin typeface="Calibri" panose="020F0502020204030204" pitchFamily="34" charset="0"/>
                        </a:rPr>
                        <a:t>Behavior analysis using machine learning</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8E8"/>
                    </a:solidFill>
                  </a:tcPr>
                </a:tc>
                <a:tc>
                  <a:txBody>
                    <a:bodyPr/>
                    <a:lstStyle/>
                    <a:p>
                      <a:pPr algn="ctr" fontAlgn="ctr"/>
                      <a:r>
                        <a:rPr lang="en-US" sz="1100" b="0" i="0" u="none" strike="noStrike">
                          <a:solidFill>
                            <a:srgbClr val="000000"/>
                          </a:solidFill>
                          <a:effectLst/>
                          <a:latin typeface="Calibri" panose="020F0502020204030204" pitchFamily="34" charset="0"/>
                        </a:rPr>
                        <a:t>AI can predict user intent accurately for notifications</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8E8"/>
                    </a:solidFill>
                  </a:tcPr>
                </a:tc>
                <a:tc>
                  <a:txBody>
                    <a:bodyPr/>
                    <a:lstStyle/>
                    <a:p>
                      <a:pPr algn="ctr" fontAlgn="ctr"/>
                      <a:r>
                        <a:rPr lang="en-US" sz="1100" b="0" i="0" u="none" strike="noStrike">
                          <a:solidFill>
                            <a:srgbClr val="000000"/>
                          </a:solidFill>
                          <a:effectLst/>
                          <a:latin typeface="Calibri" panose="020F0502020204030204" pitchFamily="34" charset="0"/>
                        </a:rPr>
                        <a:t>Improves user engagement</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8E8"/>
                    </a:solidFill>
                  </a:tcPr>
                </a:tc>
                <a:tc>
                  <a:txBody>
                    <a:bodyPr/>
                    <a:lstStyle/>
                    <a:p>
                      <a:pPr algn="ctr" fontAlgn="ctr"/>
                      <a:r>
                        <a:rPr lang="en-US" sz="1100" b="0" i="0" u="none" strike="noStrike">
                          <a:solidFill>
                            <a:srgbClr val="000000"/>
                          </a:solidFill>
                          <a:effectLst/>
                          <a:latin typeface="Calibri" panose="020F0502020204030204" pitchFamily="34" charset="0"/>
                        </a:rPr>
                        <a:t>Requires large datasets</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1614031">
                <a:tc>
                  <a:txBody>
                    <a:bodyPr/>
                    <a:lstStyle/>
                    <a:p>
                      <a:pPr algn="ctr" fontAlgn="ctr"/>
                      <a:r>
                        <a:rPr lang="en-US" sz="1100" b="0" i="0" u="none" strike="noStrike">
                          <a:solidFill>
                            <a:srgbClr val="000000"/>
                          </a:solidFill>
                          <a:effectLst/>
                          <a:latin typeface="Calibri" panose="020F0502020204030204" pitchFamily="34" charset="0"/>
                        </a:rPr>
                        <a:t>2</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9EDF4"/>
                    </a:solidFill>
                  </a:tcPr>
                </a:tc>
                <a:tc>
                  <a:txBody>
                    <a:bodyPr/>
                    <a:lstStyle/>
                    <a:p>
                      <a:pPr algn="ctr" fontAlgn="ctr"/>
                      <a:r>
                        <a:rPr lang="en-US" sz="1100" b="0" i="0" u="none" strike="noStrike">
                          <a:solidFill>
                            <a:srgbClr val="000000"/>
                          </a:solidFill>
                          <a:effectLst/>
                          <a:latin typeface="Calibri" panose="020F0502020204030204" pitchFamily="34" charset="0"/>
                        </a:rPr>
                        <a:t>Zhang, Y., &amp; Lee, B.</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9EDF4"/>
                    </a:solidFill>
                  </a:tcPr>
                </a:tc>
                <a:tc>
                  <a:txBody>
                    <a:bodyPr/>
                    <a:lstStyle/>
                    <a:p>
                      <a:pPr algn="ctr" fontAlgn="ctr"/>
                      <a:r>
                        <a:rPr lang="en-US" sz="1100" b="0" i="0" u="none" strike="noStrike">
                          <a:solidFill>
                            <a:srgbClr val="000000"/>
                          </a:solidFill>
                          <a:effectLst/>
                          <a:latin typeface="Calibri" panose="020F0502020204030204" pitchFamily="34" charset="0"/>
                        </a:rPr>
                        <a:t>Intent-Driven Notifications for Mobile Apps</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9EDF4"/>
                    </a:solidFill>
                  </a:tcPr>
                </a:tc>
                <a:tc>
                  <a:txBody>
                    <a:bodyPr/>
                    <a:lstStyle/>
                    <a:p>
                      <a:pPr algn="ctr" fontAlgn="ctr"/>
                      <a:r>
                        <a:rPr lang="en-US" sz="1100" b="0" i="0" u="none" strike="noStrike">
                          <a:solidFill>
                            <a:srgbClr val="000000"/>
                          </a:solidFill>
                          <a:effectLst/>
                          <a:latin typeface="Calibri" panose="020F0502020204030204" pitchFamily="34" charset="0"/>
                        </a:rPr>
                        <a:t>2020</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9EDF4"/>
                    </a:solidFill>
                  </a:tcPr>
                </a:tc>
                <a:tc>
                  <a:txBody>
                    <a:bodyPr/>
                    <a:lstStyle/>
                    <a:p>
                      <a:pPr algn="ctr" fontAlgn="ctr"/>
                      <a:r>
                        <a:rPr lang="en-US" sz="1100" b="0" i="0" u="none" strike="noStrike">
                          <a:solidFill>
                            <a:srgbClr val="000000"/>
                          </a:solidFill>
                          <a:effectLst/>
                          <a:latin typeface="Calibri" panose="020F0502020204030204" pitchFamily="34" charset="0"/>
                        </a:rPr>
                        <a:t>User interaction tracking and analysis</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9EDF4"/>
                    </a:solidFill>
                  </a:tcPr>
                </a:tc>
                <a:tc>
                  <a:txBody>
                    <a:bodyPr/>
                    <a:lstStyle/>
                    <a:p>
                      <a:pPr algn="ctr" fontAlgn="ctr"/>
                      <a:r>
                        <a:rPr lang="en-US" sz="1100" b="0" i="0" u="none" strike="noStrike">
                          <a:solidFill>
                            <a:srgbClr val="000000"/>
                          </a:solidFill>
                          <a:effectLst/>
                          <a:latin typeface="Calibri" panose="020F0502020204030204" pitchFamily="34" charset="0"/>
                        </a:rPr>
                        <a:t>Personalized notifications increase conversion rates</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9EDF4"/>
                    </a:solidFill>
                  </a:tcPr>
                </a:tc>
                <a:tc>
                  <a:txBody>
                    <a:bodyPr/>
                    <a:lstStyle/>
                    <a:p>
                      <a:pPr algn="ctr" fontAlgn="ctr"/>
                      <a:r>
                        <a:rPr lang="en-US" sz="1100" b="0" i="0" u="none" strike="noStrike">
                          <a:solidFill>
                            <a:srgbClr val="000000"/>
                          </a:solidFill>
                          <a:effectLst/>
                          <a:latin typeface="Calibri" panose="020F0502020204030204" pitchFamily="34" charset="0"/>
                        </a:rPr>
                        <a:t>Reduces notification overload</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9EDF4"/>
                    </a:solidFill>
                  </a:tcPr>
                </a:tc>
                <a:tc>
                  <a:txBody>
                    <a:bodyPr/>
                    <a:lstStyle/>
                    <a:p>
                      <a:pPr algn="ctr" fontAlgn="ctr"/>
                      <a:r>
                        <a:rPr lang="en-US" sz="1100" b="0" i="0" u="none" strike="noStrike">
                          <a:solidFill>
                            <a:srgbClr val="000000"/>
                          </a:solidFill>
                          <a:effectLst/>
                          <a:latin typeface="Calibri" panose="020F0502020204030204" pitchFamily="34" charset="0"/>
                        </a:rPr>
                        <a:t>High computational cost</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1183374">
                <a:tc>
                  <a:txBody>
                    <a:bodyPr/>
                    <a:lstStyle/>
                    <a:p>
                      <a:pPr algn="ctr" fontAlgn="ctr"/>
                      <a:r>
                        <a:rPr lang="en-US" sz="1100" b="0" i="0" u="none" strike="noStrike">
                          <a:solidFill>
                            <a:srgbClr val="000000"/>
                          </a:solidFill>
                          <a:effectLst/>
                          <a:latin typeface="Calibri" panose="020F0502020204030204" pitchFamily="34" charset="0"/>
                        </a:rPr>
                        <a:t>3</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8E8"/>
                    </a:solidFill>
                  </a:tcPr>
                </a:tc>
                <a:tc>
                  <a:txBody>
                    <a:bodyPr/>
                    <a:lstStyle/>
                    <a:p>
                      <a:pPr algn="ctr" fontAlgn="ctr"/>
                      <a:r>
                        <a:rPr lang="en-US" sz="1100" b="0" i="0" u="none" strike="noStrike">
                          <a:solidFill>
                            <a:srgbClr val="000000"/>
                          </a:solidFill>
                          <a:effectLst/>
                          <a:latin typeface="Calibri" panose="020F0502020204030204" pitchFamily="34" charset="0"/>
                        </a:rPr>
                        <a:t>Patel, R., &amp; Sharma, K.</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8E8"/>
                    </a:solidFill>
                  </a:tcPr>
                </a:tc>
                <a:tc>
                  <a:txBody>
                    <a:bodyPr/>
                    <a:lstStyle/>
                    <a:p>
                      <a:pPr algn="ctr" fontAlgn="ctr"/>
                      <a:r>
                        <a:rPr lang="en-US" sz="1100" b="0" i="0" u="none" strike="noStrike">
                          <a:solidFill>
                            <a:srgbClr val="000000"/>
                          </a:solidFill>
                          <a:effectLst/>
                          <a:latin typeface="Calibri" panose="020F0502020204030204" pitchFamily="34" charset="0"/>
                        </a:rPr>
                        <a:t>Machine Learning for Optimizing Notification Timing</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8E8"/>
                    </a:solidFill>
                  </a:tcPr>
                </a:tc>
                <a:tc>
                  <a:txBody>
                    <a:bodyPr/>
                    <a:lstStyle/>
                    <a:p>
                      <a:pPr algn="ctr" fontAlgn="ctr"/>
                      <a:r>
                        <a:rPr lang="en-US" sz="1100" b="0" i="0" u="none" strike="noStrike">
                          <a:solidFill>
                            <a:srgbClr val="000000"/>
                          </a:solidFill>
                          <a:effectLst/>
                          <a:latin typeface="Calibri" panose="020F0502020204030204" pitchFamily="34" charset="0"/>
                        </a:rPr>
                        <a:t>2022</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8E8"/>
                    </a:solidFill>
                  </a:tcPr>
                </a:tc>
                <a:tc>
                  <a:txBody>
                    <a:bodyPr/>
                    <a:lstStyle/>
                    <a:p>
                      <a:pPr algn="ctr" fontAlgn="ctr"/>
                      <a:r>
                        <a:rPr lang="en-US" sz="1100" b="0" i="0" u="none" strike="noStrike">
                          <a:solidFill>
                            <a:srgbClr val="000000"/>
                          </a:solidFill>
                          <a:effectLst/>
                          <a:latin typeface="Calibri" panose="020F0502020204030204" pitchFamily="34" charset="0"/>
                        </a:rPr>
                        <a:t>ML algorithms based on purchase patterns</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8E8"/>
                    </a:solidFill>
                  </a:tcPr>
                </a:tc>
                <a:tc>
                  <a:txBody>
                    <a:bodyPr/>
                    <a:lstStyle/>
                    <a:p>
                      <a:pPr algn="ctr" fontAlgn="ctr"/>
                      <a:r>
                        <a:rPr lang="en-US" sz="1100" b="0" i="0" u="none" strike="noStrike">
                          <a:solidFill>
                            <a:srgbClr val="000000"/>
                          </a:solidFill>
                          <a:effectLst/>
                          <a:latin typeface="Calibri" panose="020F0502020204030204" pitchFamily="34" charset="0"/>
                        </a:rPr>
                        <a:t>ML models predict purchase intent effectively</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8E8"/>
                    </a:solidFill>
                  </a:tcPr>
                </a:tc>
                <a:tc>
                  <a:txBody>
                    <a:bodyPr/>
                    <a:lstStyle/>
                    <a:p>
                      <a:pPr algn="ctr" fontAlgn="ctr"/>
                      <a:r>
                        <a:rPr lang="en-US" sz="1100" b="0" i="0" u="none" strike="noStrike">
                          <a:solidFill>
                            <a:srgbClr val="000000"/>
                          </a:solidFill>
                          <a:effectLst/>
                          <a:latin typeface="Calibri" panose="020F0502020204030204" pitchFamily="34" charset="0"/>
                        </a:rPr>
                        <a:t>Increases purchase likelihood</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8E8"/>
                    </a:solidFill>
                  </a:tcPr>
                </a:tc>
                <a:tc>
                  <a:txBody>
                    <a:bodyPr/>
                    <a:lstStyle/>
                    <a:p>
                      <a:pPr algn="ctr" fontAlgn="ctr"/>
                      <a:r>
                        <a:rPr lang="en-US" sz="1100" b="0" i="0" u="none" strike="noStrike" dirty="0">
                          <a:solidFill>
                            <a:srgbClr val="000000"/>
                          </a:solidFill>
                          <a:effectLst/>
                          <a:latin typeface="Calibri" panose="020F0502020204030204" pitchFamily="34" charset="0"/>
                        </a:rPr>
                        <a:t>Complex model training</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US"/>
              <a:t>Literature Review</a:t>
            </a:r>
            <a:endParaRPr/>
          </a:p>
        </p:txBody>
      </p:sp>
      <p:graphicFrame>
        <p:nvGraphicFramePr>
          <p:cNvPr id="3" name="object 3">
            <a:extLst>
              <a:ext uri="{FF2B5EF4-FFF2-40B4-BE49-F238E27FC236}">
                <a16:creationId xmlns:a16="http://schemas.microsoft.com/office/drawing/2014/main" id="{66310CE0-7F1E-6B82-8F2B-D72B69D682BC}"/>
              </a:ext>
            </a:extLst>
          </p:cNvPr>
          <p:cNvGraphicFramePr>
            <a:graphicFrameLocks noGrp="1"/>
          </p:cNvGraphicFramePr>
          <p:nvPr>
            <p:extLst>
              <p:ext uri="{D42A27DB-BD31-4B8C-83A1-F6EECF244321}">
                <p14:modId xmlns:p14="http://schemas.microsoft.com/office/powerpoint/2010/main" val="4099407226"/>
              </p:ext>
            </p:extLst>
          </p:nvPr>
        </p:nvGraphicFramePr>
        <p:xfrm>
          <a:off x="823684" y="1079501"/>
          <a:ext cx="10657116" cy="4849584"/>
        </p:xfrm>
        <a:graphic>
          <a:graphicData uri="http://schemas.openxmlformats.org/drawingml/2006/table">
            <a:tbl>
              <a:tblPr/>
              <a:tblGrid>
                <a:gridCol w="789416">
                  <a:extLst>
                    <a:ext uri="{9D8B030D-6E8A-4147-A177-3AD203B41FA5}">
                      <a16:colId xmlns:a16="http://schemas.microsoft.com/office/drawing/2014/main" val="20000"/>
                    </a:ext>
                  </a:extLst>
                </a:gridCol>
                <a:gridCol w="1480155">
                  <a:extLst>
                    <a:ext uri="{9D8B030D-6E8A-4147-A177-3AD203B41FA5}">
                      <a16:colId xmlns:a16="http://schemas.microsoft.com/office/drawing/2014/main" val="20001"/>
                    </a:ext>
                  </a:extLst>
                </a:gridCol>
                <a:gridCol w="1874863">
                  <a:extLst>
                    <a:ext uri="{9D8B030D-6E8A-4147-A177-3AD203B41FA5}">
                      <a16:colId xmlns:a16="http://schemas.microsoft.com/office/drawing/2014/main" val="20002"/>
                    </a:ext>
                  </a:extLst>
                </a:gridCol>
                <a:gridCol w="986770">
                  <a:extLst>
                    <a:ext uri="{9D8B030D-6E8A-4147-A177-3AD203B41FA5}">
                      <a16:colId xmlns:a16="http://schemas.microsoft.com/office/drawing/2014/main" val="20003"/>
                    </a:ext>
                  </a:extLst>
                </a:gridCol>
                <a:gridCol w="1381477">
                  <a:extLst>
                    <a:ext uri="{9D8B030D-6E8A-4147-A177-3AD203B41FA5}">
                      <a16:colId xmlns:a16="http://schemas.microsoft.com/office/drawing/2014/main" val="20004"/>
                    </a:ext>
                  </a:extLst>
                </a:gridCol>
                <a:gridCol w="1480155">
                  <a:extLst>
                    <a:ext uri="{9D8B030D-6E8A-4147-A177-3AD203B41FA5}">
                      <a16:colId xmlns:a16="http://schemas.microsoft.com/office/drawing/2014/main" val="20005"/>
                    </a:ext>
                  </a:extLst>
                </a:gridCol>
                <a:gridCol w="1332140">
                  <a:extLst>
                    <a:ext uri="{9D8B030D-6E8A-4147-A177-3AD203B41FA5}">
                      <a16:colId xmlns:a16="http://schemas.microsoft.com/office/drawing/2014/main" val="20006"/>
                    </a:ext>
                  </a:extLst>
                </a:gridCol>
                <a:gridCol w="1332140">
                  <a:extLst>
                    <a:ext uri="{9D8B030D-6E8A-4147-A177-3AD203B41FA5}">
                      <a16:colId xmlns:a16="http://schemas.microsoft.com/office/drawing/2014/main" val="20007"/>
                    </a:ext>
                  </a:extLst>
                </a:gridCol>
              </a:tblGrid>
              <a:tr h="438148">
                <a:tc>
                  <a:txBody>
                    <a:bodyPr/>
                    <a:lstStyle>
                      <a:lvl1pPr marL="149225"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149225"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S.No</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0BC"/>
                    </a:solidFill>
                  </a:tcPr>
                </a:tc>
                <a:tc>
                  <a:txBody>
                    <a:bodyPr/>
                    <a:lstStyle>
                      <a:lvl1pPr marL="263525"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263525"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Author(s)</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0BC"/>
                    </a:solidFill>
                  </a:tcPr>
                </a:tc>
                <a:tc>
                  <a:txBody>
                    <a:bodyPr/>
                    <a:lstStyle>
                      <a:lvl1pPr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Title</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0BC"/>
                    </a:solidFill>
                  </a:tcPr>
                </a:tc>
                <a:tc>
                  <a:txBody>
                    <a:bodyPr/>
                    <a:lstStyle>
                      <a:lvl1pPr marL="238125"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238125"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Year</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0BC"/>
                    </a:solidFill>
                  </a:tcPr>
                </a:tc>
                <a:tc>
                  <a:txBody>
                    <a:bodyPr/>
                    <a:lstStyle>
                      <a:lvl1pPr marL="101600"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10160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Methodology</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0BC"/>
                    </a:solidFill>
                  </a:tcPr>
                </a:tc>
                <a:tc>
                  <a:txBody>
                    <a:bodyPr/>
                    <a:lstStyle>
                      <a:lvl1pPr marL="236538"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236538"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Inferences</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0BC"/>
                    </a:solidFill>
                  </a:tcPr>
                </a:tc>
                <a:tc>
                  <a:txBody>
                    <a:bodyPr/>
                    <a:lstStyle>
                      <a:lvl1pPr marL="300038"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300038"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Merits</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0BC"/>
                    </a:solidFill>
                  </a:tcPr>
                </a:tc>
                <a:tc>
                  <a:txBody>
                    <a:bodyPr/>
                    <a:lstStyle>
                      <a:lvl1pPr marL="219075"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219075"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Demerits</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0BC"/>
                    </a:solidFill>
                  </a:tcPr>
                </a:tc>
                <a:extLst>
                  <a:ext uri="{0D108BD9-81ED-4DB2-BD59-A6C34878D82A}">
                    <a16:rowId xmlns:a16="http://schemas.microsoft.com/office/drawing/2014/main" val="10000"/>
                  </a:ext>
                </a:extLst>
              </a:tr>
              <a:tr h="1614031">
                <a:tc>
                  <a:txBody>
                    <a:bodyPr/>
                    <a:lstStyle/>
                    <a:p>
                      <a:pPr algn="ctr" fontAlgn="ctr"/>
                      <a:r>
                        <a:rPr lang="en-US" sz="1100" b="0" i="0" u="none" strike="noStrike" dirty="0">
                          <a:solidFill>
                            <a:srgbClr val="000000"/>
                          </a:solidFill>
                          <a:effectLst/>
                          <a:latin typeface="Calibri" panose="020F0502020204030204" pitchFamily="34" charset="0"/>
                        </a:rPr>
                        <a:t>4</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8E8"/>
                    </a:solidFill>
                  </a:tcPr>
                </a:tc>
                <a:tc>
                  <a:txBody>
                    <a:bodyPr/>
                    <a:lstStyle/>
                    <a:p>
                      <a:pPr algn="ctr" fontAlgn="ctr"/>
                      <a:r>
                        <a:rPr lang="en-US" sz="1100" b="0" i="0" u="none" strike="noStrike">
                          <a:solidFill>
                            <a:srgbClr val="000000"/>
                          </a:solidFill>
                          <a:effectLst/>
                          <a:latin typeface="Calibri" panose="020F0502020204030204" pitchFamily="34" charset="0"/>
                        </a:rPr>
                        <a:t>Khan, M., &amp; Liu, J.</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8E8"/>
                    </a:solidFill>
                  </a:tcPr>
                </a:tc>
                <a:tc>
                  <a:txBody>
                    <a:bodyPr/>
                    <a:lstStyle/>
                    <a:p>
                      <a:pPr algn="ctr" fontAlgn="ctr"/>
                      <a:r>
                        <a:rPr lang="en-US" sz="1100" b="0" i="0" u="none" strike="noStrike">
                          <a:solidFill>
                            <a:srgbClr val="000000"/>
                          </a:solidFill>
                          <a:effectLst/>
                          <a:latin typeface="Calibri" panose="020F0502020204030204" pitchFamily="34" charset="0"/>
                        </a:rPr>
                        <a:t>User-Centric Push Notifications in E-Commerce</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8E8"/>
                    </a:solidFill>
                  </a:tcPr>
                </a:tc>
                <a:tc>
                  <a:txBody>
                    <a:bodyPr/>
                    <a:lstStyle/>
                    <a:p>
                      <a:pPr algn="ctr" fontAlgn="ctr"/>
                      <a:r>
                        <a:rPr lang="en-US" sz="1100" b="0" i="0" u="none" strike="noStrike">
                          <a:solidFill>
                            <a:srgbClr val="000000"/>
                          </a:solidFill>
                          <a:effectLst/>
                          <a:latin typeface="Calibri" panose="020F0502020204030204" pitchFamily="34" charset="0"/>
                        </a:rPr>
                        <a:t>2023</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8E8"/>
                    </a:solidFill>
                  </a:tcPr>
                </a:tc>
                <a:tc>
                  <a:txBody>
                    <a:bodyPr/>
                    <a:lstStyle/>
                    <a:p>
                      <a:pPr algn="ctr" fontAlgn="ctr"/>
                      <a:r>
                        <a:rPr lang="en-US" sz="1100" b="0" i="0" u="none" strike="noStrike">
                          <a:solidFill>
                            <a:srgbClr val="000000"/>
                          </a:solidFill>
                          <a:effectLst/>
                          <a:latin typeface="Calibri" panose="020F0502020204030204" pitchFamily="34" charset="0"/>
                        </a:rPr>
                        <a:t>Data analytics on user behavior</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8E8"/>
                    </a:solidFill>
                  </a:tcPr>
                </a:tc>
                <a:tc>
                  <a:txBody>
                    <a:bodyPr/>
                    <a:lstStyle/>
                    <a:p>
                      <a:pPr algn="ctr" fontAlgn="ctr"/>
                      <a:r>
                        <a:rPr lang="en-US" sz="1100" b="0" i="0" u="none" strike="noStrike">
                          <a:solidFill>
                            <a:srgbClr val="000000"/>
                          </a:solidFill>
                          <a:effectLst/>
                          <a:latin typeface="Calibri" panose="020F0502020204030204" pitchFamily="34" charset="0"/>
                        </a:rPr>
                        <a:t>Context-aware notifications improve user satisfaction</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8E8"/>
                    </a:solidFill>
                  </a:tcPr>
                </a:tc>
                <a:tc>
                  <a:txBody>
                    <a:bodyPr/>
                    <a:lstStyle/>
                    <a:p>
                      <a:pPr algn="ctr" fontAlgn="ctr"/>
                      <a:r>
                        <a:rPr lang="en-US" sz="1100" b="0" i="0" u="none" strike="noStrike">
                          <a:solidFill>
                            <a:srgbClr val="000000"/>
                          </a:solidFill>
                          <a:effectLst/>
                          <a:latin typeface="Calibri" panose="020F0502020204030204" pitchFamily="34" charset="0"/>
                        </a:rPr>
                        <a:t>Reduces churn rate</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8E8"/>
                    </a:solidFill>
                  </a:tcPr>
                </a:tc>
                <a:tc>
                  <a:txBody>
                    <a:bodyPr/>
                    <a:lstStyle/>
                    <a:p>
                      <a:pPr algn="ctr" fontAlgn="ctr"/>
                      <a:r>
                        <a:rPr lang="en-US" sz="1100" b="0" i="0" u="none" strike="noStrike">
                          <a:solidFill>
                            <a:srgbClr val="000000"/>
                          </a:solidFill>
                          <a:effectLst/>
                          <a:latin typeface="Calibri" panose="020F0502020204030204" pitchFamily="34" charset="0"/>
                        </a:rPr>
                        <a:t>Privacy concerns with data collection</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1614031">
                <a:tc>
                  <a:txBody>
                    <a:bodyPr/>
                    <a:lstStyle/>
                    <a:p>
                      <a:pPr algn="ctr" fontAlgn="ctr"/>
                      <a:r>
                        <a:rPr lang="en-US" sz="1100" b="0" i="0" u="none" strike="noStrike">
                          <a:solidFill>
                            <a:srgbClr val="000000"/>
                          </a:solidFill>
                          <a:effectLst/>
                          <a:latin typeface="Calibri" panose="020F0502020204030204" pitchFamily="34" charset="0"/>
                        </a:rPr>
                        <a:t>5</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9EDF4"/>
                    </a:solidFill>
                  </a:tcPr>
                </a:tc>
                <a:tc>
                  <a:txBody>
                    <a:bodyPr/>
                    <a:lstStyle/>
                    <a:p>
                      <a:pPr algn="ctr" fontAlgn="ctr"/>
                      <a:r>
                        <a:rPr lang="en-US" sz="1100" b="0" i="0" u="none" strike="noStrike">
                          <a:solidFill>
                            <a:srgbClr val="000000"/>
                          </a:solidFill>
                          <a:effectLst/>
                          <a:latin typeface="Calibri" panose="020F0502020204030204" pitchFamily="34" charset="0"/>
                        </a:rPr>
                        <a:t>Anderson, T., &amp; Kim, H.</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9EDF4"/>
                    </a:solidFill>
                  </a:tcPr>
                </a:tc>
                <a:tc>
                  <a:txBody>
                    <a:bodyPr/>
                    <a:lstStyle/>
                    <a:p>
                      <a:pPr algn="ctr" fontAlgn="ctr"/>
                      <a:r>
                        <a:rPr lang="en-US" sz="1100" b="0" i="0" u="none" strike="noStrike">
                          <a:solidFill>
                            <a:srgbClr val="000000"/>
                          </a:solidFill>
                          <a:effectLst/>
                          <a:latin typeface="Calibri" panose="020F0502020204030204" pitchFamily="34" charset="0"/>
                        </a:rPr>
                        <a:t>Reducing Notification Fatigue with AI</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9EDF4"/>
                    </a:solidFill>
                  </a:tcPr>
                </a:tc>
                <a:tc>
                  <a:txBody>
                    <a:bodyPr/>
                    <a:lstStyle/>
                    <a:p>
                      <a:pPr algn="ctr" fontAlgn="ctr"/>
                      <a:r>
                        <a:rPr lang="en-US" sz="1100" b="0" i="0" u="none" strike="noStrike">
                          <a:solidFill>
                            <a:srgbClr val="000000"/>
                          </a:solidFill>
                          <a:effectLst/>
                          <a:latin typeface="Calibri" panose="020F0502020204030204" pitchFamily="34" charset="0"/>
                        </a:rPr>
                        <a:t>2021</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9EDF4"/>
                    </a:solidFill>
                  </a:tcPr>
                </a:tc>
                <a:tc>
                  <a:txBody>
                    <a:bodyPr/>
                    <a:lstStyle/>
                    <a:p>
                      <a:pPr algn="ctr" fontAlgn="ctr"/>
                      <a:r>
                        <a:rPr lang="en-US" sz="1100" b="0" i="0" u="none" strike="noStrike">
                          <a:solidFill>
                            <a:srgbClr val="000000"/>
                          </a:solidFill>
                          <a:effectLst/>
                          <a:latin typeface="Calibri" panose="020F0502020204030204" pitchFamily="34" charset="0"/>
                        </a:rPr>
                        <a:t>Sentiment analysis of user reviews</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9EDF4"/>
                    </a:solidFill>
                  </a:tcPr>
                </a:tc>
                <a:tc>
                  <a:txBody>
                    <a:bodyPr/>
                    <a:lstStyle/>
                    <a:p>
                      <a:pPr algn="ctr" fontAlgn="ctr"/>
                      <a:r>
                        <a:rPr lang="en-US" sz="1100" b="0" i="0" u="none" strike="noStrike">
                          <a:solidFill>
                            <a:srgbClr val="000000"/>
                          </a:solidFill>
                          <a:effectLst/>
                          <a:latin typeface="Calibri" panose="020F0502020204030204" pitchFamily="34" charset="0"/>
                        </a:rPr>
                        <a:t>AI reduces frustration caused by excessive notifications</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9EDF4"/>
                    </a:solidFill>
                  </a:tcPr>
                </a:tc>
                <a:tc>
                  <a:txBody>
                    <a:bodyPr/>
                    <a:lstStyle/>
                    <a:p>
                      <a:pPr algn="ctr" fontAlgn="ctr"/>
                      <a:r>
                        <a:rPr lang="en-US" sz="1100" b="0" i="0" u="none" strike="noStrike">
                          <a:solidFill>
                            <a:srgbClr val="000000"/>
                          </a:solidFill>
                          <a:effectLst/>
                          <a:latin typeface="Calibri" panose="020F0502020204030204" pitchFamily="34" charset="0"/>
                        </a:rPr>
                        <a:t>Enhances customer retention</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9EDF4"/>
                    </a:solidFill>
                  </a:tcPr>
                </a:tc>
                <a:tc>
                  <a:txBody>
                    <a:bodyPr/>
                    <a:lstStyle/>
                    <a:p>
                      <a:pPr algn="ctr" fontAlgn="ctr"/>
                      <a:r>
                        <a:rPr lang="en-US" sz="1100" b="0" i="0" u="none" strike="noStrike">
                          <a:solidFill>
                            <a:srgbClr val="000000"/>
                          </a:solidFill>
                          <a:effectLst/>
                          <a:latin typeface="Calibri" panose="020F0502020204030204" pitchFamily="34" charset="0"/>
                        </a:rPr>
                        <a:t>Requires constant model updates</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1183374">
                <a:tc>
                  <a:txBody>
                    <a:bodyPr/>
                    <a:lstStyle/>
                    <a:p>
                      <a:pPr algn="ctr" fontAlgn="ctr"/>
                      <a:r>
                        <a:rPr lang="en-US" sz="1100" b="0" i="0" u="none" strike="noStrike">
                          <a:solidFill>
                            <a:srgbClr val="000000"/>
                          </a:solidFill>
                          <a:effectLst/>
                          <a:latin typeface="Calibri" panose="020F0502020204030204" pitchFamily="34" charset="0"/>
                        </a:rPr>
                        <a:t>6</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8E8"/>
                    </a:solidFill>
                  </a:tcPr>
                </a:tc>
                <a:tc>
                  <a:txBody>
                    <a:bodyPr/>
                    <a:lstStyle/>
                    <a:p>
                      <a:pPr algn="ctr" fontAlgn="ctr"/>
                      <a:r>
                        <a:rPr lang="en-US" sz="1100" b="0" i="0" u="none" strike="noStrike">
                          <a:solidFill>
                            <a:srgbClr val="000000"/>
                          </a:solidFill>
                          <a:effectLst/>
                          <a:latin typeface="Calibri" panose="020F0502020204030204" pitchFamily="34" charset="0"/>
                        </a:rPr>
                        <a:t>Lee, C., &amp; Singh, P.</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8E8"/>
                    </a:solidFill>
                  </a:tcPr>
                </a:tc>
                <a:tc>
                  <a:txBody>
                    <a:bodyPr/>
                    <a:lstStyle/>
                    <a:p>
                      <a:pPr algn="ctr" fontAlgn="ctr"/>
                      <a:r>
                        <a:rPr lang="en-US" sz="1100" b="0" i="0" u="none" strike="noStrike">
                          <a:solidFill>
                            <a:srgbClr val="000000"/>
                          </a:solidFill>
                          <a:effectLst/>
                          <a:latin typeface="Calibri" panose="020F0502020204030204" pitchFamily="34" charset="0"/>
                        </a:rPr>
                        <a:t>Real-Time Behavior Analysis for Notification Management</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8E8"/>
                    </a:solidFill>
                  </a:tcPr>
                </a:tc>
                <a:tc>
                  <a:txBody>
                    <a:bodyPr/>
                    <a:lstStyle/>
                    <a:p>
                      <a:pPr algn="ctr" fontAlgn="ctr"/>
                      <a:r>
                        <a:rPr lang="en-US" sz="1100" b="0" i="0" u="none" strike="noStrike">
                          <a:solidFill>
                            <a:srgbClr val="000000"/>
                          </a:solidFill>
                          <a:effectLst/>
                          <a:latin typeface="Calibri" panose="020F0502020204030204" pitchFamily="34" charset="0"/>
                        </a:rPr>
                        <a:t>2020</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8E8"/>
                    </a:solidFill>
                  </a:tcPr>
                </a:tc>
                <a:tc>
                  <a:txBody>
                    <a:bodyPr/>
                    <a:lstStyle/>
                    <a:p>
                      <a:pPr algn="ctr" fontAlgn="ctr"/>
                      <a:r>
                        <a:rPr lang="en-US" sz="1100" b="0" i="0" u="none" strike="noStrike">
                          <a:solidFill>
                            <a:srgbClr val="000000"/>
                          </a:solidFill>
                          <a:effectLst/>
                          <a:latin typeface="Calibri" panose="020F0502020204030204" pitchFamily="34" charset="0"/>
                        </a:rPr>
                        <a:t>Real-time user data analysis</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8E8"/>
                    </a:solidFill>
                  </a:tcPr>
                </a:tc>
                <a:tc>
                  <a:txBody>
                    <a:bodyPr/>
                    <a:lstStyle/>
                    <a:p>
                      <a:pPr algn="ctr" fontAlgn="ctr"/>
                      <a:r>
                        <a:rPr lang="en-US" sz="1100" b="0" i="0" u="none" strike="noStrike">
                          <a:solidFill>
                            <a:srgbClr val="000000"/>
                          </a:solidFill>
                          <a:effectLst/>
                          <a:latin typeface="Calibri" panose="020F0502020204030204" pitchFamily="34" charset="0"/>
                        </a:rPr>
                        <a:t>Sends notifications at moments of high intent</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8E8"/>
                    </a:solidFill>
                  </a:tcPr>
                </a:tc>
                <a:tc>
                  <a:txBody>
                    <a:bodyPr/>
                    <a:lstStyle/>
                    <a:p>
                      <a:pPr algn="ctr" fontAlgn="ctr"/>
                      <a:r>
                        <a:rPr lang="en-US" sz="1100" b="0" i="0" u="none" strike="noStrike">
                          <a:solidFill>
                            <a:srgbClr val="000000"/>
                          </a:solidFill>
                          <a:effectLst/>
                          <a:latin typeface="Calibri" panose="020F0502020204030204" pitchFamily="34" charset="0"/>
                        </a:rPr>
                        <a:t>Immediate user response</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8E8"/>
                    </a:solidFill>
                  </a:tcPr>
                </a:tc>
                <a:tc>
                  <a:txBody>
                    <a:bodyPr/>
                    <a:lstStyle/>
                    <a:p>
                      <a:pPr algn="ctr" fontAlgn="ctr"/>
                      <a:r>
                        <a:rPr lang="en-US" sz="1100" b="0" i="0" u="none" strike="noStrike" dirty="0">
                          <a:solidFill>
                            <a:srgbClr val="000000"/>
                          </a:solidFill>
                          <a:effectLst/>
                          <a:latin typeface="Calibri" panose="020F0502020204030204" pitchFamily="34" charset="0"/>
                        </a:rPr>
                        <a:t>High data storage needs</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16660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US"/>
              <a:t>Literature Review</a:t>
            </a:r>
            <a:endParaRPr/>
          </a:p>
        </p:txBody>
      </p:sp>
      <p:graphicFrame>
        <p:nvGraphicFramePr>
          <p:cNvPr id="3" name="object 3">
            <a:extLst>
              <a:ext uri="{FF2B5EF4-FFF2-40B4-BE49-F238E27FC236}">
                <a16:creationId xmlns:a16="http://schemas.microsoft.com/office/drawing/2014/main" id="{66310CE0-7F1E-6B82-8F2B-D72B69D682BC}"/>
              </a:ext>
            </a:extLst>
          </p:cNvPr>
          <p:cNvGraphicFramePr>
            <a:graphicFrameLocks noGrp="1"/>
          </p:cNvGraphicFramePr>
          <p:nvPr>
            <p:extLst>
              <p:ext uri="{D42A27DB-BD31-4B8C-83A1-F6EECF244321}">
                <p14:modId xmlns:p14="http://schemas.microsoft.com/office/powerpoint/2010/main" val="1355820776"/>
              </p:ext>
            </p:extLst>
          </p:nvPr>
        </p:nvGraphicFramePr>
        <p:xfrm>
          <a:off x="823684" y="1079501"/>
          <a:ext cx="10657116" cy="4849584"/>
        </p:xfrm>
        <a:graphic>
          <a:graphicData uri="http://schemas.openxmlformats.org/drawingml/2006/table">
            <a:tbl>
              <a:tblPr/>
              <a:tblGrid>
                <a:gridCol w="789416">
                  <a:extLst>
                    <a:ext uri="{9D8B030D-6E8A-4147-A177-3AD203B41FA5}">
                      <a16:colId xmlns:a16="http://schemas.microsoft.com/office/drawing/2014/main" val="20000"/>
                    </a:ext>
                  </a:extLst>
                </a:gridCol>
                <a:gridCol w="1480155">
                  <a:extLst>
                    <a:ext uri="{9D8B030D-6E8A-4147-A177-3AD203B41FA5}">
                      <a16:colId xmlns:a16="http://schemas.microsoft.com/office/drawing/2014/main" val="20001"/>
                    </a:ext>
                  </a:extLst>
                </a:gridCol>
                <a:gridCol w="1874863">
                  <a:extLst>
                    <a:ext uri="{9D8B030D-6E8A-4147-A177-3AD203B41FA5}">
                      <a16:colId xmlns:a16="http://schemas.microsoft.com/office/drawing/2014/main" val="20002"/>
                    </a:ext>
                  </a:extLst>
                </a:gridCol>
                <a:gridCol w="986770">
                  <a:extLst>
                    <a:ext uri="{9D8B030D-6E8A-4147-A177-3AD203B41FA5}">
                      <a16:colId xmlns:a16="http://schemas.microsoft.com/office/drawing/2014/main" val="20003"/>
                    </a:ext>
                  </a:extLst>
                </a:gridCol>
                <a:gridCol w="1381477">
                  <a:extLst>
                    <a:ext uri="{9D8B030D-6E8A-4147-A177-3AD203B41FA5}">
                      <a16:colId xmlns:a16="http://schemas.microsoft.com/office/drawing/2014/main" val="20004"/>
                    </a:ext>
                  </a:extLst>
                </a:gridCol>
                <a:gridCol w="1480155">
                  <a:extLst>
                    <a:ext uri="{9D8B030D-6E8A-4147-A177-3AD203B41FA5}">
                      <a16:colId xmlns:a16="http://schemas.microsoft.com/office/drawing/2014/main" val="20005"/>
                    </a:ext>
                  </a:extLst>
                </a:gridCol>
                <a:gridCol w="1332140">
                  <a:extLst>
                    <a:ext uri="{9D8B030D-6E8A-4147-A177-3AD203B41FA5}">
                      <a16:colId xmlns:a16="http://schemas.microsoft.com/office/drawing/2014/main" val="20006"/>
                    </a:ext>
                  </a:extLst>
                </a:gridCol>
                <a:gridCol w="1332140">
                  <a:extLst>
                    <a:ext uri="{9D8B030D-6E8A-4147-A177-3AD203B41FA5}">
                      <a16:colId xmlns:a16="http://schemas.microsoft.com/office/drawing/2014/main" val="20007"/>
                    </a:ext>
                  </a:extLst>
                </a:gridCol>
              </a:tblGrid>
              <a:tr h="438148">
                <a:tc>
                  <a:txBody>
                    <a:bodyPr/>
                    <a:lstStyle>
                      <a:lvl1pPr marL="149225"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149225"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S.No</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0BC"/>
                    </a:solidFill>
                  </a:tcPr>
                </a:tc>
                <a:tc>
                  <a:txBody>
                    <a:bodyPr/>
                    <a:lstStyle>
                      <a:lvl1pPr marL="263525"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263525"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Author(s)</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0BC"/>
                    </a:solidFill>
                  </a:tcPr>
                </a:tc>
                <a:tc>
                  <a:txBody>
                    <a:bodyPr/>
                    <a:lstStyle>
                      <a:lvl1pPr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Title</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0BC"/>
                    </a:solidFill>
                  </a:tcPr>
                </a:tc>
                <a:tc>
                  <a:txBody>
                    <a:bodyPr/>
                    <a:lstStyle>
                      <a:lvl1pPr marL="238125"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238125"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Year</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0BC"/>
                    </a:solidFill>
                  </a:tcPr>
                </a:tc>
                <a:tc>
                  <a:txBody>
                    <a:bodyPr/>
                    <a:lstStyle>
                      <a:lvl1pPr marL="101600"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10160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Methodology</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0BC"/>
                    </a:solidFill>
                  </a:tcPr>
                </a:tc>
                <a:tc>
                  <a:txBody>
                    <a:bodyPr/>
                    <a:lstStyle>
                      <a:lvl1pPr marL="236538"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236538"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Inferences</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0BC"/>
                    </a:solidFill>
                  </a:tcPr>
                </a:tc>
                <a:tc>
                  <a:txBody>
                    <a:bodyPr/>
                    <a:lstStyle>
                      <a:lvl1pPr marL="300038"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300038"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Merits</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0BC"/>
                    </a:solidFill>
                  </a:tcPr>
                </a:tc>
                <a:tc>
                  <a:txBody>
                    <a:bodyPr/>
                    <a:lstStyle>
                      <a:lvl1pPr marL="219075"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219075"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Demerits</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0BC"/>
                    </a:solidFill>
                  </a:tcPr>
                </a:tc>
                <a:extLst>
                  <a:ext uri="{0D108BD9-81ED-4DB2-BD59-A6C34878D82A}">
                    <a16:rowId xmlns:a16="http://schemas.microsoft.com/office/drawing/2014/main" val="10000"/>
                  </a:ext>
                </a:extLst>
              </a:tr>
              <a:tr h="1614031">
                <a:tc>
                  <a:txBody>
                    <a:bodyPr/>
                    <a:lstStyle/>
                    <a:p>
                      <a:pPr algn="ctr" fontAlgn="ctr"/>
                      <a:r>
                        <a:rPr lang="en-US" sz="1100" b="0" i="0" u="none" strike="noStrike" dirty="0">
                          <a:solidFill>
                            <a:srgbClr val="000000"/>
                          </a:solidFill>
                          <a:effectLst/>
                          <a:latin typeface="Calibri" panose="020F0502020204030204" pitchFamily="34" charset="0"/>
                        </a:rPr>
                        <a:t>7</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8E8"/>
                    </a:solidFill>
                  </a:tcPr>
                </a:tc>
                <a:tc>
                  <a:txBody>
                    <a:bodyPr/>
                    <a:lstStyle/>
                    <a:p>
                      <a:pPr algn="ctr" fontAlgn="ctr"/>
                      <a:r>
                        <a:rPr lang="en-US" sz="1100" b="0" i="0" u="none" strike="noStrike">
                          <a:solidFill>
                            <a:srgbClr val="000000"/>
                          </a:solidFill>
                          <a:effectLst/>
                          <a:latin typeface="Calibri" panose="020F0502020204030204" pitchFamily="34" charset="0"/>
                        </a:rPr>
                        <a:t>Gupta, N., &amp; Brown, D.</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8E8"/>
                    </a:solidFill>
                  </a:tcPr>
                </a:tc>
                <a:tc>
                  <a:txBody>
                    <a:bodyPr/>
                    <a:lstStyle/>
                    <a:p>
                      <a:pPr algn="ctr" fontAlgn="ctr"/>
                      <a:r>
                        <a:rPr lang="en-US" sz="1100" b="0" i="0" u="none" strike="noStrike">
                          <a:solidFill>
                            <a:srgbClr val="000000"/>
                          </a:solidFill>
                          <a:effectLst/>
                          <a:latin typeface="Calibri" panose="020F0502020204030204" pitchFamily="34" charset="0"/>
                        </a:rPr>
                        <a:t>AI-Driven Engagement in E-Commerce</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8E8"/>
                    </a:solidFill>
                  </a:tcPr>
                </a:tc>
                <a:tc>
                  <a:txBody>
                    <a:bodyPr/>
                    <a:lstStyle/>
                    <a:p>
                      <a:pPr algn="ctr" fontAlgn="ctr"/>
                      <a:r>
                        <a:rPr lang="en-US" sz="1100" b="0" i="0" u="none" strike="noStrike">
                          <a:solidFill>
                            <a:srgbClr val="000000"/>
                          </a:solidFill>
                          <a:effectLst/>
                          <a:latin typeface="Calibri" panose="020F0502020204030204" pitchFamily="34" charset="0"/>
                        </a:rPr>
                        <a:t>2023</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8E8"/>
                    </a:solidFill>
                  </a:tcPr>
                </a:tc>
                <a:tc>
                  <a:txBody>
                    <a:bodyPr/>
                    <a:lstStyle/>
                    <a:p>
                      <a:pPr algn="ctr" fontAlgn="ctr"/>
                      <a:r>
                        <a:rPr lang="en-US" sz="1100" b="0" i="0" u="none" strike="noStrike">
                          <a:solidFill>
                            <a:srgbClr val="000000"/>
                          </a:solidFill>
                          <a:effectLst/>
                          <a:latin typeface="Calibri" panose="020F0502020204030204" pitchFamily="34" charset="0"/>
                        </a:rPr>
                        <a:t>Reinforcement learning for user engagement</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8E8"/>
                    </a:solidFill>
                  </a:tcPr>
                </a:tc>
                <a:tc>
                  <a:txBody>
                    <a:bodyPr/>
                    <a:lstStyle/>
                    <a:p>
                      <a:pPr algn="ctr" fontAlgn="ctr"/>
                      <a:r>
                        <a:rPr lang="en-US" sz="1100" b="0" i="0" u="none" strike="noStrike">
                          <a:solidFill>
                            <a:srgbClr val="000000"/>
                          </a:solidFill>
                          <a:effectLst/>
                          <a:latin typeface="Calibri" panose="020F0502020204030204" pitchFamily="34" charset="0"/>
                        </a:rPr>
                        <a:t>AI learns from user behavior over time to optimize engagement</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8E8"/>
                    </a:solidFill>
                  </a:tcPr>
                </a:tc>
                <a:tc>
                  <a:txBody>
                    <a:bodyPr/>
                    <a:lstStyle/>
                    <a:p>
                      <a:pPr algn="ctr" fontAlgn="ctr"/>
                      <a:r>
                        <a:rPr lang="en-US" sz="1100" b="0" i="0" u="none" strike="noStrike">
                          <a:solidFill>
                            <a:srgbClr val="000000"/>
                          </a:solidFill>
                          <a:effectLst/>
                          <a:latin typeface="Calibri" panose="020F0502020204030204" pitchFamily="34" charset="0"/>
                        </a:rPr>
                        <a:t>Reduces marketing costs</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8E8"/>
                    </a:solidFill>
                  </a:tcPr>
                </a:tc>
                <a:tc>
                  <a:txBody>
                    <a:bodyPr/>
                    <a:lstStyle/>
                    <a:p>
                      <a:pPr algn="ctr" fontAlgn="ctr"/>
                      <a:r>
                        <a:rPr lang="en-US" sz="1100" b="0" i="0" u="none" strike="noStrike">
                          <a:solidFill>
                            <a:srgbClr val="000000"/>
                          </a:solidFill>
                          <a:effectLst/>
                          <a:latin typeface="Calibri" panose="020F0502020204030204" pitchFamily="34" charset="0"/>
                        </a:rPr>
                        <a:t>Requires advanced AI infrastructure</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1614031">
                <a:tc>
                  <a:txBody>
                    <a:bodyPr/>
                    <a:lstStyle/>
                    <a:p>
                      <a:pPr algn="ctr" fontAlgn="ctr"/>
                      <a:r>
                        <a:rPr lang="en-US" sz="1100" b="0" i="0" u="none" strike="noStrike">
                          <a:solidFill>
                            <a:srgbClr val="000000"/>
                          </a:solidFill>
                          <a:effectLst/>
                          <a:latin typeface="Calibri" panose="020F0502020204030204" pitchFamily="34" charset="0"/>
                        </a:rPr>
                        <a:t>8</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9EDF4"/>
                    </a:solidFill>
                  </a:tcPr>
                </a:tc>
                <a:tc>
                  <a:txBody>
                    <a:bodyPr/>
                    <a:lstStyle/>
                    <a:p>
                      <a:pPr algn="ctr" fontAlgn="ctr"/>
                      <a:r>
                        <a:rPr lang="en-US" sz="1100" b="0" i="0" u="none" strike="noStrike">
                          <a:solidFill>
                            <a:srgbClr val="000000"/>
                          </a:solidFill>
                          <a:effectLst/>
                          <a:latin typeface="Calibri" panose="020F0502020204030204" pitchFamily="34" charset="0"/>
                        </a:rPr>
                        <a:t>Ahmed, S., &amp; Taylor, L.</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9EDF4"/>
                    </a:solidFill>
                  </a:tcPr>
                </a:tc>
                <a:tc>
                  <a:txBody>
                    <a:bodyPr/>
                    <a:lstStyle/>
                    <a:p>
                      <a:pPr algn="ctr" fontAlgn="ctr"/>
                      <a:r>
                        <a:rPr lang="en-US" sz="1100" b="0" i="0" u="none" strike="noStrike">
                          <a:solidFill>
                            <a:srgbClr val="000000"/>
                          </a:solidFill>
                          <a:effectLst/>
                          <a:latin typeface="Calibri" panose="020F0502020204030204" pitchFamily="34" charset="0"/>
                        </a:rPr>
                        <a:t>Contextual Push Notifications for E-Commerce Apps</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9EDF4"/>
                    </a:solidFill>
                  </a:tcPr>
                </a:tc>
                <a:tc>
                  <a:txBody>
                    <a:bodyPr/>
                    <a:lstStyle/>
                    <a:p>
                      <a:pPr algn="ctr" fontAlgn="ctr"/>
                      <a:r>
                        <a:rPr lang="en-US" sz="1100" b="0" i="0" u="none" strike="noStrike">
                          <a:solidFill>
                            <a:srgbClr val="000000"/>
                          </a:solidFill>
                          <a:effectLst/>
                          <a:latin typeface="Calibri" panose="020F0502020204030204" pitchFamily="34" charset="0"/>
                        </a:rPr>
                        <a:t>2022</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9EDF4"/>
                    </a:solidFill>
                  </a:tcPr>
                </a:tc>
                <a:tc>
                  <a:txBody>
                    <a:bodyPr/>
                    <a:lstStyle/>
                    <a:p>
                      <a:pPr algn="ctr" fontAlgn="ctr"/>
                      <a:r>
                        <a:rPr lang="en-US" sz="1100" b="0" i="0" u="none" strike="noStrike">
                          <a:solidFill>
                            <a:srgbClr val="000000"/>
                          </a:solidFill>
                          <a:effectLst/>
                          <a:latin typeface="Calibri" panose="020F0502020204030204" pitchFamily="34" charset="0"/>
                        </a:rPr>
                        <a:t>Contextual data processing for user segmentation</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9EDF4"/>
                    </a:solidFill>
                  </a:tcPr>
                </a:tc>
                <a:tc>
                  <a:txBody>
                    <a:bodyPr/>
                    <a:lstStyle/>
                    <a:p>
                      <a:pPr algn="ctr" fontAlgn="ctr"/>
                      <a:r>
                        <a:rPr lang="en-US" sz="1100" b="0" i="0" u="none" strike="noStrike">
                          <a:solidFill>
                            <a:srgbClr val="000000"/>
                          </a:solidFill>
                          <a:effectLst/>
                          <a:latin typeface="Calibri" panose="020F0502020204030204" pitchFamily="34" charset="0"/>
                        </a:rPr>
                        <a:t>Context-aware notifications significantly boost app usage</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9EDF4"/>
                    </a:solidFill>
                  </a:tcPr>
                </a:tc>
                <a:tc>
                  <a:txBody>
                    <a:bodyPr/>
                    <a:lstStyle/>
                    <a:p>
                      <a:pPr algn="ctr" fontAlgn="ctr"/>
                      <a:r>
                        <a:rPr lang="en-US" sz="1100" b="0" i="0" u="none" strike="noStrike">
                          <a:solidFill>
                            <a:srgbClr val="000000"/>
                          </a:solidFill>
                          <a:effectLst/>
                          <a:latin typeface="Calibri" panose="020F0502020204030204" pitchFamily="34" charset="0"/>
                        </a:rPr>
                        <a:t>Tailors user experience</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9EDF4"/>
                    </a:solidFill>
                  </a:tcPr>
                </a:tc>
                <a:tc>
                  <a:txBody>
                    <a:bodyPr/>
                    <a:lstStyle/>
                    <a:p>
                      <a:pPr algn="ctr" fontAlgn="ctr"/>
                      <a:r>
                        <a:rPr lang="en-US" sz="1100" b="0" i="0" u="none" strike="noStrike">
                          <a:solidFill>
                            <a:srgbClr val="000000"/>
                          </a:solidFill>
                          <a:effectLst/>
                          <a:latin typeface="Calibri" panose="020F0502020204030204" pitchFamily="34" charset="0"/>
                        </a:rPr>
                        <a:t>Data accuracy challenges</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1183374">
                <a:tc>
                  <a:txBody>
                    <a:bodyPr/>
                    <a:lstStyle/>
                    <a:p>
                      <a:pPr algn="ctr" fontAlgn="ctr"/>
                      <a:r>
                        <a:rPr lang="en-US" sz="1100" b="0" i="0" u="none" strike="noStrike">
                          <a:solidFill>
                            <a:srgbClr val="000000"/>
                          </a:solidFill>
                          <a:effectLst/>
                          <a:latin typeface="Calibri" panose="020F0502020204030204" pitchFamily="34" charset="0"/>
                        </a:rPr>
                        <a:t>9</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8E8"/>
                    </a:solidFill>
                  </a:tcPr>
                </a:tc>
                <a:tc>
                  <a:txBody>
                    <a:bodyPr/>
                    <a:lstStyle/>
                    <a:p>
                      <a:pPr algn="ctr" fontAlgn="ctr"/>
                      <a:r>
                        <a:rPr lang="en-US" sz="1100" b="0" i="0" u="none" strike="noStrike">
                          <a:solidFill>
                            <a:srgbClr val="000000"/>
                          </a:solidFill>
                          <a:effectLst/>
                          <a:latin typeface="Calibri" panose="020F0502020204030204" pitchFamily="34" charset="0"/>
                        </a:rPr>
                        <a:t>White, J., &amp; Green, E.</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8E8"/>
                    </a:solidFill>
                  </a:tcPr>
                </a:tc>
                <a:tc>
                  <a:txBody>
                    <a:bodyPr/>
                    <a:lstStyle/>
                    <a:p>
                      <a:pPr algn="ctr" fontAlgn="ctr"/>
                      <a:r>
                        <a:rPr lang="en-US" sz="1100" b="0" i="0" u="none" strike="noStrike">
                          <a:solidFill>
                            <a:srgbClr val="000000"/>
                          </a:solidFill>
                          <a:effectLst/>
                          <a:latin typeface="Calibri" panose="020F0502020204030204" pitchFamily="34" charset="0"/>
                        </a:rPr>
                        <a:t>Predictive Models for User Notification Optimization</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8E8"/>
                    </a:solidFill>
                  </a:tcPr>
                </a:tc>
                <a:tc>
                  <a:txBody>
                    <a:bodyPr/>
                    <a:lstStyle/>
                    <a:p>
                      <a:pPr algn="ctr" fontAlgn="ctr"/>
                      <a:r>
                        <a:rPr lang="en-US" sz="1100" b="0" i="0" u="none" strike="noStrike">
                          <a:solidFill>
                            <a:srgbClr val="000000"/>
                          </a:solidFill>
                          <a:effectLst/>
                          <a:latin typeface="Calibri" panose="020F0502020204030204" pitchFamily="34" charset="0"/>
                        </a:rPr>
                        <a:t>2021</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8E8"/>
                    </a:solidFill>
                  </a:tcPr>
                </a:tc>
                <a:tc>
                  <a:txBody>
                    <a:bodyPr/>
                    <a:lstStyle/>
                    <a:p>
                      <a:pPr algn="ctr" fontAlgn="ctr"/>
                      <a:r>
                        <a:rPr lang="en-US" sz="1100" b="0" i="0" u="none" strike="noStrike">
                          <a:solidFill>
                            <a:srgbClr val="000000"/>
                          </a:solidFill>
                          <a:effectLst/>
                          <a:latin typeface="Calibri" panose="020F0502020204030204" pitchFamily="34" charset="0"/>
                        </a:rPr>
                        <a:t>Predictive modeling using historical user data</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8E8"/>
                    </a:solidFill>
                  </a:tcPr>
                </a:tc>
                <a:tc>
                  <a:txBody>
                    <a:bodyPr/>
                    <a:lstStyle/>
                    <a:p>
                      <a:pPr algn="ctr" fontAlgn="ctr"/>
                      <a:r>
                        <a:rPr lang="en-US" sz="1100" b="0" i="0" u="none" strike="noStrike">
                          <a:solidFill>
                            <a:srgbClr val="000000"/>
                          </a:solidFill>
                          <a:effectLst/>
                          <a:latin typeface="Calibri" panose="020F0502020204030204" pitchFamily="34" charset="0"/>
                        </a:rPr>
                        <a:t>Predictive models outperform traditional notification systems</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8E8"/>
                    </a:solidFill>
                  </a:tcPr>
                </a:tc>
                <a:tc>
                  <a:txBody>
                    <a:bodyPr/>
                    <a:lstStyle/>
                    <a:p>
                      <a:pPr algn="ctr" fontAlgn="ctr"/>
                      <a:r>
                        <a:rPr lang="en-US" sz="1100" b="0" i="0" u="none" strike="noStrike">
                          <a:solidFill>
                            <a:srgbClr val="000000"/>
                          </a:solidFill>
                          <a:effectLst/>
                          <a:latin typeface="Calibri" panose="020F0502020204030204" pitchFamily="34" charset="0"/>
                        </a:rPr>
                        <a:t>Reduces app uninstalls</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8E8"/>
                    </a:solidFill>
                  </a:tcPr>
                </a:tc>
                <a:tc>
                  <a:txBody>
                    <a:bodyPr/>
                    <a:lstStyle/>
                    <a:p>
                      <a:pPr algn="ctr" fontAlgn="ctr"/>
                      <a:r>
                        <a:rPr lang="en-US" sz="1100" b="0" i="0" u="none" strike="noStrike" dirty="0">
                          <a:solidFill>
                            <a:srgbClr val="000000"/>
                          </a:solidFill>
                          <a:effectLst/>
                          <a:latin typeface="Calibri" panose="020F0502020204030204" pitchFamily="34" charset="0"/>
                        </a:rPr>
                        <a:t>High initial setup costs</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378443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noAutofit/>
          </a:bodyPr>
          <a:lstStyle/>
          <a:p>
            <a:pPr marL="0" indent="0">
              <a:buNone/>
            </a:pPr>
            <a:endParaRPr lang="en-US" sz="1600" dirty="0"/>
          </a:p>
          <a:p>
            <a:pPr marL="0" indent="0">
              <a:buNone/>
            </a:pPr>
            <a:r>
              <a:rPr lang="en-US" sz="1600" dirty="0"/>
              <a:t>The paper provides a theoretical framework for understanding how mobile push notifications influence consumer behavior in e-commerce settings.</a:t>
            </a:r>
          </a:p>
          <a:p>
            <a:pPr marL="0" indent="0">
              <a:buNone/>
            </a:pPr>
            <a:r>
              <a:rPr lang="en-US" sz="1600" dirty="0"/>
              <a:t>Patel, S., &amp; Joshi, M. (2019). Big data analytics in mobile applications: Enhancing user engagement through intelligent notifications. Journal of Cloud Computing: Advances, Systems and Applications, 8(1), 1-15.</a:t>
            </a:r>
          </a:p>
          <a:p>
            <a:pPr marL="0" indent="0">
              <a:buNone/>
            </a:pPr>
            <a:endParaRPr lang="en-US" sz="1600" dirty="0"/>
          </a:p>
          <a:p>
            <a:pPr marL="0" indent="0">
              <a:buNone/>
            </a:pPr>
            <a:r>
              <a:rPr lang="en-US" sz="1600" dirty="0"/>
              <a:t>This research discusses how big data analytics can be used to enhance user engagement in mobile applications through intelligent notifications.</a:t>
            </a:r>
          </a:p>
          <a:p>
            <a:pPr marL="0" indent="0">
              <a:buNone/>
            </a:pPr>
            <a:r>
              <a:rPr lang="en-US" sz="1600" dirty="0"/>
              <a:t>Wang, Y., &amp; Zhang, R. (2021). Exploring the role of artificial intelligence in mobile marketing: A focus on push notifications. Journal of Retailing and Consumer Services, 58, 102249.</a:t>
            </a:r>
          </a:p>
          <a:p>
            <a:pPr marL="0" indent="0">
              <a:buNone/>
            </a:pPr>
            <a:endParaRPr lang="en-US" sz="1600" dirty="0"/>
          </a:p>
          <a:p>
            <a:pPr marL="0" indent="0">
              <a:buNone/>
            </a:pPr>
            <a:r>
              <a:rPr lang="en-US" sz="1600" dirty="0"/>
              <a:t>This study examines the role of AI in mobile marketing, particularly in optimizing push notifications to increase effectiveness.</a:t>
            </a:r>
          </a:p>
          <a:p>
            <a:pPr marL="0" indent="0">
              <a:buNone/>
            </a:pPr>
            <a:r>
              <a:rPr lang="en-US" sz="1600" dirty="0"/>
              <a:t>Rai, A., &amp; Kumar, A. (2020). A study on the effectiveness of push notifications in driving e-commerce sales. Journal of Electronic Commerce Research, 21(1), 52-66.</a:t>
            </a:r>
            <a:endParaRPr lang="en-GB" sz="1600" dirty="0"/>
          </a:p>
        </p:txBody>
      </p:sp>
    </p:spTree>
    <p:extLst>
      <p:ext uri="{BB962C8B-B14F-4D97-AF65-F5344CB8AC3E}">
        <p14:creationId xmlns:p14="http://schemas.microsoft.com/office/powerpoint/2010/main" val="39819864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additive="base">
                                        <p:cTn id="2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additive="base">
                                        <p:cTn id="2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fontScale="92500" lnSpcReduction="10000"/>
          </a:bodyPr>
          <a:lstStyle/>
          <a:p>
            <a:pPr marL="0" indent="0">
              <a:buNone/>
            </a:pPr>
            <a:r>
              <a:rPr lang="en-US" sz="2100" b="1" dirty="0"/>
              <a:t>The chatbot system will:</a:t>
            </a:r>
          </a:p>
          <a:p>
            <a:pPr marL="0" indent="0">
              <a:buNone/>
            </a:pPr>
            <a:r>
              <a:rPr lang="en-US" sz="2100" b="1" dirty="0"/>
              <a:t>Data Collection:</a:t>
            </a:r>
          </a:p>
          <a:p>
            <a:pPr marL="0" indent="0">
              <a:buNone/>
            </a:pPr>
            <a:r>
              <a:rPr lang="en-US" sz="2100" dirty="0"/>
              <a:t>Collect user data from the app, such as:</a:t>
            </a:r>
          </a:p>
          <a:p>
            <a:pPr marL="0" indent="0">
              <a:buNone/>
            </a:pPr>
            <a:r>
              <a:rPr lang="en-US" sz="2100" dirty="0"/>
              <a:t>Browsing history</a:t>
            </a:r>
          </a:p>
          <a:p>
            <a:pPr marL="0" indent="0">
              <a:buNone/>
            </a:pPr>
            <a:r>
              <a:rPr lang="en-US" sz="2100" dirty="0"/>
              <a:t>Time spent on product pages</a:t>
            </a:r>
          </a:p>
          <a:p>
            <a:pPr marL="0" indent="0">
              <a:buNone/>
            </a:pPr>
            <a:r>
              <a:rPr lang="en-US" sz="2100" dirty="0"/>
              <a:t>Previous purchases</a:t>
            </a:r>
          </a:p>
          <a:p>
            <a:pPr marL="0" indent="0">
              <a:buNone/>
            </a:pPr>
            <a:endParaRPr lang="en-US" sz="2100" dirty="0"/>
          </a:p>
          <a:p>
            <a:pPr marL="0" indent="0">
              <a:buNone/>
            </a:pPr>
            <a:r>
              <a:rPr lang="en-US" sz="2100" b="1" dirty="0"/>
              <a:t>User Intent Prediction:</a:t>
            </a:r>
          </a:p>
          <a:p>
            <a:pPr marL="0" indent="0">
              <a:buNone/>
            </a:pPr>
            <a:r>
              <a:rPr lang="en-US" sz="2100" dirty="0"/>
              <a:t>Use simple machine learning techniques to analyze user behavior and predict when they are likely to buy something.</a:t>
            </a:r>
          </a:p>
          <a:p>
            <a:pPr marL="0" indent="0">
              <a:buNone/>
            </a:pPr>
            <a:r>
              <a:rPr lang="en-US" sz="2100" dirty="0"/>
              <a:t>Identify patterns in data to understand user preferences.</a:t>
            </a:r>
          </a:p>
          <a:p>
            <a:pPr marL="0" indent="0">
              <a:buNone/>
            </a:pPr>
            <a:r>
              <a:rPr lang="en-US" sz="2100" b="1" dirty="0"/>
              <a:t>Smart Notification System:</a:t>
            </a:r>
            <a:endParaRPr lang="en-US" sz="2100" dirty="0"/>
          </a:p>
          <a:p>
            <a:pPr marL="0" indent="0">
              <a:buNone/>
            </a:pPr>
            <a:r>
              <a:rPr lang="en-US" sz="2100" dirty="0"/>
              <a:t>Create a system that sends notifications only when a user shows interest in a product (e.g., spending a lot of time on a product page).</a:t>
            </a:r>
          </a:p>
          <a:p>
            <a:pPr marL="0" indent="0">
              <a:buNone/>
            </a:pPr>
            <a:r>
              <a:rPr lang="en-US" sz="2100" dirty="0"/>
              <a:t>Avoid sending notifications based on fixed schedules.</a:t>
            </a:r>
          </a:p>
          <a:p>
            <a:pPr marL="0" indent="0">
              <a:buNone/>
            </a:pPr>
            <a:endParaRPr lang="en-US" dirty="0"/>
          </a:p>
        </p:txBody>
      </p:sp>
    </p:spTree>
    <p:extLst>
      <p:ext uri="{BB962C8B-B14F-4D97-AF65-F5344CB8AC3E}">
        <p14:creationId xmlns:p14="http://schemas.microsoft.com/office/powerpoint/2010/main" val="265961866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additive="base">
                                        <p:cTn id="3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 calcmode="lin" valueType="num">
                                      <p:cBhvr additive="base">
                                        <p:cTn id="4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 calcmode="lin" valueType="num">
                                      <p:cBhvr additive="base">
                                        <p:cTn id="4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anim calcmode="lin" valueType="num">
                                      <p:cBhvr additive="base">
                                        <p:cTn id="5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a:bodyPr>
          <a:lstStyle/>
          <a:p>
            <a:pPr marL="0" indent="0">
              <a:buNone/>
            </a:pPr>
            <a:r>
              <a:rPr lang="en-US" sz="1900" b="1" dirty="0"/>
              <a:t>Real-Time Adjustments</a:t>
            </a:r>
            <a:r>
              <a:rPr lang="en-US" sz="1900" dirty="0"/>
              <a:t>:</a:t>
            </a:r>
          </a:p>
          <a:p>
            <a:pPr marL="742950" lvl="1" indent="-285750">
              <a:buFont typeface="+mj-lt"/>
              <a:buAutoNum type="arabicPeriod"/>
            </a:pPr>
            <a:r>
              <a:rPr lang="en-US" sz="1900" dirty="0"/>
              <a:t>Continuously monitor user activity to adjust when and what notifications are sent.</a:t>
            </a:r>
          </a:p>
          <a:p>
            <a:pPr marL="742950" lvl="1" indent="-285750">
              <a:buFont typeface="+mj-lt"/>
              <a:buAutoNum type="arabicPeriod"/>
            </a:pPr>
            <a:r>
              <a:rPr lang="en-US" sz="1900" dirty="0"/>
              <a:t>Use A/B testing to see which notifications work best.</a:t>
            </a:r>
          </a:p>
          <a:p>
            <a:pPr marL="0" indent="0">
              <a:buNone/>
            </a:pPr>
            <a:r>
              <a:rPr lang="en-US" sz="1900" b="1" dirty="0"/>
              <a:t>User Feedback</a:t>
            </a:r>
            <a:r>
              <a:rPr lang="en-US" sz="1900" dirty="0"/>
              <a:t>:</a:t>
            </a:r>
          </a:p>
          <a:p>
            <a:pPr marL="742950" lvl="1" indent="-285750">
              <a:buFont typeface="+mj-lt"/>
              <a:buAutoNum type="arabicPeriod"/>
            </a:pPr>
            <a:r>
              <a:rPr lang="en-US" sz="1900" dirty="0"/>
              <a:t>Allow users to provide feedback on the notifications they receive.</a:t>
            </a:r>
          </a:p>
          <a:p>
            <a:pPr marL="742950" lvl="1" indent="-285750">
              <a:buFont typeface="+mj-lt"/>
              <a:buAutoNum type="arabicPeriod"/>
            </a:pPr>
            <a:r>
              <a:rPr lang="en-US" sz="1900" dirty="0"/>
              <a:t>Use this feedback to improve future notifications and make them more relevant.</a:t>
            </a:r>
          </a:p>
          <a:p>
            <a:pPr marL="0" indent="0">
              <a:buNone/>
            </a:pPr>
            <a:r>
              <a:rPr lang="en-US" sz="1900" b="1" dirty="0"/>
              <a:t>Implementation</a:t>
            </a:r>
            <a:r>
              <a:rPr lang="en-US" sz="1900" dirty="0"/>
              <a:t>:</a:t>
            </a:r>
          </a:p>
          <a:p>
            <a:pPr marL="742950" lvl="1" indent="-285750">
              <a:buFont typeface="+mj-lt"/>
              <a:buAutoNum type="arabicPeriod"/>
            </a:pPr>
            <a:r>
              <a:rPr lang="en-US" sz="1900" dirty="0"/>
              <a:t>Build the solution using popular technologies:</a:t>
            </a:r>
          </a:p>
          <a:p>
            <a:pPr marL="1143000" lvl="2" indent="-228600">
              <a:buFont typeface="+mj-lt"/>
              <a:buAutoNum type="arabicPeriod"/>
            </a:pPr>
            <a:r>
              <a:rPr lang="en-US" sz="1900" b="1" dirty="0"/>
              <a:t>Backend</a:t>
            </a:r>
            <a:r>
              <a:rPr lang="en-US" sz="1900" dirty="0"/>
              <a:t>: Python or Node.js</a:t>
            </a:r>
          </a:p>
          <a:p>
            <a:pPr marL="1143000" lvl="2" indent="-228600">
              <a:buFont typeface="+mj-lt"/>
              <a:buAutoNum type="arabicPeriod"/>
            </a:pPr>
            <a:r>
              <a:rPr lang="en-US" sz="1900" b="1" dirty="0"/>
              <a:t>Machine Learning</a:t>
            </a:r>
            <a:r>
              <a:rPr lang="en-US" sz="1900" dirty="0"/>
              <a:t>: Libraries like Scikit-learn</a:t>
            </a:r>
          </a:p>
          <a:p>
            <a:pPr marL="1143000" lvl="2" indent="-228600">
              <a:buFont typeface="+mj-lt"/>
              <a:buAutoNum type="arabicPeriod"/>
            </a:pPr>
            <a:r>
              <a:rPr lang="en-US" sz="1900" b="1" dirty="0"/>
              <a:t>Database</a:t>
            </a:r>
            <a:r>
              <a:rPr lang="en-US" sz="1900" dirty="0"/>
              <a:t>: Use SQL or NoSQL for storing user data.</a:t>
            </a:r>
          </a:p>
          <a:p>
            <a:pPr marL="0" indent="0">
              <a:buNone/>
            </a:pPr>
            <a:endParaRPr lang="en-US" dirty="0"/>
          </a:p>
        </p:txBody>
      </p:sp>
    </p:spTree>
    <p:extLst>
      <p:ext uri="{BB962C8B-B14F-4D97-AF65-F5344CB8AC3E}">
        <p14:creationId xmlns:p14="http://schemas.microsoft.com/office/powerpoint/2010/main" val="8971082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 calcmode="lin" valueType="num">
                                      <p:cBhvr additive="base">
                                        <p:cTn id="4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Architecture Diagram</a:t>
            </a:r>
            <a:endParaRPr lang="en-GB" dirty="0"/>
          </a:p>
        </p:txBody>
      </p:sp>
      <p:pic>
        <p:nvPicPr>
          <p:cNvPr id="4" name="Picture 3">
            <a:extLst>
              <a:ext uri="{FF2B5EF4-FFF2-40B4-BE49-F238E27FC236}">
                <a16:creationId xmlns:a16="http://schemas.microsoft.com/office/drawing/2014/main" id="{78FE732E-4AFC-0128-98E3-3B66CED59ED2}"/>
              </a:ext>
            </a:extLst>
          </p:cNvPr>
          <p:cNvPicPr>
            <a:picLocks noChangeAspect="1"/>
          </p:cNvPicPr>
          <p:nvPr/>
        </p:nvPicPr>
        <p:blipFill>
          <a:blip r:embed="rId2"/>
          <a:stretch>
            <a:fillRect/>
          </a:stretch>
        </p:blipFill>
        <p:spPr>
          <a:xfrm>
            <a:off x="991181" y="1143001"/>
            <a:ext cx="10295725" cy="4692408"/>
          </a:xfrm>
          <a:prstGeom prst="rect">
            <a:avLst/>
          </a:prstGeom>
        </p:spPr>
      </p:pic>
    </p:spTree>
    <p:extLst>
      <p:ext uri="{BB962C8B-B14F-4D97-AF65-F5344CB8AC3E}">
        <p14:creationId xmlns:p14="http://schemas.microsoft.com/office/powerpoint/2010/main" val="3325353091"/>
      </p:ext>
    </p:extLst>
  </p:cSld>
  <p:clrMapOvr>
    <a:masterClrMapping/>
  </p:clrMapOvr>
  <p:transition spd="slow">
    <p:push dir="u"/>
  </p:transition>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180</TotalTime>
  <Words>2380</Words>
  <Application>Microsoft Office PowerPoint</Application>
  <PresentationFormat>Widescreen</PresentationFormat>
  <Paragraphs>316</Paragraphs>
  <Slides>20</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Bookman Old Style</vt:lpstr>
      <vt:lpstr>Calibri</vt:lpstr>
      <vt:lpstr>Cambria</vt:lpstr>
      <vt:lpstr>Verdana</vt:lpstr>
      <vt:lpstr>Bioinformatics</vt:lpstr>
      <vt:lpstr>Reduce the Amount of Push Notifications for E-commerce Apps &amp; Paytm </vt:lpstr>
      <vt:lpstr>Introduction</vt:lpstr>
      <vt:lpstr>Literature Review</vt:lpstr>
      <vt:lpstr>Literature Review</vt:lpstr>
      <vt:lpstr>Literature Review</vt:lpstr>
      <vt:lpstr>Literature Review</vt:lpstr>
      <vt:lpstr>Proposed Method</vt:lpstr>
      <vt:lpstr>Proposed Method</vt:lpstr>
      <vt:lpstr>Architecture Diagram</vt:lpstr>
      <vt:lpstr>Modules</vt:lpstr>
      <vt:lpstr>Modules</vt:lpstr>
      <vt:lpstr>Hardware and Software Details </vt:lpstr>
      <vt:lpstr>Objectives</vt:lpstr>
      <vt:lpstr>Methodology</vt:lpstr>
      <vt:lpstr>Timeline of Project</vt:lpstr>
      <vt:lpstr>GHANT CHART</vt:lpstr>
      <vt:lpstr>Expected Outcomes</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ARJARAPU SHABARRIESH</cp:lastModifiedBy>
  <cp:revision>22</cp:revision>
  <dcterms:created xsi:type="dcterms:W3CDTF">2023-03-16T03:26:27Z</dcterms:created>
  <dcterms:modified xsi:type="dcterms:W3CDTF">2024-10-21T07:06:59Z</dcterms:modified>
</cp:coreProperties>
</file>