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9" r:id="rId4"/>
    <p:sldId id="268" r:id="rId5"/>
    <p:sldId id="272" r:id="rId6"/>
    <p:sldId id="270" r:id="rId7"/>
    <p:sldId id="265" r:id="rId8"/>
    <p:sldId id="266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Project</a:t>
            </a:r>
            <a:r>
              <a:rPr lang="en-IN" baseline="0" dirty="0"/>
              <a:t> Schedule</a:t>
            </a:r>
            <a:endParaRPr lang="en-IN" dirty="0"/>
          </a:p>
        </c:rich>
      </c:tx>
      <c:layout>
        <c:manualLayout>
          <c:xMode val="edge"/>
          <c:yMode val="edge"/>
          <c:x val="0.370773623675713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8755548439320759E-2"/>
          <c:y val="0.15866950211327252"/>
          <c:w val="0.86122806509097538"/>
          <c:h val="0.71591583584117424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F55-4D6F-B072-BD1D93A2F8FB}"/>
              </c:ext>
            </c:extLst>
          </c:dPt>
          <c:dPt>
            <c:idx val="1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F55-4D6F-B072-BD1D93A2F8FB}"/>
              </c:ext>
            </c:extLst>
          </c:dPt>
          <c:dPt>
            <c:idx val="2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F55-4D6F-B072-BD1D93A2F8FB}"/>
              </c:ext>
            </c:extLst>
          </c:dPt>
          <c:dPt>
            <c:idx val="3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F55-4D6F-B072-BD1D93A2F8FB}"/>
              </c:ext>
            </c:extLst>
          </c:dPt>
          <c:dPt>
            <c:idx val="4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F55-4D6F-B072-BD1D93A2F8FB}"/>
              </c:ext>
            </c:extLst>
          </c:dPt>
          <c:cat>
            <c:strRef>
              <c:f>Sheet1!$A$2:$A$6</c:f>
              <c:strCache>
                <c:ptCount val="5"/>
                <c:pt idx="0">
                  <c:v>Review-0</c:v>
                </c:pt>
                <c:pt idx="1">
                  <c:v>Review-1</c:v>
                </c:pt>
                <c:pt idx="2">
                  <c:v>Review-2</c:v>
                </c:pt>
                <c:pt idx="3">
                  <c:v>Review-3</c:v>
                </c:pt>
                <c:pt idx="4">
                  <c:v>Final Review</c:v>
                </c:pt>
              </c:strCache>
            </c:strRef>
          </c:cat>
          <c:val>
            <c:numRef>
              <c:f>Sheet1!$B$2:$B$6</c:f>
              <c:numCache>
                <c:formatCode>d\-mmm\-yy</c:formatCode>
                <c:ptCount val="5"/>
                <c:pt idx="0">
                  <c:v>45547</c:v>
                </c:pt>
                <c:pt idx="1">
                  <c:v>45559</c:v>
                </c:pt>
                <c:pt idx="2">
                  <c:v>45580</c:v>
                </c:pt>
                <c:pt idx="3">
                  <c:v>45615</c:v>
                </c:pt>
                <c:pt idx="4">
                  <c:v>45643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F55-4D6F-B072-BD1D93A2F8F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Review-0</c:v>
                </c:pt>
                <c:pt idx="1">
                  <c:v>Review-1</c:v>
                </c:pt>
                <c:pt idx="2">
                  <c:v>Review-2</c:v>
                </c:pt>
                <c:pt idx="3">
                  <c:v>Review-3</c:v>
                </c:pt>
                <c:pt idx="4">
                  <c:v>Final Review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7</c:v>
                </c:pt>
                <c:pt idx="1">
                  <c:v>4</c:v>
                </c:pt>
                <c:pt idx="2">
                  <c:v>7</c:v>
                </c:pt>
                <c:pt idx="3">
                  <c:v>4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8F55-4D6F-B072-BD1D93A2F8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0537343"/>
        <c:axId val="140539743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End date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strCache>
                      <c:ptCount val="5"/>
                      <c:pt idx="0">
                        <c:v>Review-0</c:v>
                      </c:pt>
                      <c:pt idx="1">
                        <c:v>Review-1</c:v>
                      </c:pt>
                      <c:pt idx="2">
                        <c:v>Review-2</c:v>
                      </c:pt>
                      <c:pt idx="3">
                        <c:v>Review-3</c:v>
                      </c:pt>
                      <c:pt idx="4">
                        <c:v>Final Review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Sheet1!$C$2:$C$6</c15:sqref>
                        </c15:formulaRef>
                      </c:ext>
                    </c:extLst>
                    <c:numCache>
                      <c:formatCode>d\-mmm\-yy</c:formatCode>
                      <c:ptCount val="5"/>
                      <c:pt idx="0">
                        <c:v>45553</c:v>
                      </c:pt>
                      <c:pt idx="1">
                        <c:v>45562</c:v>
                      </c:pt>
                      <c:pt idx="2">
                        <c:v>45586</c:v>
                      </c:pt>
                      <c:pt idx="3">
                        <c:v>45618</c:v>
                      </c:pt>
                      <c:pt idx="4">
                        <c:v>45646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C-8F55-4D6F-B072-BD1D93A2F8FB}"/>
                  </c:ext>
                </c:extLst>
              </c15:ser>
            </c15:filteredBarSeries>
          </c:ext>
        </c:extLst>
      </c:barChart>
      <c:catAx>
        <c:axId val="140537343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539743"/>
        <c:crosses val="autoZero"/>
        <c:auto val="1"/>
        <c:lblAlgn val="ctr"/>
        <c:lblOffset val="100"/>
        <c:noMultiLvlLbl val="0"/>
      </c:catAx>
      <c:valAx>
        <c:axId val="140539743"/>
        <c:scaling>
          <c:orientation val="minMax"/>
          <c:max val="45660"/>
          <c:min val="4554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\-mmm\-yy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537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Predictive analysis of </a:t>
            </a:r>
            <a:b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pharmaceutical equipment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Group ID:</a:t>
            </a: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ISD-03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886409593"/>
              </p:ext>
            </p:extLst>
          </p:nvPr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Prof.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M PUSHPALATHA</a:t>
            </a: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 / Associate Professor /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ISD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PALLAVI R</a:t>
            </a:r>
          </a:p>
          <a:p>
            <a:pPr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Amarnath J.L &amp; Dr. Jayanthi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K.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D3905B-D238-C15A-7A51-FFCF3D36F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71844"/>
              </p:ext>
            </p:extLst>
          </p:nvPr>
        </p:nvGraphicFramePr>
        <p:xfrm>
          <a:off x="535049" y="2698449"/>
          <a:ext cx="5418676" cy="1722716"/>
        </p:xfrm>
        <a:graphic>
          <a:graphicData uri="http://schemas.openxmlformats.org/drawingml/2006/table">
            <a:tbl>
              <a:tblPr firstRow="1" bandRow="1"/>
              <a:tblGrid>
                <a:gridCol w="2709338">
                  <a:extLst>
                    <a:ext uri="{9D8B030D-6E8A-4147-A177-3AD203B41FA5}">
                      <a16:colId xmlns:a16="http://schemas.microsoft.com/office/drawing/2014/main" val="3736741426"/>
                    </a:ext>
                  </a:extLst>
                </a:gridCol>
                <a:gridCol w="2709338">
                  <a:extLst>
                    <a:ext uri="{9D8B030D-6E8A-4147-A177-3AD203B41FA5}">
                      <a16:colId xmlns:a16="http://schemas.microsoft.com/office/drawing/2014/main" val="4049544237"/>
                    </a:ext>
                  </a:extLst>
                </a:gridCol>
              </a:tblGrid>
              <a:tr h="43067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771475"/>
                  </a:ext>
                </a:extLst>
              </a:tr>
              <a:tr h="430679">
                <a:tc>
                  <a:txBody>
                    <a:bodyPr/>
                    <a:lstStyle/>
                    <a:p>
                      <a:r>
                        <a:rPr lang="en-IN" dirty="0"/>
                        <a:t>20211ISD0013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MEDAM SIVAMANI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88430"/>
                  </a:ext>
                </a:extLst>
              </a:tr>
              <a:tr h="430679">
                <a:tc>
                  <a:txBody>
                    <a:bodyPr/>
                    <a:lstStyle/>
                    <a:p>
                      <a:r>
                        <a:rPr lang="en-IN" dirty="0"/>
                        <a:t>20211ISD0020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PINISETTY SUSHMANTH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067141"/>
                  </a:ext>
                </a:extLst>
              </a:tr>
              <a:tr h="430679">
                <a:tc>
                  <a:txBody>
                    <a:bodyPr/>
                    <a:lstStyle/>
                    <a:p>
                      <a:r>
                        <a:rPr lang="en-IN" dirty="0"/>
                        <a:t>20211ISD0038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MATLI MOKSHAGNI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3629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PSCS158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sz="3500" dirty="0">
                <a:latin typeface="Cambria" panose="02040503050406030204" pitchFamily="18" charset="0"/>
                <a:ea typeface="Cambria" panose="02040503050406030204" pitchFamily="18" charset="0"/>
              </a:rPr>
              <a:t>Organization: Presidency university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3500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: Software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3500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Description: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800" dirty="0"/>
              <a:t>Pharmaceutical manufacturing facilities lack effective tools and methodologies 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800" dirty="0"/>
              <a:t>for predicting equipment failures and maintenance needs. As a result, they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800" dirty="0"/>
              <a:t>face unplanned downtime and inefficient maintenance schedules, which adversely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800" dirty="0"/>
              <a:t>affect overall production efficiency and operational costs.</a:t>
            </a:r>
            <a:endParaRPr lang="en-US" sz="3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endParaRPr lang="en-US" sz="3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3500" dirty="0">
                <a:latin typeface="Cambria" panose="02040503050406030204" pitchFamily="18" charset="0"/>
                <a:ea typeface="Cambria" panose="02040503050406030204" pitchFamily="18" charset="0"/>
              </a:rPr>
              <a:t>Difficulty Level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Medium</a:t>
            </a:r>
            <a:endParaRPr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r>
              <a:rPr lang="en-US" sz="1800" dirty="0"/>
              <a:t>Data Processing and Analysis</a:t>
            </a:r>
            <a:r>
              <a:rPr lang="en-US" sz="1800" b="1" dirty="0"/>
              <a:t>: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Data Cleaning and Preprocessing</a:t>
            </a:r>
            <a:r>
              <a:rPr lang="en-US" sz="1800" b="1" dirty="0"/>
              <a:t>:</a:t>
            </a:r>
            <a:r>
              <a:rPr lang="en-US" sz="1800" dirty="0"/>
              <a:t> Tools and libraries (e.g., Python libraries such as Pandas) to clean and preprocess data for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Machine Learning and Statistical Models</a:t>
            </a:r>
            <a:r>
              <a:rPr lang="en-US" sz="1800" b="1" dirty="0"/>
              <a:t>:</a:t>
            </a:r>
            <a:r>
              <a:rPr lang="en-US" sz="1800" dirty="0"/>
              <a:t> Use machine learning frameworks (e.g., TensorFlow, </a:t>
            </a:r>
            <a:r>
              <a:rPr lang="en-US" sz="1800" dirty="0" err="1"/>
              <a:t>PyTorch</a:t>
            </a:r>
            <a:r>
              <a:rPr lang="en-US" sz="1800" dirty="0"/>
              <a:t>, Scikit-learn) to develop predictive models. Common algorithms include regression analysis, classification, and time series forecasting.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Big Data Processing</a:t>
            </a:r>
            <a:r>
              <a:rPr lang="en-US" sz="1800" b="1" dirty="0"/>
              <a:t>:</a:t>
            </a:r>
            <a:r>
              <a:rPr lang="en-US" sz="1800" dirty="0"/>
              <a:t> Tools like Apache Hadoop or Apache Spark for handling large datasets and performing distributed data processing.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Real-Time Data Processing: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For handling real-time data streams we should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sz="1600" dirty="0"/>
              <a:t>mplement systems to generate reports and    insights based on predictive analysis results.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1800" dirty="0"/>
              <a:t>Data Preprocessing and Cleaning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Data Integration Tools: Software for aggregating and preprocessing data from multiple sources, such as Talend, Apache </a:t>
            </a:r>
            <a:r>
              <a:rPr lang="en-US" sz="1800" dirty="0" err="1"/>
              <a:t>Nifi</a:t>
            </a:r>
            <a:r>
              <a:rPr lang="en-US" sz="1800" dirty="0"/>
              <a:t>, or Microsoft Azure Data Factory.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Data Cleaning Tools: Tools like Trifacta Wrangler or </a:t>
            </a:r>
            <a:r>
              <a:rPr lang="en-US" sz="1800" dirty="0" err="1"/>
              <a:t>OpenRefine</a:t>
            </a:r>
            <a:r>
              <a:rPr lang="en-US" sz="1800" dirty="0"/>
              <a:t> for data quality improvement and transformation</a:t>
            </a:r>
            <a:r>
              <a:rPr lang="en-US" sz="1600" dirty="0"/>
              <a:t>.</a:t>
            </a:r>
          </a:p>
          <a:p>
            <a:pPr marL="76200" indent="0">
              <a:buNone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1800" dirty="0"/>
              <a:t>Predictive Analytics and Machine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Analytics Platforms: Platforms that provide tools for building predictive models, such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/>
              <a:t>Data Science Platforms: IBM Watson Studio, Microsoft Azure Machine Learning, Google AI Platform.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/>
              <a:t>Machine Learning Libraries: Scikit-Learn, TensorFlow, </a:t>
            </a:r>
            <a:r>
              <a:rPr lang="en-IN" sz="1800" dirty="0" err="1"/>
              <a:t>PyTorch</a:t>
            </a:r>
            <a:r>
              <a:rPr lang="en-IN" sz="1800" dirty="0"/>
              <a:t>, </a:t>
            </a:r>
            <a:r>
              <a:rPr lang="en-IN" sz="1800" dirty="0" err="1"/>
              <a:t>Keras</a:t>
            </a:r>
            <a:r>
              <a:rPr lang="en-IN" sz="1800" dirty="0"/>
              <a:t> for developing custom predictive models.</a:t>
            </a:r>
          </a:p>
          <a:p>
            <a:pPr marL="76200" indent="0">
              <a:buNone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4369BCC-DF0B-88E6-D3E9-E5882D3540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0608409"/>
              </p:ext>
            </p:extLst>
          </p:nvPr>
        </p:nvGraphicFramePr>
        <p:xfrm>
          <a:off x="812800" y="1133168"/>
          <a:ext cx="10454967" cy="4995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5FF1F7-4106-32AD-B772-22F538633C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96490" y="1305341"/>
            <a:ext cx="10772501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[1]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G. T. W. Ho, H. C. Lau, and S. K. Wong, "Predictive Maintenance in Pharmaceutical Manufacturing: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An Industry Case Study,"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IEEE Transactions on Industrial Informatics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vol. 15, no. 6, pp. 3210-3218, June 2019.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10.1109/TII.2019.2903398.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[2]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A. Smith, J. Doe, and R. Brown, "Implementation of IoT-Based Predictive Maintenance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for Pharmaceutical Equipment,"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IEEE Internet of Things Journal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vol. 7, no. 4, pp. 2345-2353, April 2020.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10.1109/JIOT.2020.2987345.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[3]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S. Johnson, M. Lee, and K. Patel, "Real-Time Predictive Analytics in Pharmaceutical Manufacturing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Using GE Predix," in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Proc. IEEE International Conference on Industrial Technology (ICIT)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Toronto, Canada, 2021, pp. 1234-1239.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10.1109/ICIT.2021.9320034.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[4]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H. L. Zhang and T. H. Williams, "A Comparative Study of Predictive Maintenance Tools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in the Pharmaceutical Industry,"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IEEE Transactions on Automation Science and Engineering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vol. 17, no. 1, pp. 112-120, Jan. 2021.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10.1109/TASE.2020.2982456.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680</Words>
  <Application>Microsoft Office PowerPoint</Application>
  <PresentationFormat>Widescreen</PresentationFormat>
  <Paragraphs>77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Cambria</vt:lpstr>
      <vt:lpstr>Verdana</vt:lpstr>
      <vt:lpstr>Wingdings</vt:lpstr>
      <vt:lpstr>Bioinformatics</vt:lpstr>
      <vt:lpstr>Predictive analysis of  pharmaceutical equipment</vt:lpstr>
      <vt:lpstr>Content</vt:lpstr>
      <vt:lpstr>Problem Statement Number: PSCS158</vt:lpstr>
      <vt:lpstr>Analysis of Problem Statement</vt:lpstr>
      <vt:lpstr>Analysis of Problem Statement (contd...)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SivaMani Medam</cp:lastModifiedBy>
  <cp:revision>34</cp:revision>
  <dcterms:modified xsi:type="dcterms:W3CDTF">2024-09-17T04:34:55Z</dcterms:modified>
</cp:coreProperties>
</file>