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72" r:id="rId5"/>
    <p:sldId id="273" r:id="rId6"/>
    <p:sldId id="260" r:id="rId7"/>
    <p:sldId id="261" r:id="rId8"/>
    <p:sldId id="262" r:id="rId9"/>
    <p:sldId id="263" r:id="rId10"/>
    <p:sldId id="264" r:id="rId11"/>
    <p:sldId id="265" r:id="rId12"/>
    <p:sldId id="266" r:id="rId13"/>
    <p:sldId id="267" r:id="rId14"/>
    <p:sldId id="274" r:id="rId15"/>
    <p:sldId id="268" r:id="rId16"/>
    <p:sldId id="269" r:id="rId17"/>
    <p:sldId id="270" r:id="rId18"/>
    <p:sldId id="271"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70C89A-A1AE-4074-B9B2-17033CE08A00}">
  <a:tblStyle styleId="{2070C89A-A1AE-4074-B9B2-17033CE08A00}"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0631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0796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6911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17365D"/>
              </a:buClr>
              <a:buSzPts val="2000"/>
              <a:buNone/>
              <a:defRPr sz="2000" b="1">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55600" algn="l">
              <a:spcBef>
                <a:spcPts val="400"/>
              </a:spcBef>
              <a:spcAft>
                <a:spcPts val="0"/>
              </a:spcAft>
              <a:buClr>
                <a:schemeClr val="dk1"/>
              </a:buClr>
              <a:buSzPts val="20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30200" algn="l">
              <a:spcBef>
                <a:spcPts val="320"/>
              </a:spcBef>
              <a:spcAft>
                <a:spcPts val="0"/>
              </a:spcAft>
              <a:buClr>
                <a:schemeClr val="dk1"/>
              </a:buClr>
              <a:buSzPts val="1600"/>
              <a:buChar char="–"/>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F0000"/>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14700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r>
              <a:rPr lang="en-US" sz="2900" dirty="0"/>
              <a:t>Predictive analysis of pharmaceutical equipment</a:t>
            </a:r>
            <a:endParaRPr sz="2900" dirty="0"/>
          </a:p>
          <a:p>
            <a:pPr marL="0" lvl="0" indent="0" algn="l" rtl="0">
              <a:spcBef>
                <a:spcPts val="0"/>
              </a:spcBef>
              <a:spcAft>
                <a:spcPts val="0"/>
              </a:spcAft>
              <a:buClr>
                <a:srgbClr val="17365D"/>
              </a:buClr>
              <a:buSzPts val="2800"/>
              <a:buFont typeface="Verdana"/>
              <a:buNone/>
            </a:pPr>
            <a:endParaRPr sz="2900" dirty="0"/>
          </a:p>
        </p:txBody>
      </p:sp>
      <p:sp>
        <p:nvSpPr>
          <p:cNvPr id="88" name="Google Shape;88;p13"/>
          <p:cNvSpPr txBox="1">
            <a:spLocks noGrp="1"/>
          </p:cNvSpPr>
          <p:nvPr>
            <p:ph type="subTitle" idx="1"/>
          </p:nvPr>
        </p:nvSpPr>
        <p:spPr>
          <a:xfrm>
            <a:off x="790469" y="2045616"/>
            <a:ext cx="3970594" cy="49351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US" dirty="0"/>
              <a:t>Batch Number: ISD-03</a:t>
            </a:r>
            <a:endParaRPr dirty="0"/>
          </a:p>
          <a:p>
            <a:pPr marL="0" lvl="0" indent="0" algn="l" rtl="0">
              <a:spcBef>
                <a:spcPts val="400"/>
              </a:spcBef>
              <a:spcAft>
                <a:spcPts val="0"/>
              </a:spcAft>
              <a:buClr>
                <a:srgbClr val="17365D"/>
              </a:buClr>
              <a:buSzPts val="2000"/>
              <a:buNone/>
            </a:pPr>
            <a:endParaRPr dirty="0"/>
          </a:p>
        </p:txBody>
      </p:sp>
      <p:graphicFrame>
        <p:nvGraphicFramePr>
          <p:cNvPr id="89" name="Google Shape;89;p13"/>
          <p:cNvGraphicFramePr/>
          <p:nvPr>
            <p:extLst>
              <p:ext uri="{D42A27DB-BD31-4B8C-83A1-F6EECF244321}">
                <p14:modId xmlns:p14="http://schemas.microsoft.com/office/powerpoint/2010/main" val="2410197731"/>
              </p:ext>
            </p:extLst>
          </p:nvPr>
        </p:nvGraphicFramePr>
        <p:xfrm>
          <a:off x="886119" y="2639505"/>
          <a:ext cx="4345757" cy="1219200"/>
        </p:xfrm>
        <a:graphic>
          <a:graphicData uri="http://schemas.openxmlformats.org/drawingml/2006/table">
            <a:tbl>
              <a:tblPr firstRow="1" bandRow="1">
                <a:tableStyleId>{3C2FFA5D-87B4-456A-9821-1D502468CF0F}</a:tableStyleId>
              </a:tblPr>
              <a:tblGrid>
                <a:gridCol w="1672162">
                  <a:extLst>
                    <a:ext uri="{9D8B030D-6E8A-4147-A177-3AD203B41FA5}">
                      <a16:colId xmlns:a16="http://schemas.microsoft.com/office/drawing/2014/main" val="20000"/>
                    </a:ext>
                  </a:extLst>
                </a:gridCol>
                <a:gridCol w="2673595">
                  <a:extLst>
                    <a:ext uri="{9D8B030D-6E8A-4147-A177-3AD203B41FA5}">
                      <a16:colId xmlns:a16="http://schemas.microsoft.com/office/drawing/2014/main" val="20001"/>
                    </a:ext>
                  </a:extLst>
                </a:gridCol>
              </a:tblGrid>
              <a:tr h="293802">
                <a:tc>
                  <a:txBody>
                    <a:bodyPr/>
                    <a:lstStyle/>
                    <a:p>
                      <a:r>
                        <a:rPr lang="en-IN" dirty="0"/>
                        <a:t>ROLL NUMBER</a:t>
                      </a:r>
                    </a:p>
                  </a:txBody>
                  <a:tcPr/>
                </a:tc>
                <a:tc>
                  <a:txBody>
                    <a:bodyPr/>
                    <a:lstStyle/>
                    <a:p>
                      <a:r>
                        <a:rPr lang="en-IN" dirty="0"/>
                        <a:t>STUDENT NAME</a:t>
                      </a:r>
                    </a:p>
                  </a:txBody>
                  <a:tcPr/>
                </a:tc>
                <a:extLst>
                  <a:ext uri="{0D108BD9-81ED-4DB2-BD59-A6C34878D82A}">
                    <a16:rowId xmlns:a16="http://schemas.microsoft.com/office/drawing/2014/main" val="10000"/>
                  </a:ext>
                </a:extLst>
              </a:tr>
              <a:tr h="293802">
                <a:tc>
                  <a:txBody>
                    <a:bodyPr/>
                    <a:lstStyle/>
                    <a:p>
                      <a:r>
                        <a:rPr lang="en-IN" dirty="0"/>
                        <a:t>20211ISD0013</a:t>
                      </a:r>
                    </a:p>
                  </a:txBody>
                  <a:tcPr/>
                </a:tc>
                <a:tc>
                  <a:txBody>
                    <a:bodyPr/>
                    <a:lstStyle/>
                    <a:p>
                      <a:r>
                        <a:rPr lang="en-IN" dirty="0"/>
                        <a:t>MEDAM SIVAMANI</a:t>
                      </a:r>
                    </a:p>
                  </a:txBody>
                  <a:tcPr/>
                </a:tc>
                <a:extLst>
                  <a:ext uri="{0D108BD9-81ED-4DB2-BD59-A6C34878D82A}">
                    <a16:rowId xmlns:a16="http://schemas.microsoft.com/office/drawing/2014/main" val="10001"/>
                  </a:ext>
                </a:extLst>
              </a:tr>
              <a:tr h="293802">
                <a:tc>
                  <a:txBody>
                    <a:bodyPr/>
                    <a:lstStyle/>
                    <a:p>
                      <a:r>
                        <a:rPr lang="en-IN" dirty="0"/>
                        <a:t>20211ISD0020</a:t>
                      </a:r>
                    </a:p>
                  </a:txBody>
                  <a:tcPr/>
                </a:tc>
                <a:tc>
                  <a:txBody>
                    <a:bodyPr/>
                    <a:lstStyle/>
                    <a:p>
                      <a:r>
                        <a:rPr lang="en-IN" dirty="0"/>
                        <a:t>PINNISETTY SUSMANTH</a:t>
                      </a:r>
                    </a:p>
                  </a:txBody>
                  <a:tcPr/>
                </a:tc>
                <a:extLst>
                  <a:ext uri="{0D108BD9-81ED-4DB2-BD59-A6C34878D82A}">
                    <a16:rowId xmlns:a16="http://schemas.microsoft.com/office/drawing/2014/main" val="10002"/>
                  </a:ext>
                </a:extLst>
              </a:tr>
              <a:tr h="293802">
                <a:tc>
                  <a:txBody>
                    <a:bodyPr/>
                    <a:lstStyle/>
                    <a:p>
                      <a:r>
                        <a:rPr lang="en-IN" dirty="0"/>
                        <a:t>20211ISD0038</a:t>
                      </a:r>
                    </a:p>
                  </a:txBody>
                  <a:tcPr/>
                </a:tc>
                <a:tc>
                  <a:txBody>
                    <a:bodyPr/>
                    <a:lstStyle/>
                    <a:p>
                      <a:r>
                        <a:rPr lang="en-IN" dirty="0"/>
                        <a:t>MATLI MOKSHAGNI</a:t>
                      </a:r>
                    </a:p>
                  </a:txBody>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5646656" y="2045616"/>
            <a:ext cx="6322431" cy="1813089"/>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US" sz="1800" b="1" i="0" u="none" strike="noStrike" cap="none" dirty="0">
                <a:solidFill>
                  <a:srgbClr val="17365D"/>
                </a:solidFill>
                <a:latin typeface="Verdana"/>
                <a:ea typeface="Verdana"/>
                <a:cs typeface="Verdana"/>
                <a:sym typeface="Verdana"/>
              </a:rPr>
              <a:t>Under the Supervision of,</a:t>
            </a:r>
            <a:endParaRPr sz="1200" dirty="0"/>
          </a:p>
          <a:p>
            <a:pPr marL="0" marR="0" lvl="0" indent="0" algn="ctr" rtl="0">
              <a:spcBef>
                <a:spcPts val="400"/>
              </a:spcBef>
              <a:spcAft>
                <a:spcPts val="0"/>
              </a:spcAft>
              <a:buClr>
                <a:srgbClr val="17365D"/>
              </a:buClr>
              <a:buSzPts val="2000"/>
              <a:buFont typeface="Arial"/>
              <a:buNone/>
            </a:pPr>
            <a:endParaRPr sz="1800" b="1" i="0" u="none" strike="noStrike" cap="none" dirty="0">
              <a:solidFill>
                <a:srgbClr val="17365D"/>
              </a:solidFill>
              <a:latin typeface="Verdana"/>
              <a:ea typeface="Verdana"/>
              <a:cs typeface="Verdana"/>
              <a:sym typeface="Verdana"/>
            </a:endParaRPr>
          </a:p>
          <a:p>
            <a:pPr marL="0" marR="0" lvl="0" indent="0" algn="l" rtl="0">
              <a:spcBef>
                <a:spcPts val="340"/>
              </a:spcBef>
              <a:spcAft>
                <a:spcPts val="0"/>
              </a:spcAft>
              <a:buClr>
                <a:srgbClr val="17365D"/>
              </a:buClr>
              <a:buSzPts val="1700"/>
              <a:buFont typeface="Arial"/>
              <a:buNone/>
            </a:pPr>
            <a:r>
              <a:rPr lang="en-US" sz="1600" b="1" i="0" u="none" strike="noStrike" cap="none" dirty="0">
                <a:solidFill>
                  <a:srgbClr val="17365D"/>
                </a:solidFill>
                <a:latin typeface="Verdana"/>
                <a:ea typeface="Verdana"/>
                <a:cs typeface="Verdana"/>
                <a:sym typeface="Verdana"/>
              </a:rPr>
              <a:t>Dr. Sampath A K</a:t>
            </a:r>
          </a:p>
          <a:p>
            <a:pPr marL="0" marR="0" lvl="0" indent="0" algn="l" rtl="0">
              <a:spcBef>
                <a:spcPts val="340"/>
              </a:spcBef>
              <a:spcAft>
                <a:spcPts val="0"/>
              </a:spcAft>
              <a:buClr>
                <a:srgbClr val="17365D"/>
              </a:buClr>
              <a:buSzPts val="1700"/>
              <a:buFont typeface="Arial"/>
              <a:buNone/>
            </a:pPr>
            <a:r>
              <a:rPr lang="en-US" sz="1600" b="1" i="0" u="none" strike="noStrike" cap="none" dirty="0">
                <a:solidFill>
                  <a:srgbClr val="17365D"/>
                </a:solidFill>
                <a:latin typeface="Verdana"/>
                <a:ea typeface="Verdana"/>
                <a:cs typeface="Verdana"/>
                <a:sym typeface="Verdana"/>
              </a:rPr>
              <a:t>Professor / Associate Professor / Assistant Professor</a:t>
            </a:r>
            <a:endParaRPr sz="1200" dirty="0"/>
          </a:p>
          <a:p>
            <a:pPr marL="0" marR="0" lvl="0" indent="0" algn="l" rtl="0">
              <a:spcBef>
                <a:spcPts val="340"/>
              </a:spcBef>
              <a:spcAft>
                <a:spcPts val="0"/>
              </a:spcAft>
              <a:buClr>
                <a:srgbClr val="17365D"/>
              </a:buClr>
              <a:buSzPts val="1700"/>
              <a:buFont typeface="Arial"/>
              <a:buNone/>
            </a:pPr>
            <a:r>
              <a:rPr lang="en-US" sz="1600" b="1" i="0" u="none" strike="noStrike" cap="none" dirty="0">
                <a:solidFill>
                  <a:srgbClr val="17365D"/>
                </a:solidFill>
                <a:latin typeface="Verdana"/>
                <a:ea typeface="Verdana"/>
                <a:cs typeface="Verdana"/>
                <a:sym typeface="Verdana"/>
              </a:rPr>
              <a:t>School of Computer Science &amp; Engineering</a:t>
            </a:r>
            <a:endParaRPr sz="1200" dirty="0"/>
          </a:p>
          <a:p>
            <a:pPr marL="0" marR="0" lvl="0" indent="0" algn="l" rtl="0">
              <a:spcBef>
                <a:spcPts val="340"/>
              </a:spcBef>
              <a:spcAft>
                <a:spcPts val="0"/>
              </a:spcAft>
              <a:buClr>
                <a:srgbClr val="17365D"/>
              </a:buClr>
              <a:buSzPts val="1700"/>
              <a:buFont typeface="Arial"/>
              <a:buNone/>
            </a:pPr>
            <a:r>
              <a:rPr lang="en-US" sz="1600" b="1" i="0" u="none" strike="noStrike" cap="none" dirty="0">
                <a:solidFill>
                  <a:srgbClr val="17365D"/>
                </a:solidFill>
                <a:latin typeface="Verdana"/>
                <a:ea typeface="Verdana"/>
                <a:cs typeface="Verdana"/>
                <a:sym typeface="Verdana"/>
              </a:rPr>
              <a:t>Presidency University</a:t>
            </a:r>
            <a:endParaRPr sz="1200" dirty="0"/>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Verdana"/>
              <a:ea typeface="Verdana"/>
              <a:cs typeface="Verdana"/>
              <a:sym typeface="Verdana"/>
            </a:endParaRPr>
          </a:p>
        </p:txBody>
      </p:sp>
      <p:sp>
        <p:nvSpPr>
          <p:cNvPr id="91" name="Google Shape;91;p13"/>
          <p:cNvSpPr txBox="1"/>
          <p:nvPr/>
        </p:nvSpPr>
        <p:spPr>
          <a:xfrm>
            <a:off x="3986772" y="334089"/>
            <a:ext cx="3970594" cy="552184"/>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US" sz="2000" b="1" i="0" u="none" strike="noStrike" cap="none">
                <a:solidFill>
                  <a:srgbClr val="17365D"/>
                </a:solidFill>
                <a:latin typeface="Verdana"/>
                <a:ea typeface="Verdana"/>
                <a:cs typeface="Verdana"/>
                <a:sym typeface="Verdana"/>
              </a:rPr>
              <a:t>PIP104 University Project-II</a:t>
            </a:r>
            <a:endParaRPr/>
          </a:p>
          <a:p>
            <a:pPr marL="0" marR="0" lvl="0" indent="0" algn="ctr" rtl="0">
              <a:spcBef>
                <a:spcPts val="310"/>
              </a:spcBef>
              <a:spcAft>
                <a:spcPts val="0"/>
              </a:spcAft>
              <a:buClr>
                <a:srgbClr val="17365D"/>
              </a:buClr>
              <a:buSzPct val="100000"/>
              <a:buFont typeface="Arial"/>
              <a:buNone/>
            </a:pPr>
            <a:r>
              <a:rPr lang="en-US" sz="2000" b="1" i="0" u="none" strike="noStrike" cap="none">
                <a:solidFill>
                  <a:srgbClr val="17365D"/>
                </a:solidFill>
                <a:latin typeface="Verdana"/>
                <a:ea typeface="Verdana"/>
                <a:cs typeface="Verdana"/>
                <a:sym typeface="Verdana"/>
              </a:rPr>
              <a:t>Review-1</a:t>
            </a:r>
            <a:endParaRPr/>
          </a:p>
        </p:txBody>
      </p:sp>
      <p:sp>
        <p:nvSpPr>
          <p:cNvPr id="2" name="TextBox 1">
            <a:extLst>
              <a:ext uri="{FF2B5EF4-FFF2-40B4-BE49-F238E27FC236}">
                <a16:creationId xmlns:a16="http://schemas.microsoft.com/office/drawing/2014/main" id="{0ABF8A2D-9BBB-EF32-03CB-62B5865C48B8}"/>
              </a:ext>
            </a:extLst>
          </p:cNvPr>
          <p:cNvSpPr txBox="1"/>
          <p:nvPr/>
        </p:nvSpPr>
        <p:spPr>
          <a:xfrm flipH="1">
            <a:off x="790468" y="4544903"/>
            <a:ext cx="10078636" cy="1292662"/>
          </a:xfrm>
          <a:prstGeom prst="rect">
            <a:avLst/>
          </a:prstGeom>
          <a:noFill/>
        </p:spPr>
        <p:txBody>
          <a:bodyPr wrap="square" rtlCol="0">
            <a:spAutoFit/>
          </a:bodyPr>
          <a:lstStyle/>
          <a:p>
            <a:pPr marL="0" marR="0" lvl="0" indent="0" rtl="0">
              <a:spcBef>
                <a:spcPts val="0"/>
              </a:spcBef>
              <a:spcAft>
                <a:spcPts val="0"/>
              </a:spcAft>
              <a:buClr>
                <a:srgbClr val="17365D"/>
              </a:buClr>
              <a:buSzPct val="100000"/>
              <a:buFont typeface="Arial"/>
              <a:buNone/>
            </a:pPr>
            <a:r>
              <a:rPr lang="en-US" sz="16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600" b="1" i="0" u="none" strike="noStrike" cap="none" dirty="0">
                <a:solidFill>
                  <a:schemeClr val="tx1"/>
                </a:solidFill>
                <a:latin typeface="Cambria" panose="02040503050406030204" pitchFamily="18" charset="0"/>
                <a:ea typeface="Cambria" panose="02040503050406030204" pitchFamily="18" charset="0"/>
                <a:cs typeface="Verdana"/>
                <a:sym typeface="Verdana"/>
              </a:rPr>
              <a:t>ISD </a:t>
            </a:r>
          </a:p>
          <a:p>
            <a:pPr marL="0" marR="0" lvl="0" indent="0" rtl="0">
              <a:spcBef>
                <a:spcPts val="0"/>
              </a:spcBef>
              <a:spcAft>
                <a:spcPts val="0"/>
              </a:spcAft>
              <a:buClr>
                <a:srgbClr val="17365D"/>
              </a:buClr>
              <a:buSzPct val="100000"/>
              <a:buFont typeface="Arial"/>
              <a:buNone/>
            </a:pPr>
            <a:r>
              <a:rPr lang="en-US" sz="16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6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600" b="1" dirty="0">
                <a:solidFill>
                  <a:schemeClr val="accent1"/>
                </a:solidFill>
                <a:latin typeface="Cambria" panose="02040503050406030204" pitchFamily="18" charset="0"/>
                <a:ea typeface="Cambria" panose="02040503050406030204" pitchFamily="18" charset="0"/>
                <a:cs typeface="Verdana"/>
                <a:sym typeface="Verdana"/>
              </a:rPr>
              <a:t>: </a:t>
            </a:r>
            <a:r>
              <a:rPr lang="en-US" sz="1600" b="1" dirty="0">
                <a:solidFill>
                  <a:schemeClr val="tx1"/>
                </a:solidFill>
                <a:latin typeface="Cambria" panose="02040503050406030204" pitchFamily="18" charset="0"/>
                <a:ea typeface="Cambria" panose="02040503050406030204" pitchFamily="18" charset="0"/>
                <a:cs typeface="Verdana"/>
                <a:sym typeface="Verdana"/>
              </a:rPr>
              <a:t>PALLAVI R</a:t>
            </a:r>
          </a:p>
          <a:p>
            <a:pPr>
              <a:buClr>
                <a:srgbClr val="17365D"/>
              </a:buClr>
              <a:buSzPct val="100000"/>
            </a:pPr>
            <a:r>
              <a:rPr lang="en-US" sz="16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600" b="1" dirty="0" err="1">
                <a:latin typeface="Cambria" panose="02040503050406030204" pitchFamily="18" charset="0"/>
                <a:ea typeface="Cambria" panose="02040503050406030204" pitchFamily="18" charset="0"/>
                <a:cs typeface="Verdana"/>
                <a:sym typeface="Verdana"/>
              </a:rPr>
              <a:t>Mr.Srinivas</a:t>
            </a:r>
            <a:r>
              <a:rPr lang="en-US" sz="1600" b="1" dirty="0">
                <a:latin typeface="Cambria" panose="02040503050406030204" pitchFamily="18" charset="0"/>
                <a:ea typeface="Cambria" panose="02040503050406030204" pitchFamily="18" charset="0"/>
                <a:cs typeface="Verdana"/>
                <a:sym typeface="Verdana"/>
              </a:rPr>
              <a:t> Mishra</a:t>
            </a:r>
            <a:endParaRPr lang="en-US" sz="16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6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6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16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16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sz="2800" b="1"/>
              <a:t>Hardware and Software Details</a:t>
            </a:r>
            <a:br>
              <a:rPr lang="en-US" sz="2800" b="1"/>
            </a:br>
            <a:endParaRPr/>
          </a:p>
        </p:txBody>
      </p:sp>
      <p:sp>
        <p:nvSpPr>
          <p:cNvPr id="139" name="Google Shape;139;p2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None/>
            </a:pPr>
            <a:r>
              <a:rPr lang="en-US" sz="1400" b="1"/>
              <a:t>Hardware and Software Details</a:t>
            </a:r>
            <a:endParaRPr/>
          </a:p>
          <a:p>
            <a:pPr marL="0" lvl="0" indent="0" algn="l" rtl="0">
              <a:spcBef>
                <a:spcPts val="280"/>
              </a:spcBef>
              <a:spcAft>
                <a:spcPts val="0"/>
              </a:spcAft>
              <a:buClr>
                <a:schemeClr val="dk1"/>
              </a:buClr>
              <a:buSzPts val="1400"/>
              <a:buNone/>
            </a:pPr>
            <a:r>
              <a:rPr lang="en-US" sz="1400"/>
              <a:t>Hardware Requirements</a:t>
            </a:r>
            <a:endParaRPr/>
          </a:p>
          <a:p>
            <a:pPr marL="0" lvl="0" indent="0" algn="l" rtl="0">
              <a:spcBef>
                <a:spcPts val="280"/>
              </a:spcBef>
              <a:spcAft>
                <a:spcPts val="0"/>
              </a:spcAft>
              <a:buClr>
                <a:schemeClr val="dk1"/>
              </a:buClr>
              <a:buSzPts val="1400"/>
              <a:buNone/>
            </a:pPr>
            <a:r>
              <a:rPr lang="en-US" sz="1400"/>
              <a:t>Processor: Multi-core (e.g., Intel Xeon, AMD Ryzen)</a:t>
            </a:r>
            <a:endParaRPr/>
          </a:p>
          <a:p>
            <a:pPr marL="0" lvl="0" indent="0" algn="l" rtl="0">
              <a:spcBef>
                <a:spcPts val="280"/>
              </a:spcBef>
              <a:spcAft>
                <a:spcPts val="0"/>
              </a:spcAft>
              <a:buClr>
                <a:schemeClr val="dk1"/>
              </a:buClr>
              <a:buSzPts val="1400"/>
              <a:buNone/>
            </a:pPr>
            <a:r>
              <a:rPr lang="en-US" sz="1400"/>
              <a:t>RAM: Minimum 16 GB</a:t>
            </a:r>
            <a:endParaRPr/>
          </a:p>
          <a:p>
            <a:pPr marL="0" lvl="0" indent="0" algn="l" rtl="0">
              <a:spcBef>
                <a:spcPts val="280"/>
              </a:spcBef>
              <a:spcAft>
                <a:spcPts val="0"/>
              </a:spcAft>
              <a:buClr>
                <a:schemeClr val="dk1"/>
              </a:buClr>
              <a:buSzPts val="1400"/>
              <a:buNone/>
            </a:pPr>
            <a:r>
              <a:rPr lang="en-US" sz="1400"/>
              <a:t>Storage: SSD, at least 512 GB</a:t>
            </a:r>
            <a:endParaRPr/>
          </a:p>
          <a:p>
            <a:pPr marL="0" lvl="0" indent="0" algn="l" rtl="0">
              <a:spcBef>
                <a:spcPts val="280"/>
              </a:spcBef>
              <a:spcAft>
                <a:spcPts val="0"/>
              </a:spcAft>
              <a:buClr>
                <a:schemeClr val="dk1"/>
              </a:buClr>
              <a:buSzPts val="1400"/>
              <a:buNone/>
            </a:pPr>
            <a:r>
              <a:rPr lang="en-US" sz="1400"/>
              <a:t>Network: High-speed internet (100 Mbps or more)</a:t>
            </a:r>
            <a:endParaRPr/>
          </a:p>
          <a:p>
            <a:pPr marL="0" lvl="0" indent="0" algn="l" rtl="0">
              <a:spcBef>
                <a:spcPts val="280"/>
              </a:spcBef>
              <a:spcAft>
                <a:spcPts val="0"/>
              </a:spcAft>
              <a:buClr>
                <a:schemeClr val="dk1"/>
              </a:buClr>
              <a:buSzPts val="1400"/>
              <a:buNone/>
            </a:pPr>
            <a:r>
              <a:rPr lang="en-US" sz="1400"/>
              <a:t>IoT Sensors</a:t>
            </a:r>
            <a:endParaRPr sz="1400"/>
          </a:p>
          <a:p>
            <a:pPr marL="0" lvl="0" indent="0" algn="l" rtl="0">
              <a:spcBef>
                <a:spcPts val="280"/>
              </a:spcBef>
              <a:spcAft>
                <a:spcPts val="0"/>
              </a:spcAft>
              <a:buClr>
                <a:schemeClr val="dk1"/>
              </a:buClr>
              <a:buSzPts val="1400"/>
              <a:buNone/>
            </a:pPr>
            <a:r>
              <a:rPr lang="en-US" sz="1400"/>
              <a:t>Edge Devices</a:t>
            </a:r>
            <a:endParaRPr sz="1400"/>
          </a:p>
          <a:p>
            <a:pPr marL="0" lvl="0" indent="0" algn="l" rtl="0">
              <a:spcBef>
                <a:spcPts val="280"/>
              </a:spcBef>
              <a:spcAft>
                <a:spcPts val="0"/>
              </a:spcAft>
              <a:buClr>
                <a:schemeClr val="dk1"/>
              </a:buClr>
              <a:buSzPts val="1400"/>
              <a:buNone/>
            </a:pPr>
            <a:r>
              <a:rPr lang="en-US" sz="1400" b="1"/>
              <a:t>Software Requirements</a:t>
            </a:r>
            <a:endParaRPr/>
          </a:p>
          <a:p>
            <a:pPr marL="0" lvl="0" indent="0" algn="l" rtl="0">
              <a:spcBef>
                <a:spcPts val="280"/>
              </a:spcBef>
              <a:spcAft>
                <a:spcPts val="0"/>
              </a:spcAft>
              <a:buClr>
                <a:schemeClr val="dk1"/>
              </a:buClr>
              <a:buSzPts val="1400"/>
              <a:buNone/>
            </a:pPr>
            <a:r>
              <a:rPr lang="en-US" sz="1400"/>
              <a:t>Operating System:  Windows Server</a:t>
            </a:r>
            <a:endParaRPr/>
          </a:p>
          <a:p>
            <a:pPr marL="0" lvl="0" indent="0" algn="l" rtl="0">
              <a:spcBef>
                <a:spcPts val="280"/>
              </a:spcBef>
              <a:spcAft>
                <a:spcPts val="0"/>
              </a:spcAft>
              <a:buClr>
                <a:schemeClr val="dk1"/>
              </a:buClr>
              <a:buSzPts val="1400"/>
              <a:buNone/>
            </a:pPr>
            <a:endParaRPr sz="1400"/>
          </a:p>
          <a:p>
            <a:pPr marL="0" lvl="0" indent="0" algn="l" rtl="0">
              <a:spcBef>
                <a:spcPts val="280"/>
              </a:spcBef>
              <a:spcAft>
                <a:spcPts val="0"/>
              </a:spcAft>
              <a:buClr>
                <a:schemeClr val="dk1"/>
              </a:buClr>
              <a:buSzPts val="1400"/>
              <a:buNone/>
            </a:pPr>
            <a:r>
              <a:rPr lang="en-US" sz="1400" b="1"/>
              <a:t>Programming Languages:</a:t>
            </a:r>
            <a:endParaRPr/>
          </a:p>
          <a:p>
            <a:pPr marL="0" lvl="0" indent="0" algn="l" rtl="0">
              <a:spcBef>
                <a:spcPts val="280"/>
              </a:spcBef>
              <a:spcAft>
                <a:spcPts val="0"/>
              </a:spcAft>
              <a:buClr>
                <a:schemeClr val="dk1"/>
              </a:buClr>
              <a:buSzPts val="1400"/>
              <a:buNone/>
            </a:pPr>
            <a:r>
              <a:rPr lang="en-US" sz="1400"/>
              <a:t>Development Tools:</a:t>
            </a:r>
            <a:endParaRPr/>
          </a:p>
          <a:p>
            <a:pPr marL="0" lvl="0" indent="0" algn="l" rtl="0">
              <a:spcBef>
                <a:spcPts val="280"/>
              </a:spcBef>
              <a:spcAft>
                <a:spcPts val="0"/>
              </a:spcAft>
              <a:buClr>
                <a:schemeClr val="dk1"/>
              </a:buClr>
              <a:buSzPts val="1400"/>
              <a:buNone/>
            </a:pPr>
            <a:r>
              <a:rPr lang="en-US" sz="1100"/>
              <a:t>TensorFlow / Keras: For developing and training predictive maintenance models using deep learning.</a:t>
            </a:r>
            <a:endParaRPr/>
          </a:p>
          <a:p>
            <a:pPr marL="0" lvl="0" indent="0" algn="l" rtl="0">
              <a:spcBef>
                <a:spcPts val="280"/>
              </a:spcBef>
              <a:spcAft>
                <a:spcPts val="0"/>
              </a:spcAft>
              <a:buClr>
                <a:schemeClr val="dk1"/>
              </a:buClr>
              <a:buSzPts val="1400"/>
              <a:buNone/>
            </a:pPr>
            <a:r>
              <a:rPr lang="en-US" sz="1400"/>
              <a:t>Frontend: React Native or Flutter for mobile app development.</a:t>
            </a:r>
            <a:endParaRPr/>
          </a:p>
          <a:p>
            <a:pPr marL="0" lvl="0" indent="0" algn="l" rtl="0">
              <a:spcBef>
                <a:spcPts val="280"/>
              </a:spcBef>
              <a:spcAft>
                <a:spcPts val="0"/>
              </a:spcAft>
              <a:buClr>
                <a:schemeClr val="dk1"/>
              </a:buClr>
              <a:buSzPts val="1400"/>
              <a:buNone/>
            </a:pPr>
            <a:r>
              <a:rPr lang="en-US" sz="1400"/>
              <a:t>Machine Learning:</a:t>
            </a:r>
            <a:endParaRPr/>
          </a:p>
          <a:p>
            <a:pPr marL="0" lvl="0" indent="0" algn="l" rtl="0">
              <a:spcBef>
                <a:spcPts val="280"/>
              </a:spcBef>
              <a:spcAft>
                <a:spcPts val="0"/>
              </a:spcAft>
              <a:buClr>
                <a:schemeClr val="dk1"/>
              </a:buClr>
              <a:buSzPts val="1400"/>
              <a:buNone/>
            </a:pPr>
            <a:endParaRPr sz="1400"/>
          </a:p>
          <a:p>
            <a:pPr marL="0" lvl="0" indent="0" algn="l" rtl="0">
              <a:spcBef>
                <a:spcPts val="280"/>
              </a:spcBef>
              <a:spcAft>
                <a:spcPts val="0"/>
              </a:spcAft>
              <a:buClr>
                <a:schemeClr val="dk1"/>
              </a:buClr>
              <a:buSzPts val="1400"/>
              <a:buNone/>
            </a:pPr>
            <a:r>
              <a:rPr lang="en-US" sz="1400"/>
              <a:t>Libraries: Scikit-learn for basic algorithms; TensorFlow for advanced models (if needed).</a:t>
            </a:r>
            <a:endParaRPr/>
          </a:p>
          <a:p>
            <a:pPr marL="0" lvl="0" indent="0" algn="l" rtl="0">
              <a:spcBef>
                <a:spcPts val="280"/>
              </a:spcBef>
              <a:spcAft>
                <a:spcPts val="0"/>
              </a:spcAft>
              <a:buClr>
                <a:schemeClr val="dk1"/>
              </a:buClr>
              <a:buSzPts val="1400"/>
              <a:buNone/>
            </a:pPr>
            <a:r>
              <a:rPr lang="en-US" sz="1400"/>
              <a:t>Database:</a:t>
            </a:r>
            <a:endParaRPr sz="1400"/>
          </a:p>
          <a:p>
            <a:pPr marL="0" lvl="0" indent="0" algn="l" rtl="0">
              <a:spcBef>
                <a:spcPts val="280"/>
              </a:spcBef>
              <a:spcAft>
                <a:spcPts val="0"/>
              </a:spcAft>
              <a:buClr>
                <a:schemeClr val="dk1"/>
              </a:buClr>
              <a:buSzPts val="1400"/>
              <a:buNone/>
            </a:pPr>
            <a:r>
              <a:rPr lang="en-US" sz="1400"/>
              <a:t>Options: MySQL or PostgreSQL (SQL) for structured data, and MongoDB (NoSQL) for unstructured data.</a:t>
            </a:r>
            <a:endParaRPr/>
          </a:p>
          <a:p>
            <a:pPr marL="0" lvl="0" indent="0" algn="l" rtl="0">
              <a:spcBef>
                <a:spcPts val="280"/>
              </a:spcBef>
              <a:spcAft>
                <a:spcPts val="0"/>
              </a:spcAft>
              <a:buClr>
                <a:schemeClr val="dk1"/>
              </a:buClr>
              <a:buSzPts val="1400"/>
              <a:buNone/>
            </a:pP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body" idx="1"/>
          </p:nvPr>
        </p:nvSpPr>
        <p:spPr>
          <a:xfrm>
            <a:off x="762000" y="952501"/>
            <a:ext cx="10668000" cy="4953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The main objectives of implementing predictive analysis in pharmaceutical equipment maintenance are as follows:</a:t>
            </a:r>
            <a:endParaRPr sz="1500">
              <a:latin typeface="Arial"/>
              <a:ea typeface="Arial"/>
              <a:cs typeface="Arial"/>
              <a:sym typeface="Arial"/>
            </a:endParaRPr>
          </a:p>
          <a:p>
            <a:pPr marL="457200" lvl="0" indent="-323850" algn="l" rtl="0">
              <a:lnSpc>
                <a:spcPct val="115000"/>
              </a:lnSpc>
              <a:spcBef>
                <a:spcPts val="1200"/>
              </a:spcBef>
              <a:spcAft>
                <a:spcPts val="0"/>
              </a:spcAft>
              <a:buSzPts val="1500"/>
              <a:buAutoNum type="arabicPeriod"/>
            </a:pPr>
            <a:r>
              <a:rPr lang="en-US" sz="1500" b="1">
                <a:latin typeface="Arial"/>
                <a:ea typeface="Arial"/>
                <a:cs typeface="Arial"/>
                <a:sym typeface="Arial"/>
              </a:rPr>
              <a:t>Minimize Equipment Downtime:</a:t>
            </a:r>
            <a:endParaRPr sz="1500" b="1">
              <a:latin typeface="Arial"/>
              <a:ea typeface="Arial"/>
              <a:cs typeface="Arial"/>
              <a:sym typeface="Arial"/>
            </a:endParaRPr>
          </a:p>
          <a:p>
            <a:pPr marL="914400" lvl="1" indent="-323850" algn="l" rtl="0">
              <a:lnSpc>
                <a:spcPct val="115000"/>
              </a:lnSpc>
              <a:spcBef>
                <a:spcPts val="0"/>
              </a:spcBef>
              <a:spcAft>
                <a:spcPts val="0"/>
              </a:spcAft>
              <a:buSzPts val="1500"/>
              <a:buChar char="○"/>
            </a:pPr>
            <a:r>
              <a:rPr lang="en-US" sz="1500">
                <a:latin typeface="Arial"/>
                <a:ea typeface="Arial"/>
                <a:cs typeface="Arial"/>
                <a:sym typeface="Arial"/>
              </a:rPr>
              <a:t>To proactively predict and prevent equipment malfunctions, thereby reducing unplanned downtime and ensuring continuous pharmaceutical production.</a:t>
            </a:r>
            <a:endParaRPr sz="1500">
              <a:latin typeface="Arial"/>
              <a:ea typeface="Arial"/>
              <a:cs typeface="Arial"/>
              <a:sym typeface="Arial"/>
            </a:endParaRPr>
          </a:p>
          <a:p>
            <a:pPr marL="457200" lvl="0" indent="-323850" algn="l" rtl="0">
              <a:lnSpc>
                <a:spcPct val="115000"/>
              </a:lnSpc>
              <a:spcBef>
                <a:spcPts val="0"/>
              </a:spcBef>
              <a:spcAft>
                <a:spcPts val="0"/>
              </a:spcAft>
              <a:buSzPts val="1500"/>
              <a:buAutoNum type="arabicPeriod"/>
            </a:pPr>
            <a:r>
              <a:rPr lang="en-US" sz="1500" b="1">
                <a:latin typeface="Arial"/>
                <a:ea typeface="Arial"/>
                <a:cs typeface="Arial"/>
                <a:sym typeface="Arial"/>
              </a:rPr>
              <a:t>Enhance Equipment Lifespan:</a:t>
            </a:r>
            <a:endParaRPr sz="1500" b="1">
              <a:latin typeface="Arial"/>
              <a:ea typeface="Arial"/>
              <a:cs typeface="Arial"/>
              <a:sym typeface="Arial"/>
            </a:endParaRPr>
          </a:p>
          <a:p>
            <a:pPr marL="914400" lvl="1" indent="-323850" algn="l" rtl="0">
              <a:lnSpc>
                <a:spcPct val="115000"/>
              </a:lnSpc>
              <a:spcBef>
                <a:spcPts val="0"/>
              </a:spcBef>
              <a:spcAft>
                <a:spcPts val="0"/>
              </a:spcAft>
              <a:buSzPts val="1500"/>
              <a:buChar char="○"/>
            </a:pPr>
            <a:r>
              <a:rPr lang="en-US" sz="1500">
                <a:latin typeface="Arial"/>
                <a:ea typeface="Arial"/>
                <a:cs typeface="Arial"/>
                <a:sym typeface="Arial"/>
              </a:rPr>
              <a:t>To optimize the performance of manufacturing equipment by addressing maintenance needs before significant wear and tear occur, extending the operational life of machines.</a:t>
            </a:r>
            <a:endParaRPr sz="1500">
              <a:latin typeface="Arial"/>
              <a:ea typeface="Arial"/>
              <a:cs typeface="Arial"/>
              <a:sym typeface="Arial"/>
            </a:endParaRPr>
          </a:p>
          <a:p>
            <a:pPr marL="457200" lvl="0" indent="-323850" algn="l" rtl="0">
              <a:lnSpc>
                <a:spcPct val="115000"/>
              </a:lnSpc>
              <a:spcBef>
                <a:spcPts val="0"/>
              </a:spcBef>
              <a:spcAft>
                <a:spcPts val="0"/>
              </a:spcAft>
              <a:buSzPts val="1500"/>
              <a:buAutoNum type="arabicPeriod"/>
            </a:pPr>
            <a:r>
              <a:rPr lang="en-US" sz="1500" b="1">
                <a:latin typeface="Arial"/>
                <a:ea typeface="Arial"/>
                <a:cs typeface="Arial"/>
                <a:sym typeface="Arial"/>
              </a:rPr>
              <a:t>Ensure Consistent Product Quality:</a:t>
            </a:r>
            <a:endParaRPr sz="1500" b="1">
              <a:latin typeface="Arial"/>
              <a:ea typeface="Arial"/>
              <a:cs typeface="Arial"/>
              <a:sym typeface="Arial"/>
            </a:endParaRPr>
          </a:p>
          <a:p>
            <a:pPr marL="914400" lvl="1" indent="-323850" algn="l" rtl="0">
              <a:lnSpc>
                <a:spcPct val="115000"/>
              </a:lnSpc>
              <a:spcBef>
                <a:spcPts val="0"/>
              </a:spcBef>
              <a:spcAft>
                <a:spcPts val="0"/>
              </a:spcAft>
              <a:buSzPts val="1500"/>
              <a:buChar char="○"/>
            </a:pPr>
            <a:r>
              <a:rPr lang="en-US" sz="1500">
                <a:latin typeface="Arial"/>
                <a:ea typeface="Arial"/>
                <a:cs typeface="Arial"/>
                <a:sym typeface="Arial"/>
              </a:rPr>
              <a:t>To maintain high product quality standards by monitoring key machine parameters that directly affect drug manufacturing processes, ensuring compliance with pharmaceutical regulations.</a:t>
            </a:r>
            <a:endParaRPr sz="1500">
              <a:latin typeface="Arial"/>
              <a:ea typeface="Arial"/>
              <a:cs typeface="Arial"/>
              <a:sym typeface="Arial"/>
            </a:endParaRPr>
          </a:p>
          <a:p>
            <a:pPr marL="457200" lvl="0" indent="-323850" algn="l" rtl="0">
              <a:lnSpc>
                <a:spcPct val="115000"/>
              </a:lnSpc>
              <a:spcBef>
                <a:spcPts val="0"/>
              </a:spcBef>
              <a:spcAft>
                <a:spcPts val="0"/>
              </a:spcAft>
              <a:buSzPts val="1500"/>
              <a:buAutoNum type="arabicPeriod"/>
            </a:pPr>
            <a:r>
              <a:rPr lang="en-US" sz="1500" b="1">
                <a:latin typeface="Arial"/>
                <a:ea typeface="Arial"/>
                <a:cs typeface="Arial"/>
                <a:sym typeface="Arial"/>
              </a:rPr>
              <a:t>Improve Maintenance Efficiency:</a:t>
            </a:r>
            <a:endParaRPr sz="1500" b="1">
              <a:latin typeface="Arial"/>
              <a:ea typeface="Arial"/>
              <a:cs typeface="Arial"/>
              <a:sym typeface="Arial"/>
            </a:endParaRPr>
          </a:p>
          <a:p>
            <a:pPr marL="914400" lvl="1" indent="-323850" algn="l" rtl="0">
              <a:lnSpc>
                <a:spcPct val="115000"/>
              </a:lnSpc>
              <a:spcBef>
                <a:spcPts val="0"/>
              </a:spcBef>
              <a:spcAft>
                <a:spcPts val="0"/>
              </a:spcAft>
              <a:buSzPts val="1500"/>
              <a:buChar char="○"/>
            </a:pPr>
            <a:r>
              <a:rPr lang="en-US" sz="1500">
                <a:latin typeface="Arial"/>
                <a:ea typeface="Arial"/>
                <a:cs typeface="Arial"/>
                <a:sym typeface="Arial"/>
              </a:rPr>
              <a:t>To shift from reactive to predictive maintenance, ensuring that maintenance tasks are performed only when necessary, resulting in cost savings and efficient resource utilization.</a:t>
            </a:r>
            <a:endParaRPr sz="1500">
              <a:latin typeface="Arial"/>
              <a:ea typeface="Arial"/>
              <a:cs typeface="Arial"/>
              <a:sym typeface="Arial"/>
            </a:endParaRPr>
          </a:p>
          <a:p>
            <a:pPr marL="457200" lvl="0" indent="-323850" algn="l" rtl="0">
              <a:lnSpc>
                <a:spcPct val="115000"/>
              </a:lnSpc>
              <a:spcBef>
                <a:spcPts val="0"/>
              </a:spcBef>
              <a:spcAft>
                <a:spcPts val="0"/>
              </a:spcAft>
              <a:buSzPts val="1500"/>
              <a:buAutoNum type="arabicPeriod"/>
            </a:pPr>
            <a:r>
              <a:rPr lang="en-US" sz="1500" b="1">
                <a:latin typeface="Arial"/>
                <a:ea typeface="Arial"/>
                <a:cs typeface="Arial"/>
                <a:sym typeface="Arial"/>
              </a:rPr>
              <a:t>Optimize Inventory Management:</a:t>
            </a:r>
            <a:endParaRPr sz="1500" b="1">
              <a:latin typeface="Arial"/>
              <a:ea typeface="Arial"/>
              <a:cs typeface="Arial"/>
              <a:sym typeface="Arial"/>
            </a:endParaRPr>
          </a:p>
          <a:p>
            <a:pPr marL="914400" lvl="1" indent="-323850" algn="l" rtl="0">
              <a:lnSpc>
                <a:spcPct val="115000"/>
              </a:lnSpc>
              <a:spcBef>
                <a:spcPts val="0"/>
              </a:spcBef>
              <a:spcAft>
                <a:spcPts val="0"/>
              </a:spcAft>
              <a:buSzPts val="1500"/>
              <a:buChar char="○"/>
            </a:pPr>
            <a:r>
              <a:rPr lang="en-US" sz="1500">
                <a:latin typeface="Arial"/>
                <a:ea typeface="Arial"/>
                <a:cs typeface="Arial"/>
                <a:sym typeface="Arial"/>
              </a:rPr>
              <a:t>To streamline spare parts inventory by predicting when specific components will need replacement, preventing overstocking or shortages of critical parts.</a:t>
            </a:r>
            <a:endParaRPr sz="1500">
              <a:latin typeface="Arial"/>
              <a:ea typeface="Arial"/>
              <a:cs typeface="Arial"/>
              <a:sym typeface="Arial"/>
            </a:endParaRPr>
          </a:p>
          <a:p>
            <a:pPr marL="457200" lvl="0" indent="-323850" algn="l" rtl="0">
              <a:lnSpc>
                <a:spcPct val="115000"/>
              </a:lnSpc>
              <a:spcBef>
                <a:spcPts val="0"/>
              </a:spcBef>
              <a:spcAft>
                <a:spcPts val="0"/>
              </a:spcAft>
              <a:buSzPts val="1500"/>
              <a:buAutoNum type="arabicPeriod"/>
            </a:pPr>
            <a:r>
              <a:rPr lang="en-US" sz="1500" b="1">
                <a:latin typeface="Arial"/>
                <a:ea typeface="Arial"/>
                <a:cs typeface="Arial"/>
                <a:sym typeface="Arial"/>
              </a:rPr>
              <a:t>Reduce Operational Costs:</a:t>
            </a:r>
            <a:endParaRPr sz="1500" b="1">
              <a:latin typeface="Arial"/>
              <a:ea typeface="Arial"/>
              <a:cs typeface="Arial"/>
              <a:sym typeface="Arial"/>
            </a:endParaRPr>
          </a:p>
          <a:p>
            <a:pPr marL="914400" lvl="1" indent="-323850" algn="l" rtl="0">
              <a:lnSpc>
                <a:spcPct val="115000"/>
              </a:lnSpc>
              <a:spcBef>
                <a:spcPts val="0"/>
              </a:spcBef>
              <a:spcAft>
                <a:spcPts val="0"/>
              </a:spcAft>
              <a:buSzPts val="1500"/>
              <a:buChar char="○"/>
            </a:pPr>
            <a:r>
              <a:rPr lang="en-US" sz="1500">
                <a:latin typeface="Arial"/>
                <a:ea typeface="Arial"/>
                <a:cs typeface="Arial"/>
                <a:sym typeface="Arial"/>
              </a:rPr>
              <a:t>To lower overall maintenance costs through early detection of equipment failures and minimizing production halts, leading to improved profitability.</a:t>
            </a:r>
            <a:endParaRPr sz="2400" b="1"/>
          </a:p>
        </p:txBody>
      </p:sp>
      <p:sp>
        <p:nvSpPr>
          <p:cNvPr id="145" name="Google Shape;145;p2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Objectives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Methodology</a:t>
            </a:r>
            <a:endParaRPr/>
          </a:p>
        </p:txBody>
      </p:sp>
      <p:sp>
        <p:nvSpPr>
          <p:cNvPr id="151" name="Google Shape;151;p2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0" lvl="0" indent="0" algn="l" rtl="0">
              <a:lnSpc>
                <a:spcPct val="105000"/>
              </a:lnSpc>
              <a:spcBef>
                <a:spcPts val="1200"/>
              </a:spcBef>
              <a:spcAft>
                <a:spcPts val="0"/>
              </a:spcAft>
              <a:buClr>
                <a:schemeClr val="dk1"/>
              </a:buClr>
              <a:buSzPts val="1018"/>
              <a:buFont typeface="Arial"/>
              <a:buNone/>
            </a:pPr>
            <a:r>
              <a:rPr lang="en-US" sz="1117">
                <a:latin typeface="Arial"/>
                <a:ea typeface="Arial"/>
                <a:cs typeface="Arial"/>
                <a:sym typeface="Arial"/>
              </a:rPr>
              <a:t>The methodology for implementing predictive analysis in pharmaceutical equipment maintenance involves a systematic approach, integrating data collection, machine learning models, and real-time monitoring. The following steps outline the methodology:</a:t>
            </a:r>
            <a:endParaRPr sz="1117">
              <a:latin typeface="Arial"/>
              <a:ea typeface="Arial"/>
              <a:cs typeface="Arial"/>
              <a:sym typeface="Arial"/>
            </a:endParaRPr>
          </a:p>
          <a:p>
            <a:pPr marL="0" lvl="0" indent="0" algn="l" rtl="0">
              <a:lnSpc>
                <a:spcPct val="105000"/>
              </a:lnSpc>
              <a:spcBef>
                <a:spcPts val="1400"/>
              </a:spcBef>
              <a:spcAft>
                <a:spcPts val="0"/>
              </a:spcAft>
              <a:buClr>
                <a:schemeClr val="dk1"/>
              </a:buClr>
              <a:buSzPts val="1018"/>
              <a:buFont typeface="Arial"/>
              <a:buNone/>
            </a:pPr>
            <a:r>
              <a:rPr lang="en-US" sz="1302" b="1">
                <a:latin typeface="Arial"/>
                <a:ea typeface="Arial"/>
                <a:cs typeface="Arial"/>
                <a:sym typeface="Arial"/>
              </a:rPr>
              <a:t>1. System Design and Planning</a:t>
            </a:r>
            <a:endParaRPr sz="1302" b="1">
              <a:latin typeface="Arial"/>
              <a:ea typeface="Arial"/>
              <a:cs typeface="Arial"/>
              <a:sym typeface="Arial"/>
            </a:endParaRPr>
          </a:p>
          <a:p>
            <a:pPr marL="457200" lvl="0" indent="-299561" algn="l" rtl="0">
              <a:lnSpc>
                <a:spcPct val="105000"/>
              </a:lnSpc>
              <a:spcBef>
                <a:spcPts val="1200"/>
              </a:spcBef>
              <a:spcAft>
                <a:spcPts val="0"/>
              </a:spcAft>
              <a:buSzPts val="1118"/>
              <a:buChar char="●"/>
            </a:pPr>
            <a:r>
              <a:rPr lang="en-US" sz="1117" b="1">
                <a:latin typeface="Arial"/>
                <a:ea typeface="Arial"/>
                <a:cs typeface="Arial"/>
                <a:sym typeface="Arial"/>
              </a:rPr>
              <a:t>Objective Definition:</a:t>
            </a:r>
            <a:r>
              <a:rPr lang="en-US" sz="1117">
                <a:latin typeface="Arial"/>
                <a:ea typeface="Arial"/>
                <a:cs typeface="Arial"/>
                <a:sym typeface="Arial"/>
              </a:rPr>
              <a:t> Identify key goals for the predictive maintenance system, such as minimizing equipment downtime, improving product quality, and optimizing resource management.</a:t>
            </a:r>
            <a:endParaRPr sz="1117">
              <a:latin typeface="Arial"/>
              <a:ea typeface="Arial"/>
              <a:cs typeface="Arial"/>
              <a:sym typeface="Arial"/>
            </a:endParaRPr>
          </a:p>
          <a:p>
            <a:pPr marL="0" lvl="0" indent="0" algn="l" rtl="0">
              <a:lnSpc>
                <a:spcPct val="105000"/>
              </a:lnSpc>
              <a:spcBef>
                <a:spcPts val="1400"/>
              </a:spcBef>
              <a:spcAft>
                <a:spcPts val="0"/>
              </a:spcAft>
              <a:buClr>
                <a:schemeClr val="dk1"/>
              </a:buClr>
              <a:buSzPts val="1018"/>
              <a:buFont typeface="Arial"/>
              <a:buNone/>
            </a:pPr>
            <a:r>
              <a:rPr lang="en-US" sz="1302" b="1">
                <a:latin typeface="Arial"/>
                <a:ea typeface="Arial"/>
                <a:cs typeface="Arial"/>
                <a:sym typeface="Arial"/>
              </a:rPr>
              <a:t>2. Data Collection and Sensor Installation</a:t>
            </a:r>
            <a:endParaRPr sz="1302" b="1">
              <a:latin typeface="Arial"/>
              <a:ea typeface="Arial"/>
              <a:cs typeface="Arial"/>
              <a:sym typeface="Arial"/>
            </a:endParaRPr>
          </a:p>
          <a:p>
            <a:pPr marL="457200" lvl="0" indent="-299561" algn="l" rtl="0">
              <a:lnSpc>
                <a:spcPct val="105000"/>
              </a:lnSpc>
              <a:spcBef>
                <a:spcPts val="1200"/>
              </a:spcBef>
              <a:spcAft>
                <a:spcPts val="0"/>
              </a:spcAft>
              <a:buSzPts val="1118"/>
              <a:buChar char="●"/>
            </a:pPr>
            <a:r>
              <a:rPr lang="en-US" sz="1117" b="1">
                <a:latin typeface="Arial"/>
                <a:ea typeface="Arial"/>
                <a:cs typeface="Arial"/>
                <a:sym typeface="Arial"/>
              </a:rPr>
              <a:t>Sensor Deployment:</a:t>
            </a:r>
            <a:r>
              <a:rPr lang="en-US" sz="1117">
                <a:latin typeface="Arial"/>
                <a:ea typeface="Arial"/>
                <a:cs typeface="Arial"/>
                <a:sym typeface="Arial"/>
              </a:rPr>
              <a:t> Install IoT-enabled sensors on selected equipment to monitor key performance indicators (KPIs) such as machine temperature, pressure, vibrations, motor speeds.</a:t>
            </a:r>
            <a:endParaRPr sz="1117">
              <a:latin typeface="Arial"/>
              <a:ea typeface="Arial"/>
              <a:cs typeface="Arial"/>
              <a:sym typeface="Arial"/>
            </a:endParaRPr>
          </a:p>
          <a:p>
            <a:pPr marL="0" lvl="0" indent="0" algn="l" rtl="0">
              <a:lnSpc>
                <a:spcPct val="105000"/>
              </a:lnSpc>
              <a:spcBef>
                <a:spcPts val="1400"/>
              </a:spcBef>
              <a:spcAft>
                <a:spcPts val="0"/>
              </a:spcAft>
              <a:buClr>
                <a:schemeClr val="dk1"/>
              </a:buClr>
              <a:buSzPts val="1018"/>
              <a:buFont typeface="Arial"/>
              <a:buNone/>
            </a:pPr>
            <a:r>
              <a:rPr lang="en-US" sz="1302" b="1">
                <a:latin typeface="Arial"/>
                <a:ea typeface="Arial"/>
                <a:cs typeface="Arial"/>
                <a:sym typeface="Arial"/>
              </a:rPr>
              <a:t>3. Data Preprocessing</a:t>
            </a:r>
            <a:endParaRPr sz="1302" b="1">
              <a:latin typeface="Arial"/>
              <a:ea typeface="Arial"/>
              <a:cs typeface="Arial"/>
              <a:sym typeface="Arial"/>
            </a:endParaRPr>
          </a:p>
          <a:p>
            <a:pPr marL="457200" lvl="0" indent="-299561" algn="l" rtl="0">
              <a:lnSpc>
                <a:spcPct val="105000"/>
              </a:lnSpc>
              <a:spcBef>
                <a:spcPts val="1200"/>
              </a:spcBef>
              <a:spcAft>
                <a:spcPts val="0"/>
              </a:spcAft>
              <a:buSzPts val="1118"/>
              <a:buChar char="●"/>
            </a:pPr>
            <a:r>
              <a:rPr lang="en-US" sz="1117" b="1">
                <a:latin typeface="Arial"/>
                <a:ea typeface="Arial"/>
                <a:cs typeface="Arial"/>
                <a:sym typeface="Arial"/>
              </a:rPr>
              <a:t>Data Cleaning:</a:t>
            </a:r>
            <a:r>
              <a:rPr lang="en-US" sz="1117">
                <a:latin typeface="Arial"/>
                <a:ea typeface="Arial"/>
                <a:cs typeface="Arial"/>
                <a:sym typeface="Arial"/>
              </a:rPr>
              <a:t> Remove outliers, noise, or irrelevant data points to ensure the quality of the input data. Handle missing values through interpolation or imputation techniques.</a:t>
            </a:r>
            <a:endParaRPr sz="1117">
              <a:latin typeface="Arial"/>
              <a:ea typeface="Arial"/>
              <a:cs typeface="Arial"/>
              <a:sym typeface="Arial"/>
            </a:endParaRPr>
          </a:p>
          <a:p>
            <a:pPr marL="0" lvl="0" indent="0" algn="l" rtl="0">
              <a:lnSpc>
                <a:spcPct val="105000"/>
              </a:lnSpc>
              <a:spcBef>
                <a:spcPts val="1400"/>
              </a:spcBef>
              <a:spcAft>
                <a:spcPts val="0"/>
              </a:spcAft>
              <a:buClr>
                <a:schemeClr val="dk1"/>
              </a:buClr>
              <a:buSzPts val="1018"/>
              <a:buFont typeface="Arial"/>
              <a:buNone/>
            </a:pPr>
            <a:r>
              <a:rPr lang="en-US" sz="1302" b="1">
                <a:latin typeface="Arial"/>
                <a:ea typeface="Arial"/>
                <a:cs typeface="Arial"/>
                <a:sym typeface="Arial"/>
              </a:rPr>
              <a:t>4. Model Development</a:t>
            </a:r>
            <a:endParaRPr sz="1302" b="1">
              <a:latin typeface="Arial"/>
              <a:ea typeface="Arial"/>
              <a:cs typeface="Arial"/>
              <a:sym typeface="Arial"/>
            </a:endParaRPr>
          </a:p>
          <a:p>
            <a:pPr marL="457200" lvl="0" indent="-299561" algn="l" rtl="0">
              <a:lnSpc>
                <a:spcPct val="105000"/>
              </a:lnSpc>
              <a:spcBef>
                <a:spcPts val="1200"/>
              </a:spcBef>
              <a:spcAft>
                <a:spcPts val="0"/>
              </a:spcAft>
              <a:buSzPts val="1118"/>
              <a:buChar char="●"/>
            </a:pPr>
            <a:r>
              <a:rPr lang="en-US" sz="1117" b="1">
                <a:latin typeface="Arial"/>
                <a:ea typeface="Arial"/>
                <a:cs typeface="Arial"/>
                <a:sym typeface="Arial"/>
              </a:rPr>
              <a:t>Algorithm Selection:</a:t>
            </a:r>
            <a:r>
              <a:rPr lang="en-US" sz="1117">
                <a:latin typeface="Arial"/>
                <a:ea typeface="Arial"/>
                <a:cs typeface="Arial"/>
                <a:sym typeface="Arial"/>
              </a:rPr>
              <a:t> Use machine learning algorithms such as Random Forest, Support Vector Machines (SVM), or neural networks to build the predictive models. These algorithms will identify patterns in the data that correlate </a:t>
            </a:r>
            <a:endParaRPr sz="1117">
              <a:latin typeface="Arial"/>
              <a:ea typeface="Arial"/>
              <a:cs typeface="Arial"/>
              <a:sym typeface="Arial"/>
            </a:endParaRPr>
          </a:p>
          <a:p>
            <a:pPr marL="0" lvl="0" indent="0" algn="l" rtl="0">
              <a:lnSpc>
                <a:spcPct val="105000"/>
              </a:lnSpc>
              <a:spcBef>
                <a:spcPts val="1400"/>
              </a:spcBef>
              <a:spcAft>
                <a:spcPts val="0"/>
              </a:spcAft>
              <a:buClr>
                <a:schemeClr val="dk1"/>
              </a:buClr>
              <a:buSzPts val="1018"/>
              <a:buNone/>
            </a:pPr>
            <a:r>
              <a:rPr lang="en-US" sz="1302" b="1">
                <a:latin typeface="Arial"/>
                <a:ea typeface="Arial"/>
                <a:cs typeface="Arial"/>
                <a:sym typeface="Arial"/>
              </a:rPr>
              <a:t>5. System Integration</a:t>
            </a:r>
            <a:endParaRPr sz="1302" b="1">
              <a:latin typeface="Arial"/>
              <a:ea typeface="Arial"/>
              <a:cs typeface="Arial"/>
              <a:sym typeface="Arial"/>
            </a:endParaRPr>
          </a:p>
          <a:p>
            <a:pPr marL="0" lvl="0" indent="0" algn="l" rtl="0">
              <a:lnSpc>
                <a:spcPct val="105000"/>
              </a:lnSpc>
              <a:spcBef>
                <a:spcPts val="1400"/>
              </a:spcBef>
              <a:spcAft>
                <a:spcPts val="0"/>
              </a:spcAft>
              <a:buClr>
                <a:schemeClr val="dk1"/>
              </a:buClr>
              <a:buSzPts val="1018"/>
              <a:buFont typeface="Arial"/>
              <a:buNone/>
            </a:pPr>
            <a:r>
              <a:rPr lang="en-US" sz="1302" b="1">
                <a:latin typeface="Arial"/>
                <a:ea typeface="Arial"/>
                <a:cs typeface="Arial"/>
                <a:sym typeface="Arial"/>
              </a:rPr>
              <a:t>6. Pilot Testing and Validation</a:t>
            </a:r>
            <a:endParaRPr sz="1302" b="1">
              <a:latin typeface="Arial"/>
              <a:ea typeface="Arial"/>
              <a:cs typeface="Arial"/>
              <a:sym typeface="Arial"/>
            </a:endParaRPr>
          </a:p>
          <a:p>
            <a:pPr marL="0" lvl="0" indent="0" algn="l" rtl="0">
              <a:lnSpc>
                <a:spcPct val="105000"/>
              </a:lnSpc>
              <a:spcBef>
                <a:spcPts val="1200"/>
              </a:spcBef>
              <a:spcAft>
                <a:spcPts val="1200"/>
              </a:spcAft>
              <a:buSzPts val="1018"/>
              <a:buNone/>
            </a:pPr>
            <a:endParaRPr sz="232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body" idx="1"/>
          </p:nvPr>
        </p:nvSpPr>
        <p:spPr>
          <a:xfrm>
            <a:off x="812800" y="952500"/>
            <a:ext cx="10964700" cy="49530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444"/>
              </a:spcBef>
              <a:spcAft>
                <a:spcPts val="0"/>
              </a:spcAft>
              <a:buClr>
                <a:schemeClr val="dk1"/>
              </a:buClr>
              <a:buSzPts val="688"/>
              <a:buFont typeface="Arial"/>
              <a:buNone/>
            </a:pPr>
            <a:r>
              <a:rPr lang="en-US" sz="1287" b="1">
                <a:latin typeface="Arial"/>
                <a:ea typeface="Arial"/>
                <a:cs typeface="Arial"/>
                <a:sym typeface="Arial"/>
              </a:rPr>
              <a:t>Phase 1: Research and Planning (Weeks 1-2)</a:t>
            </a:r>
            <a:endParaRPr sz="1287" b="1">
              <a:latin typeface="Arial"/>
              <a:ea typeface="Arial"/>
              <a:cs typeface="Arial"/>
              <a:sym typeface="Arial"/>
            </a:endParaRPr>
          </a:p>
          <a:p>
            <a:pPr marL="457200" lvl="0" indent="-310356" algn="l" rtl="0">
              <a:lnSpc>
                <a:spcPct val="95000"/>
              </a:lnSpc>
              <a:spcBef>
                <a:spcPts val="1200"/>
              </a:spcBef>
              <a:spcAft>
                <a:spcPts val="0"/>
              </a:spcAft>
              <a:buSzPts val="1288"/>
              <a:buChar char="●"/>
            </a:pPr>
            <a:r>
              <a:rPr lang="en-US" sz="1287">
                <a:latin typeface="Arial"/>
                <a:ea typeface="Arial"/>
                <a:cs typeface="Arial"/>
                <a:sym typeface="Arial"/>
              </a:rPr>
              <a:t>Review existing literature on predictive analysis and its application in pharmaceutical manufacturing.</a:t>
            </a:r>
            <a:endParaRPr sz="1287">
              <a:latin typeface="Arial"/>
              <a:ea typeface="Arial"/>
              <a:cs typeface="Arial"/>
              <a:sym typeface="Arial"/>
            </a:endParaRPr>
          </a:p>
          <a:p>
            <a:pPr marL="457200" lvl="0" indent="-310356" algn="l" rtl="0">
              <a:lnSpc>
                <a:spcPct val="95000"/>
              </a:lnSpc>
              <a:spcBef>
                <a:spcPts val="0"/>
              </a:spcBef>
              <a:spcAft>
                <a:spcPts val="0"/>
              </a:spcAft>
              <a:buSzPts val="1288"/>
              <a:buChar char="●"/>
            </a:pPr>
            <a:r>
              <a:rPr lang="en-US" sz="1287">
                <a:latin typeface="Arial"/>
                <a:ea typeface="Arial"/>
                <a:cs typeface="Arial"/>
                <a:sym typeface="Arial"/>
              </a:rPr>
              <a:t>Identify key sensors, equipment, and parameters to monitor (e.g., temperature, pressure, vibration).</a:t>
            </a:r>
            <a:endParaRPr sz="1287">
              <a:latin typeface="Arial"/>
              <a:ea typeface="Arial"/>
              <a:cs typeface="Arial"/>
              <a:sym typeface="Arial"/>
            </a:endParaRPr>
          </a:p>
          <a:p>
            <a:pPr marL="0" lvl="0" indent="0" algn="l" rtl="0">
              <a:lnSpc>
                <a:spcPct val="95000"/>
              </a:lnSpc>
              <a:spcBef>
                <a:spcPts val="1200"/>
              </a:spcBef>
              <a:spcAft>
                <a:spcPts val="0"/>
              </a:spcAft>
              <a:buClr>
                <a:schemeClr val="dk1"/>
              </a:buClr>
              <a:buSzPts val="688"/>
              <a:buFont typeface="Arial"/>
              <a:buNone/>
            </a:pPr>
            <a:r>
              <a:rPr lang="en-US" sz="1287" b="1">
                <a:latin typeface="Arial"/>
                <a:ea typeface="Arial"/>
                <a:cs typeface="Arial"/>
                <a:sym typeface="Arial"/>
              </a:rPr>
              <a:t>Phase 2: Data Collection Setup (Weeks 3-5)</a:t>
            </a:r>
            <a:endParaRPr sz="1287" b="1">
              <a:latin typeface="Arial"/>
              <a:ea typeface="Arial"/>
              <a:cs typeface="Arial"/>
              <a:sym typeface="Arial"/>
            </a:endParaRPr>
          </a:p>
          <a:p>
            <a:pPr marL="457200" lvl="0" indent="-310356" algn="l" rtl="0">
              <a:lnSpc>
                <a:spcPct val="95000"/>
              </a:lnSpc>
              <a:spcBef>
                <a:spcPts val="1200"/>
              </a:spcBef>
              <a:spcAft>
                <a:spcPts val="0"/>
              </a:spcAft>
              <a:buSzPts val="1288"/>
              <a:buChar char="●"/>
            </a:pPr>
            <a:r>
              <a:rPr lang="en-US" sz="1287">
                <a:latin typeface="Arial"/>
                <a:ea typeface="Arial"/>
                <a:cs typeface="Arial"/>
                <a:sym typeface="Arial"/>
              </a:rPr>
              <a:t>Install and configure sensors on critical pharmaceutical manufacturing equipment.</a:t>
            </a:r>
            <a:endParaRPr sz="1287">
              <a:latin typeface="Arial"/>
              <a:ea typeface="Arial"/>
              <a:cs typeface="Arial"/>
              <a:sym typeface="Arial"/>
            </a:endParaRPr>
          </a:p>
          <a:p>
            <a:pPr marL="457200" lvl="0" indent="-310356" algn="l" rtl="0">
              <a:lnSpc>
                <a:spcPct val="95000"/>
              </a:lnSpc>
              <a:spcBef>
                <a:spcPts val="0"/>
              </a:spcBef>
              <a:spcAft>
                <a:spcPts val="0"/>
              </a:spcAft>
              <a:buSzPts val="1288"/>
              <a:buChar char="●"/>
            </a:pPr>
            <a:r>
              <a:rPr lang="en-US" sz="1287">
                <a:latin typeface="Arial"/>
                <a:ea typeface="Arial"/>
                <a:cs typeface="Arial"/>
                <a:sym typeface="Arial"/>
              </a:rPr>
              <a:t>Set up IoT devices and monitoring systems for real-time data capture.</a:t>
            </a:r>
            <a:endParaRPr sz="1287">
              <a:latin typeface="Arial"/>
              <a:ea typeface="Arial"/>
              <a:cs typeface="Arial"/>
              <a:sym typeface="Arial"/>
            </a:endParaRPr>
          </a:p>
          <a:p>
            <a:pPr marL="0" lvl="0" indent="0" algn="l" rtl="0">
              <a:lnSpc>
                <a:spcPct val="95000"/>
              </a:lnSpc>
              <a:spcBef>
                <a:spcPts val="1200"/>
              </a:spcBef>
              <a:spcAft>
                <a:spcPts val="0"/>
              </a:spcAft>
              <a:buClr>
                <a:schemeClr val="dk1"/>
              </a:buClr>
              <a:buSzPts val="688"/>
              <a:buFont typeface="Arial"/>
              <a:buNone/>
            </a:pPr>
            <a:r>
              <a:rPr lang="en-US" sz="1287" b="1">
                <a:latin typeface="Arial"/>
                <a:ea typeface="Arial"/>
                <a:cs typeface="Arial"/>
                <a:sym typeface="Arial"/>
              </a:rPr>
              <a:t>Phase 3: Model Development and Training (Weeks 6-8)</a:t>
            </a:r>
            <a:endParaRPr sz="1287" b="1">
              <a:latin typeface="Arial"/>
              <a:ea typeface="Arial"/>
              <a:cs typeface="Arial"/>
              <a:sym typeface="Arial"/>
            </a:endParaRPr>
          </a:p>
          <a:p>
            <a:pPr marL="457200" lvl="0" indent="-310356" algn="l" rtl="0">
              <a:lnSpc>
                <a:spcPct val="95000"/>
              </a:lnSpc>
              <a:spcBef>
                <a:spcPts val="1200"/>
              </a:spcBef>
              <a:spcAft>
                <a:spcPts val="0"/>
              </a:spcAft>
              <a:buSzPts val="1288"/>
              <a:buChar char="●"/>
            </a:pPr>
            <a:r>
              <a:rPr lang="en-US" sz="1287">
                <a:latin typeface="Arial"/>
                <a:ea typeface="Arial"/>
                <a:cs typeface="Arial"/>
                <a:sym typeface="Arial"/>
              </a:rPr>
              <a:t>Develop machine learning models using collected data to predict equipment failures and malfunctions.</a:t>
            </a:r>
            <a:endParaRPr sz="1287">
              <a:latin typeface="Arial"/>
              <a:ea typeface="Arial"/>
              <a:cs typeface="Arial"/>
              <a:sym typeface="Arial"/>
            </a:endParaRPr>
          </a:p>
          <a:p>
            <a:pPr marL="457200" lvl="0" indent="-310356" algn="l" rtl="0">
              <a:lnSpc>
                <a:spcPct val="95000"/>
              </a:lnSpc>
              <a:spcBef>
                <a:spcPts val="0"/>
              </a:spcBef>
              <a:spcAft>
                <a:spcPts val="0"/>
              </a:spcAft>
              <a:buSzPts val="1288"/>
              <a:buChar char="●"/>
            </a:pPr>
            <a:r>
              <a:rPr lang="en-US" sz="1287">
                <a:latin typeface="Arial"/>
                <a:ea typeface="Arial"/>
                <a:cs typeface="Arial"/>
                <a:sym typeface="Arial"/>
              </a:rPr>
              <a:t>Train models on historical data to recognize patterns of failure or performance degradation.</a:t>
            </a:r>
            <a:endParaRPr sz="1287">
              <a:latin typeface="Arial"/>
              <a:ea typeface="Arial"/>
              <a:cs typeface="Arial"/>
              <a:sym typeface="Arial"/>
            </a:endParaRPr>
          </a:p>
          <a:p>
            <a:pPr marL="0" lvl="0" indent="0" algn="l" rtl="0">
              <a:lnSpc>
                <a:spcPct val="95000"/>
              </a:lnSpc>
              <a:spcBef>
                <a:spcPts val="1200"/>
              </a:spcBef>
              <a:spcAft>
                <a:spcPts val="0"/>
              </a:spcAft>
              <a:buSzPts val="688"/>
              <a:buNone/>
            </a:pPr>
            <a:r>
              <a:rPr lang="en-US" sz="1287" b="1">
                <a:latin typeface="Arial"/>
                <a:ea typeface="Arial"/>
                <a:cs typeface="Arial"/>
                <a:sym typeface="Arial"/>
              </a:rPr>
              <a:t>Phase 4: Implementation of Predictive Analytics System (Weeks 9-10)</a:t>
            </a:r>
            <a:endParaRPr sz="1287" b="1">
              <a:latin typeface="Arial"/>
              <a:ea typeface="Arial"/>
              <a:cs typeface="Arial"/>
              <a:sym typeface="Arial"/>
            </a:endParaRPr>
          </a:p>
          <a:p>
            <a:pPr marL="457200" lvl="0" indent="-310356" algn="l" rtl="0">
              <a:lnSpc>
                <a:spcPct val="95000"/>
              </a:lnSpc>
              <a:spcBef>
                <a:spcPts val="1200"/>
              </a:spcBef>
              <a:spcAft>
                <a:spcPts val="0"/>
              </a:spcAft>
              <a:buSzPts val="1288"/>
              <a:buChar char="●"/>
            </a:pPr>
            <a:r>
              <a:rPr lang="en-US" sz="1287">
                <a:latin typeface="Arial"/>
                <a:ea typeface="Arial"/>
                <a:cs typeface="Arial"/>
                <a:sym typeface="Arial"/>
              </a:rPr>
              <a:t>Integrate predictive models into the maintenance system.</a:t>
            </a:r>
            <a:endParaRPr sz="1287">
              <a:latin typeface="Arial"/>
              <a:ea typeface="Arial"/>
              <a:cs typeface="Arial"/>
              <a:sym typeface="Arial"/>
            </a:endParaRPr>
          </a:p>
          <a:p>
            <a:pPr marL="0" lvl="0" indent="0" algn="l" rtl="0">
              <a:lnSpc>
                <a:spcPct val="95000"/>
              </a:lnSpc>
              <a:spcBef>
                <a:spcPts val="1200"/>
              </a:spcBef>
              <a:spcAft>
                <a:spcPts val="0"/>
              </a:spcAft>
              <a:buSzPts val="688"/>
              <a:buNone/>
            </a:pPr>
            <a:r>
              <a:rPr lang="en-US" sz="1287" b="1">
                <a:latin typeface="Arial"/>
                <a:ea typeface="Arial"/>
                <a:cs typeface="Arial"/>
                <a:sym typeface="Arial"/>
              </a:rPr>
              <a:t>Phase 5: Testing and Evaluation (Weeks 11-12)</a:t>
            </a:r>
            <a:endParaRPr sz="1287" b="1">
              <a:latin typeface="Arial"/>
              <a:ea typeface="Arial"/>
              <a:cs typeface="Arial"/>
              <a:sym typeface="Arial"/>
            </a:endParaRPr>
          </a:p>
          <a:p>
            <a:pPr marL="457200" lvl="0" indent="-310356" algn="l" rtl="0">
              <a:lnSpc>
                <a:spcPct val="95000"/>
              </a:lnSpc>
              <a:spcBef>
                <a:spcPts val="1200"/>
              </a:spcBef>
              <a:spcAft>
                <a:spcPts val="0"/>
              </a:spcAft>
              <a:buSzPts val="1288"/>
              <a:buChar char="●"/>
            </a:pPr>
            <a:r>
              <a:rPr lang="en-US" sz="1287">
                <a:latin typeface="Arial"/>
                <a:ea typeface="Arial"/>
                <a:cs typeface="Arial"/>
                <a:sym typeface="Arial"/>
              </a:rPr>
              <a:t>Conduct a pilot run to test the predictive analytics system on selected equipment.</a:t>
            </a:r>
            <a:endParaRPr sz="1287">
              <a:latin typeface="Arial"/>
              <a:ea typeface="Arial"/>
              <a:cs typeface="Arial"/>
              <a:sym typeface="Arial"/>
            </a:endParaRPr>
          </a:p>
          <a:p>
            <a:pPr marL="0" lvl="0" indent="0" algn="l" rtl="0">
              <a:lnSpc>
                <a:spcPct val="95000"/>
              </a:lnSpc>
              <a:spcBef>
                <a:spcPts val="1200"/>
              </a:spcBef>
              <a:spcAft>
                <a:spcPts val="0"/>
              </a:spcAft>
              <a:buSzPts val="688"/>
              <a:buNone/>
            </a:pPr>
            <a:r>
              <a:rPr lang="en-US" sz="1287" b="1">
                <a:latin typeface="Arial"/>
                <a:ea typeface="Arial"/>
                <a:cs typeface="Arial"/>
                <a:sym typeface="Arial"/>
              </a:rPr>
              <a:t>Phase 6: Full-Scale Deployment (Weeks 13-15)</a:t>
            </a:r>
            <a:endParaRPr sz="1287" b="1">
              <a:latin typeface="Arial"/>
              <a:ea typeface="Arial"/>
              <a:cs typeface="Arial"/>
              <a:sym typeface="Arial"/>
            </a:endParaRPr>
          </a:p>
          <a:p>
            <a:pPr marL="457200" lvl="0" indent="-310356" algn="l" rtl="0">
              <a:lnSpc>
                <a:spcPct val="95000"/>
              </a:lnSpc>
              <a:spcBef>
                <a:spcPts val="1200"/>
              </a:spcBef>
              <a:spcAft>
                <a:spcPts val="0"/>
              </a:spcAft>
              <a:buSzPts val="1288"/>
              <a:buChar char="●"/>
            </a:pPr>
            <a:r>
              <a:rPr lang="en-US" sz="1287">
                <a:latin typeface="Arial"/>
                <a:ea typeface="Arial"/>
                <a:cs typeface="Arial"/>
                <a:sym typeface="Arial"/>
              </a:rPr>
              <a:t>Roll out the predictive maintenance system across all relevant equipment in the facility.</a:t>
            </a:r>
            <a:endParaRPr sz="1287">
              <a:latin typeface="Arial"/>
              <a:ea typeface="Arial"/>
              <a:cs typeface="Arial"/>
              <a:sym typeface="Arial"/>
            </a:endParaRPr>
          </a:p>
          <a:p>
            <a:pPr marL="0" lvl="0" indent="0" algn="l" rtl="0">
              <a:lnSpc>
                <a:spcPct val="95000"/>
              </a:lnSpc>
              <a:spcBef>
                <a:spcPts val="1200"/>
              </a:spcBef>
              <a:spcAft>
                <a:spcPts val="0"/>
              </a:spcAft>
              <a:buSzPts val="688"/>
              <a:buNone/>
            </a:pPr>
            <a:r>
              <a:rPr lang="en-US" sz="1287" b="1">
                <a:latin typeface="Arial"/>
                <a:ea typeface="Arial"/>
                <a:cs typeface="Arial"/>
                <a:sym typeface="Arial"/>
              </a:rPr>
              <a:t>Phase 7: Performance Monitoring and Optimization (Weeks 16-18)</a:t>
            </a:r>
            <a:endParaRPr sz="1287" b="1">
              <a:latin typeface="Arial"/>
              <a:ea typeface="Arial"/>
              <a:cs typeface="Arial"/>
              <a:sym typeface="Arial"/>
            </a:endParaRPr>
          </a:p>
          <a:p>
            <a:pPr marL="0" lvl="0" indent="0" algn="l" rtl="0">
              <a:lnSpc>
                <a:spcPct val="95000"/>
              </a:lnSpc>
              <a:spcBef>
                <a:spcPts val="1200"/>
              </a:spcBef>
              <a:spcAft>
                <a:spcPts val="0"/>
              </a:spcAft>
              <a:buSzPts val="688"/>
              <a:buNone/>
            </a:pPr>
            <a:endParaRPr sz="1287">
              <a:latin typeface="Arial"/>
              <a:ea typeface="Arial"/>
              <a:cs typeface="Arial"/>
              <a:sym typeface="Arial"/>
            </a:endParaRPr>
          </a:p>
          <a:p>
            <a:pPr marL="0" lvl="0" indent="0" algn="l" rtl="0">
              <a:lnSpc>
                <a:spcPct val="80000"/>
              </a:lnSpc>
              <a:spcBef>
                <a:spcPts val="1200"/>
              </a:spcBef>
              <a:spcAft>
                <a:spcPts val="0"/>
              </a:spcAft>
              <a:buClr>
                <a:schemeClr val="dk1"/>
              </a:buClr>
              <a:buSzPts val="1500"/>
              <a:buNone/>
            </a:pPr>
            <a:endParaRPr sz="2100" b="1"/>
          </a:p>
        </p:txBody>
      </p:sp>
      <p:sp>
        <p:nvSpPr>
          <p:cNvPr id="157" name="Google Shape;157;p2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Timeline of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body" idx="1"/>
          </p:nvPr>
        </p:nvSpPr>
        <p:spPr>
          <a:xfrm>
            <a:off x="812800" y="952500"/>
            <a:ext cx="10964700" cy="4953000"/>
          </a:xfrm>
          <a:prstGeom prst="rect">
            <a:avLst/>
          </a:prstGeom>
          <a:noFill/>
          <a:ln>
            <a:noFill/>
          </a:ln>
        </p:spPr>
        <p:txBody>
          <a:bodyPr spcFirstLastPara="1" wrap="square" lIns="91425" tIns="45700" rIns="91425" bIns="45700" anchor="t" anchorCtr="0">
            <a:noAutofit/>
          </a:bodyPr>
          <a:lstStyle/>
          <a:p>
            <a:pPr marL="0" lvl="0" indent="0" algn="l" rtl="0">
              <a:lnSpc>
                <a:spcPct val="95000"/>
              </a:lnSpc>
              <a:spcBef>
                <a:spcPts val="1200"/>
              </a:spcBef>
              <a:spcAft>
                <a:spcPts val="0"/>
              </a:spcAft>
              <a:buSzPts val="688"/>
              <a:buNone/>
            </a:pPr>
            <a:endParaRPr sz="1287" dirty="0">
              <a:latin typeface="Arial"/>
              <a:ea typeface="Arial"/>
              <a:cs typeface="Arial"/>
              <a:sym typeface="Arial"/>
            </a:endParaRPr>
          </a:p>
          <a:p>
            <a:pPr marL="0" lvl="0" indent="0" algn="l" rtl="0">
              <a:lnSpc>
                <a:spcPct val="80000"/>
              </a:lnSpc>
              <a:spcBef>
                <a:spcPts val="1200"/>
              </a:spcBef>
              <a:spcAft>
                <a:spcPts val="0"/>
              </a:spcAft>
              <a:buClr>
                <a:schemeClr val="dk1"/>
              </a:buClr>
              <a:buSzPts val="1500"/>
              <a:buNone/>
            </a:pPr>
            <a:endParaRPr sz="2100" b="1" dirty="0"/>
          </a:p>
        </p:txBody>
      </p:sp>
      <p:sp>
        <p:nvSpPr>
          <p:cNvPr id="157" name="Google Shape;157;p2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t>Gantt Chart</a:t>
            </a:r>
            <a:endParaRPr dirty="0"/>
          </a:p>
        </p:txBody>
      </p:sp>
      <p:pic>
        <p:nvPicPr>
          <p:cNvPr id="3" name="Picture 2">
            <a:extLst>
              <a:ext uri="{FF2B5EF4-FFF2-40B4-BE49-F238E27FC236}">
                <a16:creationId xmlns:a16="http://schemas.microsoft.com/office/drawing/2014/main" id="{00BA180D-3757-7E1A-8117-273238CC8717}"/>
              </a:ext>
            </a:extLst>
          </p:cNvPr>
          <p:cNvPicPr>
            <a:picLocks noChangeAspect="1"/>
          </p:cNvPicPr>
          <p:nvPr/>
        </p:nvPicPr>
        <p:blipFill>
          <a:blip r:embed="rId3"/>
          <a:stretch>
            <a:fillRect/>
          </a:stretch>
        </p:blipFill>
        <p:spPr>
          <a:xfrm>
            <a:off x="141854" y="1084941"/>
            <a:ext cx="11908292" cy="4474029"/>
          </a:xfrm>
          <a:prstGeom prst="rect">
            <a:avLst/>
          </a:prstGeom>
        </p:spPr>
      </p:pic>
    </p:spTree>
    <p:extLst>
      <p:ext uri="{BB962C8B-B14F-4D97-AF65-F5344CB8AC3E}">
        <p14:creationId xmlns:p14="http://schemas.microsoft.com/office/powerpoint/2010/main" val="745159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Expected Outcomes</a:t>
            </a:r>
            <a:endParaRPr/>
          </a:p>
        </p:txBody>
      </p:sp>
      <p:sp>
        <p:nvSpPr>
          <p:cNvPr id="163" name="Google Shape;163;p25"/>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The implementation of predictive analysis in pharmaceutical equipment maintenance is expected to yield several positive outcomes:</a:t>
            </a:r>
            <a:endParaRPr sz="1200">
              <a:latin typeface="Arial"/>
              <a:ea typeface="Arial"/>
              <a:cs typeface="Arial"/>
              <a:sym typeface="Arial"/>
            </a:endParaRPr>
          </a:p>
          <a:p>
            <a:pPr marL="457200" lvl="0" indent="0" algn="l" rtl="0">
              <a:lnSpc>
                <a:spcPct val="115000"/>
              </a:lnSpc>
              <a:spcBef>
                <a:spcPts val="1200"/>
              </a:spcBef>
              <a:spcAft>
                <a:spcPts val="0"/>
              </a:spcAft>
              <a:buNone/>
            </a:pPr>
            <a:r>
              <a:rPr lang="en-US" sz="1200" b="1">
                <a:latin typeface="Arial"/>
                <a:ea typeface="Arial"/>
                <a:cs typeface="Arial"/>
                <a:sym typeface="Arial"/>
              </a:rPr>
              <a:t>Reduction in Equipment Downtime:</a:t>
            </a:r>
            <a:r>
              <a:rPr lang="en-US" sz="1200">
                <a:latin typeface="Arial"/>
                <a:ea typeface="Arial"/>
                <a:cs typeface="Arial"/>
                <a:sym typeface="Arial"/>
              </a:rPr>
              <a:t> Predictive maintenance will allow early detection of potential breakdowns, reducing unplanned downtime and ensuring continuous production.</a:t>
            </a:r>
            <a:endParaRPr sz="1200">
              <a:latin typeface="Arial"/>
              <a:ea typeface="Arial"/>
              <a:cs typeface="Arial"/>
              <a:sym typeface="Arial"/>
            </a:endParaRPr>
          </a:p>
          <a:p>
            <a:pPr marL="457200" lvl="0" indent="0" algn="l" rtl="0">
              <a:lnSpc>
                <a:spcPct val="115000"/>
              </a:lnSpc>
              <a:spcBef>
                <a:spcPts val="1200"/>
              </a:spcBef>
              <a:spcAft>
                <a:spcPts val="0"/>
              </a:spcAft>
              <a:buNone/>
            </a:pPr>
            <a:r>
              <a:rPr lang="en-US" sz="1200" b="1">
                <a:latin typeface="Arial"/>
                <a:ea typeface="Arial"/>
                <a:cs typeface="Arial"/>
                <a:sym typeface="Arial"/>
              </a:rPr>
              <a:t>Improved Equipment Longevity:</a:t>
            </a:r>
            <a:r>
              <a:rPr lang="en-US" sz="1200">
                <a:latin typeface="Arial"/>
                <a:ea typeface="Arial"/>
                <a:cs typeface="Arial"/>
                <a:sym typeface="Arial"/>
              </a:rPr>
              <a:t> By addressing issues before they escalate, predictive analysis will prolong the lifespan of manufacturing equipment, leading to reduced replacement costs.</a:t>
            </a:r>
            <a:endParaRPr sz="1200">
              <a:latin typeface="Arial"/>
              <a:ea typeface="Arial"/>
              <a:cs typeface="Arial"/>
              <a:sym typeface="Arial"/>
            </a:endParaRPr>
          </a:p>
          <a:p>
            <a:pPr marL="457200" lvl="0" indent="0" algn="l" rtl="0">
              <a:lnSpc>
                <a:spcPct val="115000"/>
              </a:lnSpc>
              <a:spcBef>
                <a:spcPts val="1200"/>
              </a:spcBef>
              <a:spcAft>
                <a:spcPts val="0"/>
              </a:spcAft>
              <a:buNone/>
            </a:pPr>
            <a:r>
              <a:rPr lang="en-US" sz="1200" b="1">
                <a:latin typeface="Arial"/>
                <a:ea typeface="Arial"/>
                <a:cs typeface="Arial"/>
                <a:sym typeface="Arial"/>
              </a:rPr>
              <a:t>Enhanced Product Quality:</a:t>
            </a:r>
            <a:r>
              <a:rPr lang="en-US" sz="1200">
                <a:latin typeface="Arial"/>
                <a:ea typeface="Arial"/>
                <a:cs typeface="Arial"/>
                <a:sym typeface="Arial"/>
              </a:rPr>
              <a:t> Monitoring critical machine parameters will ensure consistent drug production quality, minimizing the chances of defects and ensuring compliance with regulatory standards.</a:t>
            </a:r>
            <a:endParaRPr sz="1200">
              <a:latin typeface="Arial"/>
              <a:ea typeface="Arial"/>
              <a:cs typeface="Arial"/>
              <a:sym typeface="Arial"/>
            </a:endParaRPr>
          </a:p>
          <a:p>
            <a:pPr marL="457200" lvl="0" indent="0" algn="l" rtl="0">
              <a:lnSpc>
                <a:spcPct val="115000"/>
              </a:lnSpc>
              <a:spcBef>
                <a:spcPts val="1200"/>
              </a:spcBef>
              <a:spcAft>
                <a:spcPts val="0"/>
              </a:spcAft>
              <a:buNone/>
            </a:pPr>
            <a:r>
              <a:rPr lang="en-US" sz="1200" b="1">
                <a:latin typeface="Arial"/>
                <a:ea typeface="Arial"/>
                <a:cs typeface="Arial"/>
                <a:sym typeface="Arial"/>
              </a:rPr>
              <a:t>Optimized Inventory Management:</a:t>
            </a:r>
            <a:r>
              <a:rPr lang="en-US" sz="1200">
                <a:latin typeface="Arial"/>
                <a:ea typeface="Arial"/>
                <a:cs typeface="Arial"/>
                <a:sym typeface="Arial"/>
              </a:rPr>
              <a:t> Predictive systems will help track the usage and wear of parts, enabling efficient inventory management by ensuring that spare parts are available when needed, reducing delays caused by lack of components.</a:t>
            </a:r>
            <a:endParaRPr sz="1200">
              <a:latin typeface="Arial"/>
              <a:ea typeface="Arial"/>
              <a:cs typeface="Arial"/>
              <a:sym typeface="Arial"/>
            </a:endParaRPr>
          </a:p>
          <a:p>
            <a:pPr marL="457200" lvl="0" indent="0" algn="l" rtl="0">
              <a:lnSpc>
                <a:spcPct val="115000"/>
              </a:lnSpc>
              <a:spcBef>
                <a:spcPts val="1200"/>
              </a:spcBef>
              <a:spcAft>
                <a:spcPts val="0"/>
              </a:spcAft>
              <a:buNone/>
            </a:pPr>
            <a:r>
              <a:rPr lang="en-US" sz="1200" b="1">
                <a:latin typeface="Arial"/>
                <a:ea typeface="Arial"/>
                <a:cs typeface="Arial"/>
                <a:sym typeface="Arial"/>
              </a:rPr>
              <a:t>Cost Savings:</a:t>
            </a:r>
            <a:r>
              <a:rPr lang="en-US" sz="1200">
                <a:latin typeface="Arial"/>
                <a:ea typeface="Arial"/>
                <a:cs typeface="Arial"/>
                <a:sym typeface="Arial"/>
              </a:rPr>
              <a:t> The reduction in downtime, improved equipment performance, and optimized resource management will collectively lower operational costs.</a:t>
            </a:r>
            <a:endParaRPr sz="1200">
              <a:latin typeface="Arial"/>
              <a:ea typeface="Arial"/>
              <a:cs typeface="Arial"/>
              <a:sym typeface="Arial"/>
            </a:endParaRPr>
          </a:p>
          <a:p>
            <a:pPr marL="457200" lvl="0" indent="0" algn="l" rtl="0">
              <a:lnSpc>
                <a:spcPct val="115000"/>
              </a:lnSpc>
              <a:spcBef>
                <a:spcPts val="1200"/>
              </a:spcBef>
              <a:spcAft>
                <a:spcPts val="0"/>
              </a:spcAft>
              <a:buNone/>
            </a:pPr>
            <a:r>
              <a:rPr lang="en-US" sz="1200" b="1">
                <a:latin typeface="Arial"/>
                <a:ea typeface="Arial"/>
                <a:cs typeface="Arial"/>
                <a:sym typeface="Arial"/>
              </a:rPr>
              <a:t>Regulatory Compliance:</a:t>
            </a:r>
            <a:r>
              <a:rPr lang="en-US" sz="1200">
                <a:latin typeface="Arial"/>
                <a:ea typeface="Arial"/>
                <a:cs typeface="Arial"/>
                <a:sym typeface="Arial"/>
              </a:rPr>
              <a:t> By maintaining stringent control over equipment conditions and product quality, predictive analysis will help manufacturers meet regulatory requirements and reduce the risk of non-compliance.</a:t>
            </a:r>
            <a:endParaRPr sz="1200">
              <a:latin typeface="Arial"/>
              <a:ea typeface="Arial"/>
              <a:cs typeface="Arial"/>
              <a:sym typeface="Arial"/>
            </a:endParaRPr>
          </a:p>
          <a:p>
            <a:pPr marL="457200" lvl="0" indent="0" algn="l" rtl="0">
              <a:lnSpc>
                <a:spcPct val="115000"/>
              </a:lnSpc>
              <a:spcBef>
                <a:spcPts val="1200"/>
              </a:spcBef>
              <a:spcAft>
                <a:spcPts val="0"/>
              </a:spcAft>
              <a:buNone/>
            </a:pPr>
            <a:endParaRPr sz="1200">
              <a:latin typeface="Arial"/>
              <a:ea typeface="Arial"/>
              <a:cs typeface="Arial"/>
              <a:sym typeface="Arial"/>
            </a:endParaRPr>
          </a:p>
          <a:p>
            <a:pPr marL="457200" lvl="0" indent="0" algn="l" rtl="0">
              <a:lnSpc>
                <a:spcPct val="115000"/>
              </a:lnSpc>
              <a:spcBef>
                <a:spcPts val="1200"/>
              </a:spcBef>
              <a:spcAft>
                <a:spcPts val="0"/>
              </a:spcAft>
              <a:buNone/>
            </a:pPr>
            <a:r>
              <a:rPr lang="en-US" sz="1200" b="1">
                <a:latin typeface="Arial"/>
                <a:ea typeface="Arial"/>
                <a:cs typeface="Arial"/>
                <a:sym typeface="Arial"/>
              </a:rPr>
              <a:t>Increased Operational Efficiency:</a:t>
            </a:r>
            <a:r>
              <a:rPr lang="en-US" sz="1200">
                <a:latin typeface="Arial"/>
                <a:ea typeface="Arial"/>
                <a:cs typeface="Arial"/>
                <a:sym typeface="Arial"/>
              </a:rPr>
              <a:t> With smoother production processes and fewer interruptions, the overall operational efficiency of the pharmaceutical manufacturing plant will improve, enhancing productivity and profitability.</a:t>
            </a:r>
            <a:endParaRPr sz="1200">
              <a:latin typeface="Arial"/>
              <a:ea typeface="Arial"/>
              <a:cs typeface="Arial"/>
              <a:sym typeface="Arial"/>
            </a:endParaRPr>
          </a:p>
          <a:p>
            <a:pPr marL="0" lvl="0" indent="0" algn="l" rtl="0">
              <a:spcBef>
                <a:spcPts val="1200"/>
              </a:spcBef>
              <a:spcAft>
                <a:spcPts val="0"/>
              </a:spcAft>
              <a:buClr>
                <a:schemeClr val="dk1"/>
              </a:buClr>
              <a:buSzPts val="2400"/>
              <a:buNone/>
            </a:pPr>
            <a:endParaRPr sz="25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Conclusion</a:t>
            </a:r>
            <a:endParaRPr/>
          </a:p>
        </p:txBody>
      </p:sp>
      <p:sp>
        <p:nvSpPr>
          <p:cNvPr id="169" name="Google Shape;169;p26"/>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just" rtl="0">
              <a:spcBef>
                <a:spcPts val="444"/>
              </a:spcBef>
              <a:spcAft>
                <a:spcPts val="0"/>
              </a:spcAft>
              <a:buClr>
                <a:schemeClr val="dk1"/>
              </a:buClr>
              <a:buSzPts val="2400"/>
              <a:buNone/>
            </a:pPr>
            <a:r>
              <a:rPr lang="en-US" sz="1800" dirty="0"/>
              <a:t>Predictive analysis has proven to be a transformative tool in pharmaceutical manufacturing, ensuring both the reliability of equipment and the consistent quality of drug products. By utilizing real-time data from sensors, machine learning algorithms, and predictive maintenance strategies, manufacturers can anticipate equipment breakdowns and take preventive measures before malfunctions occur. This proactive approach reduces unplanned downtime, optimizes inventory management, and ensures seamless production processes. Moreover, by monitoring and controlling the critical operating conditions of machines, predictive analytics safeguards the quality of pharmaceutical products, thereby minimizing the risk of regulatory non-compliance and enhancing patient safety. Ultimately, the integration of predictive analysis in pharmaceutical manufacturing strengthens operational efficiency, reduces costs, and ensures the integrity of the final products.</a:t>
            </a: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References</a:t>
            </a:r>
            <a:endParaRPr/>
          </a:p>
        </p:txBody>
      </p:sp>
      <p:sp>
        <p:nvSpPr>
          <p:cNvPr id="175" name="Google Shape;175;p27"/>
          <p:cNvSpPr txBox="1">
            <a:spLocks noGrp="1"/>
          </p:cNvSpPr>
          <p:nvPr>
            <p:ph type="body" idx="1"/>
          </p:nvPr>
        </p:nvSpPr>
        <p:spPr>
          <a:xfrm>
            <a:off x="703943" y="952501"/>
            <a:ext cx="10668000" cy="4952997"/>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[1] </a:t>
            </a:r>
            <a:r>
              <a:rPr lang="en-US" sz="6400" dirty="0" err="1">
                <a:highlight>
                  <a:srgbClr val="FFFFFF"/>
                </a:highlight>
                <a:latin typeface="Arial"/>
                <a:ea typeface="Arial"/>
                <a:cs typeface="Arial"/>
                <a:sym typeface="Arial"/>
              </a:rPr>
              <a:t>Settembrini</a:t>
            </a:r>
            <a:r>
              <a:rPr lang="en-US" sz="6400" dirty="0">
                <a:highlight>
                  <a:srgbClr val="FFFFFF"/>
                </a:highlight>
                <a:latin typeface="Arial"/>
                <a:ea typeface="Arial"/>
                <a:cs typeface="Arial"/>
                <a:sym typeface="Arial"/>
              </a:rPr>
              <a:t> P, Sultan S, </a:t>
            </a:r>
            <a:r>
              <a:rPr lang="en-US" sz="6400" dirty="0" err="1">
                <a:highlight>
                  <a:srgbClr val="FFFFFF"/>
                </a:highlight>
                <a:latin typeface="Arial"/>
                <a:ea typeface="Arial"/>
                <a:cs typeface="Arial"/>
                <a:sym typeface="Arial"/>
              </a:rPr>
              <a:t>Settembrini</a:t>
            </a:r>
            <a:r>
              <a:rPr lang="en-US" sz="6400" dirty="0">
                <a:highlight>
                  <a:srgbClr val="FFFFFF"/>
                </a:highlight>
                <a:latin typeface="Arial"/>
                <a:ea typeface="Arial"/>
                <a:cs typeface="Arial"/>
                <a:sym typeface="Arial"/>
              </a:rPr>
              <a:t> A. Pioneering a Healthier Future: Advancements in Vascular Biomaterials,</a:t>
            </a:r>
            <a:endParaRPr sz="6400" dirty="0">
              <a:highlight>
                <a:srgbClr val="FFFFFF"/>
              </a:highlight>
              <a:latin typeface="Arial"/>
              <a:ea typeface="Arial"/>
              <a:cs typeface="Arial"/>
              <a:sym typeface="Arial"/>
            </a:endParaRPr>
          </a:p>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Synthetic Vascular Neuronal Networks, and Precision Vascular Medicine. Frontiers in Surgery.;10:1293094.</a:t>
            </a:r>
            <a:endParaRPr sz="6400" dirty="0">
              <a:highlight>
                <a:srgbClr val="FFFFFF"/>
              </a:highlight>
              <a:latin typeface="Arial"/>
              <a:ea typeface="Arial"/>
              <a:cs typeface="Arial"/>
              <a:sym typeface="Arial"/>
            </a:endParaRPr>
          </a:p>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[2] </a:t>
            </a:r>
            <a:r>
              <a:rPr lang="en-US" sz="6400" dirty="0" err="1">
                <a:highlight>
                  <a:srgbClr val="FFFFFF"/>
                </a:highlight>
                <a:latin typeface="Arial"/>
                <a:ea typeface="Arial"/>
                <a:cs typeface="Arial"/>
                <a:sym typeface="Arial"/>
              </a:rPr>
              <a:t>Campuzano</a:t>
            </a:r>
            <a:r>
              <a:rPr lang="en-US" sz="6400" dirty="0">
                <a:highlight>
                  <a:srgbClr val="FFFFFF"/>
                </a:highlight>
                <a:latin typeface="Arial"/>
                <a:ea typeface="Arial"/>
                <a:cs typeface="Arial"/>
                <a:sym typeface="Arial"/>
              </a:rPr>
              <a:t> S, </a:t>
            </a:r>
            <a:r>
              <a:rPr lang="en-US" sz="6400" dirty="0" err="1">
                <a:highlight>
                  <a:srgbClr val="FFFFFF"/>
                </a:highlight>
                <a:latin typeface="Arial"/>
                <a:ea typeface="Arial"/>
                <a:cs typeface="Arial"/>
                <a:sym typeface="Arial"/>
              </a:rPr>
              <a:t>Barderas</a:t>
            </a:r>
            <a:r>
              <a:rPr lang="en-US" sz="6400" dirty="0">
                <a:highlight>
                  <a:srgbClr val="FFFFFF"/>
                </a:highlight>
                <a:latin typeface="Arial"/>
                <a:ea typeface="Arial"/>
                <a:cs typeface="Arial"/>
                <a:sym typeface="Arial"/>
              </a:rPr>
              <a:t> R, Moreno-</a:t>
            </a:r>
            <a:r>
              <a:rPr lang="en-US" sz="6400" dirty="0" err="1">
                <a:highlight>
                  <a:srgbClr val="FFFFFF"/>
                </a:highlight>
                <a:latin typeface="Arial"/>
                <a:ea typeface="Arial"/>
                <a:cs typeface="Arial"/>
                <a:sym typeface="Arial"/>
              </a:rPr>
              <a:t>Casbas</a:t>
            </a:r>
            <a:r>
              <a:rPr lang="en-US" sz="6400" dirty="0">
                <a:highlight>
                  <a:srgbClr val="FFFFFF"/>
                </a:highlight>
                <a:latin typeface="Arial"/>
                <a:ea typeface="Arial"/>
                <a:cs typeface="Arial"/>
                <a:sym typeface="Arial"/>
              </a:rPr>
              <a:t> MT, Almeida Á, </a:t>
            </a:r>
            <a:r>
              <a:rPr lang="en-US" sz="6400" dirty="0" err="1">
                <a:highlight>
                  <a:srgbClr val="FFFFFF"/>
                </a:highlight>
                <a:latin typeface="Arial"/>
                <a:ea typeface="Arial"/>
                <a:cs typeface="Arial"/>
                <a:sym typeface="Arial"/>
              </a:rPr>
              <a:t>Pingarrón</a:t>
            </a:r>
            <a:r>
              <a:rPr lang="en-US" sz="6400" dirty="0">
                <a:highlight>
                  <a:srgbClr val="FFFFFF"/>
                </a:highlight>
                <a:latin typeface="Arial"/>
                <a:ea typeface="Arial"/>
                <a:cs typeface="Arial"/>
                <a:sym typeface="Arial"/>
              </a:rPr>
              <a:t> JM. Pursuing precision in medicine and</a:t>
            </a:r>
            <a:endParaRPr sz="6400" dirty="0">
              <a:highlight>
                <a:srgbClr val="FFFFFF"/>
              </a:highlight>
              <a:latin typeface="Arial"/>
              <a:ea typeface="Arial"/>
              <a:cs typeface="Arial"/>
              <a:sym typeface="Arial"/>
            </a:endParaRPr>
          </a:p>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nutrition: the rise of electrochemical biosensing at the molecular level. Analytical and Bioanalytical Chemistry. 2023</a:t>
            </a:r>
            <a:endParaRPr sz="6400" dirty="0">
              <a:highlight>
                <a:srgbClr val="FFFFFF"/>
              </a:highlight>
              <a:latin typeface="Arial"/>
              <a:ea typeface="Arial"/>
              <a:cs typeface="Arial"/>
              <a:sym typeface="Arial"/>
            </a:endParaRPr>
          </a:p>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Jul 7:1-22.</a:t>
            </a:r>
            <a:endParaRPr sz="6400" dirty="0">
              <a:highlight>
                <a:srgbClr val="FFFFFF"/>
              </a:highlight>
              <a:latin typeface="Arial"/>
              <a:ea typeface="Arial"/>
              <a:cs typeface="Arial"/>
              <a:sym typeface="Arial"/>
            </a:endParaRPr>
          </a:p>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[3] </a:t>
            </a:r>
            <a:r>
              <a:rPr lang="en-US" sz="6400" dirty="0" err="1">
                <a:highlight>
                  <a:srgbClr val="FFFFFF"/>
                </a:highlight>
                <a:latin typeface="Arial"/>
                <a:ea typeface="Arial"/>
                <a:cs typeface="Arial"/>
                <a:sym typeface="Arial"/>
              </a:rPr>
              <a:t>Manchadi</a:t>
            </a:r>
            <a:r>
              <a:rPr lang="en-US" sz="6400" dirty="0">
                <a:highlight>
                  <a:srgbClr val="FFFFFF"/>
                </a:highlight>
                <a:latin typeface="Arial"/>
                <a:ea typeface="Arial"/>
                <a:cs typeface="Arial"/>
                <a:sym typeface="Arial"/>
              </a:rPr>
              <a:t> O, Ben-</a:t>
            </a:r>
            <a:r>
              <a:rPr lang="en-US" sz="6400" dirty="0" err="1">
                <a:highlight>
                  <a:srgbClr val="FFFFFF"/>
                </a:highlight>
                <a:latin typeface="Arial"/>
                <a:ea typeface="Arial"/>
                <a:cs typeface="Arial"/>
                <a:sym typeface="Arial"/>
              </a:rPr>
              <a:t>Bouazza</a:t>
            </a:r>
            <a:r>
              <a:rPr lang="en-US" sz="6400" dirty="0">
                <a:highlight>
                  <a:srgbClr val="FFFFFF"/>
                </a:highlight>
                <a:latin typeface="Arial"/>
                <a:ea typeface="Arial"/>
                <a:cs typeface="Arial"/>
                <a:sym typeface="Arial"/>
              </a:rPr>
              <a:t> FE, </a:t>
            </a:r>
            <a:r>
              <a:rPr lang="en-US" sz="6400" dirty="0" err="1">
                <a:highlight>
                  <a:srgbClr val="FFFFFF"/>
                </a:highlight>
                <a:latin typeface="Arial"/>
                <a:ea typeface="Arial"/>
                <a:cs typeface="Arial"/>
                <a:sym typeface="Arial"/>
              </a:rPr>
              <a:t>Jioudi</a:t>
            </a:r>
            <a:r>
              <a:rPr lang="en-US" sz="6400" dirty="0">
                <a:highlight>
                  <a:srgbClr val="FFFFFF"/>
                </a:highlight>
                <a:latin typeface="Arial"/>
                <a:ea typeface="Arial"/>
                <a:cs typeface="Arial"/>
                <a:sym typeface="Arial"/>
              </a:rPr>
              <a:t> B. Predictive Maintenance in healthcare system: A Survey. IEEE Access. 2023</a:t>
            </a:r>
            <a:endParaRPr sz="6400" dirty="0">
              <a:highlight>
                <a:srgbClr val="FFFFFF"/>
              </a:highlight>
              <a:latin typeface="Arial"/>
              <a:ea typeface="Arial"/>
              <a:cs typeface="Arial"/>
              <a:sym typeface="Arial"/>
            </a:endParaRPr>
          </a:p>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Jun 19.</a:t>
            </a:r>
            <a:endParaRPr sz="6400" dirty="0">
              <a:highlight>
                <a:srgbClr val="FFFFFF"/>
              </a:highlight>
              <a:latin typeface="Arial"/>
              <a:ea typeface="Arial"/>
              <a:cs typeface="Arial"/>
              <a:sym typeface="Arial"/>
            </a:endParaRPr>
          </a:p>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[4] </a:t>
            </a:r>
            <a:r>
              <a:rPr lang="en-US" sz="6400" dirty="0" err="1">
                <a:highlight>
                  <a:srgbClr val="FFFFFF"/>
                </a:highlight>
                <a:latin typeface="Arial"/>
                <a:ea typeface="Arial"/>
                <a:cs typeface="Arial"/>
                <a:sym typeface="Arial"/>
              </a:rPr>
              <a:t>Houssein</a:t>
            </a:r>
            <a:r>
              <a:rPr lang="en-US" sz="6400" dirty="0">
                <a:highlight>
                  <a:srgbClr val="FFFFFF"/>
                </a:highlight>
                <a:latin typeface="Arial"/>
                <a:ea typeface="Arial"/>
                <a:cs typeface="Arial"/>
                <a:sym typeface="Arial"/>
              </a:rPr>
              <a:t> EH, </a:t>
            </a:r>
            <a:r>
              <a:rPr lang="en-US" sz="6400" dirty="0" err="1">
                <a:highlight>
                  <a:srgbClr val="FFFFFF"/>
                </a:highlight>
                <a:latin typeface="Arial"/>
                <a:ea typeface="Arial"/>
                <a:cs typeface="Arial"/>
                <a:sym typeface="Arial"/>
              </a:rPr>
              <a:t>Hosney</a:t>
            </a:r>
            <a:r>
              <a:rPr lang="en-US" sz="6400" dirty="0">
                <a:highlight>
                  <a:srgbClr val="FFFFFF"/>
                </a:highlight>
                <a:latin typeface="Arial"/>
                <a:ea typeface="Arial"/>
                <a:cs typeface="Arial"/>
                <a:sym typeface="Arial"/>
              </a:rPr>
              <a:t> ME, </a:t>
            </a:r>
            <a:r>
              <a:rPr lang="en-US" sz="6400" dirty="0" err="1">
                <a:highlight>
                  <a:srgbClr val="FFFFFF"/>
                </a:highlight>
                <a:latin typeface="Arial"/>
                <a:ea typeface="Arial"/>
                <a:cs typeface="Arial"/>
                <a:sym typeface="Arial"/>
              </a:rPr>
              <a:t>Emam</a:t>
            </a:r>
            <a:r>
              <a:rPr lang="en-US" sz="6400" dirty="0">
                <a:highlight>
                  <a:srgbClr val="FFFFFF"/>
                </a:highlight>
                <a:latin typeface="Arial"/>
                <a:ea typeface="Arial"/>
                <a:cs typeface="Arial"/>
                <a:sym typeface="Arial"/>
              </a:rPr>
              <a:t> MM, Younis EM, Ali AA, Mohamed WM. Soft computing techniques for</a:t>
            </a:r>
            <a:endParaRPr sz="6400" dirty="0">
              <a:highlight>
                <a:srgbClr val="FFFFFF"/>
              </a:highlight>
              <a:latin typeface="Arial"/>
              <a:ea typeface="Arial"/>
              <a:cs typeface="Arial"/>
              <a:sym typeface="Arial"/>
            </a:endParaRPr>
          </a:p>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biomedical data analysis: open issues and challenges. Artificial Intelligence Review. 2023 Aug 31:1-51.</a:t>
            </a:r>
            <a:endParaRPr sz="6400" dirty="0">
              <a:highlight>
                <a:srgbClr val="FFFFFF"/>
              </a:highlight>
              <a:latin typeface="Arial"/>
              <a:ea typeface="Arial"/>
              <a:cs typeface="Arial"/>
              <a:sym typeface="Arial"/>
            </a:endParaRPr>
          </a:p>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[5] </a:t>
            </a:r>
            <a:r>
              <a:rPr lang="en-US" sz="6400" dirty="0" err="1">
                <a:highlight>
                  <a:srgbClr val="FFFFFF"/>
                </a:highlight>
                <a:latin typeface="Arial"/>
                <a:ea typeface="Arial"/>
                <a:cs typeface="Arial"/>
                <a:sym typeface="Arial"/>
              </a:rPr>
              <a:t>Bharadiya</a:t>
            </a:r>
            <a:r>
              <a:rPr lang="en-US" sz="6400" dirty="0">
                <a:highlight>
                  <a:srgbClr val="FFFFFF"/>
                </a:highlight>
                <a:latin typeface="Arial"/>
                <a:ea typeface="Arial"/>
                <a:cs typeface="Arial"/>
                <a:sym typeface="Arial"/>
              </a:rPr>
              <a:t> JP. Leveraging Machine Learning for Enhanced Business Intelligence. International Journal of Computer</a:t>
            </a:r>
            <a:endParaRPr sz="6400" dirty="0">
              <a:highlight>
                <a:srgbClr val="FFFFFF"/>
              </a:highlight>
              <a:latin typeface="Arial"/>
              <a:ea typeface="Arial"/>
              <a:cs typeface="Arial"/>
              <a:sym typeface="Arial"/>
            </a:endParaRPr>
          </a:p>
          <a:p>
            <a:pPr marL="0" lvl="0" indent="0" algn="l" rtl="0">
              <a:lnSpc>
                <a:spcPct val="1221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Science and Technology. 2023 Jul 6;7(1):1-9.</a:t>
            </a:r>
            <a:endParaRPr sz="6400" dirty="0">
              <a:highlight>
                <a:srgbClr val="FFFFFF"/>
              </a:highlight>
              <a:latin typeface="Arial"/>
              <a:ea typeface="Arial"/>
              <a:cs typeface="Arial"/>
              <a:sym typeface="Arial"/>
            </a:endParaRPr>
          </a:p>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[6] </a:t>
            </a:r>
            <a:r>
              <a:rPr lang="en-US" sz="6400" dirty="0" err="1">
                <a:highlight>
                  <a:srgbClr val="FFFFFF"/>
                </a:highlight>
                <a:latin typeface="Arial"/>
                <a:ea typeface="Arial"/>
                <a:cs typeface="Arial"/>
                <a:sym typeface="Arial"/>
              </a:rPr>
              <a:t>Raziee</a:t>
            </a:r>
            <a:r>
              <a:rPr lang="en-US" sz="6400" dirty="0">
                <a:highlight>
                  <a:srgbClr val="FFFFFF"/>
                </a:highlight>
                <a:latin typeface="Arial"/>
                <a:ea typeface="Arial"/>
                <a:cs typeface="Arial"/>
                <a:sym typeface="Arial"/>
              </a:rPr>
              <a:t> Z. Artificial Intelligence and Machine Learning as an Antifragile Driver in the Supply Chain. International</a:t>
            </a:r>
            <a:endParaRPr sz="6400" dirty="0">
              <a:highlight>
                <a:srgbClr val="FFFFFF"/>
              </a:highlight>
              <a:latin typeface="Arial"/>
              <a:ea typeface="Arial"/>
              <a:cs typeface="Arial"/>
              <a:sym typeface="Arial"/>
            </a:endParaRPr>
          </a:p>
          <a:p>
            <a:pPr marL="0" lvl="0" indent="0" algn="l" rtl="0">
              <a:lnSpc>
                <a:spcPct val="1221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Journal of Industrial Engineering and Operational Research. 2023 Aug 30;5(1):60-8.</a:t>
            </a:r>
            <a:endParaRPr sz="6400" dirty="0">
              <a:highlight>
                <a:srgbClr val="FFFFFF"/>
              </a:highlight>
              <a:latin typeface="Arial"/>
              <a:ea typeface="Arial"/>
              <a:cs typeface="Arial"/>
              <a:sym typeface="Arial"/>
            </a:endParaRPr>
          </a:p>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[7] </a:t>
            </a:r>
            <a:r>
              <a:rPr lang="en-US" sz="6400" dirty="0" err="1">
                <a:highlight>
                  <a:srgbClr val="FFFFFF"/>
                </a:highlight>
                <a:latin typeface="Arial"/>
                <a:ea typeface="Arial"/>
                <a:cs typeface="Arial"/>
                <a:sym typeface="Arial"/>
              </a:rPr>
              <a:t>Himeur</a:t>
            </a:r>
            <a:r>
              <a:rPr lang="en-US" sz="6400" dirty="0">
                <a:highlight>
                  <a:srgbClr val="FFFFFF"/>
                </a:highlight>
                <a:latin typeface="Arial"/>
                <a:ea typeface="Arial"/>
                <a:cs typeface="Arial"/>
                <a:sym typeface="Arial"/>
              </a:rPr>
              <a:t> Y, </a:t>
            </a:r>
            <a:r>
              <a:rPr lang="en-US" sz="6400" dirty="0" err="1">
                <a:highlight>
                  <a:srgbClr val="FFFFFF"/>
                </a:highlight>
                <a:latin typeface="Arial"/>
                <a:ea typeface="Arial"/>
                <a:cs typeface="Arial"/>
                <a:sym typeface="Arial"/>
              </a:rPr>
              <a:t>Elnour</a:t>
            </a:r>
            <a:r>
              <a:rPr lang="en-US" sz="6400" dirty="0">
                <a:highlight>
                  <a:srgbClr val="FFFFFF"/>
                </a:highlight>
                <a:latin typeface="Arial"/>
                <a:ea typeface="Arial"/>
                <a:cs typeface="Arial"/>
                <a:sym typeface="Arial"/>
              </a:rPr>
              <a:t> M, </a:t>
            </a:r>
            <a:r>
              <a:rPr lang="en-US" sz="6400" dirty="0" err="1">
                <a:highlight>
                  <a:srgbClr val="FFFFFF"/>
                </a:highlight>
                <a:latin typeface="Arial"/>
                <a:ea typeface="Arial"/>
                <a:cs typeface="Arial"/>
                <a:sym typeface="Arial"/>
              </a:rPr>
              <a:t>Fadli</a:t>
            </a:r>
            <a:r>
              <a:rPr lang="en-US" sz="6400" dirty="0">
                <a:highlight>
                  <a:srgbClr val="FFFFFF"/>
                </a:highlight>
                <a:latin typeface="Arial"/>
                <a:ea typeface="Arial"/>
                <a:cs typeface="Arial"/>
                <a:sym typeface="Arial"/>
              </a:rPr>
              <a:t> F, </a:t>
            </a:r>
            <a:r>
              <a:rPr lang="en-US" sz="6400" dirty="0" err="1">
                <a:highlight>
                  <a:srgbClr val="FFFFFF"/>
                </a:highlight>
                <a:latin typeface="Arial"/>
                <a:ea typeface="Arial"/>
                <a:cs typeface="Arial"/>
                <a:sym typeface="Arial"/>
              </a:rPr>
              <a:t>Meskin</a:t>
            </a:r>
            <a:r>
              <a:rPr lang="en-US" sz="6400" dirty="0">
                <a:highlight>
                  <a:srgbClr val="FFFFFF"/>
                </a:highlight>
                <a:latin typeface="Arial"/>
                <a:ea typeface="Arial"/>
                <a:cs typeface="Arial"/>
                <a:sym typeface="Arial"/>
              </a:rPr>
              <a:t> N, Petri I, </a:t>
            </a:r>
            <a:r>
              <a:rPr lang="en-US" sz="6400" dirty="0" err="1">
                <a:highlight>
                  <a:srgbClr val="FFFFFF"/>
                </a:highlight>
                <a:latin typeface="Arial"/>
                <a:ea typeface="Arial"/>
                <a:cs typeface="Arial"/>
                <a:sym typeface="Arial"/>
              </a:rPr>
              <a:t>Rezgui</a:t>
            </a:r>
            <a:r>
              <a:rPr lang="en-US" sz="6400" dirty="0">
                <a:highlight>
                  <a:srgbClr val="FFFFFF"/>
                </a:highlight>
                <a:latin typeface="Arial"/>
                <a:ea typeface="Arial"/>
                <a:cs typeface="Arial"/>
                <a:sym typeface="Arial"/>
              </a:rPr>
              <a:t> Y, </a:t>
            </a:r>
            <a:r>
              <a:rPr lang="en-US" sz="6400" dirty="0" err="1">
                <a:highlight>
                  <a:srgbClr val="FFFFFF"/>
                </a:highlight>
                <a:latin typeface="Arial"/>
                <a:ea typeface="Arial"/>
                <a:cs typeface="Arial"/>
                <a:sym typeface="Arial"/>
              </a:rPr>
              <a:t>Bensaali</a:t>
            </a:r>
            <a:r>
              <a:rPr lang="en-US" sz="6400" dirty="0">
                <a:highlight>
                  <a:srgbClr val="FFFFFF"/>
                </a:highlight>
                <a:latin typeface="Arial"/>
                <a:ea typeface="Arial"/>
                <a:cs typeface="Arial"/>
                <a:sym typeface="Arial"/>
              </a:rPr>
              <a:t> F, Amira A. AI-big data analytics for building</a:t>
            </a:r>
            <a:endParaRPr sz="6400" dirty="0">
              <a:highlight>
                <a:srgbClr val="FFFFFF"/>
              </a:highlight>
              <a:latin typeface="Arial"/>
              <a:ea typeface="Arial"/>
              <a:cs typeface="Arial"/>
              <a:sym typeface="Arial"/>
            </a:endParaRPr>
          </a:p>
          <a:p>
            <a:pPr marL="0" lvl="0" indent="0" algn="l" rtl="0">
              <a:lnSpc>
                <a:spcPct val="1334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automation and management systems: a survey, actual challenges and future perspectives. Artificial Intelligence</a:t>
            </a:r>
            <a:endParaRPr sz="6400" dirty="0">
              <a:highlight>
                <a:srgbClr val="FFFFFF"/>
              </a:highlight>
              <a:latin typeface="Arial"/>
              <a:ea typeface="Arial"/>
              <a:cs typeface="Arial"/>
              <a:sym typeface="Arial"/>
            </a:endParaRPr>
          </a:p>
          <a:p>
            <a:pPr marL="0" lvl="0" indent="0" algn="l" rtl="0">
              <a:lnSpc>
                <a:spcPct val="122100"/>
              </a:lnSpc>
              <a:spcBef>
                <a:spcPts val="0"/>
              </a:spcBef>
              <a:spcAft>
                <a:spcPts val="0"/>
              </a:spcAft>
              <a:buClr>
                <a:schemeClr val="dk1"/>
              </a:buClr>
              <a:buSzPct val="36666"/>
              <a:buFont typeface="Arial"/>
              <a:buNone/>
            </a:pPr>
            <a:r>
              <a:rPr lang="en-US" sz="6400" dirty="0">
                <a:highlight>
                  <a:srgbClr val="FFFFFF"/>
                </a:highlight>
                <a:latin typeface="Arial"/>
                <a:ea typeface="Arial"/>
                <a:cs typeface="Arial"/>
                <a:sym typeface="Arial"/>
              </a:rPr>
              <a:t>Review. 2023 Jun;56(6):4929-5021.</a:t>
            </a:r>
            <a:endParaRPr sz="6400" dirty="0">
              <a:highlight>
                <a:srgbClr val="FFFFFF"/>
              </a:highlight>
              <a:latin typeface="Arial"/>
              <a:ea typeface="Arial"/>
              <a:cs typeface="Arial"/>
              <a:sym typeface="Arial"/>
            </a:endParaRPr>
          </a:p>
          <a:p>
            <a:pPr marL="0" lvl="0" indent="0" algn="l" rtl="0">
              <a:spcBef>
                <a:spcPts val="228"/>
              </a:spcBef>
              <a:spcAft>
                <a:spcPts val="0"/>
              </a:spcAft>
              <a:buClr>
                <a:schemeClr val="dk1"/>
              </a:buClr>
              <a:buSzPct val="100000"/>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endParaRPr/>
          </a:p>
        </p:txBody>
      </p:sp>
      <p:sp>
        <p:nvSpPr>
          <p:cNvPr id="181" name="Google Shape;181;p28"/>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None/>
            </a:pPr>
            <a:endParaRPr sz="4400"/>
          </a:p>
          <a:p>
            <a:pPr marL="0" lvl="0" indent="0" algn="ctr" rtl="0">
              <a:spcBef>
                <a:spcPts val="880"/>
              </a:spcBef>
              <a:spcAft>
                <a:spcPts val="0"/>
              </a:spcAft>
              <a:buClr>
                <a:schemeClr val="dk1"/>
              </a:buClr>
              <a:buSzPts val="4400"/>
              <a:buNone/>
            </a:pPr>
            <a:endParaRPr sz="4400"/>
          </a:p>
          <a:p>
            <a:pPr marL="0" lvl="0" indent="0" algn="ctr" rtl="0">
              <a:spcBef>
                <a:spcPts val="1200"/>
              </a:spcBef>
              <a:spcAft>
                <a:spcPts val="0"/>
              </a:spcAft>
              <a:buClr>
                <a:schemeClr val="dk1"/>
              </a:buClr>
              <a:buSzPts val="6000"/>
              <a:buNone/>
            </a:pPr>
            <a:r>
              <a:rPr lang="en-US" sz="60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Introduction</a:t>
            </a:r>
            <a:endParaRPr/>
          </a:p>
        </p:txBody>
      </p:sp>
      <p:sp>
        <p:nvSpPr>
          <p:cNvPr id="97" name="Google Shape;97;p14"/>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76200" indent="0">
              <a:buNone/>
            </a:pPr>
            <a:r>
              <a:rPr lang="en-US" sz="1600" dirty="0"/>
              <a:t>In</a:t>
            </a:r>
            <a:r>
              <a:rPr lang="en-US" sz="1800" dirty="0"/>
              <a:t> the pharmaceutical manufacturing industry, predictive analysis is essential for ensuring equipment efficiency and reliability. Utilizing predictive maintenance, along with sensors and tracking technologies, allows for continuous monitoring of machine operating conditions and performance. By analyzing this data, systems can forecast potential breakdowns and malfunctions before they occur, enabling timely preventive actions.</a:t>
            </a:r>
          </a:p>
          <a:p>
            <a:pPr marL="76200" indent="0">
              <a:buNone/>
            </a:pPr>
            <a:endParaRPr lang="en-US" sz="1800" dirty="0"/>
          </a:p>
          <a:p>
            <a:pPr marL="76200" indent="0">
              <a:buNone/>
            </a:pPr>
            <a:r>
              <a:rPr lang="en-US" sz="1800" dirty="0"/>
              <a:t>Moreover, predictive tools help manage parts inventories, monitor factory tooling, and oversee product quality, thereby minimizing the risk of failures and errors in pharmaceutical equipment. Such failures can significantly impact drug quality, highlighting the crucial role of predictive analysis in preserving the integrity of pharmaceutical production processes.</a:t>
            </a:r>
          </a:p>
          <a:p>
            <a:pPr marL="76200" indent="0">
              <a:buNone/>
            </a:pPr>
            <a:endParaRPr lang="en-US" sz="1800" dirty="0"/>
          </a:p>
          <a:p>
            <a:pPr marL="76200" indent="0">
              <a:buNone/>
            </a:pPr>
            <a:r>
              <a:rPr lang="en-US" sz="1800" dirty="0"/>
              <a:t>To enhance this process, I will be preparing a machine learning model to analyze the collected data and predict equipment performance and maintenance needs.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Literature Review</a:t>
            </a:r>
            <a:endParaRPr/>
          </a:p>
        </p:txBody>
      </p:sp>
      <p:graphicFrame>
        <p:nvGraphicFramePr>
          <p:cNvPr id="3" name="object 3">
            <a:extLst>
              <a:ext uri="{FF2B5EF4-FFF2-40B4-BE49-F238E27FC236}">
                <a16:creationId xmlns:a16="http://schemas.microsoft.com/office/drawing/2014/main" id="{66310CE0-7F1E-6B82-8F2B-D72B69D682BC}"/>
              </a:ext>
            </a:extLst>
          </p:cNvPr>
          <p:cNvGraphicFramePr>
            <a:graphicFrameLocks noGrp="1"/>
          </p:cNvGraphicFramePr>
          <p:nvPr>
            <p:extLst>
              <p:ext uri="{D42A27DB-BD31-4B8C-83A1-F6EECF244321}">
                <p14:modId xmlns:p14="http://schemas.microsoft.com/office/powerpoint/2010/main" val="779343935"/>
              </p:ext>
            </p:extLst>
          </p:nvPr>
        </p:nvGraphicFramePr>
        <p:xfrm>
          <a:off x="823684" y="1079501"/>
          <a:ext cx="10657116" cy="4849584"/>
        </p:xfrm>
        <a:graphic>
          <a:graphicData uri="http://schemas.openxmlformats.org/drawingml/2006/table">
            <a:tbl>
              <a:tblPr/>
              <a:tblGrid>
                <a:gridCol w="789416">
                  <a:extLst>
                    <a:ext uri="{9D8B030D-6E8A-4147-A177-3AD203B41FA5}">
                      <a16:colId xmlns:a16="http://schemas.microsoft.com/office/drawing/2014/main" val="20000"/>
                    </a:ext>
                  </a:extLst>
                </a:gridCol>
                <a:gridCol w="1480155">
                  <a:extLst>
                    <a:ext uri="{9D8B030D-6E8A-4147-A177-3AD203B41FA5}">
                      <a16:colId xmlns:a16="http://schemas.microsoft.com/office/drawing/2014/main" val="20001"/>
                    </a:ext>
                  </a:extLst>
                </a:gridCol>
                <a:gridCol w="1874863">
                  <a:extLst>
                    <a:ext uri="{9D8B030D-6E8A-4147-A177-3AD203B41FA5}">
                      <a16:colId xmlns:a16="http://schemas.microsoft.com/office/drawing/2014/main" val="20002"/>
                    </a:ext>
                  </a:extLst>
                </a:gridCol>
                <a:gridCol w="986770">
                  <a:extLst>
                    <a:ext uri="{9D8B030D-6E8A-4147-A177-3AD203B41FA5}">
                      <a16:colId xmlns:a16="http://schemas.microsoft.com/office/drawing/2014/main" val="20003"/>
                    </a:ext>
                  </a:extLst>
                </a:gridCol>
                <a:gridCol w="1381477">
                  <a:extLst>
                    <a:ext uri="{9D8B030D-6E8A-4147-A177-3AD203B41FA5}">
                      <a16:colId xmlns:a16="http://schemas.microsoft.com/office/drawing/2014/main" val="20004"/>
                    </a:ext>
                  </a:extLst>
                </a:gridCol>
                <a:gridCol w="1480155">
                  <a:extLst>
                    <a:ext uri="{9D8B030D-6E8A-4147-A177-3AD203B41FA5}">
                      <a16:colId xmlns:a16="http://schemas.microsoft.com/office/drawing/2014/main" val="20005"/>
                    </a:ext>
                  </a:extLst>
                </a:gridCol>
                <a:gridCol w="1332140">
                  <a:extLst>
                    <a:ext uri="{9D8B030D-6E8A-4147-A177-3AD203B41FA5}">
                      <a16:colId xmlns:a16="http://schemas.microsoft.com/office/drawing/2014/main" val="20006"/>
                    </a:ext>
                  </a:extLst>
                </a:gridCol>
                <a:gridCol w="1332140">
                  <a:extLst>
                    <a:ext uri="{9D8B030D-6E8A-4147-A177-3AD203B41FA5}">
                      <a16:colId xmlns:a16="http://schemas.microsoft.com/office/drawing/2014/main" val="20007"/>
                    </a:ext>
                  </a:extLst>
                </a:gridCol>
              </a:tblGrid>
              <a:tr h="438148">
                <a:tc>
                  <a:txBody>
                    <a:bodyPr/>
                    <a:lstStyle>
                      <a:lvl1pPr marL="149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492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S.No</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635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635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Author(s)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Title</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381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81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Year</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1016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0160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Methodology</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365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6538"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Inferences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3000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300038"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Merits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1907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1907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Demerits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extLst>
                  <a:ext uri="{0D108BD9-81ED-4DB2-BD59-A6C34878D82A}">
                    <a16:rowId xmlns:a16="http://schemas.microsoft.com/office/drawing/2014/main" val="10000"/>
                  </a:ext>
                </a:extLst>
              </a:tr>
              <a:tr h="1614031">
                <a:tc>
                  <a:txBody>
                    <a:bodyPr/>
                    <a:lstStyle/>
                    <a:p>
                      <a:pPr algn="ctr" fontAlgn="ctr"/>
                      <a:r>
                        <a:rPr lang="en-US" sz="1100" b="0" i="0" u="none" strike="noStrike">
                          <a:solidFill>
                            <a:srgbClr val="000000"/>
                          </a:solidFill>
                          <a:effectLst/>
                          <a:latin typeface="Calibri" panose="020F0502020204030204" pitchFamily="34" charset="0"/>
                        </a:rPr>
                        <a:t>1</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Smith, J., &amp; Zhang, Y.</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IoT-based Predictive Maintenance in Pharma Manufacturing</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2018</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IoT-based monitoring of equipment conditions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IoT sensors help identify early signs of equipment wear</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Reduces maintenance costs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High initial setup costs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614031">
                <a:tc>
                  <a:txBody>
                    <a:bodyPr/>
                    <a:lstStyle/>
                    <a:p>
                      <a:pPr algn="ctr" fontAlgn="ctr"/>
                      <a:r>
                        <a:rPr lang="en-US" sz="1100" b="0" i="0" u="none" strike="noStrike">
                          <a:solidFill>
                            <a:srgbClr val="000000"/>
                          </a:solidFill>
                          <a:effectLst/>
                          <a:latin typeface="Calibri" panose="020F0502020204030204" pitchFamily="34" charset="0"/>
                        </a:rPr>
                        <a:t>2</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Lee, K., &amp; Sharma, R.</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dirty="0">
                          <a:solidFill>
                            <a:srgbClr val="000000"/>
                          </a:solidFill>
                          <a:effectLst/>
                          <a:latin typeface="Calibri" panose="020F0502020204030204" pitchFamily="34" charset="0"/>
                        </a:rPr>
                        <a:t>Machine Learning for Predictive Maintenance in Pharma</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2020</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ML models trained on historical maintenance data</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ML models accurately predict equipment failure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Increases equipment uptime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Requires extensive historical data</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183374">
                <a:tc>
                  <a:txBody>
                    <a:bodyPr/>
                    <a:lstStyle/>
                    <a:p>
                      <a:pPr algn="ctr" fontAlgn="ctr"/>
                      <a:r>
                        <a:rPr lang="en-US" sz="1100" b="0" i="0" u="none" strike="noStrike">
                          <a:solidFill>
                            <a:srgbClr val="000000"/>
                          </a:solidFill>
                          <a:effectLst/>
                          <a:latin typeface="Calibri" panose="020F0502020204030204" pitchFamily="34" charset="0"/>
                        </a:rPr>
                        <a:t>3</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Patel, A., &amp; Khan, M.</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Data Analytics in Pharmaceutical Equipment Maintenance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2019</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Data analytics for predicting machine downtime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Predictive analytics improve machine reliability</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Minimizes unexpected breakdowns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dirty="0">
                          <a:solidFill>
                            <a:srgbClr val="000000"/>
                          </a:solidFill>
                          <a:effectLst/>
                          <a:latin typeface="Calibri" panose="020F0502020204030204" pitchFamily="34" charset="0"/>
                        </a:rPr>
                        <a:t>Data privacy and security concerns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Literature Review</a:t>
            </a:r>
            <a:endParaRPr/>
          </a:p>
        </p:txBody>
      </p:sp>
      <p:graphicFrame>
        <p:nvGraphicFramePr>
          <p:cNvPr id="3" name="object 3">
            <a:extLst>
              <a:ext uri="{FF2B5EF4-FFF2-40B4-BE49-F238E27FC236}">
                <a16:creationId xmlns:a16="http://schemas.microsoft.com/office/drawing/2014/main" id="{66310CE0-7F1E-6B82-8F2B-D72B69D682BC}"/>
              </a:ext>
            </a:extLst>
          </p:cNvPr>
          <p:cNvGraphicFramePr>
            <a:graphicFrameLocks noGrp="1"/>
          </p:cNvGraphicFramePr>
          <p:nvPr>
            <p:extLst>
              <p:ext uri="{D42A27DB-BD31-4B8C-83A1-F6EECF244321}">
                <p14:modId xmlns:p14="http://schemas.microsoft.com/office/powerpoint/2010/main" val="3260206647"/>
              </p:ext>
            </p:extLst>
          </p:nvPr>
        </p:nvGraphicFramePr>
        <p:xfrm>
          <a:off x="823684" y="1079501"/>
          <a:ext cx="10657116" cy="4849584"/>
        </p:xfrm>
        <a:graphic>
          <a:graphicData uri="http://schemas.openxmlformats.org/drawingml/2006/table">
            <a:tbl>
              <a:tblPr/>
              <a:tblGrid>
                <a:gridCol w="789416">
                  <a:extLst>
                    <a:ext uri="{9D8B030D-6E8A-4147-A177-3AD203B41FA5}">
                      <a16:colId xmlns:a16="http://schemas.microsoft.com/office/drawing/2014/main" val="20000"/>
                    </a:ext>
                  </a:extLst>
                </a:gridCol>
                <a:gridCol w="1480155">
                  <a:extLst>
                    <a:ext uri="{9D8B030D-6E8A-4147-A177-3AD203B41FA5}">
                      <a16:colId xmlns:a16="http://schemas.microsoft.com/office/drawing/2014/main" val="20001"/>
                    </a:ext>
                  </a:extLst>
                </a:gridCol>
                <a:gridCol w="1874863">
                  <a:extLst>
                    <a:ext uri="{9D8B030D-6E8A-4147-A177-3AD203B41FA5}">
                      <a16:colId xmlns:a16="http://schemas.microsoft.com/office/drawing/2014/main" val="20002"/>
                    </a:ext>
                  </a:extLst>
                </a:gridCol>
                <a:gridCol w="986770">
                  <a:extLst>
                    <a:ext uri="{9D8B030D-6E8A-4147-A177-3AD203B41FA5}">
                      <a16:colId xmlns:a16="http://schemas.microsoft.com/office/drawing/2014/main" val="20003"/>
                    </a:ext>
                  </a:extLst>
                </a:gridCol>
                <a:gridCol w="1381477">
                  <a:extLst>
                    <a:ext uri="{9D8B030D-6E8A-4147-A177-3AD203B41FA5}">
                      <a16:colId xmlns:a16="http://schemas.microsoft.com/office/drawing/2014/main" val="20004"/>
                    </a:ext>
                  </a:extLst>
                </a:gridCol>
                <a:gridCol w="1480155">
                  <a:extLst>
                    <a:ext uri="{9D8B030D-6E8A-4147-A177-3AD203B41FA5}">
                      <a16:colId xmlns:a16="http://schemas.microsoft.com/office/drawing/2014/main" val="20005"/>
                    </a:ext>
                  </a:extLst>
                </a:gridCol>
                <a:gridCol w="1332140">
                  <a:extLst>
                    <a:ext uri="{9D8B030D-6E8A-4147-A177-3AD203B41FA5}">
                      <a16:colId xmlns:a16="http://schemas.microsoft.com/office/drawing/2014/main" val="20006"/>
                    </a:ext>
                  </a:extLst>
                </a:gridCol>
                <a:gridCol w="1332140">
                  <a:extLst>
                    <a:ext uri="{9D8B030D-6E8A-4147-A177-3AD203B41FA5}">
                      <a16:colId xmlns:a16="http://schemas.microsoft.com/office/drawing/2014/main" val="20007"/>
                    </a:ext>
                  </a:extLst>
                </a:gridCol>
              </a:tblGrid>
              <a:tr h="438148">
                <a:tc>
                  <a:txBody>
                    <a:bodyPr/>
                    <a:lstStyle>
                      <a:lvl1pPr marL="149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492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S.No</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635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635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Author(s)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Title</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381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81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Year</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1016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0160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Methodology</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365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6538"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Inferences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3000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300038"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Merits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1907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1907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Demerits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extLst>
                  <a:ext uri="{0D108BD9-81ED-4DB2-BD59-A6C34878D82A}">
                    <a16:rowId xmlns:a16="http://schemas.microsoft.com/office/drawing/2014/main" val="10000"/>
                  </a:ext>
                </a:extLst>
              </a:tr>
              <a:tr h="1614031">
                <a:tc>
                  <a:txBody>
                    <a:bodyPr/>
                    <a:lstStyle/>
                    <a:p>
                      <a:pPr algn="ctr" fontAlgn="ctr"/>
                      <a:r>
                        <a:rPr lang="en-US" sz="1100" b="0" i="0" u="none" strike="noStrike">
                          <a:solidFill>
                            <a:srgbClr val="000000"/>
                          </a:solidFill>
                          <a:effectLst/>
                          <a:latin typeface="Calibri" panose="020F0502020204030204" pitchFamily="34" charset="0"/>
                        </a:rPr>
                        <a:t>4</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Gupta, S., &amp; Lim, T.</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Real-time Monitoring Systems for Pharmaceutical Production</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2021</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Sensor-based real-time data collection and analysis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Real-time data enhances response time to potential issues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Ensures continuous production flow</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System complexity</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614031">
                <a:tc>
                  <a:txBody>
                    <a:bodyPr/>
                    <a:lstStyle/>
                    <a:p>
                      <a:pPr algn="ctr" fontAlgn="ctr"/>
                      <a:r>
                        <a:rPr lang="en-US" sz="1100" b="0" i="0" u="none" strike="noStrike">
                          <a:solidFill>
                            <a:srgbClr val="000000"/>
                          </a:solidFill>
                          <a:effectLst/>
                          <a:latin typeface="Calibri" panose="020F0502020204030204" pitchFamily="34" charset="0"/>
                        </a:rPr>
                        <a:t>5</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Wu, H., &amp; Martin, L.</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Predictive Inventory Management in Pharma</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2022</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Predictive tools for inventory and tooling management</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Helps manage spare parts and reduce stock-outs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Reduces inventory costs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Complex implementation</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183374">
                <a:tc>
                  <a:txBody>
                    <a:bodyPr/>
                    <a:lstStyle/>
                    <a:p>
                      <a:pPr algn="ctr" fontAlgn="ctr"/>
                      <a:r>
                        <a:rPr lang="en-US" sz="1100" b="0" i="0" u="none" strike="noStrike">
                          <a:solidFill>
                            <a:srgbClr val="000000"/>
                          </a:solidFill>
                          <a:effectLst/>
                          <a:latin typeface="Calibri" panose="020F0502020204030204" pitchFamily="34" charset="0"/>
                        </a:rPr>
                        <a:t>6</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Chen, Q., &amp; Silva, A.</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Maintenance Optimization in Pharma Manufacturing</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2017</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Decision tree-based maintenance strategy</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Optimizes maintenance scheduling</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Improves equipment life span</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dirty="0">
                          <a:solidFill>
                            <a:srgbClr val="000000"/>
                          </a:solidFill>
                          <a:effectLst/>
                          <a:latin typeface="Calibri" panose="020F0502020204030204" pitchFamily="34" charset="0"/>
                        </a:rPr>
                        <a:t>High computational demands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96132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Literature Review</a:t>
            </a:r>
            <a:endParaRPr/>
          </a:p>
        </p:txBody>
      </p:sp>
      <p:graphicFrame>
        <p:nvGraphicFramePr>
          <p:cNvPr id="3" name="object 3">
            <a:extLst>
              <a:ext uri="{FF2B5EF4-FFF2-40B4-BE49-F238E27FC236}">
                <a16:creationId xmlns:a16="http://schemas.microsoft.com/office/drawing/2014/main" id="{66310CE0-7F1E-6B82-8F2B-D72B69D682BC}"/>
              </a:ext>
            </a:extLst>
          </p:cNvPr>
          <p:cNvGraphicFramePr>
            <a:graphicFrameLocks noGrp="1"/>
          </p:cNvGraphicFramePr>
          <p:nvPr>
            <p:extLst>
              <p:ext uri="{D42A27DB-BD31-4B8C-83A1-F6EECF244321}">
                <p14:modId xmlns:p14="http://schemas.microsoft.com/office/powerpoint/2010/main" val="3779180358"/>
              </p:ext>
            </p:extLst>
          </p:nvPr>
        </p:nvGraphicFramePr>
        <p:xfrm>
          <a:off x="823684" y="1079501"/>
          <a:ext cx="10657116" cy="4849584"/>
        </p:xfrm>
        <a:graphic>
          <a:graphicData uri="http://schemas.openxmlformats.org/drawingml/2006/table">
            <a:tbl>
              <a:tblPr/>
              <a:tblGrid>
                <a:gridCol w="789416">
                  <a:extLst>
                    <a:ext uri="{9D8B030D-6E8A-4147-A177-3AD203B41FA5}">
                      <a16:colId xmlns:a16="http://schemas.microsoft.com/office/drawing/2014/main" val="20000"/>
                    </a:ext>
                  </a:extLst>
                </a:gridCol>
                <a:gridCol w="1480155">
                  <a:extLst>
                    <a:ext uri="{9D8B030D-6E8A-4147-A177-3AD203B41FA5}">
                      <a16:colId xmlns:a16="http://schemas.microsoft.com/office/drawing/2014/main" val="20001"/>
                    </a:ext>
                  </a:extLst>
                </a:gridCol>
                <a:gridCol w="1874863">
                  <a:extLst>
                    <a:ext uri="{9D8B030D-6E8A-4147-A177-3AD203B41FA5}">
                      <a16:colId xmlns:a16="http://schemas.microsoft.com/office/drawing/2014/main" val="20002"/>
                    </a:ext>
                  </a:extLst>
                </a:gridCol>
                <a:gridCol w="986770">
                  <a:extLst>
                    <a:ext uri="{9D8B030D-6E8A-4147-A177-3AD203B41FA5}">
                      <a16:colId xmlns:a16="http://schemas.microsoft.com/office/drawing/2014/main" val="20003"/>
                    </a:ext>
                  </a:extLst>
                </a:gridCol>
                <a:gridCol w="1381477">
                  <a:extLst>
                    <a:ext uri="{9D8B030D-6E8A-4147-A177-3AD203B41FA5}">
                      <a16:colId xmlns:a16="http://schemas.microsoft.com/office/drawing/2014/main" val="20004"/>
                    </a:ext>
                  </a:extLst>
                </a:gridCol>
                <a:gridCol w="1480155">
                  <a:extLst>
                    <a:ext uri="{9D8B030D-6E8A-4147-A177-3AD203B41FA5}">
                      <a16:colId xmlns:a16="http://schemas.microsoft.com/office/drawing/2014/main" val="20005"/>
                    </a:ext>
                  </a:extLst>
                </a:gridCol>
                <a:gridCol w="1332140">
                  <a:extLst>
                    <a:ext uri="{9D8B030D-6E8A-4147-A177-3AD203B41FA5}">
                      <a16:colId xmlns:a16="http://schemas.microsoft.com/office/drawing/2014/main" val="20006"/>
                    </a:ext>
                  </a:extLst>
                </a:gridCol>
                <a:gridCol w="1332140">
                  <a:extLst>
                    <a:ext uri="{9D8B030D-6E8A-4147-A177-3AD203B41FA5}">
                      <a16:colId xmlns:a16="http://schemas.microsoft.com/office/drawing/2014/main" val="20007"/>
                    </a:ext>
                  </a:extLst>
                </a:gridCol>
              </a:tblGrid>
              <a:tr h="438148">
                <a:tc>
                  <a:txBody>
                    <a:bodyPr/>
                    <a:lstStyle>
                      <a:lvl1pPr marL="1492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492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S.No</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635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635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Author(s)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Title</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3812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812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Year</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101600"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10160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Methodology</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365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36538"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Inferences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300038"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300038"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Merits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tc>
                  <a:txBody>
                    <a:bodyPr/>
                    <a:lstStyle>
                      <a:lvl1pPr marL="219075" eaLnBrk="0" hangingPunct="0">
                        <a:spcBef>
                          <a:spcPct val="20000"/>
                        </a:spcBef>
                        <a:defRPr sz="1600">
                          <a:solidFill>
                            <a:schemeClr val="tx1"/>
                          </a:solidFill>
                          <a:latin typeface="Calibri" panose="020F0502020204030204" pitchFamily="34" charset="0"/>
                        </a:defRPr>
                      </a:lvl1pPr>
                      <a:lvl2pPr marL="742950" indent="-285750" eaLnBrk="0" hangingPunct="0">
                        <a:spcBef>
                          <a:spcPct val="20000"/>
                        </a:spcBef>
                        <a:defRPr sz="1600">
                          <a:solidFill>
                            <a:schemeClr val="tx1"/>
                          </a:solidFill>
                          <a:latin typeface="Calibri" panose="020F0502020204030204" pitchFamily="34" charset="0"/>
                        </a:defRPr>
                      </a:lvl2pPr>
                      <a:lvl3pPr marL="1143000" indent="-228600" eaLnBrk="0" hangingPunct="0">
                        <a:spcBef>
                          <a:spcPct val="20000"/>
                        </a:spcBef>
                        <a:defRPr sz="1600">
                          <a:solidFill>
                            <a:schemeClr val="tx1"/>
                          </a:solidFill>
                          <a:latin typeface="Calibri" panose="020F0502020204030204" pitchFamily="34" charset="0"/>
                        </a:defRPr>
                      </a:lvl3pPr>
                      <a:lvl4pPr marL="1600200" indent="-228600" eaLnBrk="0" hangingPunct="0">
                        <a:spcBef>
                          <a:spcPct val="20000"/>
                        </a:spcBef>
                        <a:defRPr sz="1600">
                          <a:solidFill>
                            <a:schemeClr val="tx1"/>
                          </a:solidFill>
                          <a:latin typeface="Calibri" panose="020F0502020204030204" pitchFamily="34" charset="0"/>
                        </a:defRPr>
                      </a:lvl4pPr>
                      <a:lvl5pPr marL="2057400" indent="-228600" eaLnBrk="0" hangingPunct="0">
                        <a:spcBef>
                          <a:spcPct val="20000"/>
                        </a:spcBef>
                        <a:defRPr sz="1600">
                          <a:solidFill>
                            <a:schemeClr val="tx1"/>
                          </a:solidFill>
                          <a:latin typeface="Calibri" panose="020F0502020204030204" pitchFamily="34" charset="0"/>
                        </a:defRPr>
                      </a:lvl5pPr>
                      <a:lvl6pPr marL="2514600" indent="-228600" eaLnBrk="0" fontAlgn="base" hangingPunct="0">
                        <a:spcBef>
                          <a:spcPct val="20000"/>
                        </a:spcBef>
                        <a:spcAft>
                          <a:spcPct val="0"/>
                        </a:spcAft>
                        <a:defRPr sz="1600">
                          <a:solidFill>
                            <a:schemeClr val="tx1"/>
                          </a:solidFill>
                          <a:latin typeface="Calibri" panose="020F0502020204030204" pitchFamily="34" charset="0"/>
                        </a:defRPr>
                      </a:lvl6pPr>
                      <a:lvl7pPr marL="2971800" indent="-228600" eaLnBrk="0" fontAlgn="base" hangingPunct="0">
                        <a:spcBef>
                          <a:spcPct val="20000"/>
                        </a:spcBef>
                        <a:spcAft>
                          <a:spcPct val="0"/>
                        </a:spcAft>
                        <a:defRPr sz="1600">
                          <a:solidFill>
                            <a:schemeClr val="tx1"/>
                          </a:solidFill>
                          <a:latin typeface="Calibri" panose="020F0502020204030204" pitchFamily="34" charset="0"/>
                        </a:defRPr>
                      </a:lvl7pPr>
                      <a:lvl8pPr marL="3429000" indent="-228600" eaLnBrk="0" fontAlgn="base" hangingPunct="0">
                        <a:spcBef>
                          <a:spcPct val="20000"/>
                        </a:spcBef>
                        <a:spcAft>
                          <a:spcPct val="0"/>
                        </a:spcAft>
                        <a:defRPr sz="1600">
                          <a:solidFill>
                            <a:schemeClr val="tx1"/>
                          </a:solidFill>
                          <a:latin typeface="Calibri" panose="020F0502020204030204" pitchFamily="34" charset="0"/>
                        </a:defRPr>
                      </a:lvl8pPr>
                      <a:lvl9pPr marL="3886200" indent="-228600" eaLnBrk="0" fontAlgn="base" hangingPunct="0">
                        <a:spcBef>
                          <a:spcPct val="20000"/>
                        </a:spcBef>
                        <a:spcAft>
                          <a:spcPct val="0"/>
                        </a:spcAft>
                        <a:defRPr sz="1600">
                          <a:solidFill>
                            <a:schemeClr val="tx1"/>
                          </a:solidFill>
                          <a:latin typeface="Calibri" panose="020F0502020204030204" pitchFamily="34" charset="0"/>
                        </a:defRPr>
                      </a:lvl9pPr>
                    </a:lstStyle>
                    <a:p>
                      <a:pPr marL="219075"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Demerits</a:t>
                      </a:r>
                      <a:endPar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4F80BC"/>
                    </a:solidFill>
                  </a:tcPr>
                </a:tc>
                <a:extLst>
                  <a:ext uri="{0D108BD9-81ED-4DB2-BD59-A6C34878D82A}">
                    <a16:rowId xmlns:a16="http://schemas.microsoft.com/office/drawing/2014/main" val="10000"/>
                  </a:ext>
                </a:extLst>
              </a:tr>
              <a:tr h="1614031">
                <a:tc>
                  <a:txBody>
                    <a:bodyPr/>
                    <a:lstStyle/>
                    <a:p>
                      <a:pPr algn="ctr" fontAlgn="ctr"/>
                      <a:r>
                        <a:rPr lang="en-US" sz="1100" b="0" i="0" u="none" strike="noStrike" dirty="0">
                          <a:solidFill>
                            <a:srgbClr val="000000"/>
                          </a:solidFill>
                          <a:effectLst/>
                          <a:latin typeface="Calibri" panose="020F0502020204030204" pitchFamily="34" charset="0"/>
                        </a:rPr>
                        <a:t>7</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Brown, M., &amp; Singh, P.</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AI-Driven Maintenance for Industrial Equipment</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2019</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AI algorithms for predictive maintenance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Early detection of equipment failure risks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Lowers overall maintenance expenses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Requires skilled personnel</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614031">
                <a:tc>
                  <a:txBody>
                    <a:bodyPr/>
                    <a:lstStyle/>
                    <a:p>
                      <a:pPr algn="ctr" fontAlgn="ctr"/>
                      <a:r>
                        <a:rPr lang="en-US" sz="1100" b="0" i="0" u="none" strike="noStrike">
                          <a:solidFill>
                            <a:srgbClr val="000000"/>
                          </a:solidFill>
                          <a:effectLst/>
                          <a:latin typeface="Calibri" panose="020F0502020204030204" pitchFamily="34" charset="0"/>
                        </a:rPr>
                        <a:t>8</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Thompson, J., &amp; Rivera, C.</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dirty="0">
                          <a:solidFill>
                            <a:srgbClr val="000000"/>
                          </a:solidFill>
                          <a:effectLst/>
                          <a:latin typeface="Calibri" panose="020F0502020204030204" pitchFamily="34" charset="0"/>
                        </a:rPr>
                        <a:t>Big Data Applications in Pharmaceutical Production</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2020</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Big data analytics applied to equipment performance</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Informs maintenance decisions based on data trends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Leverages large datasets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tc>
                  <a:txBody>
                    <a:bodyPr/>
                    <a:lstStyle/>
                    <a:p>
                      <a:pPr algn="ctr" fontAlgn="ctr"/>
                      <a:r>
                        <a:rPr lang="en-US" sz="1100" b="0" i="0" u="none" strike="noStrike">
                          <a:solidFill>
                            <a:srgbClr val="000000"/>
                          </a:solidFill>
                          <a:effectLst/>
                          <a:latin typeface="Calibri" panose="020F0502020204030204" pitchFamily="34" charset="0"/>
                        </a:rPr>
                        <a:t>High data storage and processing costs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183374">
                <a:tc>
                  <a:txBody>
                    <a:bodyPr/>
                    <a:lstStyle/>
                    <a:p>
                      <a:pPr algn="ctr" fontAlgn="ctr"/>
                      <a:r>
                        <a:rPr lang="en-US" sz="1100" b="0" i="0" u="none" strike="noStrike">
                          <a:solidFill>
                            <a:srgbClr val="000000"/>
                          </a:solidFill>
                          <a:effectLst/>
                          <a:latin typeface="Calibri" panose="020F0502020204030204" pitchFamily="34" charset="0"/>
                        </a:rPr>
                        <a:t>9</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Gonzalez, R., &amp; Yamada, T.</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Sensor-Based Predictive Maintenance in Pharmaceuticals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2021</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Condition monitoring with sensor networks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Sensors detect abnormal conditions early</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a:solidFill>
                            <a:srgbClr val="000000"/>
                          </a:solidFill>
                          <a:effectLst/>
                          <a:latin typeface="Calibri" panose="020F0502020204030204" pitchFamily="34" charset="0"/>
                        </a:rPr>
                        <a:t>Ensures production continuity</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tc>
                  <a:txBody>
                    <a:bodyPr/>
                    <a:lstStyle/>
                    <a:p>
                      <a:pPr algn="ctr" fontAlgn="ctr"/>
                      <a:r>
                        <a:rPr lang="en-US" sz="1100" b="0" i="0" u="none" strike="noStrike" dirty="0">
                          <a:solidFill>
                            <a:srgbClr val="000000"/>
                          </a:solidFill>
                          <a:effectLst/>
                          <a:latin typeface="Calibri" panose="020F0502020204030204" pitchFamily="34" charset="0"/>
                        </a:rPr>
                        <a:t>Installation challenges</a:t>
                      </a:r>
                    </a:p>
                  </a:txBody>
                  <a:tcPr marL="5443" marR="5443" marT="544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2105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Proposed Method</a:t>
            </a:r>
            <a:endParaRPr/>
          </a:p>
        </p:txBody>
      </p:sp>
      <p:sp>
        <p:nvSpPr>
          <p:cNvPr id="115" name="Google Shape;115;p17"/>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200"/>
              </a:spcBef>
              <a:spcAft>
                <a:spcPts val="0"/>
              </a:spcAft>
              <a:buClr>
                <a:schemeClr val="dk1"/>
              </a:buClr>
              <a:buSzPts val="1100"/>
              <a:buFont typeface="Arial"/>
              <a:buNone/>
            </a:pPr>
            <a:r>
              <a:rPr lang="en-US" sz="1300">
                <a:latin typeface="Arial"/>
                <a:ea typeface="Arial"/>
                <a:cs typeface="Arial"/>
                <a:sym typeface="Arial"/>
              </a:rPr>
              <a:t>The proposed method focuses on implementing a comprehensive predictive maintenance system that leverages data collected from various sensors to forecast equipment failures and improve operational efficiency. The approach consists of several key phases:</a:t>
            </a:r>
            <a:endParaRPr sz="1300">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1300" b="1">
                <a:latin typeface="Arial"/>
                <a:ea typeface="Arial"/>
                <a:cs typeface="Arial"/>
                <a:sym typeface="Arial"/>
              </a:rPr>
              <a:t>1. System Design and Requirements Gathering</a:t>
            </a:r>
            <a:endParaRPr sz="1300">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1300" b="1">
                <a:latin typeface="Arial"/>
                <a:ea typeface="Arial"/>
                <a:cs typeface="Arial"/>
                <a:sym typeface="Arial"/>
              </a:rPr>
              <a:t>2. Data Acquisition</a:t>
            </a:r>
            <a:endParaRPr sz="1300">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1300" b="1">
                <a:latin typeface="Arial"/>
                <a:ea typeface="Arial"/>
                <a:cs typeface="Arial"/>
                <a:sym typeface="Arial"/>
              </a:rPr>
              <a:t>3. Data Storage and Management</a:t>
            </a:r>
            <a:endParaRPr sz="1300">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1300" b="1">
                <a:latin typeface="Arial"/>
                <a:ea typeface="Arial"/>
                <a:cs typeface="Arial"/>
                <a:sym typeface="Arial"/>
              </a:rPr>
              <a:t>4. Data Preprocessing</a:t>
            </a:r>
            <a:endParaRPr sz="1300">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1300" b="1">
                <a:latin typeface="Arial"/>
                <a:ea typeface="Arial"/>
                <a:cs typeface="Arial"/>
                <a:sym typeface="Arial"/>
              </a:rPr>
              <a:t>5. Predictive Modeling</a:t>
            </a:r>
            <a:endParaRPr sz="1300">
              <a:latin typeface="Arial"/>
              <a:ea typeface="Arial"/>
              <a:cs typeface="Arial"/>
              <a:sym typeface="Arial"/>
            </a:endParaRPr>
          </a:p>
          <a:p>
            <a:pPr marL="0" lvl="0" indent="0" algn="l" rtl="0">
              <a:lnSpc>
                <a:spcPct val="115000"/>
              </a:lnSpc>
              <a:spcBef>
                <a:spcPts val="1200"/>
              </a:spcBef>
              <a:spcAft>
                <a:spcPts val="0"/>
              </a:spcAft>
              <a:buClr>
                <a:schemeClr val="dk1"/>
              </a:buClr>
              <a:buSzPts val="1100"/>
              <a:buNone/>
            </a:pPr>
            <a:r>
              <a:rPr lang="en-US" sz="1300" b="1">
                <a:latin typeface="Arial"/>
                <a:ea typeface="Arial"/>
                <a:cs typeface="Arial"/>
                <a:sym typeface="Arial"/>
              </a:rPr>
              <a:t>6. Real-Time Monitoring and Alerting7. Integration with Inventory Management</a:t>
            </a:r>
            <a:endParaRPr sz="13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300" b="1">
                <a:latin typeface="Arial"/>
                <a:ea typeface="Arial"/>
                <a:cs typeface="Arial"/>
                <a:sym typeface="Arial"/>
              </a:rPr>
              <a:t>8. Pilot Testing and Validation</a:t>
            </a:r>
            <a:endParaRPr sz="1300" b="1">
              <a:latin typeface="Arial"/>
              <a:ea typeface="Arial"/>
              <a:cs typeface="Arial"/>
              <a:sym typeface="Arial"/>
            </a:endParaRPr>
          </a:p>
          <a:p>
            <a:pPr marL="0" lvl="0" indent="0" algn="l" rtl="0">
              <a:lnSpc>
                <a:spcPct val="115000"/>
              </a:lnSpc>
              <a:spcBef>
                <a:spcPts val="1200"/>
              </a:spcBef>
              <a:spcAft>
                <a:spcPts val="0"/>
              </a:spcAft>
              <a:buNone/>
            </a:pPr>
            <a:endParaRPr sz="1300">
              <a:latin typeface="Arial"/>
              <a:ea typeface="Arial"/>
              <a:cs typeface="Arial"/>
              <a:sym typeface="Arial"/>
            </a:endParaRPr>
          </a:p>
          <a:p>
            <a:pPr marL="0" lvl="0" indent="0" algn="l" rtl="0">
              <a:spcBef>
                <a:spcPts val="1200"/>
              </a:spcBef>
              <a:spcAft>
                <a:spcPts val="0"/>
              </a:spcAft>
              <a:buClr>
                <a:schemeClr val="dk1"/>
              </a:buClr>
              <a:buSzPts val="2400"/>
              <a:buNone/>
            </a:pPr>
            <a:endParaRPr sz="26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b="1"/>
              <a:t>Architecture Diagram</a:t>
            </a:r>
            <a:endParaRPr/>
          </a:p>
        </p:txBody>
      </p:sp>
      <p:pic>
        <p:nvPicPr>
          <p:cNvPr id="121" name="Google Shape;121;p18"/>
          <p:cNvPicPr preferRelativeResize="0"/>
          <p:nvPr/>
        </p:nvPicPr>
        <p:blipFill>
          <a:blip r:embed="rId3">
            <a:alphaModFix/>
          </a:blip>
          <a:stretch>
            <a:fillRect/>
          </a:stretch>
        </p:blipFill>
        <p:spPr>
          <a:xfrm>
            <a:off x="1612525" y="1188275"/>
            <a:ext cx="7888323" cy="493020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Modules</a:t>
            </a:r>
            <a:endParaRPr/>
          </a:p>
        </p:txBody>
      </p:sp>
      <p:sp>
        <p:nvSpPr>
          <p:cNvPr id="127" name="Google Shape;127;p19"/>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15000"/>
              </a:lnSpc>
              <a:spcBef>
                <a:spcPts val="1400"/>
              </a:spcBef>
              <a:spcAft>
                <a:spcPts val="0"/>
              </a:spcAft>
              <a:buClr>
                <a:schemeClr val="dk1"/>
              </a:buClr>
              <a:buSzPts val="1100"/>
              <a:buFont typeface="Arial"/>
              <a:buNone/>
            </a:pPr>
            <a:r>
              <a:rPr lang="en-US" sz="1300" b="1" dirty="0">
                <a:latin typeface="Arial"/>
                <a:ea typeface="Arial"/>
                <a:cs typeface="Arial"/>
                <a:sym typeface="Arial"/>
              </a:rPr>
              <a:t>Data Processing and Preprocessing</a:t>
            </a:r>
            <a:endParaRPr sz="1300" b="1" dirty="0">
              <a:latin typeface="Arial"/>
              <a:ea typeface="Arial"/>
              <a:cs typeface="Arial"/>
              <a:sym typeface="Arial"/>
            </a:endParaRPr>
          </a:p>
          <a:p>
            <a:pPr marL="457200" lvl="0" indent="-298450" algn="l" rtl="0">
              <a:lnSpc>
                <a:spcPct val="115000"/>
              </a:lnSpc>
              <a:spcBef>
                <a:spcPts val="1200"/>
              </a:spcBef>
              <a:spcAft>
                <a:spcPts val="0"/>
              </a:spcAft>
              <a:buSzPts val="1100"/>
              <a:buChar char="●"/>
            </a:pPr>
            <a:r>
              <a:rPr lang="en-US" sz="1100" b="1" dirty="0">
                <a:latin typeface="Arial"/>
                <a:ea typeface="Arial"/>
                <a:cs typeface="Arial"/>
                <a:sym typeface="Arial"/>
              </a:rPr>
              <a:t>Objective:</a:t>
            </a:r>
            <a:r>
              <a:rPr lang="en-US" sz="1100" dirty="0">
                <a:latin typeface="Arial"/>
                <a:ea typeface="Arial"/>
                <a:cs typeface="Arial"/>
                <a:sym typeface="Arial"/>
              </a:rPr>
              <a:t> To clean and prepare the collected data for machine learning model development.</a:t>
            </a:r>
            <a:endParaRPr sz="1100" dirty="0">
              <a:latin typeface="Arial"/>
              <a:ea typeface="Arial"/>
              <a:cs typeface="Arial"/>
              <a:sym typeface="Arial"/>
            </a:endParaRPr>
          </a:p>
          <a:p>
            <a:pPr marL="457200" lvl="0" indent="-298450" algn="l" rtl="0">
              <a:lnSpc>
                <a:spcPct val="115000"/>
              </a:lnSpc>
              <a:spcBef>
                <a:spcPts val="0"/>
              </a:spcBef>
              <a:spcAft>
                <a:spcPts val="0"/>
              </a:spcAft>
              <a:buSzPts val="1100"/>
              <a:buChar char="●"/>
            </a:pPr>
            <a:r>
              <a:rPr lang="en-US" sz="1100" b="1" dirty="0">
                <a:latin typeface="Arial"/>
                <a:ea typeface="Arial"/>
                <a:cs typeface="Arial"/>
                <a:sym typeface="Arial"/>
              </a:rPr>
              <a:t>Tasks:</a:t>
            </a:r>
            <a:endParaRPr sz="1100" b="1"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Handle missing values, outliers, and noisy data to ensure clean datasets.</a:t>
            </a:r>
            <a:endParaRPr sz="1100"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Normalize or standardize data to ensure uniformity in different parameters.</a:t>
            </a:r>
            <a:endParaRPr lang="en-IN" sz="1100" dirty="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IN" sz="1300" b="1" dirty="0">
                <a:latin typeface="Arial"/>
                <a:ea typeface="Arial"/>
                <a:cs typeface="Arial"/>
                <a:sym typeface="Arial"/>
              </a:rPr>
              <a:t>Predictive Model Development</a:t>
            </a:r>
          </a:p>
          <a:p>
            <a:pPr marL="457200" lvl="0" indent="-298450" algn="l" rtl="0">
              <a:lnSpc>
                <a:spcPct val="115000"/>
              </a:lnSpc>
              <a:spcBef>
                <a:spcPts val="1200"/>
              </a:spcBef>
              <a:spcAft>
                <a:spcPts val="0"/>
              </a:spcAft>
              <a:buSzPts val="1100"/>
              <a:buChar char="●"/>
            </a:pPr>
            <a:r>
              <a:rPr lang="en-US" sz="1100" b="1" dirty="0">
                <a:latin typeface="Arial"/>
                <a:ea typeface="Arial"/>
                <a:cs typeface="Arial"/>
                <a:sym typeface="Arial"/>
              </a:rPr>
              <a:t>Objective:</a:t>
            </a:r>
            <a:r>
              <a:rPr lang="en-US" sz="1100" dirty="0">
                <a:latin typeface="Arial"/>
                <a:ea typeface="Arial"/>
                <a:cs typeface="Arial"/>
                <a:sym typeface="Arial"/>
              </a:rPr>
              <a:t> To develop machine learning models capable of predicting equipment failures and recommending maintenance actions.</a:t>
            </a:r>
            <a:endParaRPr sz="1100" dirty="0">
              <a:latin typeface="Arial"/>
              <a:ea typeface="Arial"/>
              <a:cs typeface="Arial"/>
              <a:sym typeface="Arial"/>
            </a:endParaRPr>
          </a:p>
          <a:p>
            <a:pPr marL="457200" lvl="0" indent="-298450" algn="l" rtl="0">
              <a:lnSpc>
                <a:spcPct val="115000"/>
              </a:lnSpc>
              <a:spcBef>
                <a:spcPts val="0"/>
              </a:spcBef>
              <a:spcAft>
                <a:spcPts val="0"/>
              </a:spcAft>
              <a:buSzPts val="1100"/>
              <a:buChar char="●"/>
            </a:pPr>
            <a:r>
              <a:rPr lang="en-US" sz="1100" b="1" dirty="0">
                <a:latin typeface="Arial"/>
                <a:ea typeface="Arial"/>
                <a:cs typeface="Arial"/>
                <a:sym typeface="Arial"/>
              </a:rPr>
              <a:t>Tasks:</a:t>
            </a:r>
            <a:endParaRPr sz="1100" b="1"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Select appropriate machine learning algorithms (e.g., Random Forest, SVM, Neural Networks) for predictive maintenance.</a:t>
            </a:r>
            <a:endParaRPr sz="1100" dirty="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US" sz="1300" b="1" dirty="0">
                <a:latin typeface="Arial"/>
                <a:ea typeface="Arial"/>
                <a:cs typeface="Arial"/>
                <a:sym typeface="Arial"/>
              </a:rPr>
              <a:t>Real-Time Monitoring and Analytics Dashboard</a:t>
            </a:r>
            <a:endParaRPr sz="1300" b="1" dirty="0">
              <a:latin typeface="Arial"/>
              <a:ea typeface="Arial"/>
              <a:cs typeface="Arial"/>
              <a:sym typeface="Arial"/>
            </a:endParaRPr>
          </a:p>
          <a:p>
            <a:pPr marL="457200" lvl="0" indent="-298450" algn="l" rtl="0">
              <a:lnSpc>
                <a:spcPct val="115000"/>
              </a:lnSpc>
              <a:spcBef>
                <a:spcPts val="1200"/>
              </a:spcBef>
              <a:spcAft>
                <a:spcPts val="0"/>
              </a:spcAft>
              <a:buSzPts val="1100"/>
              <a:buChar char="●"/>
            </a:pPr>
            <a:r>
              <a:rPr lang="en-US" sz="1100" b="1" dirty="0">
                <a:latin typeface="Arial"/>
                <a:ea typeface="Arial"/>
                <a:cs typeface="Arial"/>
                <a:sym typeface="Arial"/>
              </a:rPr>
              <a:t>Objective:</a:t>
            </a:r>
            <a:r>
              <a:rPr lang="en-US" sz="1100" dirty="0">
                <a:latin typeface="Arial"/>
                <a:ea typeface="Arial"/>
                <a:cs typeface="Arial"/>
                <a:sym typeface="Arial"/>
              </a:rPr>
              <a:t> To create a user-friendly interface for monitoring equipment health, performance metrics, and predictive maintenance alerts.</a:t>
            </a:r>
            <a:endParaRPr sz="1100" dirty="0">
              <a:latin typeface="Arial"/>
              <a:ea typeface="Arial"/>
              <a:cs typeface="Arial"/>
              <a:sym typeface="Arial"/>
            </a:endParaRPr>
          </a:p>
          <a:p>
            <a:pPr marL="457200" lvl="0" indent="-298450" algn="l" rtl="0">
              <a:lnSpc>
                <a:spcPct val="115000"/>
              </a:lnSpc>
              <a:spcBef>
                <a:spcPts val="0"/>
              </a:spcBef>
              <a:spcAft>
                <a:spcPts val="0"/>
              </a:spcAft>
              <a:buSzPts val="1100"/>
              <a:buChar char="●"/>
            </a:pPr>
            <a:r>
              <a:rPr lang="en-US" sz="1100" b="1" dirty="0">
                <a:latin typeface="Arial"/>
                <a:ea typeface="Arial"/>
                <a:cs typeface="Arial"/>
                <a:sym typeface="Arial"/>
              </a:rPr>
              <a:t>Tasks:</a:t>
            </a:r>
            <a:endParaRPr sz="1100" b="1"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Design a real-time dashboard using tools like </a:t>
            </a:r>
            <a:r>
              <a:rPr lang="en-US" sz="1100" b="1" dirty="0">
                <a:latin typeface="Arial"/>
                <a:ea typeface="Arial"/>
                <a:cs typeface="Arial"/>
                <a:sym typeface="Arial"/>
              </a:rPr>
              <a:t>Grafana</a:t>
            </a:r>
            <a:r>
              <a:rPr lang="en-US" sz="1100" dirty="0">
                <a:latin typeface="Arial"/>
                <a:ea typeface="Arial"/>
                <a:cs typeface="Arial"/>
                <a:sym typeface="Arial"/>
              </a:rPr>
              <a:t>, </a:t>
            </a:r>
            <a:r>
              <a:rPr lang="en-US" sz="1100" b="1" dirty="0">
                <a:latin typeface="Arial"/>
                <a:ea typeface="Arial"/>
                <a:cs typeface="Arial"/>
                <a:sym typeface="Arial"/>
              </a:rPr>
              <a:t>Tableau</a:t>
            </a:r>
            <a:r>
              <a:rPr lang="en-US" sz="1100" dirty="0">
                <a:latin typeface="Arial"/>
                <a:ea typeface="Arial"/>
                <a:cs typeface="Arial"/>
                <a:sym typeface="Arial"/>
              </a:rPr>
              <a:t>, or </a:t>
            </a:r>
            <a:r>
              <a:rPr lang="en-US" sz="1100" b="1" dirty="0">
                <a:latin typeface="Arial"/>
                <a:ea typeface="Arial"/>
                <a:cs typeface="Arial"/>
                <a:sym typeface="Arial"/>
              </a:rPr>
              <a:t>Power BI</a:t>
            </a:r>
            <a:r>
              <a:rPr lang="en-US" sz="1100" dirty="0">
                <a:latin typeface="Arial"/>
                <a:ea typeface="Arial"/>
                <a:cs typeface="Arial"/>
                <a:sym typeface="Arial"/>
              </a:rPr>
              <a:t> for visualizing sensor data.</a:t>
            </a:r>
            <a:endParaRPr sz="1100"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Develop a system for monitoring equipment status and displaying key parameters such as temperature, pressure, and vibration.</a:t>
            </a:r>
            <a:endParaRPr sz="1100" dirty="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US" sz="1300" b="1" dirty="0">
                <a:latin typeface="Arial"/>
                <a:ea typeface="Arial"/>
                <a:cs typeface="Arial"/>
                <a:sym typeface="Arial"/>
              </a:rPr>
              <a:t>Inventory and Resource Management</a:t>
            </a:r>
            <a:endParaRPr sz="1300" b="1" dirty="0">
              <a:latin typeface="Arial"/>
              <a:ea typeface="Arial"/>
              <a:cs typeface="Arial"/>
              <a:sym typeface="Arial"/>
            </a:endParaRPr>
          </a:p>
          <a:p>
            <a:pPr marL="457200" lvl="0" indent="-298450" algn="l" rtl="0">
              <a:lnSpc>
                <a:spcPct val="115000"/>
              </a:lnSpc>
              <a:spcBef>
                <a:spcPts val="1200"/>
              </a:spcBef>
              <a:spcAft>
                <a:spcPts val="0"/>
              </a:spcAft>
              <a:buSzPts val="1100"/>
              <a:buChar char="●"/>
            </a:pPr>
            <a:r>
              <a:rPr lang="en-US" sz="1100" b="1" dirty="0">
                <a:latin typeface="Arial"/>
                <a:ea typeface="Arial"/>
                <a:cs typeface="Arial"/>
                <a:sym typeface="Arial"/>
              </a:rPr>
              <a:t>Objective:</a:t>
            </a:r>
            <a:r>
              <a:rPr lang="en-US" sz="1100" dirty="0">
                <a:latin typeface="Arial"/>
                <a:ea typeface="Arial"/>
                <a:cs typeface="Arial"/>
                <a:sym typeface="Arial"/>
              </a:rPr>
              <a:t> To link predictive maintenance with inventory systems to ensure the availability of spare parts and resources when needed.</a:t>
            </a:r>
            <a:endParaRPr sz="1100" dirty="0">
              <a:latin typeface="Arial"/>
              <a:ea typeface="Arial"/>
              <a:cs typeface="Arial"/>
              <a:sym typeface="Arial"/>
            </a:endParaRPr>
          </a:p>
          <a:p>
            <a:pPr marL="457200" lvl="0" indent="-298450" algn="l" rtl="0">
              <a:lnSpc>
                <a:spcPct val="115000"/>
              </a:lnSpc>
              <a:spcBef>
                <a:spcPts val="0"/>
              </a:spcBef>
              <a:spcAft>
                <a:spcPts val="0"/>
              </a:spcAft>
              <a:buSzPts val="1100"/>
              <a:buChar char="●"/>
            </a:pPr>
            <a:r>
              <a:rPr lang="en-US" sz="1100" b="1" dirty="0">
                <a:latin typeface="Arial"/>
                <a:ea typeface="Arial"/>
                <a:cs typeface="Arial"/>
                <a:sym typeface="Arial"/>
              </a:rPr>
              <a:t>Tasks:</a:t>
            </a:r>
            <a:endParaRPr sz="1100" b="1"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Integrate the predictive maintenance system with existing inventory management software.</a:t>
            </a:r>
            <a:endParaRPr sz="1100" dirty="0">
              <a:latin typeface="Arial"/>
              <a:ea typeface="Arial"/>
              <a:cs typeface="Arial"/>
              <a:sym typeface="Arial"/>
            </a:endParaRPr>
          </a:p>
          <a:p>
            <a:pPr marL="0" lvl="0" indent="0" algn="l" rtl="0">
              <a:spcBef>
                <a:spcPts val="1200"/>
              </a:spcBef>
              <a:spcAft>
                <a:spcPts val="0"/>
              </a:spcAft>
              <a:buClr>
                <a:schemeClr val="dk1"/>
              </a:buClr>
              <a:buSzPts val="2400"/>
              <a:buNone/>
            </a:pPr>
            <a:endParaRPr sz="1100" b="1" dirty="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a:t>Modules</a:t>
            </a:r>
            <a:endParaRPr/>
          </a:p>
        </p:txBody>
      </p:sp>
      <p:sp>
        <p:nvSpPr>
          <p:cNvPr id="133" name="Google Shape;133;p20"/>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400"/>
              </a:spcBef>
              <a:spcAft>
                <a:spcPts val="0"/>
              </a:spcAft>
              <a:buClr>
                <a:schemeClr val="dk1"/>
              </a:buClr>
              <a:buSzPts val="1100"/>
              <a:buFont typeface="Arial"/>
              <a:buNone/>
            </a:pPr>
            <a:r>
              <a:rPr lang="en-US" sz="1300" b="1" dirty="0">
                <a:latin typeface="Arial"/>
                <a:ea typeface="Arial"/>
                <a:cs typeface="Arial"/>
                <a:sym typeface="Arial"/>
              </a:rPr>
              <a:t>Pilot Testing and System Validation</a:t>
            </a:r>
            <a:endParaRPr sz="1300" b="1" dirty="0">
              <a:latin typeface="Arial"/>
              <a:ea typeface="Arial"/>
              <a:cs typeface="Arial"/>
              <a:sym typeface="Arial"/>
            </a:endParaRPr>
          </a:p>
          <a:p>
            <a:pPr marL="457200" lvl="0" indent="-298450" algn="l" rtl="0">
              <a:lnSpc>
                <a:spcPct val="115000"/>
              </a:lnSpc>
              <a:spcBef>
                <a:spcPts val="1200"/>
              </a:spcBef>
              <a:spcAft>
                <a:spcPts val="0"/>
              </a:spcAft>
              <a:buSzPts val="1100"/>
              <a:buChar char="●"/>
            </a:pPr>
            <a:r>
              <a:rPr lang="en-US" sz="1100" b="1" dirty="0">
                <a:latin typeface="Arial"/>
                <a:ea typeface="Arial"/>
                <a:cs typeface="Arial"/>
                <a:sym typeface="Arial"/>
              </a:rPr>
              <a:t>Objective:</a:t>
            </a:r>
            <a:r>
              <a:rPr lang="en-US" sz="1100" dirty="0">
                <a:latin typeface="Arial"/>
                <a:ea typeface="Arial"/>
                <a:cs typeface="Arial"/>
                <a:sym typeface="Arial"/>
              </a:rPr>
              <a:t> To validate the effectiveness of the predictive system in a real-world manufacturing environment.</a:t>
            </a:r>
            <a:endParaRPr sz="1100" dirty="0">
              <a:latin typeface="Arial"/>
              <a:ea typeface="Arial"/>
              <a:cs typeface="Arial"/>
              <a:sym typeface="Arial"/>
            </a:endParaRPr>
          </a:p>
          <a:p>
            <a:pPr marL="457200" lvl="0" indent="-298450" algn="l" rtl="0">
              <a:lnSpc>
                <a:spcPct val="115000"/>
              </a:lnSpc>
              <a:spcBef>
                <a:spcPts val="0"/>
              </a:spcBef>
              <a:spcAft>
                <a:spcPts val="0"/>
              </a:spcAft>
              <a:buSzPts val="1100"/>
              <a:buChar char="●"/>
            </a:pPr>
            <a:r>
              <a:rPr lang="en-US" sz="1100" b="1" dirty="0">
                <a:latin typeface="Arial"/>
                <a:ea typeface="Arial"/>
                <a:cs typeface="Arial"/>
                <a:sym typeface="Arial"/>
              </a:rPr>
              <a:t>Tasks:</a:t>
            </a:r>
            <a:endParaRPr sz="1100" b="1"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Conduct a pilot test on selected equipment in the pharmaceutical production line.</a:t>
            </a:r>
            <a:endParaRPr sz="1100"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Monitor the system’s accuracy in predicting breakdowns and malfunctions.</a:t>
            </a:r>
            <a:endParaRPr sz="1100"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Gather feedback from operators and maintenance teams regarding system usability and performance.</a:t>
            </a:r>
            <a:endParaRPr sz="1100"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Make necessary adjustments to improve the accuracy of predictions and system integration.</a:t>
            </a:r>
            <a:endParaRPr sz="1100" dirty="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US" sz="1300" b="1" dirty="0">
                <a:latin typeface="Arial"/>
                <a:ea typeface="Arial"/>
                <a:cs typeface="Arial"/>
                <a:sym typeface="Arial"/>
              </a:rPr>
              <a:t>Full-Scale Deployment and Maintenance</a:t>
            </a:r>
            <a:endParaRPr sz="1300" b="1" dirty="0">
              <a:latin typeface="Arial"/>
              <a:ea typeface="Arial"/>
              <a:cs typeface="Arial"/>
              <a:sym typeface="Arial"/>
            </a:endParaRPr>
          </a:p>
          <a:p>
            <a:pPr marL="457200" lvl="0" indent="-298450" algn="l" rtl="0">
              <a:lnSpc>
                <a:spcPct val="115000"/>
              </a:lnSpc>
              <a:spcBef>
                <a:spcPts val="1200"/>
              </a:spcBef>
              <a:spcAft>
                <a:spcPts val="0"/>
              </a:spcAft>
              <a:buSzPts val="1100"/>
              <a:buChar char="●"/>
            </a:pPr>
            <a:r>
              <a:rPr lang="en-US" sz="1100" b="1" dirty="0">
                <a:latin typeface="Arial"/>
                <a:ea typeface="Arial"/>
                <a:cs typeface="Arial"/>
                <a:sym typeface="Arial"/>
              </a:rPr>
              <a:t>Objective:</a:t>
            </a:r>
            <a:r>
              <a:rPr lang="en-US" sz="1100" dirty="0">
                <a:latin typeface="Arial"/>
                <a:ea typeface="Arial"/>
                <a:cs typeface="Arial"/>
                <a:sym typeface="Arial"/>
              </a:rPr>
              <a:t> To deploy the predictive maintenance system across all relevant pharmaceutical equipment and ensure its smooth operation.</a:t>
            </a:r>
            <a:endParaRPr sz="1100" dirty="0">
              <a:latin typeface="Arial"/>
              <a:ea typeface="Arial"/>
              <a:cs typeface="Arial"/>
              <a:sym typeface="Arial"/>
            </a:endParaRPr>
          </a:p>
          <a:p>
            <a:pPr marL="457200" lvl="0" indent="-298450" algn="l" rtl="0">
              <a:lnSpc>
                <a:spcPct val="115000"/>
              </a:lnSpc>
              <a:spcBef>
                <a:spcPts val="0"/>
              </a:spcBef>
              <a:spcAft>
                <a:spcPts val="0"/>
              </a:spcAft>
              <a:buSzPts val="1100"/>
              <a:buChar char="●"/>
            </a:pPr>
            <a:r>
              <a:rPr lang="en-US" sz="1100" b="1" dirty="0">
                <a:latin typeface="Arial"/>
                <a:ea typeface="Arial"/>
                <a:cs typeface="Arial"/>
                <a:sym typeface="Arial"/>
              </a:rPr>
              <a:t>Tasks:</a:t>
            </a:r>
            <a:endParaRPr sz="1100" b="1"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Implement the system across the entire manufacturing facility, ensuring that all critical machines are monitored.</a:t>
            </a:r>
            <a:endParaRPr sz="1100"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Train staff on how to use the system, interpret data, and respond to alerts.</a:t>
            </a:r>
            <a:endParaRPr sz="1100"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Establish a maintenance schedule based on predictive insights to minimize unexpected equipment failures.</a:t>
            </a:r>
            <a:endParaRPr sz="1100" dirty="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dirty="0">
                <a:latin typeface="Arial"/>
                <a:ea typeface="Arial"/>
                <a:cs typeface="Arial"/>
                <a:sym typeface="Arial"/>
              </a:rPr>
              <a:t>Perform continuous system monitoring and regular updates to improve performance.</a:t>
            </a:r>
            <a:endParaRPr sz="11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US" sz="1100" dirty="0">
                <a:latin typeface="Arial"/>
                <a:ea typeface="Arial"/>
                <a:cs typeface="Arial"/>
                <a:sym typeface="Arial"/>
              </a:rPr>
              <a:t>These modules ensure a comprehensive, step-by-step approach to successfully implementing predictive analysis for pharmaceutical equipment, helping to reduce downtime, maintain product quality, and optimize resource management.</a:t>
            </a:r>
            <a:endParaRPr sz="1100" dirty="0">
              <a:latin typeface="Arial"/>
              <a:ea typeface="Arial"/>
              <a:cs typeface="Arial"/>
              <a:sym typeface="Arial"/>
            </a:endParaRPr>
          </a:p>
          <a:p>
            <a:pPr marL="0" lvl="0" indent="0" algn="l" rtl="0">
              <a:spcBef>
                <a:spcPts val="1200"/>
              </a:spcBef>
              <a:spcAft>
                <a:spcPts val="0"/>
              </a:spcAft>
              <a:buClr>
                <a:schemeClr val="dk1"/>
              </a:buClr>
              <a:buSzPts val="2400"/>
              <a:buNone/>
            </a:pPr>
            <a:endParaRPr b="1" dirty="0"/>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2388</Words>
  <Application>Microsoft Office PowerPoint</Application>
  <PresentationFormat>Widescreen</PresentationFormat>
  <Paragraphs>269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vt:lpstr>
      <vt:lpstr>Verdana</vt:lpstr>
      <vt:lpstr>Bioinformatics</vt:lpstr>
      <vt:lpstr>Predictive analysis of pharmaceutical equipment </vt:lpstr>
      <vt:lpstr>Introduction</vt:lpstr>
      <vt:lpstr>Literature Review</vt:lpstr>
      <vt:lpstr>Literature Review</vt:lpstr>
      <vt:lpstr>Literature Review</vt:lpstr>
      <vt:lpstr>Proposed Method</vt:lpstr>
      <vt:lpstr>Architecture Diagram</vt:lpstr>
      <vt:lpstr>Modules</vt:lpstr>
      <vt:lpstr>Modules</vt:lpstr>
      <vt:lpstr>Hardware and Software Details </vt:lpstr>
      <vt:lpstr>Objectives</vt:lpstr>
      <vt:lpstr>Methodology</vt:lpstr>
      <vt:lpstr>Timeline of Project</vt:lpstr>
      <vt:lpstr>Gantt Chart</vt:lpstr>
      <vt:lpstr>Expected Outcomes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Bharath Kumar</dc:creator>
  <cp:lastModifiedBy>SUNKU SAI YASWANTH</cp:lastModifiedBy>
  <cp:revision>3</cp:revision>
  <dcterms:modified xsi:type="dcterms:W3CDTF">2024-10-21T06:10:05Z</dcterms:modified>
</cp:coreProperties>
</file>