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1"/>
  </p:notesMasterIdLst>
  <p:sldIdLst>
    <p:sldId id="256" r:id="rId2"/>
    <p:sldId id="257" r:id="rId3"/>
    <p:sldId id="269" r:id="rId4"/>
    <p:sldId id="268" r:id="rId5"/>
    <p:sldId id="273" r:id="rId6"/>
    <p:sldId id="274" r:id="rId7"/>
    <p:sldId id="270" r:id="rId8"/>
    <p:sldId id="265" r:id="rId9"/>
    <p:sldId id="266"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830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89331"/>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a:solidFill>
                  <a:schemeClr val="tx1"/>
                </a:solidFill>
                <a:latin typeface="Cambria" panose="02040503050406030204" pitchFamily="18" charset="0"/>
                <a:ea typeface="Cambria" panose="02040503050406030204" pitchFamily="18" charset="0"/>
              </a:rPr>
              <a:t>Crop Disease Prediction and Management System</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ISD-04</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3836667958"/>
              </p:ext>
            </p:extLst>
          </p:nvPr>
        </p:nvGraphicFramePr>
        <p:xfrm>
          <a:off x="553347" y="2721840"/>
          <a:ext cx="5418675" cy="612486"/>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endParaRPr lang="en-IN" dirty="0"/>
                    </a:p>
                  </a:txBody>
                  <a:tcP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endParaRPr lang="en-IN"/>
                    </a:p>
                  </a:txBody>
                  <a:tcP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r h="306243">
                <a:tc>
                  <a:txBody>
                    <a:bodyPr/>
                    <a:lstStyle/>
                    <a:p>
                      <a:endParaRPr lang="en-IN" dirty="0"/>
                    </a:p>
                  </a:txBody>
                  <a:tcP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endParaRPr lang="en-IN" dirty="0"/>
                    </a:p>
                  </a:txBody>
                  <a:tcP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284941064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lnSpcReduction="10000"/>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lang="en-US" sz="1800"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US" sz="1900" b="1" dirty="0">
                <a:solidFill>
                  <a:srgbClr val="17365D"/>
                </a:solidFill>
                <a:latin typeface="Cambria" panose="02040503050406030204" pitchFamily="18" charset="0"/>
                <a:ea typeface="Cambria" panose="02040503050406030204" pitchFamily="18" charset="0"/>
                <a:cs typeface="Verdana"/>
                <a:sym typeface="Verdana"/>
              </a:rPr>
              <a:t>Ms. Monisha Gupta</a:t>
            </a:r>
            <a:endParaRPr lang="en-US" sz="190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US" sz="19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Assistant Professor</a:t>
            </a:r>
            <a:endParaRPr lang="en-US" sz="190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US" sz="19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lang="en-US" sz="190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US" sz="19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lang="en-US" sz="1900"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Review-0</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INFORMATION SCIENCE AND TECHNOLOGY</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solidFill>
                <a:latin typeface="Cambria" panose="02040503050406030204" pitchFamily="18" charset="0"/>
                <a:ea typeface="Cambria" panose="02040503050406030204" pitchFamily="18" charset="0"/>
                <a:cs typeface="Verdana"/>
                <a:sym typeface="Verdana"/>
              </a:rPr>
              <a:t>PALLAVI R</a:t>
            </a:r>
          </a:p>
          <a:p>
            <a:pPr>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1800" b="1" dirty="0">
                <a:effectLst/>
                <a:latin typeface="Times New Roman" panose="02020603050405020304" pitchFamily="18" charset="0"/>
                <a:ea typeface="Times New Roman" panose="02020603050405020304" pitchFamily="18" charset="0"/>
              </a:rPr>
              <a:t>Mr. Srinivas Mishra</a:t>
            </a:r>
            <a:r>
              <a:rPr lang="en-US" sz="1800" dirty="0">
                <a:effectLst/>
                <a:latin typeface="Times New Roman" panose="02020603050405020304" pitchFamily="18" charset="0"/>
                <a:ea typeface="Times New Roman" panose="02020603050405020304" pitchFamily="18" charset="0"/>
              </a:rPr>
              <a:t> </a:t>
            </a:r>
            <a:endParaRPr lang="en-GB" sz="2000" dirty="0">
              <a:solidFill>
                <a:schemeClr val="tx1"/>
              </a:solidFill>
              <a:latin typeface="Cambria" panose="02040503050406030204" pitchFamily="18" charset="0"/>
              <a:ea typeface="Cambria" panose="02040503050406030204" pitchFamily="18" charset="0"/>
            </a:endParaRP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graphicFrame>
        <p:nvGraphicFramePr>
          <p:cNvPr id="3" name="Table 2">
            <a:extLst>
              <a:ext uri="{FF2B5EF4-FFF2-40B4-BE49-F238E27FC236}">
                <a16:creationId xmlns:a16="http://schemas.microsoft.com/office/drawing/2014/main" id="{6DCFEE3B-9FA7-3EEC-BF73-729B0895B199}"/>
              </a:ext>
            </a:extLst>
          </p:cNvPr>
          <p:cNvGraphicFramePr>
            <a:graphicFrameLocks noGrp="1"/>
          </p:cNvGraphicFramePr>
          <p:nvPr>
            <p:extLst>
              <p:ext uri="{D42A27DB-BD31-4B8C-83A1-F6EECF244321}">
                <p14:modId xmlns:p14="http://schemas.microsoft.com/office/powerpoint/2010/main" val="908350629"/>
              </p:ext>
            </p:extLst>
          </p:nvPr>
        </p:nvGraphicFramePr>
        <p:xfrm>
          <a:off x="790469" y="2653070"/>
          <a:ext cx="5082431" cy="1127079"/>
        </p:xfrm>
        <a:graphic>
          <a:graphicData uri="http://schemas.openxmlformats.org/drawingml/2006/table">
            <a:tbl>
              <a:tblPr firstRow="1" bandRow="1"/>
              <a:tblGrid>
                <a:gridCol w="2574900">
                  <a:extLst>
                    <a:ext uri="{9D8B030D-6E8A-4147-A177-3AD203B41FA5}">
                      <a16:colId xmlns:a16="http://schemas.microsoft.com/office/drawing/2014/main" val="1563981016"/>
                    </a:ext>
                  </a:extLst>
                </a:gridCol>
                <a:gridCol w="2507531">
                  <a:extLst>
                    <a:ext uri="{9D8B030D-6E8A-4147-A177-3AD203B41FA5}">
                      <a16:colId xmlns:a16="http://schemas.microsoft.com/office/drawing/2014/main" val="999591547"/>
                    </a:ext>
                  </a:extLst>
                </a:gridCol>
              </a:tblGrid>
              <a:tr h="375693">
                <a:tc>
                  <a:txBody>
                    <a:bodyPr/>
                    <a:lstStyle/>
                    <a:p>
                      <a:r>
                        <a:rPr lang="en-IN" dirty="0">
                          <a:solidFill>
                            <a:schemeClr val="bg2">
                              <a:lumMod val="50000"/>
                            </a:schemeClr>
                          </a:solidFill>
                        </a:rPr>
                        <a:t>ROLL NUMBER</a:t>
                      </a:r>
                    </a:p>
                  </a:txBody>
                  <a:tcPr/>
                </a:tc>
                <a:tc>
                  <a:txBody>
                    <a:bodyPr/>
                    <a:lstStyle/>
                    <a:p>
                      <a:r>
                        <a:rPr lang="en-IN" dirty="0">
                          <a:solidFill>
                            <a:schemeClr val="bg2">
                              <a:lumMod val="50000"/>
                            </a:schemeClr>
                          </a:solidFill>
                        </a:rPr>
                        <a:t>STUDENT NAME</a:t>
                      </a:r>
                    </a:p>
                  </a:txBody>
                  <a:tcPr/>
                </a:tc>
                <a:extLst>
                  <a:ext uri="{0D108BD9-81ED-4DB2-BD59-A6C34878D82A}">
                    <a16:rowId xmlns:a16="http://schemas.microsoft.com/office/drawing/2014/main" val="1357363896"/>
                  </a:ext>
                </a:extLst>
              </a:tr>
              <a:tr h="375693">
                <a:tc>
                  <a:txBody>
                    <a:bodyPr/>
                    <a:lstStyle/>
                    <a:p>
                      <a:r>
                        <a:rPr lang="en-IN" dirty="0"/>
                        <a:t>20211ISD0015</a:t>
                      </a:r>
                    </a:p>
                  </a:txBody>
                  <a:tcPr/>
                </a:tc>
                <a:tc>
                  <a:txBody>
                    <a:bodyPr/>
                    <a:lstStyle/>
                    <a:p>
                      <a:r>
                        <a:rPr lang="en-IN" dirty="0"/>
                        <a:t>GAJJALA AKHILA</a:t>
                      </a:r>
                    </a:p>
                  </a:txBody>
                  <a:tcPr/>
                </a:tc>
                <a:extLst>
                  <a:ext uri="{0D108BD9-81ED-4DB2-BD59-A6C34878D82A}">
                    <a16:rowId xmlns:a16="http://schemas.microsoft.com/office/drawing/2014/main" val="583646322"/>
                  </a:ext>
                </a:extLst>
              </a:tr>
              <a:tr h="375693">
                <a:tc>
                  <a:txBody>
                    <a:bodyPr/>
                    <a:lstStyle/>
                    <a:p>
                      <a:r>
                        <a:rPr lang="en-IN" dirty="0"/>
                        <a:t>20211ISD0007</a:t>
                      </a:r>
                    </a:p>
                  </a:txBody>
                  <a:tcPr/>
                </a:tc>
                <a:tc>
                  <a:txBody>
                    <a:bodyPr/>
                    <a:lstStyle/>
                    <a:p>
                      <a:r>
                        <a:rPr lang="en-IN" dirty="0"/>
                        <a:t>SUNKU SAI YASWANTH</a:t>
                      </a:r>
                    </a:p>
                  </a:txBody>
                  <a:tcPr/>
                </a:tc>
                <a:extLst>
                  <a:ext uri="{0D108BD9-81ED-4DB2-BD59-A6C34878D82A}">
                    <a16:rowId xmlns:a16="http://schemas.microsoft.com/office/drawing/2014/main" val="1878185497"/>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Problem Statement</a:t>
            </a:r>
          </a:p>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Github Link</a:t>
            </a: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Analysis of Problem Statement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Problem Statement Number: </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a:spcBef>
                <a:spcPts val="0"/>
              </a:spcBef>
              <a:buNone/>
            </a:pPr>
            <a:r>
              <a:rPr lang="en-US" dirty="0">
                <a:latin typeface="Cambria" panose="02040503050406030204" pitchFamily="18" charset="0"/>
                <a:ea typeface="Cambria" panose="02040503050406030204" pitchFamily="18" charset="0"/>
              </a:rPr>
              <a:t>Organization: PSCS NEW</a:t>
            </a: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Category (Hardware / Software / Both) : SOFTWARE</a:t>
            </a:r>
          </a:p>
          <a:p>
            <a:pPr marL="342900" lvl="0" indent="-190500" algn="just">
              <a:spcBef>
                <a:spcPts val="0"/>
              </a:spcBef>
              <a:buNone/>
            </a:pPr>
            <a:r>
              <a:rPr lang="en-US" dirty="0">
                <a:latin typeface="Cambria" panose="02040503050406030204" pitchFamily="18" charset="0"/>
                <a:ea typeface="Cambria" panose="02040503050406030204" pitchFamily="18" charset="0"/>
              </a:rPr>
              <a:t>Problem Description:</a:t>
            </a:r>
          </a:p>
          <a:p>
            <a:pPr marL="342900" lvl="0" indent="-190500" algn="just">
              <a:spcBef>
                <a:spcPts val="0"/>
              </a:spcBef>
              <a:buNone/>
            </a:pPr>
            <a:endParaRPr lang="en-US" dirty="0">
              <a:latin typeface="Cambria" panose="02040503050406030204" pitchFamily="18" charset="0"/>
              <a:ea typeface="Cambria" panose="02040503050406030204" pitchFamily="18" charset="0"/>
            </a:endParaRPr>
          </a:p>
          <a:p>
            <a:pPr marL="495300" indent="-342900" algn="just">
              <a:spcBef>
                <a:spcPts val="0"/>
              </a:spcBef>
            </a:pPr>
            <a:r>
              <a:rPr lang="en-US" sz="2000" dirty="0">
                <a:latin typeface="Cambria" panose="02040503050406030204" pitchFamily="18" charset="0"/>
                <a:ea typeface="Cambria" panose="02040503050406030204" pitchFamily="18" charset="0"/>
              </a:rPr>
              <a:t>The "Precision Fertilizer Management" project aims to predicts the disease using machine learning and optimize fertilizer use by predicting crop nutrient needs using machine learning, reducing environmental impact while improving yields. It provides precise, data-driven recommendations based on soil and climate conditions.</a:t>
            </a:r>
          </a:p>
          <a:p>
            <a:pPr marL="342900" lvl="0" indent="-190500" algn="just">
              <a:spcBef>
                <a:spcPts val="0"/>
              </a:spcBef>
              <a:buNone/>
            </a:pPr>
            <a:r>
              <a:rPr lang="en-US" sz="2200" dirty="0">
                <a:latin typeface="Cambria" panose="02040503050406030204" pitchFamily="18" charset="0"/>
                <a:ea typeface="Cambria" panose="02040503050406030204" pitchFamily="18" charset="0"/>
              </a:rPr>
              <a:t>.</a:t>
            </a: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Difficulty Level:  simple</a:t>
            </a: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a:solidFill>
                  <a:schemeClr val="accent2">
                    <a:lumMod val="75000"/>
                  </a:schemeClr>
                </a:solidFill>
                <a:latin typeface="Cambria" panose="02040503050406030204" pitchFamily="18" charset="0"/>
                <a:ea typeface="Cambria" panose="02040503050406030204" pitchFamily="18" charset="0"/>
              </a:rPr>
              <a:t>Github Link</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115" name="Google Shape;115;p17"/>
          <p:cNvSpPr txBox="1">
            <a:spLocks noGrp="1"/>
          </p:cNvSpPr>
          <p:nvPr>
            <p:ph type="body" idx="1"/>
          </p:nvPr>
        </p:nvSpPr>
        <p:spPr>
          <a:xfrm>
            <a:off x="812800" y="969745"/>
            <a:ext cx="11084024" cy="5180798"/>
          </a:xfrm>
          <a:prstGeom prst="rect">
            <a:avLst/>
          </a:prstGeom>
          <a:noFill/>
          <a:ln>
            <a:noFill/>
          </a:ln>
        </p:spPr>
        <p:txBody>
          <a:bodyPr spcFirstLastPara="1" wrap="square" lIns="91425" tIns="45700" rIns="91425" bIns="45700" anchor="t" anchorCtr="0">
            <a:noAutofit/>
          </a:bodyPr>
          <a:lstStyle/>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Technology Stack Components</a:t>
            </a:r>
            <a:r>
              <a:rPr lang="en-US" sz="1600" dirty="0">
                <a:latin typeface="Cambria" panose="02040503050406030204" pitchFamily="18" charset="0"/>
                <a:ea typeface="Cambria" panose="02040503050406030204" pitchFamily="18" charset="0"/>
              </a:rPr>
              <a:t>:</a:t>
            </a:r>
          </a:p>
          <a:p>
            <a:pPr marL="342900" lvl="0" indent="-190500" algn="just" rtl="0">
              <a:spcBef>
                <a:spcPts val="0"/>
              </a:spcBef>
              <a:spcAft>
                <a:spcPts val="0"/>
              </a:spcAft>
              <a:buClr>
                <a:schemeClr val="dk1"/>
              </a:buClr>
              <a:buSzPct val="100000"/>
              <a:buNone/>
            </a:pPr>
            <a:endParaRPr lang="en-US" sz="1600"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US" sz="1600" dirty="0">
                <a:latin typeface="Cambria" panose="02040503050406030204" pitchFamily="18" charset="0"/>
                <a:ea typeface="Cambria" panose="02040503050406030204" pitchFamily="18" charset="0"/>
              </a:rPr>
              <a:t>1. Programming Languages:</a:t>
            </a:r>
          </a:p>
          <a:p>
            <a:pPr marL="342900" lvl="0" indent="-190500" algn="just" rtl="0">
              <a:spcBef>
                <a:spcPts val="0"/>
              </a:spcBef>
              <a:spcAft>
                <a:spcPts val="0"/>
              </a:spcAft>
              <a:buClr>
                <a:schemeClr val="dk1"/>
              </a:buClr>
              <a:buSzPct val="100000"/>
              <a:buNone/>
            </a:pPr>
            <a:r>
              <a:rPr lang="en-US" sz="1600" dirty="0">
                <a:latin typeface="Cambria" panose="02040503050406030204" pitchFamily="18" charset="0"/>
                <a:ea typeface="Cambria" panose="02040503050406030204" pitchFamily="18" charset="0"/>
              </a:rPr>
              <a:t>    Python: The project likely uses Python, as it is a common language for implementing machine learning algorithms, particularly Random Forest Regression.</a:t>
            </a:r>
          </a:p>
          <a:p>
            <a:pPr marL="342900" lvl="0" indent="-190500" algn="just" rtl="0">
              <a:spcBef>
                <a:spcPts val="0"/>
              </a:spcBef>
              <a:spcAft>
                <a:spcPts val="0"/>
              </a:spcAft>
              <a:buClr>
                <a:schemeClr val="dk1"/>
              </a:buClr>
              <a:buSzPct val="100000"/>
              <a:buNone/>
            </a:pPr>
            <a:endParaRPr lang="en-US" sz="1600"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US" sz="1600" dirty="0">
                <a:latin typeface="Cambria" panose="02040503050406030204" pitchFamily="18" charset="0"/>
                <a:ea typeface="Cambria" panose="02040503050406030204" pitchFamily="18" charset="0"/>
              </a:rPr>
              <a:t>2. Machine Learning Frameworks:</a:t>
            </a:r>
          </a:p>
          <a:p>
            <a:pPr marL="342900" lvl="0" indent="-190500" algn="just" rtl="0">
              <a:spcBef>
                <a:spcPts val="0"/>
              </a:spcBef>
              <a:spcAft>
                <a:spcPts val="0"/>
              </a:spcAft>
              <a:buClr>
                <a:schemeClr val="dk1"/>
              </a:buClr>
              <a:buSzPct val="100000"/>
              <a:buNone/>
            </a:pPr>
            <a:r>
              <a:rPr lang="en-US" sz="1600" dirty="0">
                <a:latin typeface="Cambria" panose="02040503050406030204" pitchFamily="18" charset="0"/>
                <a:ea typeface="Cambria" panose="02040503050406030204" pitchFamily="18" charset="0"/>
              </a:rPr>
              <a:t>    Scikit-Learn: Used for implementing the Random Forest Regression algorithm, which is central to the fertilizer prediction model.</a:t>
            </a:r>
          </a:p>
          <a:p>
            <a:pPr marL="342900" lvl="0" indent="-190500" algn="just" rtl="0">
              <a:spcBef>
                <a:spcPts val="0"/>
              </a:spcBef>
              <a:spcAft>
                <a:spcPts val="0"/>
              </a:spcAft>
              <a:buClr>
                <a:schemeClr val="dk1"/>
              </a:buClr>
              <a:buSzPct val="100000"/>
              <a:buNone/>
            </a:pPr>
            <a:r>
              <a:rPr lang="en-US" sz="1600" dirty="0">
                <a:latin typeface="Cambria" panose="02040503050406030204" pitchFamily="18" charset="0"/>
                <a:ea typeface="Cambria" panose="02040503050406030204" pitchFamily="18" charset="0"/>
              </a:rPr>
              <a:t>   -Pandas &amp; NumPy: For data manipulation and numerical computations in preprocessing and handling datasets.</a:t>
            </a:r>
          </a:p>
          <a:p>
            <a:pPr marL="342900" lvl="0" indent="-190500" algn="just" rtl="0">
              <a:spcBef>
                <a:spcPts val="0"/>
              </a:spcBef>
              <a:spcAft>
                <a:spcPts val="0"/>
              </a:spcAft>
              <a:buClr>
                <a:schemeClr val="dk1"/>
              </a:buClr>
              <a:buSzPct val="100000"/>
              <a:buNone/>
            </a:pPr>
            <a:r>
              <a:rPr lang="en-US" sz="1600" dirty="0">
                <a:latin typeface="Cambria" panose="02040503050406030204" pitchFamily="18" charset="0"/>
                <a:ea typeface="Cambria" panose="02040503050406030204" pitchFamily="18" charset="0"/>
              </a:rPr>
              <a:t>   </a:t>
            </a:r>
          </a:p>
          <a:p>
            <a:pPr marL="342900" lvl="0" indent="-190500" algn="just" rtl="0">
              <a:spcBef>
                <a:spcPts val="0"/>
              </a:spcBef>
              <a:spcAft>
                <a:spcPts val="0"/>
              </a:spcAft>
              <a:buClr>
                <a:schemeClr val="dk1"/>
              </a:buClr>
              <a:buSzPct val="100000"/>
              <a:buNone/>
            </a:pPr>
            <a:r>
              <a:rPr lang="en-US" sz="1600" dirty="0">
                <a:latin typeface="Cambria" panose="02040503050406030204" pitchFamily="18" charset="0"/>
                <a:ea typeface="Cambria" panose="02040503050406030204" pitchFamily="18" charset="0"/>
              </a:rPr>
              <a:t>3. Data Sources:</a:t>
            </a:r>
          </a:p>
          <a:p>
            <a:pPr marL="342900" lvl="0" indent="-190500" algn="just" rtl="0">
              <a:spcBef>
                <a:spcPts val="0"/>
              </a:spcBef>
              <a:spcAft>
                <a:spcPts val="0"/>
              </a:spcAft>
              <a:buClr>
                <a:schemeClr val="dk1"/>
              </a:buClr>
              <a:buSzPct val="100000"/>
              <a:buNone/>
            </a:pPr>
            <a:r>
              <a:rPr lang="en-US" sz="1600" dirty="0">
                <a:latin typeface="Cambria" panose="02040503050406030204" pitchFamily="18" charset="0"/>
                <a:ea typeface="Cambria" panose="02040503050406030204" pitchFamily="18" charset="0"/>
              </a:rPr>
              <a:t>    Weather and Soil Data APIs: For real-time and historical data collection on rainfall and soil quality.</a:t>
            </a:r>
          </a:p>
          <a:p>
            <a:pPr marL="342900" lvl="0" indent="-190500" algn="just" rtl="0">
              <a:spcBef>
                <a:spcPts val="0"/>
              </a:spcBef>
              <a:spcAft>
                <a:spcPts val="0"/>
              </a:spcAft>
              <a:buClr>
                <a:schemeClr val="dk1"/>
              </a:buClr>
              <a:buSzPct val="100000"/>
              <a:buNone/>
            </a:pPr>
            <a:endParaRPr lang="en-US" sz="1600"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US" sz="1600" dirty="0">
                <a:latin typeface="Cambria" panose="02040503050406030204" pitchFamily="18" charset="0"/>
                <a:ea typeface="Cambria" panose="02040503050406030204" pitchFamily="18" charset="0"/>
              </a:rPr>
              <a:t>4. Development Environment:</a:t>
            </a:r>
          </a:p>
          <a:p>
            <a:pPr marL="342900" lvl="0" indent="-190500" algn="just" rtl="0">
              <a:spcBef>
                <a:spcPts val="0"/>
              </a:spcBef>
              <a:spcAft>
                <a:spcPts val="0"/>
              </a:spcAft>
              <a:buClr>
                <a:schemeClr val="dk1"/>
              </a:buClr>
              <a:buSzPct val="100000"/>
              <a:buNone/>
            </a:pPr>
            <a:r>
              <a:rPr lang="en-US" sz="1600" dirty="0">
                <a:latin typeface="Cambria" panose="02040503050406030204" pitchFamily="18" charset="0"/>
                <a:ea typeface="Cambria" panose="02040503050406030204" pitchFamily="18" charset="0"/>
              </a:rPr>
              <a:t>    </a:t>
            </a:r>
            <a:r>
              <a:rPr lang="en-US" sz="1600" dirty="0" err="1">
                <a:latin typeface="Cambria" panose="02040503050406030204" pitchFamily="18" charset="0"/>
                <a:ea typeface="Cambria" panose="02040503050406030204" pitchFamily="18" charset="0"/>
              </a:rPr>
              <a:t>CoLab</a:t>
            </a:r>
            <a:r>
              <a:rPr lang="en-US" sz="1600" dirty="0">
                <a:latin typeface="Cambria" panose="02040503050406030204" pitchFamily="18" charset="0"/>
                <a:ea typeface="Cambria" panose="02040503050406030204" pitchFamily="18" charset="0"/>
              </a:rPr>
              <a:t> Notebooks: For initial prototyping and testing of machine learning models.</a:t>
            </a:r>
          </a:p>
          <a:p>
            <a:pPr marL="342900" lvl="0" indent="-190500" algn="just" rtl="0">
              <a:spcBef>
                <a:spcPts val="0"/>
              </a:spcBef>
              <a:spcAft>
                <a:spcPts val="0"/>
              </a:spcAft>
              <a:buClr>
                <a:schemeClr val="dk1"/>
              </a:buClr>
              <a:buSzPct val="100000"/>
              <a:buNone/>
            </a:pPr>
            <a:r>
              <a:rPr lang="en-US" sz="1600" dirty="0">
                <a:latin typeface="Cambria" panose="02040503050406030204" pitchFamily="18" charset="0"/>
                <a:ea typeface="Cambria" panose="02040503050406030204" pitchFamily="18" charset="0"/>
              </a:rPr>
              <a:t>    VS Code: For development and debugging of the final solution.</a:t>
            </a:r>
          </a:p>
          <a:p>
            <a:pPr marL="342900" lvl="0" indent="-190500" algn="just" rtl="0">
              <a:spcBef>
                <a:spcPts val="0"/>
              </a:spcBef>
              <a:spcAft>
                <a:spcPts val="0"/>
              </a:spcAft>
              <a:buClr>
                <a:schemeClr val="dk1"/>
              </a:buClr>
              <a:buSzPct val="100000"/>
              <a:buNone/>
            </a:pPr>
            <a:endParaRPr lang="en-US" sz="11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30816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18754-D0C4-CD80-DE5D-E32493A0FC0B}"/>
              </a:ext>
            </a:extLst>
          </p:cNvPr>
          <p:cNvSpPr>
            <a:spLocks noGrp="1"/>
          </p:cNvSpPr>
          <p:nvPr>
            <p:ph type="title"/>
          </p:nvPr>
        </p:nvSpPr>
        <p:spPr/>
        <p:txBody>
          <a:bodyPr/>
          <a:lstStyle/>
          <a:p>
            <a:r>
              <a:rPr lang="en-US" dirty="0">
                <a:latin typeface="Cambria" panose="02040503050406030204" pitchFamily="18" charset="0"/>
                <a:ea typeface="Cambria" panose="02040503050406030204" pitchFamily="18" charset="0"/>
              </a:rPr>
              <a:t>Analysis of Problem Statement </a:t>
            </a:r>
            <a:r>
              <a:rPr lang="en-US" sz="2800" dirty="0">
                <a:latin typeface="Cambria" panose="02040503050406030204" pitchFamily="18" charset="0"/>
                <a:ea typeface="Cambria" panose="02040503050406030204" pitchFamily="18" charset="0"/>
              </a:rPr>
              <a:t>(contd...)</a:t>
            </a:r>
            <a:endParaRPr lang="en-US" dirty="0"/>
          </a:p>
        </p:txBody>
      </p:sp>
      <p:sp>
        <p:nvSpPr>
          <p:cNvPr id="4" name="Rectangle 1">
            <a:extLst>
              <a:ext uri="{FF2B5EF4-FFF2-40B4-BE49-F238E27FC236}">
                <a16:creationId xmlns:a16="http://schemas.microsoft.com/office/drawing/2014/main" id="{094A6B67-A69A-524C-28CB-1586B9B4337A}"/>
              </a:ext>
            </a:extLst>
          </p:cNvPr>
          <p:cNvSpPr>
            <a:spLocks noGrp="1" noChangeArrowheads="1"/>
          </p:cNvSpPr>
          <p:nvPr>
            <p:ph type="body" idx="1"/>
          </p:nvPr>
        </p:nvSpPr>
        <p:spPr bwMode="auto">
          <a:xfrm>
            <a:off x="812800" y="2314300"/>
            <a:ext cx="10980132"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lang="en-US" altLang="en-US" sz="1600" dirty="0">
                <a:solidFill>
                  <a:schemeClr val="tx1"/>
                </a:solidFill>
                <a:latin typeface="Cambria" panose="02040503050406030204" pitchFamily="18" charset="0"/>
                <a:ea typeface="Cambria" panose="02040503050406030204" pitchFamily="18" charset="0"/>
              </a:rPr>
              <a:t>5</a:t>
            </a:r>
            <a:r>
              <a:rPr kumimoji="0" lang="en-US" altLang="en-US" sz="160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.Web Technologies (Frontend):</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HTML/CSS/JavaScript: For building the user interface.</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Framework: Likely using a lightweight framework like Flask or Django for backend web service integration with the machine learning model.</a:t>
            </a:r>
          </a:p>
          <a:p>
            <a:pPr marL="0" marR="0" lvl="0" indent="0" algn="just" defTabSz="914400" rtl="0" eaLnBrk="0" fontAlgn="base" latinLnBrk="0" hangingPunct="0">
              <a:lnSpc>
                <a:spcPct val="100000"/>
              </a:lnSpc>
              <a:spcBef>
                <a:spcPct val="0"/>
              </a:spcBef>
              <a:spcAft>
                <a:spcPct val="0"/>
              </a:spcAft>
              <a:buClrTx/>
              <a:buSzTx/>
              <a:buNone/>
              <a:tabLst/>
            </a:pPr>
            <a:r>
              <a:rPr lang="en-US" altLang="en-US" sz="1600" dirty="0">
                <a:solidFill>
                  <a:schemeClr val="tx1"/>
                </a:solidFill>
                <a:latin typeface="Cambria" panose="02040503050406030204" pitchFamily="18" charset="0"/>
                <a:ea typeface="Cambria" panose="02040503050406030204" pitchFamily="18" charset="0"/>
              </a:rPr>
              <a:t>6</a:t>
            </a:r>
            <a:r>
              <a:rPr kumimoji="0" lang="en-US" altLang="en-US" sz="160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.Cloud and Hosting Services:</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AWS/Google Cloud: For hosting the application and deploying machine learning models.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69945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762000" y="216886"/>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762000" y="9525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a:spcBef>
                <a:spcPts val="0"/>
              </a:spcBef>
              <a:buSzPct val="100000"/>
              <a:buNone/>
            </a:pPr>
            <a:endParaRPr lang="en-US" dirty="0">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A74FE540-3745-114B-A302-64886EAB717C}"/>
              </a:ext>
            </a:extLst>
          </p:cNvPr>
          <p:cNvPicPr>
            <a:picLocks noChangeAspect="1"/>
          </p:cNvPicPr>
          <p:nvPr/>
        </p:nvPicPr>
        <p:blipFill>
          <a:blip r:embed="rId3"/>
          <a:stretch>
            <a:fillRect/>
          </a:stretch>
        </p:blipFill>
        <p:spPr>
          <a:xfrm>
            <a:off x="886120" y="2200052"/>
            <a:ext cx="10543880" cy="3380616"/>
          </a:xfrm>
          <a:prstGeom prst="rect">
            <a:avLst/>
          </a:prstGeom>
        </p:spPr>
      </p:pic>
    </p:spTree>
    <p:extLst>
      <p:ext uri="{BB962C8B-B14F-4D97-AF65-F5344CB8AC3E}">
        <p14:creationId xmlns:p14="http://schemas.microsoft.com/office/powerpoint/2010/main" val="479890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729465" y="955497"/>
            <a:ext cx="10751335" cy="5140504"/>
          </a:xfrm>
          <a:prstGeom prst="rect">
            <a:avLst/>
          </a:prstGeom>
          <a:noFill/>
          <a:ln>
            <a:noFill/>
          </a:ln>
        </p:spPr>
        <p:txBody>
          <a:bodyPr spcFirstLastPara="1" wrap="square" lIns="91425" tIns="45700" rIns="91425" bIns="45700" anchor="t" anchorCtr="0">
            <a:normAutofit fontScale="25000" lnSpcReduction="20000"/>
          </a:bodyPr>
          <a:lstStyle/>
          <a:p>
            <a:pPr marL="152400" indent="0">
              <a:spcBef>
                <a:spcPts val="0"/>
              </a:spcBef>
              <a:buNone/>
            </a:pPr>
            <a:r>
              <a:rPr lang="en-US" sz="5600" dirty="0">
                <a:latin typeface="Cambria" panose="02040503050406030204" pitchFamily="18" charset="0"/>
                <a:ea typeface="Cambria" panose="02040503050406030204" pitchFamily="18" charset="0"/>
              </a:rPr>
              <a:t>1. </a:t>
            </a:r>
            <a:r>
              <a:rPr lang="en-US" sz="5600" dirty="0" err="1">
                <a:latin typeface="Cambria" panose="02040503050406030204" pitchFamily="18" charset="0"/>
                <a:ea typeface="Cambria" panose="02040503050406030204" pitchFamily="18" charset="0"/>
              </a:rPr>
              <a:t>Hampannavar</a:t>
            </a:r>
            <a:r>
              <a:rPr lang="en-US" sz="5600" dirty="0">
                <a:latin typeface="Cambria" panose="02040503050406030204" pitchFamily="18" charset="0"/>
                <a:ea typeface="Cambria" panose="02040503050406030204" pitchFamily="18" charset="0"/>
              </a:rPr>
              <a:t>, K., </a:t>
            </a:r>
            <a:r>
              <a:rPr lang="en-US" sz="5600" dirty="0" err="1">
                <a:latin typeface="Cambria" panose="02040503050406030204" pitchFamily="18" charset="0"/>
                <a:ea typeface="Cambria" panose="02040503050406030204" pitchFamily="18" charset="0"/>
              </a:rPr>
              <a:t>Bhajantri</a:t>
            </a:r>
            <a:r>
              <a:rPr lang="en-US" sz="5600" dirty="0">
                <a:latin typeface="Cambria" panose="02040503050406030204" pitchFamily="18" charset="0"/>
                <a:ea typeface="Cambria" panose="02040503050406030204" pitchFamily="18" charset="0"/>
              </a:rPr>
              <a:t>, V., &amp; </a:t>
            </a:r>
            <a:r>
              <a:rPr lang="en-US" sz="5600" dirty="0" err="1">
                <a:latin typeface="Cambria" panose="02040503050406030204" pitchFamily="18" charset="0"/>
                <a:ea typeface="Cambria" panose="02040503050406030204" pitchFamily="18" charset="0"/>
              </a:rPr>
              <a:t>Totad</a:t>
            </a:r>
            <a:r>
              <a:rPr lang="en-US" sz="5600" dirty="0">
                <a:latin typeface="Cambria" panose="02040503050406030204" pitchFamily="18" charset="0"/>
                <a:ea typeface="Cambria" panose="02040503050406030204" pitchFamily="18" charset="0"/>
              </a:rPr>
              <a:t>, S. G. (2018). Prediction of crop fertilizer consumption. International Conference on Computational and Business Intelligence (ICCUBEA). https://doi.org/10.1109/ICCUBEA.2018.8697827</a:t>
            </a:r>
          </a:p>
          <a:p>
            <a:pPr marL="152400" indent="0">
              <a:spcBef>
                <a:spcPts val="0"/>
              </a:spcBef>
              <a:buNone/>
            </a:pPr>
            <a:endParaRPr lang="en-US" sz="5600" dirty="0">
              <a:latin typeface="Cambria" panose="02040503050406030204" pitchFamily="18" charset="0"/>
              <a:ea typeface="Cambria" panose="02040503050406030204" pitchFamily="18" charset="0"/>
            </a:endParaRPr>
          </a:p>
          <a:p>
            <a:pPr marL="152400" indent="0">
              <a:spcBef>
                <a:spcPts val="0"/>
              </a:spcBef>
              <a:buNone/>
            </a:pPr>
            <a:r>
              <a:rPr lang="en-US" sz="5600" dirty="0">
                <a:latin typeface="Cambria" panose="02040503050406030204" pitchFamily="18" charset="0"/>
                <a:ea typeface="Cambria" panose="02040503050406030204" pitchFamily="18" charset="0"/>
              </a:rPr>
              <a:t>2. </a:t>
            </a:r>
            <a:r>
              <a:rPr lang="en-US" sz="5600" dirty="0" err="1">
                <a:latin typeface="Cambria" panose="02040503050406030204" pitchFamily="18" charset="0"/>
                <a:ea typeface="Cambria" panose="02040503050406030204" pitchFamily="18" charset="0"/>
              </a:rPr>
              <a:t>Prabakaran</a:t>
            </a:r>
            <a:r>
              <a:rPr lang="en-US" sz="5600" dirty="0">
                <a:latin typeface="Cambria" panose="02040503050406030204" pitchFamily="18" charset="0"/>
                <a:ea typeface="Cambria" panose="02040503050406030204" pitchFamily="18" charset="0"/>
              </a:rPr>
              <a:t>, G., </a:t>
            </a:r>
            <a:r>
              <a:rPr lang="en-US" sz="5600" dirty="0" err="1">
                <a:latin typeface="Cambria" panose="02040503050406030204" pitchFamily="18" charset="0"/>
                <a:ea typeface="Cambria" panose="02040503050406030204" pitchFamily="18" charset="0"/>
              </a:rPr>
              <a:t>Vaithiyanathan</a:t>
            </a:r>
            <a:r>
              <a:rPr lang="en-US" sz="5600" dirty="0">
                <a:latin typeface="Cambria" panose="02040503050406030204" pitchFamily="18" charset="0"/>
                <a:ea typeface="Cambria" panose="02040503050406030204" pitchFamily="18" charset="0"/>
              </a:rPr>
              <a:t>, D., &amp; Ganesan, M. (2018). Fuzzy decision support system for improving the crop productivity and efficient use of fertilizers. Computers and Electronics in Agriculture, 145, 205-211. https://doi.org/10.1016/j.compag.2018.01.011</a:t>
            </a:r>
          </a:p>
          <a:p>
            <a:pPr marL="152400" indent="0">
              <a:spcBef>
                <a:spcPts val="0"/>
              </a:spcBef>
              <a:buNone/>
            </a:pPr>
            <a:endParaRPr lang="en-US" sz="5600" dirty="0">
              <a:latin typeface="Cambria" panose="02040503050406030204" pitchFamily="18" charset="0"/>
              <a:ea typeface="Cambria" panose="02040503050406030204" pitchFamily="18" charset="0"/>
            </a:endParaRPr>
          </a:p>
          <a:p>
            <a:pPr marL="152400" indent="0">
              <a:spcBef>
                <a:spcPts val="0"/>
              </a:spcBef>
              <a:buNone/>
            </a:pPr>
            <a:r>
              <a:rPr lang="en-US" sz="5600" dirty="0">
                <a:latin typeface="Cambria" panose="02040503050406030204" pitchFamily="18" charset="0"/>
                <a:ea typeface="Cambria" panose="02040503050406030204" pitchFamily="18" charset="0"/>
              </a:rPr>
              <a:t>3. Yin, Y., Ying, H., Zheng, H., Zhang, Q., Xue, Y., &amp; </a:t>
            </a:r>
            <a:r>
              <a:rPr lang="en-US" sz="5600" dirty="0" err="1">
                <a:latin typeface="Cambria" panose="02040503050406030204" pitchFamily="18" charset="0"/>
                <a:ea typeface="Cambria" panose="02040503050406030204" pitchFamily="18" charset="0"/>
              </a:rPr>
              <a:t>Cul</a:t>
            </a:r>
            <a:r>
              <a:rPr lang="en-US" sz="5600" dirty="0">
                <a:latin typeface="Cambria" panose="02040503050406030204" pitchFamily="18" charset="0"/>
                <a:ea typeface="Cambria" panose="02040503050406030204" pitchFamily="18" charset="0"/>
              </a:rPr>
              <a:t>, Z. (2019). Estimation of NPK requirements for rice production in diverse Chinese environments under optimal fertilization rates. Agricultural and Forest Meteorology, 263, 146-158. https://doi.org/10.1016/j.agrformet.2018.08.003</a:t>
            </a:r>
          </a:p>
          <a:p>
            <a:pPr marL="152400" indent="0">
              <a:spcBef>
                <a:spcPts val="0"/>
              </a:spcBef>
              <a:buNone/>
            </a:pPr>
            <a:endParaRPr lang="en-US" sz="5600" dirty="0">
              <a:latin typeface="Cambria" panose="02040503050406030204" pitchFamily="18" charset="0"/>
              <a:ea typeface="Cambria" panose="02040503050406030204" pitchFamily="18" charset="0"/>
            </a:endParaRPr>
          </a:p>
          <a:p>
            <a:pPr marL="152400" indent="0">
              <a:spcBef>
                <a:spcPts val="0"/>
              </a:spcBef>
              <a:buNone/>
            </a:pPr>
            <a:r>
              <a:rPr lang="en-US" sz="5600" dirty="0">
                <a:latin typeface="Cambria" panose="02040503050406030204" pitchFamily="18" charset="0"/>
                <a:ea typeface="Cambria" panose="02040503050406030204" pitchFamily="18" charset="0"/>
              </a:rPr>
              <a:t>4. Hess, L. J. T., Hinckley, E. L. S., Robertson, G. P., &amp; Matson, P. A. (2020). Rainfall intensification increases nitrate leaching from tilled but not no-till cropping systems in the US Midwest. Agriculture, Ecosystems &amp; Environment, 293, 106841. https://doi.org/10.1016/j.agee.2020.106841</a:t>
            </a:r>
          </a:p>
          <a:p>
            <a:pPr marL="152400" indent="0">
              <a:spcBef>
                <a:spcPts val="0"/>
              </a:spcBef>
              <a:buNone/>
            </a:pPr>
            <a:endParaRPr lang="en-US" sz="5600" dirty="0">
              <a:latin typeface="Cambria" panose="02040503050406030204" pitchFamily="18" charset="0"/>
              <a:ea typeface="Cambria" panose="02040503050406030204" pitchFamily="18" charset="0"/>
            </a:endParaRPr>
          </a:p>
          <a:p>
            <a:pPr marL="152400" indent="0">
              <a:spcBef>
                <a:spcPts val="0"/>
              </a:spcBef>
              <a:buNone/>
            </a:pPr>
            <a:r>
              <a:rPr lang="en-US" sz="5600" dirty="0">
                <a:latin typeface="Cambria" panose="02040503050406030204" pitchFamily="18" charset="0"/>
                <a:ea typeface="Cambria" panose="02040503050406030204" pitchFamily="18" charset="0"/>
              </a:rPr>
              <a:t>5. Nishant, P. S., Venkat, P. S., </a:t>
            </a:r>
            <a:r>
              <a:rPr lang="en-US" sz="5600" dirty="0" err="1">
                <a:latin typeface="Cambria" panose="02040503050406030204" pitchFamily="18" charset="0"/>
                <a:ea typeface="Cambria" panose="02040503050406030204" pitchFamily="18" charset="0"/>
              </a:rPr>
              <a:t>Bollu</a:t>
            </a:r>
            <a:r>
              <a:rPr lang="en-US" sz="5600" dirty="0">
                <a:latin typeface="Cambria" panose="02040503050406030204" pitchFamily="18" charset="0"/>
                <a:ea typeface="Cambria" panose="02040503050406030204" pitchFamily="18" charset="0"/>
              </a:rPr>
              <a:t>, L., &amp; Jabber, B. A. (2020). Crop yield prediction based on Indian agriculture using machine learning. 2020 International Conference for Emerging Technology (INCET). https://doi.org/10.1109/INCET49848.2020.9154125</a:t>
            </a:r>
          </a:p>
          <a:p>
            <a:pPr marL="152400" indent="0">
              <a:spcBef>
                <a:spcPts val="0"/>
              </a:spcBef>
              <a:buNone/>
            </a:pPr>
            <a:endParaRPr lang="en-US" sz="5600" dirty="0">
              <a:latin typeface="Cambria" panose="02040503050406030204" pitchFamily="18" charset="0"/>
              <a:ea typeface="Cambria" panose="02040503050406030204" pitchFamily="18" charset="0"/>
            </a:endParaRPr>
          </a:p>
          <a:p>
            <a:pPr marL="152400" indent="0">
              <a:spcBef>
                <a:spcPts val="0"/>
              </a:spcBef>
              <a:buNone/>
            </a:pPr>
            <a:r>
              <a:rPr lang="en-US" sz="5600" dirty="0">
                <a:latin typeface="Cambria" panose="02040503050406030204" pitchFamily="18" charset="0"/>
                <a:ea typeface="Cambria" panose="02040503050406030204" pitchFamily="18" charset="0"/>
              </a:rPr>
              <a:t>6. Yang, T., Siddique, K. H. M., &amp; Liu, K. (2020). Cropping systems in agriculture and their impact on soil health. Global Ecology and Conservation, 24, e01230. https://doi.org/10.1016/j.gecco.2020.e01230</a:t>
            </a:r>
          </a:p>
          <a:p>
            <a:pPr marL="152400" indent="0">
              <a:spcBef>
                <a:spcPts val="0"/>
              </a:spcBef>
              <a:buNone/>
            </a:pPr>
            <a:endParaRPr lang="en-US" sz="5600" dirty="0">
              <a:latin typeface="Cambria" panose="02040503050406030204" pitchFamily="18" charset="0"/>
              <a:ea typeface="Cambria" panose="02040503050406030204" pitchFamily="18" charset="0"/>
            </a:endParaRPr>
          </a:p>
          <a:p>
            <a:pPr marL="152400" indent="0">
              <a:spcBef>
                <a:spcPts val="0"/>
              </a:spcBef>
              <a:buNone/>
            </a:pPr>
            <a:r>
              <a:rPr lang="en-US" sz="5600" dirty="0">
                <a:latin typeface="Cambria" panose="02040503050406030204" pitchFamily="18" charset="0"/>
                <a:ea typeface="Cambria" panose="02040503050406030204" pitchFamily="18" charset="0"/>
              </a:rPr>
              <a:t>7. </a:t>
            </a:r>
            <a:r>
              <a:rPr lang="en-US" sz="5600" dirty="0" err="1">
                <a:latin typeface="Cambria" panose="02040503050406030204" pitchFamily="18" charset="0"/>
                <a:ea typeface="Cambria" panose="02040503050406030204" pitchFamily="18" charset="0"/>
              </a:rPr>
              <a:t>Agrahari</a:t>
            </a:r>
            <a:r>
              <a:rPr lang="en-US" sz="5600" dirty="0">
                <a:latin typeface="Cambria" panose="02040503050406030204" pitchFamily="18" charset="0"/>
                <a:ea typeface="Cambria" panose="02040503050406030204" pitchFamily="18" charset="0"/>
              </a:rPr>
              <a:t>, R. K., Kobayashi, Y., Tanaka, T. S., Panda, S. K., &amp; Koyama, H. (2021). Smart fertilizer management. Taylor &amp; Francis.</a:t>
            </a:r>
          </a:p>
          <a:p>
            <a:pPr marL="152400" indent="0">
              <a:spcBef>
                <a:spcPts val="0"/>
              </a:spcBef>
              <a:buNone/>
            </a:pPr>
            <a:endParaRPr lang="en-US" sz="5600" dirty="0">
              <a:latin typeface="Cambria" panose="02040503050406030204" pitchFamily="18" charset="0"/>
              <a:ea typeface="Cambria" panose="02040503050406030204" pitchFamily="18" charset="0"/>
            </a:endParaRPr>
          </a:p>
          <a:p>
            <a:pPr marL="152400" indent="0">
              <a:spcBef>
                <a:spcPts val="0"/>
              </a:spcBef>
              <a:buNone/>
            </a:pPr>
            <a:r>
              <a:rPr lang="en-US" sz="5600" dirty="0">
                <a:latin typeface="Cambria" panose="02040503050406030204" pitchFamily="18" charset="0"/>
                <a:ea typeface="Cambria" panose="02040503050406030204" pitchFamily="18" charset="0"/>
              </a:rPr>
              <a:t>8. </a:t>
            </a:r>
            <a:r>
              <a:rPr lang="en-US" sz="5600" dirty="0" err="1">
                <a:latin typeface="Cambria" panose="02040503050406030204" pitchFamily="18" charset="0"/>
                <a:ea typeface="Cambria" panose="02040503050406030204" pitchFamily="18" charset="0"/>
              </a:rPr>
              <a:t>Ather</a:t>
            </a:r>
            <a:r>
              <a:rPr lang="en-US" sz="5600" dirty="0">
                <a:latin typeface="Cambria" panose="02040503050406030204" pitchFamily="18" charset="0"/>
                <a:ea typeface="Cambria" panose="02040503050406030204" pitchFamily="18" charset="0"/>
              </a:rPr>
              <a:t>, D., Madan, S., Nayak, M., Tripathi, R., Singh, S., &amp; Jain, K. R. (2022). Selection of smart manure composition for smart farming using artificial intelligence technique. Wiley Online Library.</a:t>
            </a:r>
          </a:p>
          <a:p>
            <a:pPr marL="152400" indent="0">
              <a:spcBef>
                <a:spcPts val="0"/>
              </a:spcBef>
              <a:buNone/>
            </a:pPr>
            <a:endParaRPr lang="en-US" sz="5600" dirty="0">
              <a:latin typeface="Cambria" panose="02040503050406030204" pitchFamily="18" charset="0"/>
              <a:ea typeface="Cambria" panose="02040503050406030204" pitchFamily="18" charset="0"/>
            </a:endParaRPr>
          </a:p>
          <a:p>
            <a:pPr marL="152400" indent="0">
              <a:spcBef>
                <a:spcPts val="0"/>
              </a:spcBef>
              <a:buNone/>
            </a:pPr>
            <a:r>
              <a:rPr lang="en-US" sz="5600" dirty="0">
                <a:latin typeface="Cambria" panose="02040503050406030204" pitchFamily="18" charset="0"/>
                <a:ea typeface="Cambria" panose="02040503050406030204" pitchFamily="18" charset="0"/>
              </a:rPr>
              <a:t>9. Swaminathan, B., Palani, S., </a:t>
            </a:r>
            <a:r>
              <a:rPr lang="en-US" sz="5600" dirty="0" err="1">
                <a:latin typeface="Cambria" panose="02040503050406030204" pitchFamily="18" charset="0"/>
                <a:ea typeface="Cambria" panose="02040503050406030204" pitchFamily="18" charset="0"/>
              </a:rPr>
              <a:t>Subramaniyaswamy</a:t>
            </a:r>
            <a:r>
              <a:rPr lang="en-US" sz="5600" dirty="0">
                <a:latin typeface="Cambria" panose="02040503050406030204" pitchFamily="18" charset="0"/>
                <a:ea typeface="Cambria" panose="02040503050406030204" pitchFamily="18" charset="0"/>
              </a:rPr>
              <a:t>, S., &amp; </a:t>
            </a:r>
            <a:r>
              <a:rPr lang="en-US" sz="5600" dirty="0" err="1">
                <a:latin typeface="Cambria" panose="02040503050406030204" pitchFamily="18" charset="0"/>
                <a:ea typeface="Cambria" panose="02040503050406030204" pitchFamily="18" charset="0"/>
              </a:rPr>
              <a:t>Vairavasundaram</a:t>
            </a:r>
            <a:r>
              <a:rPr lang="en-US" sz="5600" dirty="0">
                <a:latin typeface="Cambria" panose="02040503050406030204" pitchFamily="18" charset="0"/>
                <a:ea typeface="Cambria" panose="02040503050406030204" pitchFamily="18" charset="0"/>
              </a:rPr>
              <a:t>, S. (2023). Deep neural collaborative filtering model for fertilizer prediction. Elsevier. https://doi.org/10.1016/j.future.2022.01.027</a:t>
            </a:r>
          </a:p>
          <a:p>
            <a:pPr marL="152400" indent="0">
              <a:spcBef>
                <a:spcPts val="0"/>
              </a:spcBef>
              <a:buNone/>
            </a:pPr>
            <a:endParaRPr lang="en-US" sz="5600" dirty="0">
              <a:latin typeface="Cambria" panose="02040503050406030204" pitchFamily="18" charset="0"/>
              <a:ea typeface="Cambria" panose="02040503050406030204" pitchFamily="18" charset="0"/>
            </a:endParaRPr>
          </a:p>
          <a:p>
            <a:pPr marL="152400" indent="0">
              <a:spcBef>
                <a:spcPts val="0"/>
              </a:spcBef>
              <a:buNone/>
            </a:pPr>
            <a:r>
              <a:rPr lang="en-US" sz="5600" dirty="0">
                <a:latin typeface="Cambria" panose="02040503050406030204" pitchFamily="18" charset="0"/>
                <a:ea typeface="Cambria" panose="02040503050406030204" pitchFamily="18" charset="0"/>
              </a:rPr>
              <a:t>10. Gao, Y., Dong, K., &amp; Yue, Y. (2024). Projecting global fertilizer consumption under shared socioeconomic pathway (SSP). Elsevier. https://doi.org/10.1016/j.agsy.2023.103613</a:t>
            </a:r>
          </a:p>
          <a:p>
            <a:pPr marL="152400" indent="0">
              <a:spcBef>
                <a:spcPts val="0"/>
              </a:spcBef>
              <a:buNone/>
            </a:pPr>
            <a:endParaRPr lang="en-US" sz="5600" dirty="0">
              <a:latin typeface="Cambria" panose="02040503050406030204" pitchFamily="18" charset="0"/>
              <a:ea typeface="Cambria" panose="02040503050406030204" pitchFamily="18" charset="0"/>
            </a:endParaRPr>
          </a:p>
          <a:p>
            <a:pPr marL="152400" indent="0">
              <a:spcBef>
                <a:spcPts val="0"/>
              </a:spcBef>
              <a:buNone/>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1090</TotalTime>
  <Words>954</Words>
  <Application>Microsoft Office PowerPoint</Application>
  <PresentationFormat>Widescreen</PresentationFormat>
  <Paragraphs>90</Paragraphs>
  <Slides>9</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Cambria</vt:lpstr>
      <vt:lpstr>Times New Roman</vt:lpstr>
      <vt:lpstr>Verdana</vt:lpstr>
      <vt:lpstr>Wingdings</vt:lpstr>
      <vt:lpstr>Bioinformatics</vt:lpstr>
      <vt:lpstr>Crop Disease Prediction and Management System</vt:lpstr>
      <vt:lpstr>Content</vt:lpstr>
      <vt:lpstr>Problem Statement Number: </vt:lpstr>
      <vt:lpstr>Github Link</vt:lpstr>
      <vt:lpstr>Analysis of Problem Statement</vt:lpstr>
      <vt:lpstr>Analysis of Problem Statement (contd...)</vt:lpstr>
      <vt:lpstr>Timeline of the Project (Gantt Chart)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SUNKU SAI YASWANTH</cp:lastModifiedBy>
  <cp:revision>46</cp:revision>
  <dcterms:modified xsi:type="dcterms:W3CDTF">2025-01-28T17:33:01Z</dcterms:modified>
</cp:coreProperties>
</file>