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74" r:id="rId6"/>
    <p:sldId id="258" r:id="rId7"/>
    <p:sldId id="260" r:id="rId8"/>
    <p:sldId id="284" r:id="rId9"/>
    <p:sldId id="261" r:id="rId10"/>
    <p:sldId id="276" r:id="rId11"/>
    <p:sldId id="263" r:id="rId12"/>
    <p:sldId id="264" r:id="rId13"/>
    <p:sldId id="265" r:id="rId14"/>
    <p:sldId id="266" r:id="rId15"/>
    <p:sldId id="283" r:id="rId16"/>
    <p:sldId id="267" r:id="rId17"/>
    <p:sldId id="269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50C28-3786-44AC-82E1-E6C13589BA13}" v="9" dt="2025-01-10T09:07:18.363"/>
    <p1510:client id="{CB127162-A7EB-9528-57EE-BBE8106ACD9F}" v="452" dt="2025-01-10T17:06:38.844"/>
    <p1510:client id="{DA5AC460-7A0D-4D60-D1C0-730EBDA9DD8A}" v="997" dt="2025-01-10T16:33:06.8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846063"/>
            <a:ext cx="12192000" cy="10119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275444"/>
            <a:ext cx="8938260" cy="1056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9950" y="1618361"/>
            <a:ext cx="10961370" cy="393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2058" y="1140416"/>
            <a:ext cx="10961370" cy="401007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algn="ctr">
              <a:spcBef>
                <a:spcPts val="770"/>
              </a:spcBef>
            </a:pPr>
            <a:r>
              <a:rPr lang="en-GB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 DISEASE PREDICTION AND</a:t>
            </a:r>
          </a:p>
          <a:p>
            <a:pPr algn="ctr">
              <a:spcBef>
                <a:spcPts val="770"/>
              </a:spcBef>
            </a:pPr>
            <a:r>
              <a:rPr lang="en-GB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MANAGEMENT SYSTEM</a:t>
            </a:r>
            <a:endParaRPr lang="en-US" sz="3200" dirty="0"/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Batch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Number:</a:t>
            </a:r>
            <a:r>
              <a:rPr lang="en-US" sz="2400" b="1" spc="-10" dirty="0">
                <a:latin typeface="Calibri"/>
                <a:cs typeface="Calibri"/>
              </a:rPr>
              <a:t> ISD-04</a:t>
            </a:r>
            <a:endParaRPr sz="2400" dirty="0">
              <a:latin typeface="Calibri"/>
              <a:cs typeface="Calibri"/>
            </a:endParaRPr>
          </a:p>
          <a:p>
            <a:pPr marL="6524625">
              <a:lnSpc>
                <a:spcPct val="100000"/>
              </a:lnSpc>
              <a:spcBef>
                <a:spcPts val="1650"/>
              </a:spcBef>
            </a:pPr>
            <a:r>
              <a:rPr sz="2000" b="1" dirty="0">
                <a:latin typeface="Verdana"/>
                <a:cs typeface="Verdana"/>
              </a:rPr>
              <a:t>Under</a:t>
            </a:r>
            <a:r>
              <a:rPr sz="2000" b="1" spc="-1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the</a:t>
            </a:r>
            <a:r>
              <a:rPr sz="2000" b="1" spc="-4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Supervision</a:t>
            </a:r>
            <a:r>
              <a:rPr sz="2000" b="1" spc="-65" dirty="0">
                <a:latin typeface="Verdana"/>
                <a:cs typeface="Verdana"/>
              </a:rPr>
              <a:t> </a:t>
            </a:r>
            <a:r>
              <a:rPr sz="2000" b="1" spc="-25" dirty="0">
                <a:latin typeface="Verdana"/>
                <a:cs typeface="Verdana"/>
              </a:rPr>
              <a:t>of,</a:t>
            </a:r>
            <a:endParaRPr lang="en-US"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lang="en-US" sz="2000" dirty="0">
              <a:latin typeface="Verdana"/>
              <a:cs typeface="Verdana"/>
            </a:endParaRPr>
          </a:p>
          <a:p>
            <a:pPr marL="5681345">
              <a:lnSpc>
                <a:spcPct val="100000"/>
              </a:lnSpc>
            </a:pPr>
            <a:r>
              <a:rPr lang="en-US" sz="1700" b="1" dirty="0" err="1">
                <a:latin typeface="Verdana"/>
                <a:cs typeface="Verdana"/>
              </a:rPr>
              <a:t>Prof.Monisha</a:t>
            </a:r>
            <a:r>
              <a:rPr lang="en-US" sz="1700" b="1" dirty="0">
                <a:latin typeface="Verdana"/>
                <a:cs typeface="Verdana"/>
              </a:rPr>
              <a:t> Gupta</a:t>
            </a:r>
            <a:endParaRPr lang="en-US" sz="1700" dirty="0">
              <a:latin typeface="Verdana"/>
              <a:cs typeface="Verdana"/>
            </a:endParaRPr>
          </a:p>
          <a:p>
            <a:pPr marL="5681345" marR="5080">
              <a:lnSpc>
                <a:spcPts val="1880"/>
              </a:lnSpc>
              <a:spcBef>
                <a:spcPts val="409"/>
              </a:spcBef>
            </a:pPr>
            <a:r>
              <a:rPr lang="en-US" sz="1700" b="1" spc="-10" dirty="0">
                <a:latin typeface="Verdana"/>
                <a:cs typeface="Verdana"/>
              </a:rPr>
              <a:t>Assistant</a:t>
            </a:r>
            <a:r>
              <a:rPr sz="1700" b="1" spc="-10" dirty="0">
                <a:latin typeface="Verdana"/>
                <a:cs typeface="Verdana"/>
              </a:rPr>
              <a:t> Professor</a:t>
            </a:r>
            <a:endParaRPr sz="1700" dirty="0">
              <a:latin typeface="Verdana"/>
              <a:cs typeface="Verdana"/>
            </a:endParaRPr>
          </a:p>
          <a:p>
            <a:pPr marL="5681345" marR="5080">
              <a:lnSpc>
                <a:spcPts val="1880"/>
              </a:lnSpc>
              <a:spcBef>
                <a:spcPts val="409"/>
              </a:spcBef>
            </a:pPr>
            <a:endParaRPr lang="en-US" sz="1700" b="1" spc="-10" dirty="0">
              <a:latin typeface="Verdana"/>
              <a:cs typeface="Verdana"/>
            </a:endParaRPr>
          </a:p>
          <a:p>
            <a:pPr marL="5681345" marR="122555">
              <a:lnSpc>
                <a:spcPts val="1800"/>
              </a:lnSpc>
              <a:spcBef>
                <a:spcPts val="434"/>
              </a:spcBef>
            </a:pPr>
            <a:r>
              <a:rPr sz="1700" b="1" dirty="0">
                <a:latin typeface="Verdana"/>
                <a:cs typeface="Verdana"/>
              </a:rPr>
              <a:t>School</a:t>
            </a:r>
            <a:r>
              <a:rPr sz="1700" b="1" spc="-7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of</a:t>
            </a:r>
            <a:r>
              <a:rPr sz="1700" b="1" spc="-5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Computer</a:t>
            </a:r>
            <a:r>
              <a:rPr sz="1700" b="1" spc="-4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Science</a:t>
            </a:r>
            <a:r>
              <a:rPr sz="1700" b="1" spc="-9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Engineering</a:t>
            </a:r>
            <a:r>
              <a:rPr sz="1700" b="1" spc="-80" dirty="0">
                <a:latin typeface="Verdana"/>
                <a:cs typeface="Verdana"/>
              </a:rPr>
              <a:t> </a:t>
            </a:r>
            <a:r>
              <a:rPr sz="1700" b="1" spc="-50" dirty="0">
                <a:latin typeface="Verdana"/>
                <a:cs typeface="Verdana"/>
              </a:rPr>
              <a:t>&amp; </a:t>
            </a:r>
            <a:r>
              <a:rPr sz="1700" b="1" dirty="0">
                <a:latin typeface="Verdana"/>
                <a:cs typeface="Verdana"/>
              </a:rPr>
              <a:t>Information</a:t>
            </a:r>
            <a:r>
              <a:rPr sz="1700" b="1" spc="-110" dirty="0">
                <a:latin typeface="Verdana"/>
                <a:cs typeface="Verdana"/>
              </a:rPr>
              <a:t> </a:t>
            </a:r>
            <a:r>
              <a:rPr sz="1700" b="1" spc="-10" dirty="0">
                <a:latin typeface="Verdana"/>
                <a:cs typeface="Verdana"/>
              </a:rPr>
              <a:t>Science</a:t>
            </a:r>
            <a:endParaRPr sz="1700" dirty="0">
              <a:latin typeface="Verdana"/>
              <a:cs typeface="Verdana"/>
            </a:endParaRPr>
          </a:p>
          <a:p>
            <a:pPr marL="5681345">
              <a:lnSpc>
                <a:spcPct val="100000"/>
              </a:lnSpc>
              <a:spcBef>
                <a:spcPts val="195"/>
              </a:spcBef>
            </a:pPr>
            <a:r>
              <a:rPr sz="1700" b="1" dirty="0">
                <a:latin typeface="Verdana"/>
                <a:cs typeface="Verdana"/>
              </a:rPr>
              <a:t>Presidency</a:t>
            </a:r>
            <a:r>
              <a:rPr sz="1700" b="1" spc="-95" dirty="0">
                <a:latin typeface="Verdana"/>
                <a:cs typeface="Verdana"/>
              </a:rPr>
              <a:t> </a:t>
            </a:r>
            <a:r>
              <a:rPr sz="1700" b="1" spc="-10" dirty="0">
                <a:latin typeface="Verdana"/>
                <a:cs typeface="Verdana"/>
              </a:rPr>
              <a:t>University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7575" y="275444"/>
            <a:ext cx="8938260" cy="475708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4098290" marR="5080" indent="-2574925" algn="ctr">
              <a:lnSpc>
                <a:spcPct val="122900"/>
              </a:lnSpc>
              <a:spcBef>
                <a:spcPts val="95"/>
              </a:spcBef>
            </a:pPr>
            <a:r>
              <a:rPr sz="2750" b="1" spc="-25" dirty="0">
                <a:latin typeface="Verdana"/>
                <a:cs typeface="Verdana"/>
              </a:rPr>
              <a:t> </a:t>
            </a:r>
            <a:r>
              <a:rPr sz="2750" b="1" dirty="0">
                <a:latin typeface="Verdana"/>
                <a:cs typeface="Verdana"/>
              </a:rPr>
              <a:t>VIVA-</a:t>
            </a:r>
            <a:r>
              <a:rPr lang="en-US" sz="2750" b="1" spc="-20" dirty="0">
                <a:latin typeface="Verdana"/>
                <a:cs typeface="Verdana"/>
              </a:rPr>
              <a:t>V</a:t>
            </a:r>
            <a:r>
              <a:rPr sz="2750" b="1" spc="-20" dirty="0">
                <a:latin typeface="Verdana"/>
                <a:cs typeface="Verdana"/>
              </a:rPr>
              <a:t>OCE</a:t>
            </a:r>
            <a:endParaRPr sz="2750" dirty="0">
              <a:latin typeface="Verdana"/>
              <a:cs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5D4025-79A4-6778-CA8C-ADA7EB212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383"/>
              </p:ext>
            </p:extLst>
          </p:nvPr>
        </p:nvGraphicFramePr>
        <p:xfrm>
          <a:off x="741123" y="3340273"/>
          <a:ext cx="5398163" cy="1368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176">
                  <a:extLst>
                    <a:ext uri="{9D8B030D-6E8A-4147-A177-3AD203B41FA5}">
                      <a16:colId xmlns:a16="http://schemas.microsoft.com/office/drawing/2014/main" val="4213834933"/>
                    </a:ext>
                  </a:extLst>
                </a:gridCol>
                <a:gridCol w="3156987">
                  <a:extLst>
                    <a:ext uri="{9D8B030D-6E8A-4147-A177-3AD203B41FA5}">
                      <a16:colId xmlns:a16="http://schemas.microsoft.com/office/drawing/2014/main" val="568625967"/>
                    </a:ext>
                  </a:extLst>
                </a:gridCol>
              </a:tblGrid>
              <a:tr h="4902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386532"/>
                  </a:ext>
                </a:extLst>
              </a:tr>
              <a:tr h="43908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20211ISD0007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SUNKU SAI YASWANTH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087202"/>
                  </a:ext>
                </a:extLst>
              </a:tr>
              <a:tr h="439082">
                <a:tc>
                  <a:txBody>
                    <a:bodyPr/>
                    <a:lstStyle/>
                    <a:p>
                      <a:r>
                        <a:rPr lang="en-US" dirty="0"/>
                        <a:t>20211ISD0015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GAJJALA AKHILA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8540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456331"/>
            <a:ext cx="8938260" cy="1056640"/>
          </a:xfrm>
          <a:prstGeom prst="rect">
            <a:avLst/>
          </a:prstGeom>
        </p:spPr>
        <p:txBody>
          <a:bodyPr vert="horz" wrap="square" lIns="0" tIns="3503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AE910D4-F3E9-24A3-64AB-E5C8F2536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643261"/>
            <a:ext cx="8224044" cy="2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to optimize fertilizer use, improve yields, and reduce environmental harm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machine learning, real-time data, and intuitive interfaces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Delivers accurate fertilizer recommendations, boosting crop growth and cutting waste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the power of smart agriculture for sustainable farming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Challenges: data availability and farmer adoption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Opportunities: scalability, offline access, and farmer training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practical and scalable step toward sustainable, productive global agriculture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802" y="102252"/>
            <a:ext cx="8938260" cy="1056640"/>
          </a:xfrm>
          <a:prstGeom prst="rect">
            <a:avLst/>
          </a:prstGeom>
        </p:spPr>
        <p:txBody>
          <a:bodyPr vert="horz" wrap="square" lIns="0" tIns="3503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0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3712B-1215-E889-2DE4-C196E6145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315" y="1243594"/>
            <a:ext cx="10961370" cy="6653616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[1]. </a:t>
            </a:r>
            <a:r>
              <a:rPr lang="fi-FI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Hampannavar, K., Bhajantri, V., &amp; Totad, S. G. (2018).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 of crop fertilizer consumption. International Conference on Computational and Business Intelligence (ICCUBEA). https://doi.org/10.1109/ICCUBEA.2018.8697827 </a:t>
            </a:r>
          </a:p>
          <a:p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[2].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Prabakaran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G.,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Vaithiyanathan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D., &amp;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Ganesan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(2018).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Fuzzy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decisión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improving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productivity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fertilizers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Computers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Electronics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Agriculture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145, 205-211.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a typeface="+mn-lt"/>
                <a:cs typeface="+mn-lt"/>
              </a:rPr>
              <a:t>[3].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Yin, Y., Ying, H., Zheng, H., Zhang, Q.,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Xue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Y., &amp;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Cul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Z. (2019).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Estimation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NPK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rice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production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diverse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Chinese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environments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optimal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fertilization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rates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Agricultural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Forest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Meteorology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263, 146-158.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[4].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Hess, L. J. T., Hinckley, E. L. S., Robertson, G. P., &amp;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Matson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A. (2020).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Rainfall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intensification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increases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nitrate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leaching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tilled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no-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till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cropping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Midwest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Agriculture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Ecosystems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&amp;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Environment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/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[5].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Nishant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S.,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Venkat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S.,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Bollu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L., &amp;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Jabber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B. A. (2020).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yield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Indian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agriculture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machine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2020 International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Conference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Emerging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(INCET).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s-E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algn="just">
              <a:lnSpc>
                <a:spcPct val="107000"/>
              </a:lnSpc>
              <a:spcAft>
                <a:spcPts val="800"/>
              </a:spcAft>
              <a:buNone/>
            </a:pPr>
            <a:endParaRPr lang="es-ES" dirty="0">
              <a:latin typeface="Times New Roman" panose="02020603050405020304" pitchFamily="18" charset="0"/>
              <a:ea typeface="+mn-lt"/>
            </a:endParaRP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D71BA-9F4A-59C2-D9F6-3991CB2F9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45" y="893669"/>
            <a:ext cx="10961370" cy="4160626"/>
          </a:xfrm>
        </p:spPr>
        <p:txBody>
          <a:bodyPr wrap="square" lIns="0" tIns="0" rIns="0" bIns="0" anchor="t">
            <a:spAutoFit/>
          </a:bodyPr>
          <a:lstStyle/>
          <a:p>
            <a:pPr marR="0" lvl="0"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+mn-lt"/>
                <a:cs typeface="+mn-lt"/>
              </a:rPr>
              <a:t>[6].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Yang, T.,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Siddique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K. H. M., &amp; Liu, K. (2020).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Cropping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systems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agriculture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impact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soil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health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Global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Ecology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Conservation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[7].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Agrahari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 K., Kobayashi, Y., Tanaka, T. S., Panda, S. K., &amp;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Koyama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 (2021). Smart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fertilizer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Taylor &amp; Francis.</a:t>
            </a:r>
          </a:p>
          <a:p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[8].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Ather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D., Madan, S.,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Nayak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Tripathi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R., Singh, S., &amp; Jain, K. R. (2022).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Selection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manure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composition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smart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farming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artificial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intelligence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technique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Wiley Online Library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[9].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Swaminathan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B.,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Palani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Subramaniyaswamy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S., &amp;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Vairavasundaram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(2023). Deep neural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collaborative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filtering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fertilizer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prediction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>
                <a:ea typeface="+mn-lt"/>
                <a:cs typeface="+mn-lt"/>
              </a:rPr>
              <a:t>[10].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Gao, Y., Dong, K., &amp;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Yue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Y. (2024).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Projecting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global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fertilizer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consumption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shared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socioeconomic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pathway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(SSP). Elsevier.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948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591" y="384475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kern="1200" spc="-45" dirty="0">
                <a:ea typeface="Calibri Light"/>
              </a:rPr>
              <a:t>Proof Of Publication</a:t>
            </a:r>
            <a:r>
              <a:rPr lang="en-US" kern="1200" spc="-25" dirty="0">
                <a:ea typeface="Calibri Light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61970-F0C2-BB87-A3D3-0C07397183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602" y="1158542"/>
            <a:ext cx="8061468" cy="47049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6234" y="1883029"/>
            <a:ext cx="5104130" cy="1490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600">
                <a:latin typeface="Calibri"/>
                <a:cs typeface="Calibri"/>
              </a:rPr>
              <a:t>Thank</a:t>
            </a:r>
            <a:r>
              <a:rPr sz="9600" spc="-10">
                <a:latin typeface="Calibri"/>
                <a:cs typeface="Calibri"/>
              </a:rPr>
              <a:t> </a:t>
            </a:r>
            <a:r>
              <a:rPr sz="9600" spc="-810">
                <a:latin typeface="Calibri"/>
                <a:cs typeface="Calibri"/>
              </a:rPr>
              <a:t>Y</a:t>
            </a:r>
            <a:r>
              <a:rPr sz="9600">
                <a:latin typeface="Calibri"/>
                <a:cs typeface="Calibri"/>
              </a:rPr>
              <a:t>o</a:t>
            </a:r>
            <a:r>
              <a:rPr sz="9600" spc="-25">
                <a:latin typeface="Calibri"/>
                <a:cs typeface="Calibri"/>
              </a:rPr>
              <a:t>u</a:t>
            </a:r>
            <a:endParaRPr sz="9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5" y="1028700"/>
            <a:ext cx="4459833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5E860-926C-4D41-5348-4D621D3D3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5158655-07B1-696F-5A98-CA844CBC31BA}"/>
              </a:ext>
            </a:extLst>
          </p:cNvPr>
          <p:cNvSpPr txBox="1">
            <a:spLocks/>
          </p:cNvSpPr>
          <p:nvPr/>
        </p:nvSpPr>
        <p:spPr>
          <a:xfrm>
            <a:off x="951988" y="245418"/>
            <a:ext cx="8759825" cy="1030878"/>
          </a:xfrm>
          <a:prstGeom prst="rect">
            <a:avLst/>
          </a:prstGeom>
        </p:spPr>
        <p:txBody>
          <a:bodyPr vert="horz" wrap="square" lIns="0" tIns="350348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pc="-45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97EE5-4EC3-5F57-E167-FD11551A4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491" y="1211243"/>
            <a:ext cx="10512521" cy="5047536"/>
          </a:xfrm>
        </p:spPr>
        <p:txBody>
          <a:bodyPr wrap="square" lIns="0" tIns="0" rIns="0" bIns="0" anchor="t">
            <a:spAutoFit/>
          </a:bodyPr>
          <a:lstStyle/>
          <a:p>
            <a:pPr marL="0" marR="0">
              <a:lnSpc>
                <a:spcPct val="150000"/>
              </a:lnSpc>
              <a:buNone/>
              <a:tabLst>
                <a:tab pos="619125" algn="l"/>
              </a:tabLst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 objective of the </a:t>
            </a:r>
            <a:r>
              <a:rPr lang="en-IN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Perfect Crops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project is to empower farmers with intelligent, data-driven tools that enhance decision-making in agriculture. Specifically, the project aims to: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 Optimal Crops based on soil nutrients to maximize yield and sustainability.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 Precision Fertilizer Advice tailored to the current soil composition and the selected crop, minimizing waste and environmental harm.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 Plant Diseases Early using AI-based image classification, helping farmers take timely action to reduce crop loss.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Offer an Easy-to-Use Platform that combines all these features into a seamless interface accessible to both tech-savvy and traditional farmers.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achieving these goals, the project supports sustainable farming, cost reduction, and increased productivity for farmers across various agricultural regions.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502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-9832"/>
            <a:ext cx="8938260" cy="1056640"/>
          </a:xfrm>
          <a:prstGeom prst="rect">
            <a:avLst/>
          </a:prstGeom>
        </p:spPr>
        <p:txBody>
          <a:bodyPr vert="horz" wrap="square" lIns="0" tIns="3503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/>
              <a:t>Literature</a:t>
            </a:r>
            <a:r>
              <a:rPr spc="-165" dirty="0"/>
              <a:t> </a:t>
            </a:r>
            <a:r>
              <a:rPr spc="-30" dirty="0"/>
              <a:t>Review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B8C401-4266-B9F4-54E4-55E57FA8A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1013"/>
              </p:ext>
            </p:extLst>
          </p:nvPr>
        </p:nvGraphicFramePr>
        <p:xfrm>
          <a:off x="609600" y="1100024"/>
          <a:ext cx="10972799" cy="46579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7457">
                  <a:extLst>
                    <a:ext uri="{9D8B030D-6E8A-4147-A177-3AD203B41FA5}">
                      <a16:colId xmlns:a16="http://schemas.microsoft.com/office/drawing/2014/main" val="941141240"/>
                    </a:ext>
                  </a:extLst>
                </a:gridCol>
                <a:gridCol w="3355477">
                  <a:extLst>
                    <a:ext uri="{9D8B030D-6E8A-4147-A177-3AD203B41FA5}">
                      <a16:colId xmlns:a16="http://schemas.microsoft.com/office/drawing/2014/main" val="1530988196"/>
                    </a:ext>
                  </a:extLst>
                </a:gridCol>
                <a:gridCol w="3394046">
                  <a:extLst>
                    <a:ext uri="{9D8B030D-6E8A-4147-A177-3AD203B41FA5}">
                      <a16:colId xmlns:a16="http://schemas.microsoft.com/office/drawing/2014/main" val="3216680356"/>
                    </a:ext>
                  </a:extLst>
                </a:gridCol>
                <a:gridCol w="3615819">
                  <a:extLst>
                    <a:ext uri="{9D8B030D-6E8A-4147-A177-3AD203B41FA5}">
                      <a16:colId xmlns:a16="http://schemas.microsoft.com/office/drawing/2014/main" val="1747715650"/>
                    </a:ext>
                  </a:extLst>
                </a:gridCol>
              </a:tblGrid>
              <a:tr h="281191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S.No</a:t>
                      </a:r>
                      <a:endParaRPr lang="en-US" sz="1600" dirty="0"/>
                    </a:p>
                  </a:txBody>
                  <a:tcPr marL="42811" marR="42811" marT="21405" marB="2140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Authors</a:t>
                      </a:r>
                      <a:endParaRPr lang="en-US" sz="1600" dirty="0"/>
                    </a:p>
                  </a:txBody>
                  <a:tcPr marL="42811" marR="42811" marT="21405" marB="2140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Title</a:t>
                      </a:r>
                      <a:endParaRPr lang="en-US" sz="1600" dirty="0"/>
                    </a:p>
                  </a:txBody>
                  <a:tcPr marL="42811" marR="42811" marT="21405" marB="2140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Limitations / Research Gaps</a:t>
                      </a:r>
                      <a:endParaRPr lang="en-US" sz="1600" dirty="0"/>
                    </a:p>
                  </a:txBody>
                  <a:tcPr marL="42811" marR="42811" marT="21405" marB="21405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137558"/>
                  </a:ext>
                </a:extLst>
              </a:tr>
              <a:tr h="459856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Hampannavar, K., Bhajantri, V., &amp; Totad, S. G.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Prediction of crop fertilizer consumption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Limited wireless range; frequent maintenance required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488470"/>
                  </a:ext>
                </a:extLst>
              </a:tr>
              <a:tr h="522210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Prabakaran, G., Vaithiyanathan, D., &amp; Ganesan, M.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Fuzzy decision support system for improving crop productivity and fertilizer use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Needs extensive data &amp; regional tuning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02867"/>
                  </a:ext>
                </a:extLst>
              </a:tr>
              <a:tr h="459856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Yin, Y., Ying, H., Zheng, H., Zhang, Q., Xue, Y., &amp; Cul, Z.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Estimation of NPK requirements in Chinese rice fields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Results may not generalize outside China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842687"/>
                  </a:ext>
                </a:extLst>
              </a:tr>
              <a:tr h="459856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Seetharaman, R., et al.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Real-Time Fire Detection and Intimation System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Risk of false positives in certain environments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418760"/>
                  </a:ext>
                </a:extLst>
              </a:tr>
              <a:tr h="459856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400"/>
                        <a:t>Hess, L. J. T., et al.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Rainfall impact on nitrate leaching in US Midwest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Region-specific; may not apply elsewhere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178263"/>
                  </a:ext>
                </a:extLst>
              </a:tr>
              <a:tr h="459856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Nishant, P. S., et al.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Crop yield prediction in Indian agriculture using ML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Requires high-quality data inputs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984514"/>
                  </a:ext>
                </a:extLst>
              </a:tr>
              <a:tr h="281191"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Yang, T., Siddique, K. H. M., &amp; Liu, K.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Cropping systems and soil health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Lacks long-term field validation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331857"/>
                  </a:ext>
                </a:extLst>
              </a:tr>
              <a:tr h="281191"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Agrahari, R., et al.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Smart fertilizer management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High initial implementation cost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145499"/>
                  </a:ext>
                </a:extLst>
              </a:tr>
              <a:tr h="459856"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Ather, D., et al.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Smart manure selection using AI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Dependent on data quality and AI model accuracy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632841"/>
                  </a:ext>
                </a:extLst>
              </a:tr>
              <a:tr h="459856">
                <a:tc>
                  <a:txBody>
                    <a:bodyPr/>
                    <a:lstStyle/>
                    <a:p>
                      <a:r>
                        <a:rPr lang="en-US" sz="1400"/>
                        <a:t>10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Swaminathan, B., et al.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Deep neural collaborative filtering for fertilizer prediction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Demands large datasets and computational resources</a:t>
                      </a:r>
                    </a:p>
                  </a:txBody>
                  <a:tcPr marL="42811" marR="42811" marT="21405" marB="2140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21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03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5"/>
              <a:t>Proposed</a:t>
            </a:r>
            <a:r>
              <a:rPr spc="-200"/>
              <a:t> </a:t>
            </a:r>
            <a:r>
              <a:rPr spc="-35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97441-2FEC-432D-6F55-17397E825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1641932"/>
            <a:ext cx="10188933" cy="2354491"/>
          </a:xfrm>
        </p:spPr>
        <p:txBody>
          <a:bodyPr wrap="square" lIns="0" tIns="0" rIns="0" bIns="0" anchor="t">
            <a:spAutoFit/>
          </a:bodyPr>
          <a:lstStyle/>
          <a:p>
            <a:pPr marL="0" marR="0" algn="just">
              <a:lnSpc>
                <a:spcPct val="150000"/>
              </a:lnSpc>
              <a:buNone/>
            </a:pP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PerfectCrop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an AI-driven farming assistant that helps farmers make data-driven decisions for better crop yield and disease management. The system consists of three main modules: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 Recommendation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– Suggests the best crop based on soil and weather conditions.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Fertilizer Recommendation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– Provides NPK (Nitrogen, Phosphorous, Potassium) optimization advice.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Disease Detection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– Identifies plant diseases from uploaded images and suggests remedies.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US" b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2">
            <a:extLst>
              <a:ext uri="{FF2B5EF4-FFF2-40B4-BE49-F238E27FC236}">
                <a16:creationId xmlns:a16="http://schemas.microsoft.com/office/drawing/2014/main" id="{120F58DB-FA10-DA34-0F7E-75E8542686A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6901" y="1659155"/>
            <a:ext cx="5242560" cy="4046220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5F1A49C1-8FA2-56B5-6779-1E3C883D1CB4}"/>
              </a:ext>
            </a:extLst>
          </p:cNvPr>
          <p:cNvSpPr txBox="1">
            <a:spLocks/>
          </p:cNvSpPr>
          <p:nvPr/>
        </p:nvSpPr>
        <p:spPr>
          <a:xfrm>
            <a:off x="917575" y="275444"/>
            <a:ext cx="8938260" cy="1030878"/>
          </a:xfrm>
          <a:prstGeom prst="rect">
            <a:avLst/>
          </a:prstGeom>
        </p:spPr>
        <p:txBody>
          <a:bodyPr vert="horz" wrap="square" lIns="0" tIns="350348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4400" spc="-65" dirty="0"/>
              <a:t>Use Case Diagram</a:t>
            </a:r>
            <a:endParaRPr lang="en-US" sz="4400" spc="-35" dirty="0"/>
          </a:p>
        </p:txBody>
      </p:sp>
    </p:spTree>
    <p:extLst>
      <p:ext uri="{BB962C8B-B14F-4D97-AF65-F5344CB8AC3E}">
        <p14:creationId xmlns:p14="http://schemas.microsoft.com/office/powerpoint/2010/main" val="22125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863" y="164053"/>
            <a:ext cx="8938260" cy="1056640"/>
          </a:xfrm>
          <a:prstGeom prst="rect">
            <a:avLst/>
          </a:prstGeom>
        </p:spPr>
        <p:txBody>
          <a:bodyPr vert="horz" wrap="square" lIns="0" tIns="3503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CC8678-2F0F-7B8B-BBB8-963BB2777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44" y="1397674"/>
            <a:ext cx="6348213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🌾 Primary Objectives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(A) Optimize Crop Selection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 crops based on soil nutrients (N, P, K, pH) and local weather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Maximizes yield by aligning with optimal growing conditions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(B) Improve Fertilizer Efficiency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 nutrient deficiencies and suggest exact fertilizer type/quantity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Cuts costs and waste, improves soil health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(C) Early Disease Detection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AI to identify diseases from plant images and recommend treatments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Prevents losses through early intervention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D3BEED-3C4C-FF5E-1BB9-5952EC453900}"/>
              </a:ext>
            </a:extLst>
          </p:cNvPr>
          <p:cNvSpPr txBox="1"/>
          <p:nvPr/>
        </p:nvSpPr>
        <p:spPr>
          <a:xfrm>
            <a:off x="838246" y="763571"/>
            <a:ext cx="8164352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🌱 Sustainability Objectives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chemical overuse and protect the environment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 long-term soil health through balanced nutrition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carbon footprint via efficient use of inputs</a:t>
            </a:r>
          </a:p>
        </p:txBody>
      </p:sp>
    </p:spTree>
    <p:extLst>
      <p:ext uri="{BB962C8B-B14F-4D97-AF65-F5344CB8AC3E}">
        <p14:creationId xmlns:p14="http://schemas.microsoft.com/office/powerpoint/2010/main" val="418960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03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30"/>
              <a:t>Timeline</a:t>
            </a:r>
            <a:r>
              <a:rPr lang="en-US" spc="-180"/>
              <a:t> </a:t>
            </a:r>
            <a:r>
              <a:rPr lang="en-US"/>
              <a:t>of</a:t>
            </a:r>
            <a:r>
              <a:rPr lang="en-US" spc="-135"/>
              <a:t> </a:t>
            </a:r>
            <a:r>
              <a:rPr lang="en-US" spc="-20"/>
              <a:t>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FBC73-1D1F-B0C9-9420-15328793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68" y="1536899"/>
            <a:ext cx="9259613" cy="37842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7252" y="275444"/>
            <a:ext cx="8938260" cy="1056640"/>
          </a:xfrm>
          <a:prstGeom prst="rect">
            <a:avLst/>
          </a:prstGeom>
        </p:spPr>
        <p:txBody>
          <a:bodyPr vert="horz" wrap="square" lIns="0" tIns="350348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/>
              <a:t>Outcomes</a:t>
            </a:r>
            <a:r>
              <a:rPr spc="-165" dirty="0"/>
              <a:t> </a:t>
            </a:r>
            <a:endParaRPr lang="en-US" spc="-10" dirty="0">
              <a:ea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58228-CDD3-C784-4103-03F70CE05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7252" y="1332084"/>
            <a:ext cx="11248103" cy="4801314"/>
          </a:xfrm>
        </p:spPr>
        <p:txBody>
          <a:bodyPr wrap="square" lIns="0" tIns="0" rIns="0" bIns="0" anchor="t">
            <a:spAutoFit/>
          </a:bodyPr>
          <a:lstStyle/>
          <a:p>
            <a:pPr marL="0" marR="0" algn="just">
              <a:lnSpc>
                <a:spcPct val="150000"/>
              </a:lnSpc>
              <a:buNone/>
              <a:tabLst>
                <a:tab pos="619125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Accurate Disease Prediction: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19125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Successfully implemented a machine learning model that predicts crop diseases with an accuracy of [insert percentage], based on leaf images or environmental data.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buNone/>
              <a:tabLst>
                <a:tab pos="619125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User-Friendly Interface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19125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Developed a web/mobile interface allowing farmers to upload images and receive instant feedback on potential diseases and treatment options.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buNone/>
              <a:tabLst>
                <a:tab pos="619125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Early Detection and Reduced Crop Loss: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19125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Enabled early diagnosis, leading to reduced crop loss and timely interventions in disease-prone regions.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buNone/>
              <a:tabLst>
                <a:tab pos="619125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Educational and Management Features: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19125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Included comprehensive disease descriptions, preventive measures, and treatment suggestions, making the system both a diagnostic and educational tool.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buNone/>
              <a:tabLst>
                <a:tab pos="619125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Collection and Analysis: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19125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Built a backend system to collect and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disease data across regions, aiding in understanding seasonal trends and regional outbreaks.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buNone/>
              <a:tabLst>
                <a:tab pos="619125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Accessibility for Farmers: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19125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Designed the system with multilingual support and online functionality (if applicable), making it accessible to farmers in rural and remote areas.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l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7E94455598354AA92C9A7FF1F6F333" ma:contentTypeVersion="1" ma:contentTypeDescription="Create a new document." ma:contentTypeScope="" ma:versionID="5f2a5682b22e094c6beb5f0cde754103">
  <xsd:schema xmlns:xsd="http://www.w3.org/2001/XMLSchema" xmlns:xs="http://www.w3.org/2001/XMLSchema" xmlns:p="http://schemas.microsoft.com/office/2006/metadata/properties" xmlns:ns3="5c7b1ef3-87d6-4fc2-bfdd-1f6cfa67cf6f" targetNamespace="http://schemas.microsoft.com/office/2006/metadata/properties" ma:root="true" ma:fieldsID="3cb9061ceef2e50607f5cabb6baff8e6" ns3:_="">
    <xsd:import namespace="5c7b1ef3-87d6-4fc2-bfdd-1f6cfa67cf6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7b1ef3-87d6-4fc2-bfdd-1f6cfa67cf6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834ED1-730F-4E32-90E3-C51A1E92D48D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5c7b1ef3-87d6-4fc2-bfdd-1f6cfa67cf6f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1200E81-7405-48FE-8780-639EFDDD86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527343-BBE7-423B-837D-9850DC0682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7b1ef3-87d6-4fc2-bfdd-1f6cfa67cf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1320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Verdana</vt:lpstr>
      <vt:lpstr>Office Theme</vt:lpstr>
      <vt:lpstr> VIVA-VOCE</vt:lpstr>
      <vt:lpstr>PowerPoint Presentation</vt:lpstr>
      <vt:lpstr>Literature Review</vt:lpstr>
      <vt:lpstr>Proposed Methodology</vt:lpstr>
      <vt:lpstr>PowerPoint Presentation</vt:lpstr>
      <vt:lpstr>Objectives</vt:lpstr>
      <vt:lpstr>PowerPoint Presentation</vt:lpstr>
      <vt:lpstr>Timeline of Project</vt:lpstr>
      <vt:lpstr>Outcomes </vt:lpstr>
      <vt:lpstr>Conclusion</vt:lpstr>
      <vt:lpstr>References</vt:lpstr>
      <vt:lpstr>PowerPoint Presentation</vt:lpstr>
      <vt:lpstr>Proof Of Publication: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SUNKU SAI YASWANTH</cp:lastModifiedBy>
  <cp:revision>185</cp:revision>
  <dcterms:created xsi:type="dcterms:W3CDTF">2025-01-10T08:18:54Z</dcterms:created>
  <dcterms:modified xsi:type="dcterms:W3CDTF">2025-05-14T03:51:28Z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2025-01-09T00:00:00Z</vt:filetime>
  </property>
  <property fmtid="{D5CDD505-2E9C-101B-9397-08002B2CF9AE}" pid="3" name="LastSaved">
    <vt:filetime>2025-01-10T00:00:00Z</vt:filetime>
  </property>
  <property fmtid="{D5CDD505-2E9C-101B-9397-08002B2CF9AE}" pid="4" name="ContentTypeId">
    <vt:lpwstr>0x010100CF7E94455598354AA92C9A7FF1F6F333</vt:lpwstr>
  </property>
</Properties>
</file>