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39"/>
  </p:notesMasterIdLst>
  <p:sldIdLst>
    <p:sldId id="2604" r:id="rId3"/>
    <p:sldId id="2240" r:id="rId4"/>
    <p:sldId id="2596" r:id="rId5"/>
    <p:sldId id="259" r:id="rId6"/>
    <p:sldId id="2633" r:id="rId7"/>
    <p:sldId id="2634" r:id="rId8"/>
    <p:sldId id="260" r:id="rId9"/>
    <p:sldId id="1371" r:id="rId10"/>
    <p:sldId id="2651" r:id="rId11"/>
    <p:sldId id="2652" r:id="rId12"/>
    <p:sldId id="2653" r:id="rId13"/>
    <p:sldId id="2654" r:id="rId14"/>
    <p:sldId id="2635" r:id="rId15"/>
    <p:sldId id="2659" r:id="rId16"/>
    <p:sldId id="2660" r:id="rId17"/>
    <p:sldId id="2661" r:id="rId18"/>
    <p:sldId id="2662" r:id="rId19"/>
    <p:sldId id="2663" r:id="rId20"/>
    <p:sldId id="2664" r:id="rId21"/>
    <p:sldId id="2665" r:id="rId22"/>
    <p:sldId id="2642" r:id="rId23"/>
    <p:sldId id="2655" r:id="rId24"/>
    <p:sldId id="2643" r:id="rId25"/>
    <p:sldId id="2644" r:id="rId26"/>
    <p:sldId id="2645" r:id="rId27"/>
    <p:sldId id="2666" r:id="rId28"/>
    <p:sldId id="2650" r:id="rId29"/>
    <p:sldId id="2656" r:id="rId30"/>
    <p:sldId id="2657" r:id="rId31"/>
    <p:sldId id="2646" r:id="rId32"/>
    <p:sldId id="2667" r:id="rId33"/>
    <p:sldId id="2668" r:id="rId34"/>
    <p:sldId id="2669" r:id="rId35"/>
    <p:sldId id="2670" r:id="rId36"/>
    <p:sldId id="2658" r:id="rId37"/>
    <p:sldId id="275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6" autoAdjust="0"/>
    <p:restoredTop sz="87137" autoAdjust="0"/>
  </p:normalViewPr>
  <p:slideViewPr>
    <p:cSldViewPr snapToGrid="0">
      <p:cViewPr varScale="1">
        <p:scale>
          <a:sx n="141" d="100"/>
          <a:sy n="141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FE583-97F3-45B9-9E25-7668D248BCFA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DBEFD-FB8B-4C65-8CD6-6F8D8027D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8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aseline="0" dirty="0"/>
              <a:t>老师同学们大家好，我们组的项目是基于</a:t>
            </a:r>
            <a:r>
              <a:rPr kumimoji="1" lang="en-US" altLang="zh-CN" baseline="0" dirty="0" err="1"/>
              <a:t>Springboot</a:t>
            </a:r>
            <a:r>
              <a:rPr kumimoji="1" lang="zh-CN" altLang="en-US" baseline="0" dirty="0"/>
              <a:t>和</a:t>
            </a:r>
            <a:r>
              <a:rPr kumimoji="1" lang="en-US" altLang="zh-CN" baseline="0" dirty="0"/>
              <a:t>React</a:t>
            </a:r>
            <a:r>
              <a:rPr kumimoji="1" lang="zh-CN" altLang="en-US" baseline="0" dirty="0"/>
              <a:t>的博客系统，我是组长颜琪滨，组员有张剑扬、费扬、刘津榤和郭进尧。</a:t>
            </a:r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DBEFD-FB8B-4C65-8CD6-6F8D8027D1C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1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通过MyBatis连接数据库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Mapper</a:t>
            </a:r>
            <a:r>
              <a:rPr lang="zh-CN" altLang="en-US"/>
              <a:t>：相当于DAO层，mapper层直接与数据库打交道（执行SQL语句），接口提供给service层。</a:t>
            </a:r>
          </a:p>
          <a:p>
            <a:r>
              <a:rPr lang="en-US" altLang="zh-CN"/>
              <a:t>Service</a:t>
            </a:r>
            <a:r>
              <a:rPr lang="zh-CN" altLang="en-US"/>
              <a:t>：主要是针对具体的问题的操作，把一些数据层的操作进行组合，间接与数据库打交道（提供操作数据库的方法）。</a:t>
            </a:r>
          </a:p>
          <a:p>
            <a:r>
              <a:rPr lang="en-US" altLang="zh-CN"/>
              <a:t>Controller</a:t>
            </a:r>
            <a:r>
              <a:rPr lang="zh-CN" altLang="en-US"/>
              <a:t>：相当于MVC的C层，controller通过service的接口来控制业务流程，也可通过接收前端传过来的参数进行业务操作。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接下来我从数据库出发，逐级向上介绍后端的主要结构。</a:t>
            </a:r>
          </a:p>
          <a:p>
            <a:r>
              <a:rPr lang="zh-CN" altLang="en-US"/>
              <a:t>数据库包括四个表项：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用户登录时由服务器生成一个</a:t>
            </a:r>
            <a:r>
              <a:rPr lang="en-US" altLang="zh-CN" dirty="0"/>
              <a:t>token</a:t>
            </a:r>
            <a:r>
              <a:rPr lang="zh-CN" altLang="en-US" dirty="0"/>
              <a:t>保存在数据库中。每次用户发送请求时需将合法的</a:t>
            </a:r>
            <a:r>
              <a:rPr lang="en-US" altLang="zh-CN" dirty="0"/>
              <a:t>token</a:t>
            </a:r>
            <a:r>
              <a:rPr lang="zh-CN" altLang="en-US" dirty="0"/>
              <a:t>存放在请求头中，服务器对</a:t>
            </a:r>
            <a:r>
              <a:rPr lang="en-US" altLang="zh-CN" dirty="0"/>
              <a:t>token</a:t>
            </a:r>
            <a:r>
              <a:rPr lang="zh-CN" altLang="en-US" dirty="0"/>
              <a:t>和用户的关系进行校验并检查</a:t>
            </a:r>
            <a:r>
              <a:rPr lang="en-US" altLang="zh-CN" dirty="0"/>
              <a:t>token</a:t>
            </a:r>
            <a:r>
              <a:rPr lang="zh-CN" altLang="en-US" dirty="0"/>
              <a:t>的有效期，如果不合法则拒绝处理用户的请求。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DBEFD-FB8B-4C65-8CD6-6F8D8027D1C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353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在项目开发与管理方面，我们采用了</a:t>
            </a:r>
            <a:r>
              <a:rPr lang="en-US" altLang="zh-CN" dirty="0"/>
              <a:t>GitHub</a:t>
            </a:r>
            <a:r>
              <a:rPr lang="zh-CN" altLang="en-US" dirty="0"/>
              <a:t>辅助我们进行相关的工作。我们针对前后端不同时期的工作建立了多个</a:t>
            </a:r>
            <a:r>
              <a:rPr lang="en-US" altLang="zh-CN" dirty="0"/>
              <a:t>dev</a:t>
            </a:r>
            <a:r>
              <a:rPr lang="zh-CN" altLang="en-US" dirty="0"/>
              <a:t>分支，保证</a:t>
            </a:r>
            <a:r>
              <a:rPr lang="en-US" altLang="zh-CN" dirty="0"/>
              <a:t>stable</a:t>
            </a:r>
            <a:r>
              <a:rPr lang="zh-CN" altLang="en-US" dirty="0"/>
              <a:t>分支的稳定性供组内其他成员开发对接使用，采用敏捷开发对开发任务进行拆分并进行快速迭代，这样既兼具了开发效率又保证了产品的稳定性。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DBEFD-FB8B-4C65-8CD6-6F8D8027D1C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18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DBEFD-FB8B-4C65-8CD6-6F8D8027D1C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344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在文档组织方面，我们采用了</a:t>
            </a:r>
            <a:r>
              <a:rPr lang="en-US" altLang="zh-CN" dirty="0"/>
              <a:t>Swagger</a:t>
            </a:r>
            <a:r>
              <a:rPr lang="zh-CN" altLang="en-US" dirty="0"/>
              <a:t>进行自动化的文档生成。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Swagger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是一个规范且完整的框架，用于生成、描述、调用和可视化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RESTful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风格的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Web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服务。它的目标是对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REST API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定义一个标准且和语言无关的接口，可以让人和计算机拥有无须访问源码、文档或网络流量监测就可以发现和理解服务的能力。通过这样的自动化工具我们组内合作减少了沟通的障碍，提升了开发的效率。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DBEFD-FB8B-4C65-8CD6-6F8D8027D1C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579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除了工具的辅助之外，我们小组也保持了日常的交流和沟通，了解彼此的进度并解决合作上的问题。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DBEFD-FB8B-4C65-8CD6-6F8D8027D1C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853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DBEFD-FB8B-4C65-8CD6-6F8D8027D1C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609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此次汇报分为以下几个部分：需求分析、分工安排、技术栈介绍、项目管理、</a:t>
            </a:r>
            <a:r>
              <a:rPr lang="en-US" altLang="zh-CN" dirty="0"/>
              <a:t>TODO</a:t>
            </a:r>
            <a:r>
              <a:rPr lang="zh-CN" altLang="en-US" dirty="0"/>
              <a:t>和成果展示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DBEFD-FB8B-4C65-8CD6-6F8D8027D1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5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首先是登录注册页面的展示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DBEFD-FB8B-4C65-8CD6-6F8D8027D1C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400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然后是登录成功后进入</a:t>
            </a:r>
            <a:r>
              <a:rPr lang="en-US" altLang="zh-CN" dirty="0"/>
              <a:t>home</a:t>
            </a:r>
            <a:r>
              <a:rPr lang="zh-CN" altLang="en-US" dirty="0"/>
              <a:t>首页，左侧显示用户头像、昵称、邮箱等信息；还有关注信息；并且还有热门文章、标签等（</a:t>
            </a:r>
            <a:r>
              <a:rPr lang="en-US" altLang="zh-CN" dirty="0"/>
              <a:t>TODO</a:t>
            </a:r>
            <a:r>
              <a:rPr lang="zh-CN" altLang="en-US" dirty="0"/>
              <a:t>：）；右侧则是博文列表，显示标题、时间、简介信息。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DBEFD-FB8B-4C65-8CD6-6F8D8027D1C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100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点击进入文章详情，可以看到渲染后的</a:t>
            </a:r>
            <a:r>
              <a:rPr lang="en-US" altLang="zh-CN" dirty="0"/>
              <a:t>markdown</a:t>
            </a:r>
            <a:r>
              <a:rPr lang="zh-CN" altLang="en-US" dirty="0"/>
              <a:t>格式的博文。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DBEFD-FB8B-4C65-8CD6-6F8D8027D1C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747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我们还添加了个性化的</a:t>
            </a:r>
            <a:r>
              <a:rPr lang="en-US" altLang="zh-CN" dirty="0"/>
              <a:t>markdown</a:t>
            </a:r>
            <a:r>
              <a:rPr lang="zh-CN" altLang="en-US" dirty="0"/>
              <a:t>展示方式，美化博客文章页面。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DBEFD-FB8B-4C65-8CD6-6F8D8027D1C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1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首先是需求分析，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想先说一下这个古老的东西“博客”，有人说博客已经过时了，现在大多数人都用手机看朋友圈、微博等。但是对于程序员来说却不一样，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每当从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google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或者百度上找到一篇优质的资料是出自个人博客的概率很大，就比如</a:t>
            </a:r>
            <a:r>
              <a:rPr lang="en-US" altLang="zh-CN" b="1" i="0" dirty="0" err="1">
                <a:solidFill>
                  <a:srgbClr val="121212"/>
                </a:solidFill>
                <a:effectLst/>
                <a:latin typeface="-apple-system"/>
              </a:rPr>
              <a:t>csdn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、博客园、简书、掘金、思否等博客网站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。我们在平时的学习和开发过程中，经常会遇到各种各样的问题，如果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每当解决一个问题之后都会总结并记录到博客中，那么过一段时间再遇到同样的问题就不需要花时间去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google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半天找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解决方法了。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DBEFD-FB8B-4C65-8CD6-6F8D8027D1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56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搭建博客有许多意义，最主要的有以下几点：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zh-CN" altLang="en-US" dirty="0"/>
              <a:t>第一点就是前面说的对问题的解决方案进行记录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zh-CN" altLang="en-US" dirty="0"/>
              <a:t>第二点是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写博客是一个知识再梳理、再学习的过程，深入理解其技术细节，真正做到知其然且知其所以然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第三点是博客的分类和归档可以让碎片化的知识整合起来，让知识框架更加清晰</a:t>
            </a:r>
            <a:endParaRPr kumimoji="1"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最后则是个人博客可以分享和展示自己、树立个人品牌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EB8813-BCF3-4E40-9047-CDBD0303510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203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虽然说这个时代不缺乏自我表达的平台，像知乎、公众号、微博、各种技术社区等等，我们只要注册一个账号就可以发表各种观点和内容了。但是它们相对于个人博客来说，还是有很多缺陷的。</a:t>
            </a:r>
            <a:endParaRPr lang="zh-CN" altLang="en-US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首先是有些博客会被关停和迁移，比如网易博客关停并迁移到</a:t>
            </a:r>
            <a:r>
              <a:rPr lang="en-US" altLang="zh-CN" dirty="0"/>
              <a:t>LOFTER</a:t>
            </a:r>
            <a:r>
              <a:rPr lang="zh-CN" altLang="en-US" dirty="0"/>
              <a:t>，记录的一些珍贵的信息就随之丢失掉了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再就是现有的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平台在使用的过程中，总是不尽如意。有的平台的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Markdown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功能太弱，要自己排版；有的没有目录的功能；有的排版的样式自己不太喜欢。而独立博客就可以弥补这些缺陷，满足我们天马行空的想法，当然前提是自己可以实现出来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hh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171450" indent="-171450">
              <a:buFontTx/>
              <a:buChar char="-"/>
            </a:pPr>
            <a:r>
              <a:rPr lang="zh-CN" altLang="en-US" dirty="0"/>
              <a:t>相比于平台博客，我们会更倾向于在自己的独立博客中分享更多的内容，不仅仅是编程方面的，也可以分享一些个人感悟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DBEFD-FB8B-4C65-8CD6-6F8D8027D1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737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我们组选择开发这个博客项目的原因有四点：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首先是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自己搭建的博客平台在开发过程中会提升各项能力，比如服务器运维、前端、后端、数据库、还有团队协作开发能力等。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171450" indent="-171450">
              <a:buFontTx/>
              <a:buChar char="-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第二点是个人博客相对于平台来说，更能作为我们的个人名片。可以在上面展示更多的自定义内容，比如做一个有趣的在线简历之类的，这是平台做不到的。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171450" indent="-171450">
              <a:buFontTx/>
              <a:buChar char="-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第三点是可以作为个人面试时的加分项，在个人简历附上个人博客主页的链接可以拓宽个人简历内容。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DBEFD-FB8B-4C65-8CD6-6F8D8027D1C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706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我们的开发分工安排主要分为两轮迭代，第一轮是技术栈学习和项目基础内容的设计（</a:t>
            </a:r>
            <a:r>
              <a:rPr kumimoji="1" lang="en-US" altLang="zh-CN" dirty="0"/>
              <a:t>9-10</a:t>
            </a:r>
            <a:r>
              <a:rPr kumimoji="1" lang="zh-CN" altLang="en-US" dirty="0"/>
              <a:t>周），然后进行前后端分离的开发和交互（</a:t>
            </a:r>
            <a:r>
              <a:rPr kumimoji="1" lang="en-US" altLang="zh-CN" dirty="0"/>
              <a:t>11-12</a:t>
            </a:r>
            <a:r>
              <a:rPr kumimoji="1" lang="zh-CN" altLang="en-US" dirty="0"/>
              <a:t>周），在</a:t>
            </a:r>
            <a:r>
              <a:rPr kumimoji="1" lang="en-US" altLang="zh-CN" dirty="0"/>
              <a:t>13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14</a:t>
            </a:r>
            <a:r>
              <a:rPr kumimoji="1" lang="zh-CN" altLang="en-US" dirty="0"/>
              <a:t>周则是二轮迭代开发过程，对于前后端进一步进行分工开发。</a:t>
            </a:r>
            <a:endParaRPr kumimoji="1" lang="en-US" altLang="zh-CN" dirty="0"/>
          </a:p>
          <a:p>
            <a:r>
              <a:rPr kumimoji="1" lang="zh-CN" altLang="en-US" dirty="0"/>
              <a:t>第一轮的分工比较灵活，按照每个人的学习进度进行安排，并每周开组会做进度汇报和展示；第二轮迭代则是更多的投入在前后端的数据交互和验证上，并每日开组会进行协同开发和汇报。</a:t>
            </a:r>
            <a:endParaRPr kumimoji="1" lang="en-US" altLang="zh-CN" dirty="0"/>
          </a:p>
          <a:p>
            <a:r>
              <a:rPr kumimoji="1" lang="zh-CN" altLang="en-US" dirty="0"/>
              <a:t>总的来讲，前端由费扬、张剑扬、颜琪滨负责；后端则是郭进尧和刘津榤负责。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EB8813-BCF3-4E40-9047-CDBD0303510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055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本项目的主要技术栈为：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后端：</a:t>
            </a:r>
            <a:r>
              <a:rPr lang="en-US" altLang="zh-CN" dirty="0" err="1"/>
              <a:t>ssm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前端：</a:t>
            </a:r>
            <a:r>
              <a:rPr lang="en-US" altLang="zh-CN" dirty="0"/>
              <a:t>react + </a:t>
            </a:r>
            <a:r>
              <a:rPr lang="en-US" altLang="zh-CN" dirty="0" err="1"/>
              <a:t>antd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数据库</a:t>
            </a:r>
            <a:r>
              <a:rPr lang="en-US" altLang="zh-CN" dirty="0"/>
              <a:t>: MySQL</a:t>
            </a:r>
          </a:p>
          <a:p>
            <a:pPr marL="171450" indent="-171450">
              <a:buFontTx/>
              <a:buChar char="-"/>
            </a:pPr>
            <a:r>
              <a:rPr lang="zh-CN" altLang="en-US" dirty="0"/>
              <a:t>交互：</a:t>
            </a:r>
            <a:r>
              <a:rPr lang="en-US" altLang="zh-CN" dirty="0" err="1"/>
              <a:t>Axios</a:t>
            </a:r>
            <a:r>
              <a:rPr lang="en-US" altLang="zh-CN" dirty="0"/>
              <a:t> + Swagger</a:t>
            </a:r>
          </a:p>
          <a:p>
            <a:pPr marL="171450" indent="-171450">
              <a:buFontTx/>
              <a:buChar char="-"/>
            </a:pPr>
            <a:r>
              <a:rPr lang="zh-CN" altLang="en-US" dirty="0"/>
              <a:t>部署：</a:t>
            </a:r>
            <a:r>
              <a:rPr lang="en-US" altLang="zh-CN" dirty="0"/>
              <a:t>Docker</a:t>
            </a:r>
          </a:p>
          <a:p>
            <a:pPr marL="0" indent="0">
              <a:buFontTx/>
              <a:buNone/>
            </a:pPr>
            <a:r>
              <a:rPr lang="zh-CN" altLang="en-US" dirty="0"/>
              <a:t>因此我们通过开发这个项目可以学习到很多主流的</a:t>
            </a:r>
            <a:r>
              <a:rPr lang="en-US" altLang="zh-CN" dirty="0"/>
              <a:t>web</a:t>
            </a:r>
            <a:r>
              <a:rPr lang="zh-CN" altLang="en-US" dirty="0"/>
              <a:t>开发框架，提升动手实践能力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DBEFD-FB8B-4C65-8CD6-6F8D8027D1C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54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DBEFD-FB8B-4C65-8CD6-6F8D8027D1C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54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>
            <a:normAutofit/>
          </a:bodyPr>
          <a:lstStyle>
            <a:lvl1pPr algn="ctr">
              <a:defRPr sz="528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34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08053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312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8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240702" y="526875"/>
            <a:ext cx="219441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82251" y="708852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350048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8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82252" y="4693857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302628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>
            <a:normAutofit/>
          </a:bodyPr>
          <a:lstStyle>
            <a:lvl1pPr algn="ctr">
              <a:defRPr sz="528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97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08053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312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8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240702" y="526875"/>
            <a:ext cx="219441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82251" y="708852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79489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8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82252" y="4693857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389682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ea typeface="宋体" pitchFamily="2" charset="-122"/>
              </a:defRPr>
            </a:lvl1pPr>
          </a:lstStyle>
          <a:p>
            <a:fld id="{54F3100C-EB21-4948-BC96-CAC85E4C60BF}" type="datetimeFigureOut">
              <a:rPr kumimoji="1" lang="zh-CN" altLang="en-US" smtClean="0"/>
              <a:t>2022/5/20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75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-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>
            <a:extLst>
              <a:ext uri="{FF2B5EF4-FFF2-40B4-BE49-F238E27FC236}">
                <a16:creationId xmlns:a16="http://schemas.microsoft.com/office/drawing/2014/main" id="{3D05038B-8A32-4BD0-A068-AFE03E6FF8D3}"/>
              </a:ext>
            </a:extLst>
          </p:cNvPr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1" spc="600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9B0529-EE67-44AA-BAF8-7E78156B3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A12E6D-1EC4-4BB8-BCAB-668C213B8F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5B543617-7E5E-4360-A155-0CA2B7AF9E10}"/>
              </a:ext>
            </a:extLst>
          </p:cNvPr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 descr="图片包含 建筑物&#10;&#10;自动生成的说明">
            <a:extLst>
              <a:ext uri="{FF2B5EF4-FFF2-40B4-BE49-F238E27FC236}">
                <a16:creationId xmlns:a16="http://schemas.microsoft.com/office/drawing/2014/main" id="{D3C2EE1F-0BF9-49E9-859D-A8611895DE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3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01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1097280" rtl="0" eaLnBrk="1" latinLnBrk="0" hangingPunct="1">
        <a:spcBef>
          <a:spcPct val="0"/>
        </a:spcBef>
        <a:buNone/>
        <a:defRPr sz="432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411480" indent="-411480" algn="l" defTabSz="1097280" rtl="0" eaLnBrk="1" latinLnBrk="0" hangingPunct="1">
        <a:lnSpc>
          <a:spcPct val="120000"/>
        </a:lnSpc>
        <a:spcBef>
          <a:spcPts val="1440"/>
        </a:spcBef>
        <a:buFont typeface="Arial" pitchFamily="34" charset="0"/>
        <a:buChar char="•"/>
        <a:defRPr sz="312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891540" indent="-34290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8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31845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4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hf hdr="0" ftr="0" dt="0"/>
  <p:txStyles>
    <p:titleStyle>
      <a:lvl1pPr algn="l" defTabSz="1097280" rtl="0" eaLnBrk="1" latinLnBrk="0" hangingPunct="1">
        <a:spcBef>
          <a:spcPct val="0"/>
        </a:spcBef>
        <a:buNone/>
        <a:defRPr sz="432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411480" indent="-411480" algn="l" defTabSz="1097280" rtl="0" eaLnBrk="1" latinLnBrk="0" hangingPunct="1">
        <a:lnSpc>
          <a:spcPct val="120000"/>
        </a:lnSpc>
        <a:spcBef>
          <a:spcPts val="1440"/>
        </a:spcBef>
        <a:buFont typeface="Arial" pitchFamily="34" charset="0"/>
        <a:buChar char="•"/>
        <a:defRPr sz="312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891540" indent="-34290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8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DevLearn/Blog-OA-Syste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nt.design/index-cn" TargetMode="External"/><Relationship Id="rId2" Type="http://schemas.openxmlformats.org/officeDocument/2006/relationships/hyperlink" Target="https://github.com/faultaddr/react-blog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ISDevLearn/Blog-OA-System" TargetMode="External"/><Relationship Id="rId5" Type="http://schemas.openxmlformats.org/officeDocument/2006/relationships/hyperlink" Target="https://notes.sjtu.edu.cn/FgebUswgQf2iiUOKQYIhKQ?both" TargetMode="External"/><Relationship Id="rId4" Type="http://schemas.openxmlformats.org/officeDocument/2006/relationships/hyperlink" Target="https://react.docschina.org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s.sjtu.edu.cn/FgebUswgQf2iiUOKQYIhKQ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992" y="2028153"/>
            <a:ext cx="9848016" cy="14700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5760" dirty="0"/>
              <a:t>基于</a:t>
            </a:r>
            <a:r>
              <a:rPr kumimoji="1" lang="en-US" altLang="zh-CN" sz="5760" dirty="0" err="1"/>
              <a:t>SpringBoot</a:t>
            </a:r>
            <a:r>
              <a:rPr kumimoji="1" lang="zh-CN" altLang="en-US" sz="5760" dirty="0"/>
              <a:t>的博客系统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560" y="3933814"/>
            <a:ext cx="9326880" cy="14700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1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2022.05.20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1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颜琪滨 张剑扬 费扬 刘津榤 郭进尧</a:t>
            </a:r>
            <a:endParaRPr kumimoji="1" lang="en-US" altLang="zh-CN" sz="216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16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IS305</a:t>
            </a:r>
            <a:r>
              <a:rPr kumimoji="1" lang="zh-CN" altLang="en-US" sz="216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应用软件课程设计大作业 </a:t>
            </a:r>
            <a:r>
              <a:rPr kumimoji="1" lang="en-US" altLang="zh-CN" sz="216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(</a:t>
            </a:r>
            <a:r>
              <a:rPr kumimoji="1" lang="en-US" altLang="zh-CN" sz="2160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Github</a:t>
            </a:r>
            <a:r>
              <a:rPr kumimoji="1" lang="en-US" altLang="zh-CN" sz="216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: Blog-OA-System)</a:t>
            </a:r>
            <a:endParaRPr kumimoji="1" lang="en" altLang="zh-CN" sz="216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E2120B98-7095-B94B-B13B-75606426BFB4}"/>
              </a:ext>
            </a:extLst>
          </p:cNvPr>
          <p:cNvSpPr txBox="1">
            <a:spLocks/>
          </p:cNvSpPr>
          <p:nvPr/>
        </p:nvSpPr>
        <p:spPr>
          <a:xfrm>
            <a:off x="1170653" y="303071"/>
            <a:ext cx="3888432" cy="60486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097280">
              <a:spcBef>
                <a:spcPts val="1440"/>
              </a:spcBef>
              <a:defRPr/>
            </a:pPr>
            <a:r>
              <a:rPr lang="en-US" altLang="zh-CN" sz="168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/>
              </a:rPr>
              <a:t>IS305-1</a:t>
            </a:r>
            <a:r>
              <a:rPr lang="zh-CN" altLang="en-US" sz="168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/>
              </a:rPr>
              <a:t> </a:t>
            </a:r>
            <a:r>
              <a:rPr lang="en-US" altLang="zh-CN" sz="168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/>
              </a:rPr>
              <a:t>·</a:t>
            </a:r>
            <a:r>
              <a:rPr lang="zh-CN" altLang="en-US" sz="168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/>
              </a:rPr>
              <a:t> 应用软件课程设计（</a:t>
            </a:r>
            <a:r>
              <a:rPr lang="en-US" altLang="zh-CN" sz="168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/>
              </a:rPr>
              <a:t>2022</a:t>
            </a:r>
            <a:r>
              <a:rPr lang="zh-CN" altLang="en-US" sz="168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/>
              </a:rPr>
              <a:t>春）</a:t>
            </a: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06746" y="339047"/>
            <a:ext cx="1971408" cy="51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759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1626">
        <p159:morph option="byObject"/>
      </p:transition>
    </mc:Choice>
    <mc:Fallback xmlns="">
      <p:transition spd="slow" advTm="11626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95C26-2189-A616-26B2-0AF73A4F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前端项目结构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00A27D-66F7-452E-E1A4-8F746780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B70D0CA-7F7B-99D4-ABAD-E598503628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2850" y="3794101"/>
            <a:ext cx="5763170" cy="285911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sz="1800" b="0" dirty="0">
                <a:solidFill>
                  <a:srgbClr val="121212"/>
                </a:solidFill>
                <a:latin typeface="Arial" panose="020B0604020202020204" pitchFamily="34" charset="0"/>
              </a:rPr>
              <a:t>[x] 前台：主页 + 列表页 </a:t>
            </a:r>
            <a:endParaRPr lang="en-US" altLang="zh-CN" sz="1800" b="0" dirty="0">
              <a:solidFill>
                <a:srgbClr val="121212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sz="1800" b="0" dirty="0">
                <a:solidFill>
                  <a:srgbClr val="121212"/>
                </a:solidFill>
                <a:latin typeface="Arial" panose="020B0604020202020204" pitchFamily="34" charset="0"/>
              </a:rPr>
              <a:t>[x] 后台：文章管理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sz="1800" b="0" dirty="0">
                <a:solidFill>
                  <a:srgbClr val="121212"/>
                </a:solidFill>
                <a:latin typeface="Arial" panose="020B0604020202020204" pitchFamily="34" charset="0"/>
              </a:rPr>
              <a:t>[x] 响应式、markdown 代码高亮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sz="1800" b="0" dirty="0">
                <a:solidFill>
                  <a:srgbClr val="121212"/>
                </a:solidFill>
                <a:latin typeface="Arial" panose="020B0604020202020204" pitchFamily="34" charset="0"/>
              </a:rPr>
              <a:t>[x] 用户：</a:t>
            </a:r>
            <a:r>
              <a:rPr lang="zh-CN" altLang="en-US" sz="1800" b="0" dirty="0">
                <a:solidFill>
                  <a:srgbClr val="121212"/>
                </a:solidFill>
                <a:latin typeface="Arial" panose="020B0604020202020204" pitchFamily="34" charset="0"/>
              </a:rPr>
              <a:t>注册和登录，进入个人主页</a:t>
            </a:r>
            <a:endParaRPr lang="zh-CN" altLang="zh-CN" sz="1800" b="0" dirty="0">
              <a:solidFill>
                <a:srgbClr val="121212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sz="1800" b="0" dirty="0">
                <a:solidFill>
                  <a:srgbClr val="121212"/>
                </a:solidFill>
                <a:latin typeface="Arial" panose="020B0604020202020204" pitchFamily="34" charset="0"/>
              </a:rPr>
              <a:t>[x] md 功能</a:t>
            </a:r>
            <a:r>
              <a:rPr lang="zh-CN" altLang="en-US" sz="1800" b="0" dirty="0">
                <a:solidFill>
                  <a:srgbClr val="121212"/>
                </a:solidFill>
                <a:latin typeface="Arial" panose="020B0604020202020204" pitchFamily="34" charset="0"/>
              </a:rPr>
              <a:t>，</a:t>
            </a:r>
            <a:r>
              <a:rPr lang="zh-CN" altLang="zh-CN" sz="1800" b="0" dirty="0">
                <a:solidFill>
                  <a:srgbClr val="121212"/>
                </a:solidFill>
                <a:latin typeface="Arial" panose="020B0604020202020204" pitchFamily="34" charset="0"/>
              </a:rPr>
              <a:t>可以上传 md 文件生成文章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sz="1800" b="0" dirty="0">
                <a:solidFill>
                  <a:srgbClr val="121212"/>
                </a:solidFill>
                <a:latin typeface="Arial" panose="020B0604020202020204" pitchFamily="34" charset="0"/>
              </a:rPr>
              <a:t>[x] </a:t>
            </a:r>
            <a:r>
              <a:rPr lang="zh-CN" altLang="en-US" sz="1800" b="0" dirty="0">
                <a:solidFill>
                  <a:srgbClr val="121212"/>
                </a:solidFill>
                <a:latin typeface="Arial" panose="020B0604020202020204" pitchFamily="34" charset="0"/>
              </a:rPr>
              <a:t>个人头像，邮箱，以及</a:t>
            </a:r>
            <a:r>
              <a:rPr lang="en-US" altLang="zh-CN" sz="1800" b="0" dirty="0">
                <a:solidFill>
                  <a:srgbClr val="121212"/>
                </a:solidFill>
                <a:latin typeface="Arial" panose="020B0604020202020204" pitchFamily="34" charset="0"/>
              </a:rPr>
              <a:t>follower</a:t>
            </a:r>
            <a:r>
              <a:rPr lang="zh-CN" altLang="en-US" sz="1800" b="0" dirty="0">
                <a:solidFill>
                  <a:srgbClr val="121212"/>
                </a:solidFill>
                <a:latin typeface="Arial" panose="020B0604020202020204" pitchFamily="34" charset="0"/>
              </a:rPr>
              <a:t>与</a:t>
            </a:r>
            <a:r>
              <a:rPr lang="en-US" altLang="zh-CN" sz="1800" b="0" dirty="0">
                <a:solidFill>
                  <a:srgbClr val="121212"/>
                </a:solidFill>
                <a:latin typeface="Arial" panose="020B0604020202020204" pitchFamily="34" charset="0"/>
              </a:rPr>
              <a:t>following</a:t>
            </a:r>
            <a:r>
              <a:rPr lang="zh-CN" altLang="en-US" sz="1800" b="0" dirty="0">
                <a:solidFill>
                  <a:srgbClr val="121212"/>
                </a:solidFill>
                <a:latin typeface="Arial" panose="020B0604020202020204" pitchFamily="34" charset="0"/>
              </a:rPr>
              <a:t>的显示</a:t>
            </a:r>
            <a:endParaRPr lang="zh-CN" altLang="zh-CN" sz="1800" b="0" dirty="0">
              <a:solidFill>
                <a:srgbClr val="121212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sz="1800" b="0" dirty="0">
                <a:solidFill>
                  <a:srgbClr val="121212"/>
                </a:solidFill>
                <a:latin typeface="Arial" panose="020B0604020202020204" pitchFamily="34" charset="0"/>
              </a:rPr>
              <a:t>[x] </a:t>
            </a:r>
            <a:r>
              <a:rPr lang="zh-CN" altLang="en-US" sz="1800" b="0" dirty="0">
                <a:solidFill>
                  <a:srgbClr val="121212"/>
                </a:solidFill>
                <a:latin typeface="Arial" panose="020B0604020202020204" pitchFamily="34" charset="0"/>
              </a:rPr>
              <a:t>其他</a:t>
            </a:r>
            <a:endParaRPr lang="zh-CN" altLang="zh-CN" sz="1800" b="0" dirty="0">
              <a:solidFill>
                <a:srgbClr val="121212"/>
              </a:solidFill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4425BD-556D-B25D-F85A-0AFAB504F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072" y="64716"/>
            <a:ext cx="3042276" cy="67285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A2E63C0-951B-1549-ADBC-5102A30EF67F}"/>
              </a:ext>
            </a:extLst>
          </p:cNvPr>
          <p:cNvSpPr txBox="1"/>
          <p:nvPr/>
        </p:nvSpPr>
        <p:spPr>
          <a:xfrm>
            <a:off x="2197225" y="1308548"/>
            <a:ext cx="3294420" cy="212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Components</a:t>
            </a:r>
            <a:r>
              <a:rPr lang="zh-CN" altLang="en-US" dirty="0"/>
              <a:t>：各类组件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/>
              <a:t>Css</a:t>
            </a:r>
            <a:r>
              <a:rPr lang="zh-CN" altLang="en-US" dirty="0"/>
              <a:t>：样式文件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Router</a:t>
            </a:r>
            <a:r>
              <a:rPr lang="zh-CN" altLang="en-US" dirty="0"/>
              <a:t>：路由文件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Service</a:t>
            </a:r>
            <a:r>
              <a:rPr lang="zh-CN" altLang="en-US" dirty="0"/>
              <a:t>：前后端交互文件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View</a:t>
            </a:r>
            <a:r>
              <a:rPr lang="zh-CN" altLang="en-US" dirty="0"/>
              <a:t>：视图文件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7433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A52D9-1BE9-0F72-3200-98EB5D79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A8FE4-4BC8-EE51-4E3E-A92EF6122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08273"/>
            <a:ext cx="10972801" cy="772296"/>
          </a:xfrm>
        </p:spPr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是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Facebook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开发的一款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JS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库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7A7925-D3BE-DF43-FB8A-28A4C259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7A74B4-D716-0E18-90E4-A421ECFB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31" y="2035252"/>
            <a:ext cx="11377169" cy="1905591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083160F5-A4CF-09FE-1BC4-4D32D76A9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35" y="3676595"/>
            <a:ext cx="1123366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sz="2000" dirty="0">
              <a:solidFill>
                <a:srgbClr val="404040"/>
              </a:solidFill>
              <a:latin typeface="-apple-system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000" b="1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简单</a:t>
            </a:r>
            <a:br>
              <a:rPr lang="zh-CN" altLang="zh-CN" sz="2000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</a:br>
            <a:r>
              <a:rPr lang="zh-CN" altLang="zh-CN" sz="2000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自动的管理UI界面更新</a:t>
            </a:r>
            <a:r>
              <a:rPr lang="zh-CN" altLang="en-US" sz="2000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404040"/>
              </a:solidFill>
              <a:latin typeface="-apple-system"/>
              <a:ea typeface="微软雅黑" panose="020B0503020204020204" pitchFamily="34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sz="2000" dirty="0">
              <a:solidFill>
                <a:srgbClr val="404040"/>
              </a:solidFill>
              <a:latin typeface="-apple-system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000" b="1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声明式</a:t>
            </a:r>
            <a:br>
              <a:rPr lang="zh-CN" altLang="zh-CN" sz="2000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</a:br>
            <a:r>
              <a:rPr lang="zh-CN" altLang="zh-CN" sz="2000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React是关于构造可重用组件的</a:t>
            </a:r>
            <a:r>
              <a:rPr lang="zh-CN" altLang="en-US" sz="2000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通过封装，使组件代码复用、测试以及关注点分离更加容易</a:t>
            </a:r>
            <a:r>
              <a:rPr lang="zh-CN" altLang="en-US" sz="2000" dirty="0">
                <a:solidFill>
                  <a:srgbClr val="404040"/>
                </a:solidFill>
                <a:latin typeface="-apple-system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404040"/>
              </a:solidFill>
              <a:latin typeface="-apple-system"/>
              <a:ea typeface="微软雅黑" panose="020B0503020204020204" pitchFamily="34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2000" dirty="0">
              <a:solidFill>
                <a:srgbClr val="404040"/>
              </a:solidFill>
              <a:latin typeface="-apple-system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sz="2000" b="1" i="0" dirty="0">
                <a:solidFill>
                  <a:srgbClr val="333333"/>
                </a:solidFill>
                <a:effectLst/>
                <a:latin typeface="Helvetica Neue"/>
              </a:rPr>
              <a:t>组件化</a:t>
            </a:r>
            <a:endParaRPr lang="en-US" altLang="zh-CN" sz="2000" b="1" dirty="0">
              <a:solidFill>
                <a:srgbClr val="333333"/>
              </a:solidFill>
              <a:latin typeface="Helvetica Neue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  <a:t>    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构建管理自身状态的封装组件，然后对其组合以构成复杂的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  <a:t>UI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zh-CN" altLang="zh-CN" sz="2000" dirty="0">
              <a:solidFill>
                <a:srgbClr val="404040"/>
              </a:solidFill>
              <a:latin typeface="-apple-system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71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DB81B-EBB8-F39A-0237-E0572FB8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A1F4D-D133-0844-C334-5409BBF13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8" y="1600201"/>
            <a:ext cx="7117492" cy="2712307"/>
          </a:xfrm>
        </p:spPr>
        <p:txBody>
          <a:bodyPr>
            <a:normAutofit/>
          </a:bodyPr>
          <a:lstStyle/>
          <a:p>
            <a:r>
              <a:rPr lang="en-US" altLang="zh-CN" dirty="0"/>
              <a:t>Ant design</a:t>
            </a:r>
            <a:r>
              <a:rPr lang="zh-CN" altLang="en-US" dirty="0"/>
              <a:t>组件化</a:t>
            </a:r>
            <a:endParaRPr lang="en-US" altLang="zh-CN" dirty="0"/>
          </a:p>
          <a:p>
            <a:r>
              <a:rPr lang="zh-CN" altLang="en-US" b="0" i="0" dirty="0">
                <a:effectLst/>
                <a:latin typeface="-apple-system"/>
              </a:rPr>
              <a:t>在对应的</a:t>
            </a:r>
            <a:r>
              <a:rPr lang="en-US" altLang="zh-CN" b="0" i="0" dirty="0">
                <a:effectLst/>
                <a:latin typeface="-apple-system"/>
              </a:rPr>
              <a:t>react</a:t>
            </a:r>
            <a:r>
              <a:rPr lang="zh-CN" altLang="en-US" b="0" i="0" dirty="0">
                <a:effectLst/>
                <a:latin typeface="-apple-system"/>
              </a:rPr>
              <a:t>组件中，引入</a:t>
            </a:r>
            <a:r>
              <a:rPr lang="en-US" altLang="zh-CN" b="0" i="0" dirty="0" err="1">
                <a:effectLst/>
                <a:latin typeface="-apple-system"/>
              </a:rPr>
              <a:t>antd</a:t>
            </a:r>
            <a:r>
              <a:rPr lang="zh-CN" altLang="en-US" b="0" i="0" dirty="0">
                <a:effectLst/>
                <a:latin typeface="-apple-system"/>
              </a:rPr>
              <a:t>组件和</a:t>
            </a:r>
            <a:r>
              <a:rPr lang="en-US" altLang="zh-CN" b="0" i="0" dirty="0" err="1">
                <a:effectLst/>
                <a:latin typeface="-apple-system"/>
              </a:rPr>
              <a:t>antd</a:t>
            </a:r>
            <a:r>
              <a:rPr lang="zh-CN" altLang="en-US" b="0" i="0" dirty="0">
                <a:effectLst/>
                <a:latin typeface="-apple-system"/>
              </a:rPr>
              <a:t>样式文件。或者</a:t>
            </a:r>
            <a:r>
              <a:rPr lang="zh-CN" altLang="en-US" b="1" i="0" dirty="0">
                <a:effectLst/>
                <a:latin typeface="-apple-system"/>
              </a:rPr>
              <a:t>直接在入口文件</a:t>
            </a:r>
            <a:r>
              <a:rPr lang="en-US" altLang="zh-CN" b="1" i="0" dirty="0">
                <a:effectLst/>
                <a:latin typeface="-apple-system"/>
              </a:rPr>
              <a:t>main.js</a:t>
            </a:r>
            <a:r>
              <a:rPr lang="zh-CN" altLang="en-US" b="1" i="0" dirty="0">
                <a:effectLst/>
                <a:latin typeface="-apple-system"/>
              </a:rPr>
              <a:t>中全局引入。</a:t>
            </a:r>
            <a:endParaRPr lang="en-US" altLang="zh-CN" b="1" i="0" dirty="0">
              <a:effectLst/>
              <a:latin typeface="-apple-system"/>
            </a:endParaRPr>
          </a:p>
          <a:p>
            <a:endParaRPr lang="en-US" altLang="zh-CN" b="1" i="0" dirty="0"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0CC758-B25E-2DD5-1F2F-DFBCF331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BC6CF4-5F21-0205-395B-CB1BF2CAD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62" y="122376"/>
            <a:ext cx="3787738" cy="6599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789A5B0-B7B8-7199-CB2A-16DC6344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952" y="105627"/>
            <a:ext cx="3367157" cy="65991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991E4A9-C437-CAD8-147F-CEFBD5522E0E}"/>
              </a:ext>
            </a:extLst>
          </p:cNvPr>
          <p:cNvSpPr txBox="1"/>
          <p:nvPr/>
        </p:nvSpPr>
        <p:spPr>
          <a:xfrm>
            <a:off x="469558" y="4688065"/>
            <a:ext cx="6215448" cy="1374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1480" indent="-411480" defTabSz="1097280">
              <a:lnSpc>
                <a:spcPct val="120000"/>
              </a:lnSpc>
              <a:spcBef>
                <a:spcPts val="1440"/>
              </a:spcBef>
              <a:buFont typeface="Arial" pitchFamily="34" charset="0"/>
              <a:buChar char="•"/>
            </a:pPr>
            <a:r>
              <a:rPr lang="en-US" altLang="zh-CN" sz="312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Css</a:t>
            </a:r>
            <a:r>
              <a:rPr lang="zh-CN" altLang="en-US" sz="312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样式文件</a:t>
            </a:r>
            <a:endParaRPr lang="en-US" altLang="zh-CN" sz="312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  <a:p>
            <a:pPr marL="411480" indent="-411480" defTabSz="1097280">
              <a:lnSpc>
                <a:spcPct val="120000"/>
              </a:lnSpc>
              <a:spcBef>
                <a:spcPts val="1440"/>
              </a:spcBef>
              <a:buFont typeface="Arial" pitchFamily="34" charset="0"/>
              <a:buChar char="•"/>
            </a:pPr>
            <a:r>
              <a:rPr lang="zh-CN" altLang="en-US" sz="312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对组件或页面的样式进行定义</a:t>
            </a:r>
            <a:endParaRPr lang="en-US" altLang="zh-CN" sz="312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9952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C77AB-34B5-554C-578F-937E1E5B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后端技术栈介绍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FF9947-594D-CEDD-AAB0-EFC903153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2800" dirty="0"/>
              <a:t>刘津榤</a:t>
            </a:r>
            <a:r>
              <a:rPr kumimoji="1" lang="zh-CN" altLang="en-US" sz="2800" dirty="0"/>
              <a:t>，郭进尧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8BD2D0-0C8D-16EF-F543-1910CEC3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05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Spring Boot</a:t>
            </a:r>
          </a:p>
          <a:p>
            <a:r>
              <a:rPr lang="en-US" altLang="zh-CN"/>
              <a:t>maven</a:t>
            </a:r>
            <a:r>
              <a:rPr lang="zh-CN" altLang="en-US"/>
              <a:t>进行项目管理</a:t>
            </a:r>
          </a:p>
          <a:p>
            <a:r>
              <a:rPr lang="en-US" altLang="zh-CN"/>
              <a:t>MySQL</a:t>
            </a:r>
            <a:r>
              <a:rPr lang="zh-CN" altLang="en-US"/>
              <a:t>数据库支持</a:t>
            </a:r>
          </a:p>
          <a:p>
            <a:r>
              <a:rPr lang="en-US" altLang="zh-CN"/>
              <a:t>Postman</a:t>
            </a:r>
            <a:r>
              <a:rPr lang="zh-CN" altLang="en-US"/>
              <a:t>进行测试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 descr="Spr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145" y="1445260"/>
            <a:ext cx="3011805" cy="770890"/>
          </a:xfrm>
          <a:prstGeom prst="rect">
            <a:avLst/>
          </a:prstGeom>
        </p:spPr>
      </p:pic>
      <p:pic>
        <p:nvPicPr>
          <p:cNvPr id="6" name="图片 5" descr="Mysq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845" y="3458210"/>
            <a:ext cx="3890645" cy="2012315"/>
          </a:xfrm>
          <a:prstGeom prst="rect">
            <a:avLst/>
          </a:prstGeom>
        </p:spPr>
      </p:pic>
      <p:pic>
        <p:nvPicPr>
          <p:cNvPr id="7" name="图片 6" descr="mave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595" y="4453890"/>
            <a:ext cx="3654425" cy="1902460"/>
          </a:xfrm>
          <a:prstGeom prst="rect">
            <a:avLst/>
          </a:prstGeom>
        </p:spPr>
      </p:pic>
      <p:pic>
        <p:nvPicPr>
          <p:cNvPr id="8" name="图片 7" descr="postma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4851400"/>
            <a:ext cx="2548255" cy="1557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后端主要目录结构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Entity</a:t>
            </a:r>
            <a:r>
              <a:rPr lang="zh-CN" altLang="en-US"/>
              <a:t>：提供实体类对象</a:t>
            </a:r>
            <a:endParaRPr lang="en-US" altLang="zh-CN"/>
          </a:p>
          <a:p>
            <a:r>
              <a:rPr lang="en-US" altLang="zh-CN"/>
              <a:t>Mapper</a:t>
            </a:r>
            <a:r>
              <a:rPr lang="zh-CN" altLang="en-US"/>
              <a:t>：数据存储对象</a:t>
            </a:r>
          </a:p>
          <a:p>
            <a:r>
              <a:rPr lang="en-US" altLang="zh-CN"/>
              <a:t>Service</a:t>
            </a:r>
            <a:r>
              <a:rPr lang="zh-CN" altLang="en-US"/>
              <a:t>：业务逻辑层</a:t>
            </a:r>
          </a:p>
          <a:p>
            <a:r>
              <a:rPr lang="en-US" altLang="zh-CN"/>
              <a:t>Controller</a:t>
            </a:r>
            <a:r>
              <a:rPr lang="zh-CN" altLang="en-US"/>
              <a:t>：控制层，提供服务接口</a:t>
            </a:r>
          </a:p>
          <a:p>
            <a:r>
              <a:rPr lang="en-US" altLang="zh-CN"/>
              <a:t>Exception</a:t>
            </a:r>
            <a:r>
              <a:rPr lang="zh-CN" altLang="en-US"/>
              <a:t>：异常类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 descr="文件结构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531225" y="274955"/>
            <a:ext cx="3257550" cy="615315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/>
        </p:nvSpPr>
        <p:spPr bwMode="auto">
          <a:xfrm>
            <a:off x="5539105" y="531495"/>
            <a:ext cx="477838" cy="566738"/>
          </a:xfrm>
          <a:custGeom>
            <a:avLst/>
            <a:gdLst>
              <a:gd name="T0" fmla="*/ 301 w 301"/>
              <a:gd name="T1" fmla="*/ 68 h 357"/>
              <a:gd name="T2" fmla="*/ 233 w 301"/>
              <a:gd name="T3" fmla="*/ 0 h 357"/>
              <a:gd name="T4" fmla="*/ 82 w 301"/>
              <a:gd name="T5" fmla="*/ 0 h 357"/>
              <a:gd name="T6" fmla="*/ 82 w 301"/>
              <a:gd name="T7" fmla="*/ 55 h 357"/>
              <a:gd name="T8" fmla="*/ 0 w 301"/>
              <a:gd name="T9" fmla="*/ 55 h 357"/>
              <a:gd name="T10" fmla="*/ 0 w 301"/>
              <a:gd name="T11" fmla="*/ 357 h 357"/>
              <a:gd name="T12" fmla="*/ 219 w 301"/>
              <a:gd name="T13" fmla="*/ 357 h 357"/>
              <a:gd name="T14" fmla="*/ 219 w 301"/>
              <a:gd name="T15" fmla="*/ 302 h 357"/>
              <a:gd name="T16" fmla="*/ 301 w 301"/>
              <a:gd name="T17" fmla="*/ 302 h 357"/>
              <a:gd name="T18" fmla="*/ 301 w 301"/>
              <a:gd name="T19" fmla="*/ 68 h 357"/>
              <a:gd name="T20" fmla="*/ 233 w 301"/>
              <a:gd name="T21" fmla="*/ 20 h 357"/>
              <a:gd name="T22" fmla="*/ 282 w 301"/>
              <a:gd name="T23" fmla="*/ 68 h 357"/>
              <a:gd name="T24" fmla="*/ 233 w 301"/>
              <a:gd name="T25" fmla="*/ 68 h 357"/>
              <a:gd name="T26" fmla="*/ 233 w 301"/>
              <a:gd name="T27" fmla="*/ 20 h 357"/>
              <a:gd name="T28" fmla="*/ 13 w 301"/>
              <a:gd name="T29" fmla="*/ 343 h 357"/>
              <a:gd name="T30" fmla="*/ 13 w 301"/>
              <a:gd name="T31" fmla="*/ 68 h 357"/>
              <a:gd name="T32" fmla="*/ 137 w 301"/>
              <a:gd name="T33" fmla="*/ 68 h 357"/>
              <a:gd name="T34" fmla="*/ 137 w 301"/>
              <a:gd name="T35" fmla="*/ 137 h 357"/>
              <a:gd name="T36" fmla="*/ 205 w 301"/>
              <a:gd name="T37" fmla="*/ 137 h 357"/>
              <a:gd name="T38" fmla="*/ 205 w 301"/>
              <a:gd name="T39" fmla="*/ 343 h 357"/>
              <a:gd name="T40" fmla="*/ 13 w 301"/>
              <a:gd name="T41" fmla="*/ 343 h 357"/>
              <a:gd name="T42" fmla="*/ 150 w 301"/>
              <a:gd name="T43" fmla="*/ 75 h 357"/>
              <a:gd name="T44" fmla="*/ 200 w 301"/>
              <a:gd name="T45" fmla="*/ 123 h 357"/>
              <a:gd name="T46" fmla="*/ 150 w 301"/>
              <a:gd name="T47" fmla="*/ 123 h 357"/>
              <a:gd name="T48" fmla="*/ 150 w 301"/>
              <a:gd name="T49" fmla="*/ 75 h 357"/>
              <a:gd name="T50" fmla="*/ 219 w 301"/>
              <a:gd name="T51" fmla="*/ 288 h 357"/>
              <a:gd name="T52" fmla="*/ 219 w 301"/>
              <a:gd name="T53" fmla="*/ 123 h 357"/>
              <a:gd name="T54" fmla="*/ 150 w 301"/>
              <a:gd name="T55" fmla="*/ 55 h 357"/>
              <a:gd name="T56" fmla="*/ 96 w 301"/>
              <a:gd name="T57" fmla="*/ 55 h 357"/>
              <a:gd name="T58" fmla="*/ 96 w 301"/>
              <a:gd name="T59" fmla="*/ 13 h 357"/>
              <a:gd name="T60" fmla="*/ 219 w 301"/>
              <a:gd name="T61" fmla="*/ 13 h 357"/>
              <a:gd name="T62" fmla="*/ 219 w 301"/>
              <a:gd name="T63" fmla="*/ 82 h 357"/>
              <a:gd name="T64" fmla="*/ 287 w 301"/>
              <a:gd name="T65" fmla="*/ 82 h 357"/>
              <a:gd name="T66" fmla="*/ 287 w 301"/>
              <a:gd name="T67" fmla="*/ 288 h 357"/>
              <a:gd name="T68" fmla="*/ 219 w 301"/>
              <a:gd name="T69" fmla="*/ 28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1" h="357">
                <a:moveTo>
                  <a:pt x="301" y="68"/>
                </a:moveTo>
                <a:lnTo>
                  <a:pt x="233" y="0"/>
                </a:lnTo>
                <a:lnTo>
                  <a:pt x="82" y="0"/>
                </a:lnTo>
                <a:lnTo>
                  <a:pt x="82" y="55"/>
                </a:lnTo>
                <a:lnTo>
                  <a:pt x="0" y="55"/>
                </a:lnTo>
                <a:lnTo>
                  <a:pt x="0" y="357"/>
                </a:lnTo>
                <a:lnTo>
                  <a:pt x="219" y="357"/>
                </a:lnTo>
                <a:lnTo>
                  <a:pt x="219" y="302"/>
                </a:lnTo>
                <a:lnTo>
                  <a:pt x="301" y="302"/>
                </a:lnTo>
                <a:lnTo>
                  <a:pt x="301" y="68"/>
                </a:lnTo>
                <a:close/>
                <a:moveTo>
                  <a:pt x="233" y="20"/>
                </a:moveTo>
                <a:lnTo>
                  <a:pt x="282" y="68"/>
                </a:lnTo>
                <a:lnTo>
                  <a:pt x="233" y="68"/>
                </a:lnTo>
                <a:lnTo>
                  <a:pt x="233" y="20"/>
                </a:lnTo>
                <a:close/>
                <a:moveTo>
                  <a:pt x="13" y="343"/>
                </a:moveTo>
                <a:lnTo>
                  <a:pt x="13" y="68"/>
                </a:lnTo>
                <a:lnTo>
                  <a:pt x="137" y="68"/>
                </a:lnTo>
                <a:lnTo>
                  <a:pt x="137" y="137"/>
                </a:lnTo>
                <a:lnTo>
                  <a:pt x="205" y="137"/>
                </a:lnTo>
                <a:lnTo>
                  <a:pt x="205" y="343"/>
                </a:lnTo>
                <a:lnTo>
                  <a:pt x="13" y="343"/>
                </a:lnTo>
                <a:close/>
                <a:moveTo>
                  <a:pt x="150" y="75"/>
                </a:moveTo>
                <a:lnTo>
                  <a:pt x="200" y="123"/>
                </a:lnTo>
                <a:lnTo>
                  <a:pt x="150" y="123"/>
                </a:lnTo>
                <a:lnTo>
                  <a:pt x="150" y="75"/>
                </a:lnTo>
                <a:close/>
                <a:moveTo>
                  <a:pt x="219" y="288"/>
                </a:moveTo>
                <a:lnTo>
                  <a:pt x="219" y="123"/>
                </a:lnTo>
                <a:lnTo>
                  <a:pt x="150" y="55"/>
                </a:lnTo>
                <a:lnTo>
                  <a:pt x="96" y="55"/>
                </a:lnTo>
                <a:lnTo>
                  <a:pt x="96" y="13"/>
                </a:lnTo>
                <a:lnTo>
                  <a:pt x="219" y="13"/>
                </a:lnTo>
                <a:lnTo>
                  <a:pt x="219" y="82"/>
                </a:lnTo>
                <a:lnTo>
                  <a:pt x="287" y="82"/>
                </a:lnTo>
                <a:lnTo>
                  <a:pt x="287" y="288"/>
                </a:lnTo>
                <a:lnTo>
                  <a:pt x="219" y="2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user</a:t>
            </a:r>
          </a:p>
          <a:p>
            <a:pPr lvl="1"/>
            <a:r>
              <a:rPr lang="en-US" altLang="zh-CN"/>
              <a:t>(username</a:t>
            </a:r>
            <a:r>
              <a:rPr lang="zh-CN" altLang="en-US"/>
              <a:t>、avatar、</a:t>
            </a:r>
            <a:r>
              <a:rPr lang="en-US" altLang="zh-CN"/>
              <a:t>password</a:t>
            </a:r>
            <a:r>
              <a:rPr lang="zh-CN" altLang="en-US"/>
              <a:t>、email、</a:t>
            </a:r>
            <a:r>
              <a:rPr lang="en-US" altLang="zh-CN"/>
              <a:t>token....)</a:t>
            </a:r>
            <a:endParaRPr lang="zh-CN" altLang="en-US"/>
          </a:p>
          <a:p>
            <a:r>
              <a:rPr lang="en-US" altLang="zh-CN"/>
              <a:t>follow</a:t>
            </a:r>
          </a:p>
          <a:p>
            <a:r>
              <a:rPr lang="en-US" altLang="zh-CN"/>
              <a:t>blog</a:t>
            </a:r>
          </a:p>
          <a:p>
            <a:pPr lvl="1"/>
            <a:r>
              <a:rPr lang="en-US" altLang="zh-CN"/>
              <a:t>(id</a:t>
            </a:r>
            <a:r>
              <a:rPr lang="zh-CN" altLang="en-US"/>
              <a:t>、</a:t>
            </a:r>
            <a:r>
              <a:rPr lang="en-US" altLang="zh-CN"/>
              <a:t>username</a:t>
            </a:r>
            <a:r>
              <a:rPr lang="zh-CN" altLang="en-US"/>
              <a:t>、</a:t>
            </a:r>
            <a:r>
              <a:rPr lang="en-US" altLang="zh-CN"/>
              <a:t>title</a:t>
            </a:r>
            <a:r>
              <a:rPr lang="zh-CN" altLang="en-US"/>
              <a:t>、</a:t>
            </a:r>
            <a:r>
              <a:rPr lang="en-US" altLang="zh-CN"/>
              <a:t>content</a:t>
            </a:r>
            <a:r>
              <a:rPr lang="zh-CN" altLang="en-US"/>
              <a:t>、</a:t>
            </a:r>
            <a:r>
              <a:rPr lang="en-US" altLang="zh-CN"/>
              <a:t>discription...)</a:t>
            </a:r>
          </a:p>
          <a:p>
            <a:r>
              <a:rPr lang="en-US" altLang="zh-CN"/>
              <a:t>star</a:t>
            </a:r>
          </a:p>
          <a:p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 descr="数据库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775" y="638810"/>
            <a:ext cx="5588000" cy="1168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Entity &amp; Mapper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/>
              <a:t>Entity</a:t>
            </a:r>
          </a:p>
          <a:p>
            <a:pPr lvl="1"/>
            <a:r>
              <a:rPr lang="en-US" altLang="zh-CN"/>
              <a:t>User</a:t>
            </a:r>
            <a:r>
              <a:rPr lang="zh-CN" altLang="en-US"/>
              <a:t>、</a:t>
            </a:r>
            <a:r>
              <a:rPr lang="en-US" altLang="zh-CN"/>
              <a:t>Blog</a:t>
            </a:r>
          </a:p>
          <a:p>
            <a:pPr marL="548640" lvl="1" indent="0">
              <a:buNone/>
            </a:pPr>
            <a:endParaRPr lang="en-US" altLang="zh-CN"/>
          </a:p>
          <a:p>
            <a:pPr marL="548640" lvl="1" indent="0">
              <a:buNone/>
            </a:pPr>
            <a:endParaRPr lang="en-US" altLang="zh-CN"/>
          </a:p>
          <a:p>
            <a:pPr marL="411480" lvl="0" indent="-41148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Mapper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en-US">
                <a:sym typeface="+mn-ea"/>
              </a:rPr>
              <a:t>相当于DAO层，直接与数据库打交道（执行SQL语句），接口提供给service层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68680" lvl="1" indent="-41148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Follower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Star</a:t>
            </a:r>
          </a:p>
          <a:p>
            <a:pPr marL="868680" lvl="1" indent="-411480">
              <a:buFont typeface="Arial" panose="020B0604020202020204" pitchFamily="34" charset="0"/>
              <a:buChar char="•"/>
            </a:pPr>
            <a:r>
              <a:rPr lang="en-US" altLang="zh-CN" sz="2875">
                <a:sym typeface="+mn-ea"/>
              </a:rPr>
              <a:t>Insert</a:t>
            </a:r>
            <a:r>
              <a:rPr lang="zh-CN" altLang="en-US" sz="2875">
                <a:sym typeface="+mn-ea"/>
              </a:rPr>
              <a:t>、</a:t>
            </a:r>
            <a:r>
              <a:rPr lang="en-US" altLang="zh-CN" sz="2875">
                <a:sym typeface="+mn-ea"/>
              </a:rPr>
              <a:t>Delete</a:t>
            </a:r>
            <a:r>
              <a:rPr lang="zh-CN" altLang="en-US" sz="2875">
                <a:sym typeface="+mn-ea"/>
              </a:rPr>
              <a:t>、</a:t>
            </a:r>
            <a:r>
              <a:rPr lang="en-US" altLang="zh-CN" sz="2875">
                <a:sym typeface="+mn-ea"/>
              </a:rPr>
              <a:t>Select</a:t>
            </a:r>
            <a:r>
              <a:rPr lang="zh-CN" altLang="en-US" sz="2875">
                <a:sym typeface="+mn-ea"/>
              </a:rPr>
              <a:t>、</a:t>
            </a:r>
            <a:r>
              <a:rPr lang="en-US" altLang="zh-CN" sz="2875">
                <a:sym typeface="+mn-ea"/>
              </a:rPr>
              <a:t>Update</a:t>
            </a:r>
            <a:endParaRPr lang="en-US" altLang="zh-CN" sz="2875"/>
          </a:p>
          <a:p>
            <a:pPr marL="868680" lvl="1" indent="-41148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6" name="图片 5" descr="blo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5" y="274955"/>
            <a:ext cx="4676775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Service &amp; Exception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内容占位符 4" descr="EXce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8090" y="3228975"/>
            <a:ext cx="3835400" cy="2508250"/>
          </a:xfrm>
          <a:prstGeom prst="rect">
            <a:avLst/>
          </a:prstGeom>
        </p:spPr>
      </p:pic>
      <p:pic>
        <p:nvPicPr>
          <p:cNvPr id="6" name="图片 5" descr="mapper.drawi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505" y="2917825"/>
            <a:ext cx="5153025" cy="3438525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11480" indent="-411480" algn="l" defTabSz="1097280" rtl="0" eaLnBrk="1" latinLnBrk="0" hangingPunct="1">
              <a:lnSpc>
                <a:spcPct val="120000"/>
              </a:lnSpc>
              <a:spcBef>
                <a:spcPts val="1440"/>
              </a:spcBef>
              <a:buFont typeface="Arial" panose="020B0604020202020204" pitchFamily="34" charset="0"/>
              <a:buChar char="•"/>
              <a:defRPr sz="312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891540" indent="-342900" algn="l" defTabSz="109728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8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371600" indent="-274320" algn="l" defTabSz="109728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920240" indent="-274320" algn="l" defTabSz="109728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1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468880" indent="-274320" algn="l" defTabSz="109728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1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 lvl="0" indent="-411480">
              <a:buFont typeface="Arial" panose="020B0604020202020204" pitchFamily="34" charset="0"/>
              <a:buChar char="•"/>
            </a:pPr>
            <a:r>
              <a:rPr lang="en-US" altLang="zh-CN" sz="2875">
                <a:sym typeface="+mn-ea"/>
              </a:rPr>
              <a:t>Service</a:t>
            </a:r>
            <a:r>
              <a:rPr lang="zh-CN" altLang="en-US" sz="2875">
                <a:sym typeface="+mn-ea"/>
              </a:rPr>
              <a:t>：主要是针对具体的问题的操作，把一些数据层的操作进行组合，间接与数据库打交道（提供操作数据库的方法）。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Controller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>
                <a:sym typeface="+mn-ea"/>
              </a:rPr>
              <a:t>相当于MVC的C层，通过service的接口来控制业务流程，并接收前端传过来的参数进行业务操作。</a:t>
            </a:r>
            <a:endParaRPr lang="zh-CN" altLang="en-US">
              <a:sym typeface="+mn-ea"/>
            </a:endParaRPr>
          </a:p>
          <a:p>
            <a:r>
              <a:rPr lang="zh-CN" altLang="en-US" b="0">
                <a:sym typeface="+mn-ea"/>
              </a:rPr>
              <a:t>支持的方法包括：</a:t>
            </a:r>
            <a:r>
              <a:rPr lang="en-US" altLang="zh-CN" b="0">
                <a:sym typeface="+mn-ea"/>
              </a:rPr>
              <a:t>POST</a:t>
            </a:r>
            <a:r>
              <a:rPr lang="zh-CN" altLang="en-US" b="0">
                <a:sym typeface="+mn-ea"/>
              </a:rPr>
              <a:t>、</a:t>
            </a:r>
            <a:r>
              <a:rPr lang="en-US" altLang="zh-CN" b="0">
                <a:sym typeface="+mn-ea"/>
              </a:rPr>
              <a:t>GET</a:t>
            </a:r>
            <a:r>
              <a:rPr lang="zh-CN" altLang="en-US" b="0">
                <a:sym typeface="+mn-ea"/>
              </a:rPr>
              <a:t>、</a:t>
            </a:r>
            <a:r>
              <a:rPr lang="en-US" altLang="zh-CN" b="0">
                <a:sym typeface="+mn-ea"/>
              </a:rPr>
              <a:t>PUT</a:t>
            </a:r>
            <a:r>
              <a:rPr lang="zh-CN" altLang="en-US" b="0">
                <a:sym typeface="+mn-ea"/>
              </a:rPr>
              <a:t>、</a:t>
            </a:r>
            <a:r>
              <a:rPr lang="en-US" altLang="zh-CN" b="0">
                <a:sym typeface="+mn-ea"/>
              </a:rPr>
              <a:t>DELETE</a:t>
            </a:r>
            <a:r>
              <a:rPr lang="zh-CN" altLang="en-US" b="0">
                <a:sym typeface="+mn-ea"/>
              </a:rPr>
              <a:t>等，</a:t>
            </a:r>
            <a:r>
              <a:rPr lang="en-US" altLang="zh-CN" b="0">
                <a:sym typeface="+mn-ea"/>
              </a:rPr>
              <a:t>Spring Boot</a:t>
            </a:r>
            <a:r>
              <a:rPr lang="zh-CN" altLang="en-US" b="0">
                <a:sym typeface="+mn-ea"/>
              </a:rPr>
              <a:t>提供了相应注解。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795" y="645795"/>
            <a:ext cx="7507605" cy="57683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" y="1600200"/>
            <a:ext cx="8023860" cy="4853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1472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6421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8722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3718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8D149A8-9973-8543-A77F-3AE34E740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72" y="1614399"/>
            <a:ext cx="5098166" cy="4525963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2880" dirty="0"/>
              <a:t>需求分析</a:t>
            </a:r>
            <a:endParaRPr kumimoji="1" lang="en-US" altLang="zh-CN" sz="2880" dirty="0"/>
          </a:p>
          <a:p>
            <a:r>
              <a:rPr kumimoji="1" lang="zh-CN" altLang="en-US" sz="2880" dirty="0"/>
              <a:t>分工安排</a:t>
            </a:r>
            <a:endParaRPr kumimoji="1" lang="en-US" altLang="zh-CN" sz="2880" dirty="0"/>
          </a:p>
          <a:p>
            <a:r>
              <a:rPr kumimoji="1" lang="zh-CN" altLang="en-US" sz="2880" dirty="0"/>
              <a:t>主要技术栈</a:t>
            </a:r>
            <a:endParaRPr kumimoji="1" lang="en-US" altLang="zh-CN" sz="2880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zh-CN" altLang="en-US" sz="2640" b="1" dirty="0"/>
              <a:t>前端</a:t>
            </a:r>
            <a:endParaRPr kumimoji="1" lang="en-US" altLang="zh-CN" sz="264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zh-CN" altLang="en-US" sz="2640" b="1" dirty="0"/>
              <a:t>后端</a:t>
            </a:r>
            <a:endParaRPr kumimoji="1" lang="en-US" altLang="zh-CN" sz="2640" b="1" dirty="0"/>
          </a:p>
          <a:p>
            <a:r>
              <a:rPr kumimoji="1" lang="zh-CN" altLang="en-US" sz="2880" dirty="0"/>
              <a:t>进度管理与迭代过程</a:t>
            </a:r>
            <a:endParaRPr kumimoji="1" lang="en-US" altLang="zh-CN" sz="2880" dirty="0"/>
          </a:p>
          <a:p>
            <a:r>
              <a:rPr kumimoji="1" lang="en-US" altLang="zh-CN" sz="2880" dirty="0"/>
              <a:t>TODO…</a:t>
            </a:r>
          </a:p>
          <a:p>
            <a:r>
              <a:rPr kumimoji="1" lang="en-US" altLang="zh-CN" sz="2880" dirty="0"/>
              <a:t>Demo</a:t>
            </a:r>
            <a:r>
              <a:rPr kumimoji="1" lang="zh-CN" altLang="en-US" sz="2880" dirty="0"/>
              <a:t>展示</a:t>
            </a:r>
            <a:endParaRPr kumimoji="1" lang="en-US" altLang="zh-CN" sz="2880" dirty="0"/>
          </a:p>
          <a:p>
            <a:endParaRPr kumimoji="1" lang="zh-CN" altLang="en-US" sz="288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B5A8429-BCF6-164C-98F4-27E970C4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目录大纲</a:t>
            </a:r>
          </a:p>
        </p:txBody>
      </p:sp>
    </p:spTree>
    <p:extLst>
      <p:ext uri="{BB962C8B-B14F-4D97-AF65-F5344CB8AC3E}">
        <p14:creationId xmlns:p14="http://schemas.microsoft.com/office/powerpoint/2010/main" val="586592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Token</a:t>
            </a:r>
            <a:r>
              <a:rPr lang="zh-CN" altLang="en-US" dirty="0"/>
              <a:t>进行用户登录认证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0CDF9A-F40A-9E16-EAEF-56E0CC1BE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289" y="2959896"/>
            <a:ext cx="3791421" cy="328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75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6FE9F-18CC-884C-A348-9B6DEB32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sz="4800" dirty="0"/>
              <a:t>进度管理与迭代过程</a:t>
            </a:r>
            <a:br>
              <a:rPr kumimoji="1" lang="en-US" altLang="zh-CN" sz="4800" dirty="0"/>
            </a:b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47FB14-40ED-4DC7-0458-6EF367DF9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前后端分离，敏捷开发，多轮迭代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AF9E26-98D4-F5B9-8206-56880268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147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2B67C-20D8-8135-6715-1E6FA6FF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项目管理</a:t>
            </a:r>
            <a:r>
              <a:rPr lang="en-US" altLang="zh-CN" dirty="0"/>
              <a:t>_</a:t>
            </a:r>
            <a:r>
              <a:rPr lang="zh-CN" altLang="en-US" dirty="0"/>
              <a:t>文档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C2A2FE-9A66-5948-0492-81EF83D0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E27DF7-406E-0BEC-09BE-3AAEA3193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824" y="1572268"/>
            <a:ext cx="7072776" cy="47243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ight-quote-sign_36811">
            <a:extLst>
              <a:ext uri="{FF2B5EF4-FFF2-40B4-BE49-F238E27FC236}">
                <a16:creationId xmlns:a16="http://schemas.microsoft.com/office/drawing/2014/main" id="{116C0475-CF16-DA30-2017-D8419819BB63}"/>
              </a:ext>
            </a:extLst>
          </p:cNvPr>
          <p:cNvSpPr>
            <a:spLocks noChangeAspect="1"/>
          </p:cNvSpPr>
          <p:nvPr/>
        </p:nvSpPr>
        <p:spPr bwMode="auto">
          <a:xfrm>
            <a:off x="8936681" y="6080326"/>
            <a:ext cx="507655" cy="492365"/>
          </a:xfrm>
          <a:custGeom>
            <a:avLst/>
            <a:gdLst>
              <a:gd name="T0" fmla="*/ 314 w 314"/>
              <a:gd name="T1" fmla="*/ 0 h 305"/>
              <a:gd name="T2" fmla="*/ 314 w 314"/>
              <a:gd name="T3" fmla="*/ 158 h 305"/>
              <a:gd name="T4" fmla="*/ 206 w 314"/>
              <a:gd name="T5" fmla="*/ 305 h 305"/>
              <a:gd name="T6" fmla="*/ 170 w 314"/>
              <a:gd name="T7" fmla="*/ 304 h 305"/>
              <a:gd name="T8" fmla="*/ 170 w 314"/>
              <a:gd name="T9" fmla="*/ 243 h 305"/>
              <a:gd name="T10" fmla="*/ 244 w 314"/>
              <a:gd name="T11" fmla="*/ 174 h 305"/>
              <a:gd name="T12" fmla="*/ 243 w 314"/>
              <a:gd name="T13" fmla="*/ 146 h 305"/>
              <a:gd name="T14" fmla="*/ 192 w 314"/>
              <a:gd name="T15" fmla="*/ 146 h 305"/>
              <a:gd name="T16" fmla="*/ 192 w 314"/>
              <a:gd name="T17" fmla="*/ 0 h 305"/>
              <a:gd name="T18" fmla="*/ 314 w 314"/>
              <a:gd name="T19" fmla="*/ 0 h 305"/>
              <a:gd name="T20" fmla="*/ 314 w 314"/>
              <a:gd name="T21" fmla="*/ 0 h 305"/>
              <a:gd name="T22" fmla="*/ 16 w 314"/>
              <a:gd name="T23" fmla="*/ 146 h 305"/>
              <a:gd name="T24" fmla="*/ 67 w 314"/>
              <a:gd name="T25" fmla="*/ 146 h 305"/>
              <a:gd name="T26" fmla="*/ 68 w 314"/>
              <a:gd name="T27" fmla="*/ 174 h 305"/>
              <a:gd name="T28" fmla="*/ 0 w 314"/>
              <a:gd name="T29" fmla="*/ 243 h 305"/>
              <a:gd name="T30" fmla="*/ 0 w 314"/>
              <a:gd name="T31" fmla="*/ 304 h 305"/>
              <a:gd name="T32" fmla="*/ 30 w 314"/>
              <a:gd name="T33" fmla="*/ 305 h 305"/>
              <a:gd name="T34" fmla="*/ 138 w 314"/>
              <a:gd name="T35" fmla="*/ 158 h 305"/>
              <a:gd name="T36" fmla="*/ 138 w 314"/>
              <a:gd name="T37" fmla="*/ 0 h 305"/>
              <a:gd name="T38" fmla="*/ 16 w 314"/>
              <a:gd name="T39" fmla="*/ 0 h 305"/>
              <a:gd name="T40" fmla="*/ 16 w 314"/>
              <a:gd name="T41" fmla="*/ 146 h 305"/>
              <a:gd name="T42" fmla="*/ 16 w 314"/>
              <a:gd name="T43" fmla="*/ 146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4" h="305">
                <a:moveTo>
                  <a:pt x="314" y="0"/>
                </a:moveTo>
                <a:lnTo>
                  <a:pt x="314" y="158"/>
                </a:lnTo>
                <a:cubicBezTo>
                  <a:pt x="314" y="256"/>
                  <a:pt x="278" y="305"/>
                  <a:pt x="206" y="305"/>
                </a:cubicBezTo>
                <a:cubicBezTo>
                  <a:pt x="198" y="305"/>
                  <a:pt x="186" y="305"/>
                  <a:pt x="170" y="304"/>
                </a:cubicBezTo>
                <a:lnTo>
                  <a:pt x="170" y="243"/>
                </a:lnTo>
                <a:cubicBezTo>
                  <a:pt x="219" y="243"/>
                  <a:pt x="244" y="220"/>
                  <a:pt x="244" y="174"/>
                </a:cubicBezTo>
                <a:lnTo>
                  <a:pt x="243" y="146"/>
                </a:lnTo>
                <a:lnTo>
                  <a:pt x="192" y="146"/>
                </a:lnTo>
                <a:lnTo>
                  <a:pt x="192" y="0"/>
                </a:lnTo>
                <a:lnTo>
                  <a:pt x="314" y="0"/>
                </a:lnTo>
                <a:lnTo>
                  <a:pt x="314" y="0"/>
                </a:lnTo>
                <a:close/>
                <a:moveTo>
                  <a:pt x="16" y="146"/>
                </a:moveTo>
                <a:lnTo>
                  <a:pt x="67" y="146"/>
                </a:lnTo>
                <a:lnTo>
                  <a:pt x="68" y="174"/>
                </a:lnTo>
                <a:cubicBezTo>
                  <a:pt x="68" y="217"/>
                  <a:pt x="45" y="240"/>
                  <a:pt x="0" y="243"/>
                </a:cubicBezTo>
                <a:lnTo>
                  <a:pt x="0" y="304"/>
                </a:lnTo>
                <a:cubicBezTo>
                  <a:pt x="14" y="305"/>
                  <a:pt x="24" y="305"/>
                  <a:pt x="30" y="305"/>
                </a:cubicBezTo>
                <a:cubicBezTo>
                  <a:pt x="102" y="305"/>
                  <a:pt x="138" y="256"/>
                  <a:pt x="138" y="158"/>
                </a:cubicBezTo>
                <a:lnTo>
                  <a:pt x="138" y="0"/>
                </a:lnTo>
                <a:lnTo>
                  <a:pt x="16" y="0"/>
                </a:lnTo>
                <a:lnTo>
                  <a:pt x="16" y="146"/>
                </a:lnTo>
                <a:lnTo>
                  <a:pt x="16" y="1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right-quote-sign_36811">
            <a:extLst>
              <a:ext uri="{FF2B5EF4-FFF2-40B4-BE49-F238E27FC236}">
                <a16:creationId xmlns:a16="http://schemas.microsoft.com/office/drawing/2014/main" id="{514BA0BF-A14D-071D-E712-A2CE6E37019B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1157169" y="1355169"/>
            <a:ext cx="507655" cy="492365"/>
          </a:xfrm>
          <a:custGeom>
            <a:avLst/>
            <a:gdLst>
              <a:gd name="T0" fmla="*/ 314 w 314"/>
              <a:gd name="T1" fmla="*/ 0 h 305"/>
              <a:gd name="T2" fmla="*/ 314 w 314"/>
              <a:gd name="T3" fmla="*/ 158 h 305"/>
              <a:gd name="T4" fmla="*/ 206 w 314"/>
              <a:gd name="T5" fmla="*/ 305 h 305"/>
              <a:gd name="T6" fmla="*/ 170 w 314"/>
              <a:gd name="T7" fmla="*/ 304 h 305"/>
              <a:gd name="T8" fmla="*/ 170 w 314"/>
              <a:gd name="T9" fmla="*/ 243 h 305"/>
              <a:gd name="T10" fmla="*/ 244 w 314"/>
              <a:gd name="T11" fmla="*/ 174 h 305"/>
              <a:gd name="T12" fmla="*/ 243 w 314"/>
              <a:gd name="T13" fmla="*/ 146 h 305"/>
              <a:gd name="T14" fmla="*/ 192 w 314"/>
              <a:gd name="T15" fmla="*/ 146 h 305"/>
              <a:gd name="T16" fmla="*/ 192 w 314"/>
              <a:gd name="T17" fmla="*/ 0 h 305"/>
              <a:gd name="T18" fmla="*/ 314 w 314"/>
              <a:gd name="T19" fmla="*/ 0 h 305"/>
              <a:gd name="T20" fmla="*/ 314 w 314"/>
              <a:gd name="T21" fmla="*/ 0 h 305"/>
              <a:gd name="T22" fmla="*/ 16 w 314"/>
              <a:gd name="T23" fmla="*/ 146 h 305"/>
              <a:gd name="T24" fmla="*/ 67 w 314"/>
              <a:gd name="T25" fmla="*/ 146 h 305"/>
              <a:gd name="T26" fmla="*/ 68 w 314"/>
              <a:gd name="T27" fmla="*/ 174 h 305"/>
              <a:gd name="T28" fmla="*/ 0 w 314"/>
              <a:gd name="T29" fmla="*/ 243 h 305"/>
              <a:gd name="T30" fmla="*/ 0 w 314"/>
              <a:gd name="T31" fmla="*/ 304 h 305"/>
              <a:gd name="T32" fmla="*/ 30 w 314"/>
              <a:gd name="T33" fmla="*/ 305 h 305"/>
              <a:gd name="T34" fmla="*/ 138 w 314"/>
              <a:gd name="T35" fmla="*/ 158 h 305"/>
              <a:gd name="T36" fmla="*/ 138 w 314"/>
              <a:gd name="T37" fmla="*/ 0 h 305"/>
              <a:gd name="T38" fmla="*/ 16 w 314"/>
              <a:gd name="T39" fmla="*/ 0 h 305"/>
              <a:gd name="T40" fmla="*/ 16 w 314"/>
              <a:gd name="T41" fmla="*/ 146 h 305"/>
              <a:gd name="T42" fmla="*/ 16 w 314"/>
              <a:gd name="T43" fmla="*/ 146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4" h="305">
                <a:moveTo>
                  <a:pt x="314" y="0"/>
                </a:moveTo>
                <a:lnTo>
                  <a:pt x="314" y="158"/>
                </a:lnTo>
                <a:cubicBezTo>
                  <a:pt x="314" y="256"/>
                  <a:pt x="278" y="305"/>
                  <a:pt x="206" y="305"/>
                </a:cubicBezTo>
                <a:cubicBezTo>
                  <a:pt x="198" y="305"/>
                  <a:pt x="186" y="305"/>
                  <a:pt x="170" y="304"/>
                </a:cubicBezTo>
                <a:lnTo>
                  <a:pt x="170" y="243"/>
                </a:lnTo>
                <a:cubicBezTo>
                  <a:pt x="219" y="243"/>
                  <a:pt x="244" y="220"/>
                  <a:pt x="244" y="174"/>
                </a:cubicBezTo>
                <a:lnTo>
                  <a:pt x="243" y="146"/>
                </a:lnTo>
                <a:lnTo>
                  <a:pt x="192" y="146"/>
                </a:lnTo>
                <a:lnTo>
                  <a:pt x="192" y="0"/>
                </a:lnTo>
                <a:lnTo>
                  <a:pt x="314" y="0"/>
                </a:lnTo>
                <a:lnTo>
                  <a:pt x="314" y="0"/>
                </a:lnTo>
                <a:close/>
                <a:moveTo>
                  <a:pt x="16" y="146"/>
                </a:moveTo>
                <a:lnTo>
                  <a:pt x="67" y="146"/>
                </a:lnTo>
                <a:lnTo>
                  <a:pt x="68" y="174"/>
                </a:lnTo>
                <a:cubicBezTo>
                  <a:pt x="68" y="217"/>
                  <a:pt x="45" y="240"/>
                  <a:pt x="0" y="243"/>
                </a:cubicBezTo>
                <a:lnTo>
                  <a:pt x="0" y="304"/>
                </a:lnTo>
                <a:cubicBezTo>
                  <a:pt x="14" y="305"/>
                  <a:pt x="24" y="305"/>
                  <a:pt x="30" y="305"/>
                </a:cubicBezTo>
                <a:cubicBezTo>
                  <a:pt x="102" y="305"/>
                  <a:pt x="138" y="256"/>
                  <a:pt x="138" y="158"/>
                </a:cubicBezTo>
                <a:lnTo>
                  <a:pt x="138" y="0"/>
                </a:lnTo>
                <a:lnTo>
                  <a:pt x="16" y="0"/>
                </a:lnTo>
                <a:lnTo>
                  <a:pt x="16" y="146"/>
                </a:lnTo>
                <a:lnTo>
                  <a:pt x="16" y="1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049FE9-976D-FBAC-FA8E-78C8595C40BD}"/>
              </a:ext>
            </a:extLst>
          </p:cNvPr>
          <p:cNvSpPr txBox="1"/>
          <p:nvPr/>
        </p:nvSpPr>
        <p:spPr>
          <a:xfrm>
            <a:off x="8106633" y="3001049"/>
            <a:ext cx="4085367" cy="11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Notes.sjtu.edu.cn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进度管理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547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开发协作与版本管理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013881-F5FB-7F67-8FC8-5E6B320D2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7" b="6457"/>
          <a:stretch/>
        </p:blipFill>
        <p:spPr>
          <a:xfrm>
            <a:off x="3690141" y="2252665"/>
            <a:ext cx="4811717" cy="42862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日志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19DA62-72BC-0BD3-8757-87E08991F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197" y="2647882"/>
            <a:ext cx="3985605" cy="1562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组内合作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接口文档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D74AE7-F98B-738A-B483-69DF86CBDC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9" y="2430693"/>
            <a:ext cx="4612640" cy="24463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D904C8F-4BD6-9BB0-53B2-9EFF7C57FF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0693"/>
            <a:ext cx="4272191" cy="3576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组内合作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每日会议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BF6DE9-541B-CD42-C997-DD6942896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389356"/>
            <a:ext cx="3711262" cy="9983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D10FB9F-B8CA-B4DA-01A2-8310364CB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216" y="4294097"/>
            <a:ext cx="2194750" cy="5944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F36892-3B55-1AA2-78F5-CEC95F065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145" y="3003500"/>
            <a:ext cx="3627434" cy="16765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078649-BCF9-4684-6713-7579325D23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2533" y="2740185"/>
            <a:ext cx="3856054" cy="81541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1FACBD4-6684-E7E6-F546-54077FA9C2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3349" y="2270345"/>
            <a:ext cx="3566469" cy="100592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B0DFECB-97C5-E004-AAD9-119D61E0E3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1123" y="1373425"/>
            <a:ext cx="3711262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69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FFB90-7608-07BF-4724-91D6CD6C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4"/>
          </a:xfrm>
        </p:spPr>
        <p:txBody>
          <a:bodyPr>
            <a:normAutofit fontScale="90000"/>
          </a:bodyPr>
          <a:lstStyle/>
          <a:p>
            <a:r>
              <a:rPr kumimoji="1" lang="en-US" altLang="zh-CN" sz="4800" dirty="0"/>
              <a:t>TODO…</a:t>
            </a:r>
            <a:br>
              <a:rPr kumimoji="1" lang="en-US" altLang="zh-CN" sz="4800" dirty="0"/>
            </a:b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FAC189-4E37-0F02-67D8-DB6FCE905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Long way to go…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11BD90-A4AE-08D9-F016-EFC141E4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224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2B67C-20D8-8135-6715-1E6FA6FF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待新增功能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9149-DB82-F6AB-40F6-9753FE798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5169"/>
            <a:ext cx="10972800" cy="4525963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用户可以评论与回复、以及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邮件通知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回复的状态；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dirty="0">
                <a:solidFill>
                  <a:srgbClr val="121212"/>
                </a:solidFill>
                <a:latin typeface="-apple-system"/>
              </a:rPr>
              <a:t>Admin + web</a:t>
            </a:r>
            <a:r>
              <a:rPr lang="zh-CN" altLang="en-US" b="0" dirty="0">
                <a:solidFill>
                  <a:srgbClr val="121212"/>
                </a:solidFill>
                <a:latin typeface="-apple-system"/>
              </a:rPr>
              <a:t>，添加管理员页面，进行后台管理；</a:t>
            </a:r>
            <a:endParaRPr lang="en-US" altLang="zh-CN" b="0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b="0" dirty="0">
                <a:solidFill>
                  <a:srgbClr val="121212"/>
                </a:solidFill>
                <a:latin typeface="-apple-system"/>
              </a:rPr>
              <a:t>归档功能，按年份归档；</a:t>
            </a:r>
            <a:endParaRPr lang="en-US" altLang="zh-CN" b="0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b="0" dirty="0">
                <a:solidFill>
                  <a:srgbClr val="121212"/>
                </a:solidFill>
                <a:latin typeface="-apple-system"/>
              </a:rPr>
              <a:t>分类</a:t>
            </a:r>
            <a:r>
              <a:rPr lang="en-US" altLang="zh-CN" b="0" dirty="0">
                <a:solidFill>
                  <a:srgbClr val="121212"/>
                </a:solidFill>
                <a:latin typeface="-apple-system"/>
              </a:rPr>
              <a:t>(tag)</a:t>
            </a:r>
            <a:r>
              <a:rPr lang="zh-CN" altLang="en-US" b="0" dirty="0">
                <a:solidFill>
                  <a:srgbClr val="121212"/>
                </a:solidFill>
                <a:latin typeface="-apple-system"/>
              </a:rPr>
              <a:t>，按主题分类；</a:t>
            </a:r>
            <a:endParaRPr lang="en-US" altLang="zh-CN" b="0" dirty="0">
              <a:solidFill>
                <a:srgbClr val="121212"/>
              </a:solidFill>
              <a:latin typeface="-apple-system"/>
            </a:endParaRPr>
          </a:p>
          <a:p>
            <a:endParaRPr lang="en-US" altLang="zh-CN" b="0" dirty="0">
              <a:solidFill>
                <a:srgbClr val="121212"/>
              </a:solidFill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C2A2FE-9A66-5948-0492-81EF83D0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05B365-1693-0FAA-7B01-898EDC5EF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808" y="4379798"/>
            <a:ext cx="9506439" cy="220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17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AE765-B998-1CFB-DA70-87AA96CE2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待新增功能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59CDC9-4C63-26AD-D9B0-76E853A13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121212"/>
                </a:solidFill>
                <a:latin typeface="-apple-system"/>
              </a:rPr>
              <a:t>文章搜索，在主页可以寻找到想要查看的文章；</a:t>
            </a:r>
            <a:endParaRPr lang="en-US" altLang="zh-CN" b="0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b="0" dirty="0">
                <a:solidFill>
                  <a:srgbClr val="121212"/>
                </a:solidFill>
                <a:latin typeface="-apple-system"/>
              </a:rPr>
              <a:t>注册验证码（邮箱验证）；</a:t>
            </a:r>
            <a:endParaRPr lang="en-US" altLang="zh-CN" b="0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b="0" dirty="0">
                <a:solidFill>
                  <a:srgbClr val="121212"/>
                </a:solidFill>
                <a:latin typeface="-apple-system"/>
              </a:rPr>
              <a:t>修复</a:t>
            </a:r>
            <a:r>
              <a:rPr lang="en-US" altLang="zh-CN" b="0" dirty="0">
                <a:solidFill>
                  <a:srgbClr val="121212"/>
                </a:solidFill>
                <a:latin typeface="-apple-system"/>
              </a:rPr>
              <a:t>Markdown</a:t>
            </a:r>
            <a:r>
              <a:rPr lang="zh-CN" altLang="en-US" b="0" dirty="0">
                <a:solidFill>
                  <a:srgbClr val="121212"/>
                </a:solidFill>
                <a:latin typeface="-apple-system"/>
              </a:rPr>
              <a:t>中图片导入的问题；</a:t>
            </a:r>
            <a:endParaRPr lang="en-US" altLang="zh-CN" b="0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b="0" dirty="0">
                <a:solidFill>
                  <a:srgbClr val="121212"/>
                </a:solidFill>
                <a:latin typeface="-apple-system"/>
              </a:rPr>
              <a:t>博客分页；</a:t>
            </a:r>
            <a:endParaRPr lang="en-US" altLang="zh-CN" b="0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b="0" dirty="0">
                <a:solidFill>
                  <a:srgbClr val="121212"/>
                </a:solidFill>
                <a:latin typeface="-apple-system"/>
              </a:rPr>
              <a:t>OA</a:t>
            </a:r>
            <a:r>
              <a:rPr lang="zh-CN" altLang="en-US" b="0" dirty="0">
                <a:solidFill>
                  <a:srgbClr val="121212"/>
                </a:solidFill>
                <a:latin typeface="-apple-system"/>
              </a:rPr>
              <a:t>系统</a:t>
            </a:r>
            <a:r>
              <a:rPr lang="en-US" altLang="zh-CN" b="0" dirty="0">
                <a:solidFill>
                  <a:srgbClr val="121212"/>
                </a:solidFill>
                <a:latin typeface="-apple-system"/>
              </a:rPr>
              <a:t>……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58B2F5-4225-6C77-7986-3BA46D0D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89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581" y="4253825"/>
            <a:ext cx="10363200" cy="1362074"/>
          </a:xfrm>
        </p:spPr>
        <p:txBody>
          <a:bodyPr>
            <a:normAutofit/>
          </a:bodyPr>
          <a:lstStyle/>
          <a:p>
            <a:r>
              <a:rPr kumimoji="1" lang="zh-CN" altLang="en-US" sz="6000" dirty="0"/>
              <a:t>需求分析</a:t>
            </a:r>
            <a:endParaRPr kumimoji="1" lang="en-US" altLang="zh-CN" sz="600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643" y="3698851"/>
            <a:ext cx="3427348" cy="625743"/>
          </a:xfrm>
        </p:spPr>
        <p:txBody>
          <a:bodyPr>
            <a:normAutofit/>
          </a:bodyPr>
          <a:lstStyle/>
          <a:p>
            <a:r>
              <a:rPr kumimoji="1" lang="zh-CN" altLang="en-US" sz="2800" dirty="0"/>
              <a:t>博客之于程序员</a:t>
            </a:r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165B892-044E-E497-63F2-44476FBFC5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5" t="7155" r="9012" b="13397"/>
          <a:stretch/>
        </p:blipFill>
        <p:spPr bwMode="auto">
          <a:xfrm>
            <a:off x="8500839" y="888277"/>
            <a:ext cx="2246650" cy="9785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5D69D21-DD73-8B7B-2F3B-1C9975B7AE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" t="24296" r="3129" b="30344"/>
          <a:stretch/>
        </p:blipFill>
        <p:spPr bwMode="auto">
          <a:xfrm>
            <a:off x="8957888" y="3275667"/>
            <a:ext cx="2419469" cy="11521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84F231F-BFCC-ADB2-9CB3-84101C773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2" t="29840" r="15953" b="28580"/>
          <a:stretch/>
        </p:blipFill>
        <p:spPr bwMode="auto">
          <a:xfrm>
            <a:off x="6541396" y="4790942"/>
            <a:ext cx="1821940" cy="171713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490D38E-84B4-95A3-4079-E7925627FF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8" t="22784" r="34492" b="25809"/>
          <a:stretch/>
        </p:blipFill>
        <p:spPr bwMode="auto">
          <a:xfrm>
            <a:off x="3192046" y="375789"/>
            <a:ext cx="1987421" cy="17326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FF0163D6-4F0D-EB88-A570-C0B31EA0C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332" y="2281955"/>
            <a:ext cx="2562217" cy="18146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25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807 -0.00301 L -2.29167E-6 -4.0740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0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37B58-1B20-ED19-128D-0789BD8D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sz="4800" dirty="0"/>
              <a:t>Demo</a:t>
            </a:r>
            <a:r>
              <a:rPr kumimoji="1" lang="zh-CN" altLang="en-US" sz="4800" dirty="0"/>
              <a:t>展示</a:t>
            </a:r>
            <a:br>
              <a:rPr kumimoji="1" lang="en-US" altLang="zh-CN" sz="4800" dirty="0"/>
            </a:b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9A10E7-DA95-FA3B-2711-E09CF5DE9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部分页面与交互实例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B077F5-0238-AE5C-17AA-222C18C7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74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登录注册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A288168-C4D6-5598-0330-F9E2C051D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" y="2418080"/>
            <a:ext cx="7317082" cy="370808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09CAB68-BC5C-92EA-5207-8D94E4F49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47" y="972004"/>
            <a:ext cx="7326870" cy="370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90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博客首页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1EF42A-1175-8811-7706-F6B925386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07" y="2352914"/>
            <a:ext cx="8629226" cy="408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97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文章详情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17B69C-A5D9-7171-CF49-D942E227C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93" y="2302933"/>
            <a:ext cx="8015005" cy="4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69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文章详情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C8010A-732E-A4AD-F6FC-58DEC2A72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87" y="2326212"/>
            <a:ext cx="8190157" cy="414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82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69A0E-6765-E70C-B9E2-4703DDCC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FD10E-EAD1-1D82-3076-B3F32D798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 err="1">
                <a:hlinkClick r:id="rId2"/>
              </a:rPr>
              <a:t>faultaddr</a:t>
            </a:r>
            <a:r>
              <a:rPr lang="en-US" altLang="zh-CN" sz="2400" dirty="0">
                <a:hlinkClick r:id="rId2"/>
              </a:rPr>
              <a:t>/react-blog: react blog build with react hooks + koa2 + </a:t>
            </a:r>
            <a:r>
              <a:rPr lang="en-US" altLang="zh-CN" sz="2400" dirty="0" err="1">
                <a:hlinkClick r:id="rId2"/>
              </a:rPr>
              <a:t>sequelize</a:t>
            </a:r>
            <a:r>
              <a:rPr lang="en-US" altLang="zh-CN" sz="2400" dirty="0">
                <a:hlinkClick r:id="rId2"/>
              </a:rPr>
              <a:t> + </a:t>
            </a:r>
            <a:r>
              <a:rPr lang="en-US" altLang="zh-CN" sz="2400" dirty="0" err="1">
                <a:hlinkClick r:id="rId2"/>
              </a:rPr>
              <a:t>mysql</a:t>
            </a:r>
            <a:r>
              <a:rPr lang="en-US" altLang="zh-CN" sz="2400" dirty="0">
                <a:hlinkClick r:id="rId2"/>
              </a:rPr>
              <a:t> for personal usage. (github.com)</a:t>
            </a:r>
            <a:endParaRPr lang="en-US" altLang="zh-CN" sz="2400" dirty="0"/>
          </a:p>
          <a:p>
            <a:r>
              <a:rPr lang="en-US" altLang="zh-CN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Ant Design - </a:t>
            </a:r>
            <a:r>
              <a:rPr lang="zh-CN" alt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一套企业级 </a:t>
            </a:r>
            <a:r>
              <a:rPr lang="en-US" altLang="zh-CN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UI </a:t>
            </a:r>
            <a:r>
              <a:rPr lang="zh-CN" alt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设计语言和 </a:t>
            </a:r>
            <a:r>
              <a:rPr lang="en-US" altLang="zh-CN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React </a:t>
            </a:r>
            <a:r>
              <a:rPr lang="zh-CN" alt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组件库</a:t>
            </a:r>
            <a:endParaRPr lang="en-US" altLang="zh-CN" sz="2400" dirty="0"/>
          </a:p>
          <a:p>
            <a:r>
              <a:rPr lang="en-US" altLang="zh-CN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React </a:t>
            </a:r>
            <a:r>
              <a:rPr lang="zh-CN" altLang="en-US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官方中文文档 </a:t>
            </a:r>
            <a:r>
              <a:rPr lang="en-US" altLang="zh-CN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 </a:t>
            </a:r>
            <a:r>
              <a:rPr lang="zh-CN" altLang="en-US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用于构建用户界面的 </a:t>
            </a:r>
            <a:r>
              <a:rPr lang="en-US" altLang="zh-CN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 </a:t>
            </a:r>
            <a:r>
              <a:rPr lang="zh-CN" altLang="en-US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库 </a:t>
            </a:r>
            <a:r>
              <a:rPr lang="en-US" altLang="zh-CN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(docschina.org)</a:t>
            </a: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4320" dirty="0">
                <a:solidFill>
                  <a:schemeClr val="accent1"/>
                </a:solidFill>
                <a:latin typeface="+mj-lt"/>
                <a:ea typeface="+mj-ea"/>
              </a:rPr>
              <a:t>Link:</a:t>
            </a:r>
          </a:p>
          <a:p>
            <a:r>
              <a:rPr lang="zh-CN" altLang="en-US" sz="2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应用软件大作业文档 </a:t>
            </a:r>
            <a:r>
              <a:rPr lang="en-US" altLang="zh-CN" sz="2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en-US" altLang="zh-CN" sz="24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CodiMD</a:t>
            </a:r>
            <a:r>
              <a:rPr lang="en-US" altLang="zh-CN" sz="2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(sjtu.edu.cn)</a:t>
            </a:r>
            <a:endParaRPr lang="en-US" altLang="zh-CN" sz="2400" dirty="0"/>
          </a:p>
          <a:p>
            <a:r>
              <a:rPr lang="zh-CN" altLang="en-US" sz="2400" dirty="0"/>
              <a:t>项目开源地址：</a:t>
            </a:r>
            <a:r>
              <a:rPr lang="en-US" altLang="zh-CN" sz="2600" dirty="0" err="1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ISDevLearn</a:t>
            </a:r>
            <a:r>
              <a:rPr lang="en-US" altLang="zh-CN" sz="26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/Blog-OA-System at frontend-dev (github.com)</a:t>
            </a:r>
            <a:endParaRPr lang="zh-CN" altLang="en-US" sz="2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066DAC-6665-D249-0501-4D12E18E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616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74ED3E-DC16-4907-A2BD-F614B3B28D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384195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49BB6-AA31-0C4B-B704-8597B2989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033" y="1601099"/>
            <a:ext cx="4885967" cy="17756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80" dirty="0">
                <a:solidFill>
                  <a:srgbClr val="121212"/>
                </a:solidFill>
                <a:latin typeface="-apple-system"/>
              </a:rPr>
              <a:t>记录与备忘</a:t>
            </a:r>
            <a:endParaRPr lang="en-US" altLang="zh-CN" sz="168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30000"/>
              </a:lnSpc>
            </a:pPr>
            <a:r>
              <a:rPr lang="zh-CN" altLang="en-US" sz="1680" dirty="0">
                <a:solidFill>
                  <a:srgbClr val="121212"/>
                </a:solidFill>
                <a:latin typeface="-apple-system"/>
              </a:rPr>
              <a:t>深入理解、掌握技术实现</a:t>
            </a:r>
          </a:p>
          <a:p>
            <a:pPr>
              <a:lnSpc>
                <a:spcPct val="130000"/>
              </a:lnSpc>
            </a:pPr>
            <a:r>
              <a:rPr lang="zh-CN" altLang="en-US" sz="1680" dirty="0">
                <a:solidFill>
                  <a:srgbClr val="121212"/>
                </a:solidFill>
                <a:latin typeface="-apple-system"/>
              </a:rPr>
              <a:t>发现不足、精益求精</a:t>
            </a:r>
          </a:p>
          <a:p>
            <a:pPr>
              <a:lnSpc>
                <a:spcPct val="130000"/>
              </a:lnSpc>
            </a:pPr>
            <a:endParaRPr lang="zh-CN" altLang="en-US" sz="1680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45F5554-59AB-E140-A426-73A03F4A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为什么要搭建博客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AD96484B-5C0E-184A-95B0-C4EA4220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3440" y="6356355"/>
            <a:ext cx="2560320" cy="365125"/>
          </a:xfrm>
        </p:spPr>
        <p:txBody>
          <a:bodyPr/>
          <a:lstStyle/>
          <a:p>
            <a:pPr defTabSz="1097280"/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/>
              <a:t>4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01828F-8E67-583F-B69B-8CAFF53DE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293" y="136520"/>
            <a:ext cx="2184512" cy="202575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2149FD3-6BCA-F393-5E33-6916E9AFF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3" y="3622680"/>
            <a:ext cx="6429375" cy="2733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BD183F6-4E78-A4B2-7AA4-D683467A0A6A}"/>
              </a:ext>
            </a:extLst>
          </p:cNvPr>
          <p:cNvSpPr txBox="1"/>
          <p:nvPr/>
        </p:nvSpPr>
        <p:spPr>
          <a:xfrm>
            <a:off x="7168382" y="2247631"/>
            <a:ext cx="6215170" cy="3494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1480" indent="-411480" defTabSz="1097280">
              <a:lnSpc>
                <a:spcPct val="130000"/>
              </a:lnSpc>
              <a:spcBef>
                <a:spcPts val="1440"/>
              </a:spcBef>
              <a:buFont typeface="Arial" pitchFamily="34" charset="0"/>
              <a:buChar char="•"/>
            </a:pPr>
            <a:r>
              <a:rPr lang="zh-CN" altLang="en-US" sz="1680" b="1" dirty="0">
                <a:solidFill>
                  <a:srgbClr val="121212"/>
                </a:solidFill>
                <a:latin typeface="-apple-system"/>
                <a:ea typeface="微软雅黑" panose="020B0503020204020204" pitchFamily="34" charset="-122"/>
              </a:rPr>
              <a:t>碎片化学习</a:t>
            </a:r>
          </a:p>
          <a:p>
            <a:pPr marL="411480" indent="-411480" defTabSz="1097280">
              <a:lnSpc>
                <a:spcPct val="130000"/>
              </a:lnSpc>
              <a:spcBef>
                <a:spcPts val="1440"/>
              </a:spcBef>
              <a:buFont typeface="Arial" pitchFamily="34" charset="0"/>
              <a:buChar char="•"/>
            </a:pPr>
            <a:r>
              <a:rPr lang="zh-CN" altLang="en-US" sz="1680" b="1" dirty="0">
                <a:solidFill>
                  <a:srgbClr val="121212"/>
                </a:solidFill>
                <a:latin typeface="-apple-system"/>
                <a:ea typeface="微软雅黑" panose="020B0503020204020204" pitchFamily="34" charset="-122"/>
              </a:rPr>
              <a:t>提高语言表达能力</a:t>
            </a:r>
            <a:endParaRPr lang="en-US" altLang="zh-CN" sz="1680" b="1" dirty="0">
              <a:solidFill>
                <a:srgbClr val="121212"/>
              </a:solidFill>
              <a:latin typeface="-apple-system"/>
              <a:ea typeface="微软雅黑" panose="020B0503020204020204" pitchFamily="34" charset="-122"/>
            </a:endParaRPr>
          </a:p>
          <a:p>
            <a:pPr marL="411480" indent="-411480" defTabSz="1097280">
              <a:lnSpc>
                <a:spcPct val="130000"/>
              </a:lnSpc>
              <a:spcBef>
                <a:spcPts val="1440"/>
              </a:spcBef>
              <a:buFont typeface="Arial" pitchFamily="34" charset="0"/>
              <a:buChar char="•"/>
            </a:pPr>
            <a:r>
              <a:rPr lang="zh-CN" altLang="en-US" sz="1680" b="1" dirty="0">
                <a:solidFill>
                  <a:srgbClr val="121212"/>
                </a:solidFill>
                <a:latin typeface="-apple-system"/>
                <a:ea typeface="微软雅黑" panose="020B0503020204020204" pitchFamily="34" charset="-122"/>
              </a:rPr>
              <a:t>提高独自思考能力</a:t>
            </a:r>
          </a:p>
          <a:p>
            <a:pPr marL="411480" indent="-411480" defTabSz="1097280">
              <a:lnSpc>
                <a:spcPct val="130000"/>
              </a:lnSpc>
              <a:spcBef>
                <a:spcPts val="1440"/>
              </a:spcBef>
              <a:buFont typeface="Arial" pitchFamily="34" charset="0"/>
              <a:buChar char="•"/>
            </a:pPr>
            <a:r>
              <a:rPr lang="zh-CN" altLang="en-US" sz="1680" b="1" dirty="0">
                <a:solidFill>
                  <a:srgbClr val="121212"/>
                </a:solidFill>
                <a:latin typeface="-apple-system"/>
                <a:ea typeface="微软雅黑" panose="020B0503020204020204" pitchFamily="34" charset="-122"/>
              </a:rPr>
              <a:t>认识更多志同道合的朋友</a:t>
            </a:r>
          </a:p>
          <a:p>
            <a:pPr marL="411480" indent="-411480" defTabSz="1097280">
              <a:lnSpc>
                <a:spcPct val="130000"/>
              </a:lnSpc>
              <a:spcBef>
                <a:spcPts val="1440"/>
              </a:spcBef>
              <a:buFont typeface="Arial" pitchFamily="34" charset="0"/>
              <a:buChar char="•"/>
            </a:pPr>
            <a:r>
              <a:rPr lang="zh-CN" altLang="en-US" sz="1680" b="1" dirty="0">
                <a:solidFill>
                  <a:srgbClr val="121212"/>
                </a:solidFill>
                <a:latin typeface="-apple-system"/>
                <a:ea typeface="微软雅黑" panose="020B0503020204020204" pitchFamily="34" charset="-122"/>
              </a:rPr>
              <a:t>获得成就感和一点小虚荣</a:t>
            </a:r>
          </a:p>
          <a:p>
            <a:pPr marL="411480" indent="-411480" defTabSz="1097280">
              <a:lnSpc>
                <a:spcPct val="130000"/>
              </a:lnSpc>
              <a:spcBef>
                <a:spcPts val="1440"/>
              </a:spcBef>
              <a:buFont typeface="Arial" pitchFamily="34" charset="0"/>
              <a:buChar char="•"/>
            </a:pPr>
            <a:r>
              <a:rPr lang="zh-CN" altLang="en-US" sz="1680" b="1" dirty="0">
                <a:solidFill>
                  <a:srgbClr val="121212"/>
                </a:solidFill>
                <a:latin typeface="-apple-system"/>
                <a:ea typeface="微软雅黑" panose="020B0503020204020204" pitchFamily="34" charset="-122"/>
              </a:rPr>
              <a:t>优秀的个人博客网站是个人才华的最好体现</a:t>
            </a:r>
          </a:p>
          <a:p>
            <a:pPr marL="411480" indent="-411480" defTabSz="1097280">
              <a:lnSpc>
                <a:spcPct val="130000"/>
              </a:lnSpc>
              <a:spcBef>
                <a:spcPts val="1440"/>
              </a:spcBef>
              <a:buFont typeface="Arial" pitchFamily="34" charset="0"/>
              <a:buChar char="•"/>
            </a:pPr>
            <a:r>
              <a:rPr lang="zh-CN" altLang="en-US" sz="1680" b="1" dirty="0">
                <a:solidFill>
                  <a:srgbClr val="121212"/>
                </a:solidFill>
                <a:latin typeface="-apple-system"/>
                <a:ea typeface="微软雅黑" panose="020B0503020204020204" pitchFamily="34" charset="-122"/>
              </a:rPr>
              <a:t>树立个人品牌、提高知名度</a:t>
            </a:r>
          </a:p>
        </p:txBody>
      </p:sp>
    </p:spTree>
    <p:extLst>
      <p:ext uri="{BB962C8B-B14F-4D97-AF65-F5344CB8AC3E}">
        <p14:creationId xmlns:p14="http://schemas.microsoft.com/office/powerpoint/2010/main" val="1154364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DDFA9-6D6E-A745-88C2-0A9BDE5C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为什么要搭建一套自己的博客？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B08D7F-392E-DF45-B574-9A4C63E3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/>
              <a:t>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59777C5D-D558-9194-A297-F9F33D10C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" t="1444" r="406" b="13277"/>
          <a:stretch/>
        </p:blipFill>
        <p:spPr bwMode="auto">
          <a:xfrm>
            <a:off x="825015" y="1455733"/>
            <a:ext cx="5645168" cy="48778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3865DF-7643-C5FF-5AEB-7F17EC09C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2439" y="136520"/>
            <a:ext cx="2455553" cy="197082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AEE8779-8647-9634-CFE6-532581635A7F}"/>
              </a:ext>
            </a:extLst>
          </p:cNvPr>
          <p:cNvSpPr txBox="1"/>
          <p:nvPr/>
        </p:nvSpPr>
        <p:spPr>
          <a:xfrm>
            <a:off x="6800427" y="2678346"/>
            <a:ext cx="4781973" cy="1501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1480" indent="-411480" defTabSz="1097280">
              <a:lnSpc>
                <a:spcPct val="130000"/>
              </a:lnSpc>
              <a:spcBef>
                <a:spcPts val="1440"/>
              </a:spcBef>
              <a:buFont typeface="Arial" pitchFamily="34" charset="0"/>
              <a:buChar char="•"/>
            </a:pPr>
            <a:r>
              <a:rPr lang="zh-CN" altLang="en-US" sz="1800" b="1" dirty="0">
                <a:solidFill>
                  <a:srgbClr val="121212"/>
                </a:solidFill>
                <a:latin typeface="-apple-system"/>
                <a:ea typeface="微软雅黑" panose="020B0503020204020204" pitchFamily="34" charset="-122"/>
              </a:rPr>
              <a:t>网站关停、数据丢失</a:t>
            </a:r>
            <a:endParaRPr lang="en-US" altLang="zh-CN" sz="1800" b="1" dirty="0">
              <a:solidFill>
                <a:srgbClr val="121212"/>
              </a:solidFill>
              <a:latin typeface="-apple-system"/>
              <a:ea typeface="微软雅黑" panose="020B0503020204020204" pitchFamily="34" charset="-122"/>
            </a:endParaRPr>
          </a:p>
          <a:p>
            <a:pPr marL="411480" indent="-411480" defTabSz="1097280">
              <a:lnSpc>
                <a:spcPct val="130000"/>
              </a:lnSpc>
              <a:spcBef>
                <a:spcPts val="1440"/>
              </a:spcBef>
              <a:buFont typeface="Arial" pitchFamily="34" charset="0"/>
              <a:buChar char="•"/>
            </a:pPr>
            <a:r>
              <a:rPr lang="zh-CN" altLang="en-US" sz="1800" b="1" dirty="0">
                <a:solidFill>
                  <a:srgbClr val="121212"/>
                </a:solidFill>
                <a:latin typeface="-apple-system"/>
                <a:ea typeface="微软雅黑" panose="020B0503020204020204" pitchFamily="34" charset="-122"/>
              </a:rPr>
              <a:t>现有平台排版样式一般</a:t>
            </a:r>
            <a:endParaRPr lang="en-US" altLang="zh-CN" sz="1800" b="1" dirty="0">
              <a:solidFill>
                <a:srgbClr val="121212"/>
              </a:solidFill>
              <a:latin typeface="-apple-system"/>
              <a:ea typeface="微软雅黑" panose="020B0503020204020204" pitchFamily="34" charset="-122"/>
            </a:endParaRPr>
          </a:p>
          <a:p>
            <a:pPr marL="411480" indent="-411480" defTabSz="1097280">
              <a:lnSpc>
                <a:spcPct val="130000"/>
              </a:lnSpc>
              <a:spcBef>
                <a:spcPts val="1440"/>
              </a:spcBef>
              <a:buFont typeface="Arial" pitchFamily="34" charset="0"/>
              <a:buChar char="•"/>
            </a:pPr>
            <a:r>
              <a:rPr lang="zh-CN" altLang="en-US" sz="1800" b="1" dirty="0">
                <a:solidFill>
                  <a:srgbClr val="121212"/>
                </a:solidFill>
                <a:latin typeface="-apple-system"/>
                <a:ea typeface="微软雅黑" panose="020B0503020204020204" pitchFamily="34" charset="-122"/>
              </a:rPr>
              <a:t>分享自己的所思所想、所见所闻</a:t>
            </a:r>
          </a:p>
        </p:txBody>
      </p:sp>
    </p:spTree>
    <p:extLst>
      <p:ext uri="{BB962C8B-B14F-4D97-AF65-F5344CB8AC3E}">
        <p14:creationId xmlns:p14="http://schemas.microsoft.com/office/powerpoint/2010/main" val="1478062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DF8FF-716C-64AD-7580-2D012AC7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为什么要做这个项目？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0273AB-E66B-CC52-8ED1-BA2F0F50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1907898-38AB-C47E-8A00-173670CC24A2}"/>
              </a:ext>
            </a:extLst>
          </p:cNvPr>
          <p:cNvSpPr/>
          <p:nvPr/>
        </p:nvSpPr>
        <p:spPr>
          <a:xfrm>
            <a:off x="2161569" y="158829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能力提升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13F64A7-4990-D5A0-FF99-37892C092E03}"/>
              </a:ext>
            </a:extLst>
          </p:cNvPr>
          <p:cNvSpPr/>
          <p:nvPr/>
        </p:nvSpPr>
        <p:spPr>
          <a:xfrm>
            <a:off x="1086313" y="4159086"/>
            <a:ext cx="2628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accent2"/>
                </a:solidFill>
                <a:ea typeface="思源黑体 CN Heavy" panose="020B0A00000000000000" pitchFamily="34" charset="-122"/>
              </a:rPr>
              <a:t>数据可控性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14EA41C-2A66-B7D7-6BE8-427028B8901B}"/>
              </a:ext>
            </a:extLst>
          </p:cNvPr>
          <p:cNvSpPr/>
          <p:nvPr/>
        </p:nvSpPr>
        <p:spPr>
          <a:xfrm>
            <a:off x="8311688" y="415735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ea typeface="思源黑体 CN Heavy" panose="020B0A00000000000000" pitchFamily="34" charset="-122"/>
              </a:rPr>
              <a:t>面试亮点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8649024-2D82-CD57-8857-0681714A4B89}"/>
              </a:ext>
            </a:extLst>
          </p:cNvPr>
          <p:cNvSpPr/>
          <p:nvPr/>
        </p:nvSpPr>
        <p:spPr>
          <a:xfrm>
            <a:off x="8282214" y="158203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ea typeface="思源黑体 CN Heavy" panose="020B0A00000000000000" pitchFamily="34" charset="-122"/>
              </a:rPr>
              <a:t>个性化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BD0AE56-530C-5521-83B8-C63538519712}"/>
              </a:ext>
            </a:extLst>
          </p:cNvPr>
          <p:cNvSpPr txBox="1"/>
          <p:nvPr/>
        </p:nvSpPr>
        <p:spPr>
          <a:xfrm>
            <a:off x="914401" y="2086529"/>
            <a:ext cx="2781674" cy="362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在开发过程中提高各项能力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D52B56-B6DA-F8F4-4C18-DCD1259FD0FD}"/>
              </a:ext>
            </a:extLst>
          </p:cNvPr>
          <p:cNvSpPr txBox="1"/>
          <p:nvPr/>
        </p:nvSpPr>
        <p:spPr>
          <a:xfrm>
            <a:off x="63222" y="4688938"/>
            <a:ext cx="3651358" cy="362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服务器、文章资源都是自己的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E42B5FD-957B-FB84-BD09-D0114515AE30}"/>
              </a:ext>
            </a:extLst>
          </p:cNvPr>
          <p:cNvSpPr txBox="1"/>
          <p:nvPr/>
        </p:nvSpPr>
        <p:spPr>
          <a:xfrm>
            <a:off x="8311688" y="2100382"/>
            <a:ext cx="3651358" cy="362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个性化展示个人名片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1895AD1-0873-83B9-5F98-A8EA53034AE4}"/>
              </a:ext>
            </a:extLst>
          </p:cNvPr>
          <p:cNvSpPr txBox="1"/>
          <p:nvPr/>
        </p:nvSpPr>
        <p:spPr>
          <a:xfrm>
            <a:off x="8292301" y="4688938"/>
            <a:ext cx="3651358" cy="362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拓宽个人简历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D5AA565-3914-2657-89C1-60B20B3600C8}"/>
              </a:ext>
            </a:extLst>
          </p:cNvPr>
          <p:cNvGrpSpPr/>
          <p:nvPr/>
        </p:nvGrpSpPr>
        <p:grpSpPr>
          <a:xfrm>
            <a:off x="4205643" y="1919179"/>
            <a:ext cx="4104458" cy="3196964"/>
            <a:chOff x="3848100" y="1592263"/>
            <a:chExt cx="4844988" cy="3773763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C4BEC29-2859-1388-3F0A-CDFA67808C86}"/>
                </a:ext>
              </a:extLst>
            </p:cNvPr>
            <p:cNvSpPr/>
            <p:nvPr/>
          </p:nvSpPr>
          <p:spPr>
            <a:xfrm>
              <a:off x="5074227" y="2573830"/>
              <a:ext cx="1814946" cy="18149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742A46A-0CA9-7B25-152D-5D1A74611EE2}"/>
                </a:ext>
              </a:extLst>
            </p:cNvPr>
            <p:cNvSpPr/>
            <p:nvPr/>
          </p:nvSpPr>
          <p:spPr>
            <a:xfrm>
              <a:off x="4096977" y="1596580"/>
              <a:ext cx="3769446" cy="3769446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CD02404-ECF8-4B65-AFD7-BD862F7AB81B}"/>
                </a:ext>
              </a:extLst>
            </p:cNvPr>
            <p:cNvSpPr/>
            <p:nvPr/>
          </p:nvSpPr>
          <p:spPr>
            <a:xfrm>
              <a:off x="3848100" y="1596580"/>
              <a:ext cx="1226127" cy="122612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150D392A-924B-2EE0-B7C9-98CEAD2410B5}"/>
                </a:ext>
              </a:extLst>
            </p:cNvPr>
            <p:cNvSpPr/>
            <p:nvPr/>
          </p:nvSpPr>
          <p:spPr>
            <a:xfrm>
              <a:off x="3848100" y="4139898"/>
              <a:ext cx="1226127" cy="122612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7469F88-E4F4-9CD6-E1FF-E9D4804CE6F6}"/>
                </a:ext>
              </a:extLst>
            </p:cNvPr>
            <p:cNvSpPr txBox="1"/>
            <p:nvPr/>
          </p:nvSpPr>
          <p:spPr>
            <a:xfrm>
              <a:off x="4215386" y="1853498"/>
              <a:ext cx="1399309" cy="762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spc="3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spc="3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BE77A5D-E809-CF86-FC31-1B1E3C585826}"/>
                </a:ext>
              </a:extLst>
            </p:cNvPr>
            <p:cNvSpPr/>
            <p:nvPr/>
          </p:nvSpPr>
          <p:spPr>
            <a:xfrm>
              <a:off x="6915664" y="1592263"/>
              <a:ext cx="1226127" cy="122612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F1515B7-09C0-4FE0-E22D-927790B7513B}"/>
                </a:ext>
              </a:extLst>
            </p:cNvPr>
            <p:cNvSpPr/>
            <p:nvPr/>
          </p:nvSpPr>
          <p:spPr>
            <a:xfrm>
              <a:off x="6905252" y="4139898"/>
              <a:ext cx="1226127" cy="122612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333AB0F-A970-AD6A-8771-930985B13EFA}"/>
                </a:ext>
              </a:extLst>
            </p:cNvPr>
            <p:cNvSpPr txBox="1"/>
            <p:nvPr/>
          </p:nvSpPr>
          <p:spPr>
            <a:xfrm>
              <a:off x="7293779" y="1862586"/>
              <a:ext cx="1399309" cy="762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spc="3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spc="3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DFB432A-B1E4-69B0-2513-EC78545F44D0}"/>
                </a:ext>
              </a:extLst>
            </p:cNvPr>
            <p:cNvSpPr txBox="1"/>
            <p:nvPr/>
          </p:nvSpPr>
          <p:spPr>
            <a:xfrm>
              <a:off x="7268606" y="4397231"/>
              <a:ext cx="1399309" cy="762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spc="3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spc="3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1C62B89-3A6B-2496-CDC5-7A7C1771B01B}"/>
                </a:ext>
              </a:extLst>
            </p:cNvPr>
            <p:cNvSpPr txBox="1"/>
            <p:nvPr/>
          </p:nvSpPr>
          <p:spPr>
            <a:xfrm>
              <a:off x="4201097" y="4420697"/>
              <a:ext cx="1399309" cy="762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spc="3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600" spc="3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6227F742-0772-4D1D-8805-B6CAE03DE0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87127" y="3085576"/>
              <a:ext cx="789146" cy="791454"/>
            </a:xfrm>
            <a:custGeom>
              <a:avLst/>
              <a:gdLst>
                <a:gd name="T0" fmla="*/ 100 w 200"/>
                <a:gd name="T1" fmla="*/ 0 h 200"/>
                <a:gd name="T2" fmla="*/ 100 w 200"/>
                <a:gd name="T3" fmla="*/ 0 h 200"/>
                <a:gd name="T4" fmla="*/ 100 w 200"/>
                <a:gd name="T5" fmla="*/ 200 h 200"/>
                <a:gd name="T6" fmla="*/ 100 w 200"/>
                <a:gd name="T7" fmla="*/ 200 h 200"/>
                <a:gd name="T8" fmla="*/ 200 w 200"/>
                <a:gd name="T9" fmla="*/ 100 h 200"/>
                <a:gd name="T10" fmla="*/ 104 w 200"/>
                <a:gd name="T11" fmla="*/ 59 h 200"/>
                <a:gd name="T12" fmla="*/ 140 w 200"/>
                <a:gd name="T13" fmla="*/ 96 h 200"/>
                <a:gd name="T14" fmla="*/ 104 w 200"/>
                <a:gd name="T15" fmla="*/ 59 h 200"/>
                <a:gd name="T16" fmla="*/ 104 w 200"/>
                <a:gd name="T17" fmla="*/ 8 h 200"/>
                <a:gd name="T18" fmla="*/ 104 w 200"/>
                <a:gd name="T19" fmla="*/ 51 h 200"/>
                <a:gd name="T20" fmla="*/ 96 w 200"/>
                <a:gd name="T21" fmla="*/ 51 h 200"/>
                <a:gd name="T22" fmla="*/ 96 w 200"/>
                <a:gd name="T23" fmla="*/ 8 h 200"/>
                <a:gd name="T24" fmla="*/ 96 w 200"/>
                <a:gd name="T25" fmla="*/ 96 h 200"/>
                <a:gd name="T26" fmla="*/ 65 w 200"/>
                <a:gd name="T27" fmla="*/ 55 h 200"/>
                <a:gd name="T28" fmla="*/ 52 w 200"/>
                <a:gd name="T29" fmla="*/ 96 h 200"/>
                <a:gd name="T30" fmla="*/ 29 w 200"/>
                <a:gd name="T31" fmla="*/ 41 h 200"/>
                <a:gd name="T32" fmla="*/ 52 w 200"/>
                <a:gd name="T33" fmla="*/ 96 h 200"/>
                <a:gd name="T34" fmla="*/ 58 w 200"/>
                <a:gd name="T35" fmla="*/ 146 h 200"/>
                <a:gd name="T36" fmla="*/ 9 w 200"/>
                <a:gd name="T37" fmla="*/ 104 h 200"/>
                <a:gd name="T38" fmla="*/ 60 w 200"/>
                <a:gd name="T39" fmla="*/ 104 h 200"/>
                <a:gd name="T40" fmla="*/ 96 w 200"/>
                <a:gd name="T41" fmla="*/ 140 h 200"/>
                <a:gd name="T42" fmla="*/ 60 w 200"/>
                <a:gd name="T43" fmla="*/ 104 h 200"/>
                <a:gd name="T44" fmla="*/ 96 w 200"/>
                <a:gd name="T45" fmla="*/ 191 h 200"/>
                <a:gd name="T46" fmla="*/ 96 w 200"/>
                <a:gd name="T47" fmla="*/ 148 h 200"/>
                <a:gd name="T48" fmla="*/ 104 w 200"/>
                <a:gd name="T49" fmla="*/ 148 h 200"/>
                <a:gd name="T50" fmla="*/ 104 w 200"/>
                <a:gd name="T51" fmla="*/ 191 h 200"/>
                <a:gd name="T52" fmla="*/ 104 w 200"/>
                <a:gd name="T53" fmla="*/ 104 h 200"/>
                <a:gd name="T54" fmla="*/ 135 w 200"/>
                <a:gd name="T55" fmla="*/ 144 h 200"/>
                <a:gd name="T56" fmla="*/ 148 w 200"/>
                <a:gd name="T57" fmla="*/ 104 h 200"/>
                <a:gd name="T58" fmla="*/ 172 w 200"/>
                <a:gd name="T59" fmla="*/ 158 h 200"/>
                <a:gd name="T60" fmla="*/ 148 w 200"/>
                <a:gd name="T61" fmla="*/ 104 h 200"/>
                <a:gd name="T62" fmla="*/ 143 w 200"/>
                <a:gd name="T63" fmla="*/ 53 h 200"/>
                <a:gd name="T64" fmla="*/ 192 w 200"/>
                <a:gd name="T65" fmla="*/ 96 h 200"/>
                <a:gd name="T66" fmla="*/ 166 w 200"/>
                <a:gd name="T67" fmla="*/ 35 h 200"/>
                <a:gd name="T68" fmla="*/ 122 w 200"/>
                <a:gd name="T69" fmla="*/ 10 h 200"/>
                <a:gd name="T70" fmla="*/ 79 w 200"/>
                <a:gd name="T71" fmla="*/ 10 h 200"/>
                <a:gd name="T72" fmla="*/ 35 w 200"/>
                <a:gd name="T73" fmla="*/ 35 h 200"/>
                <a:gd name="T74" fmla="*/ 35 w 200"/>
                <a:gd name="T75" fmla="*/ 164 h 200"/>
                <a:gd name="T76" fmla="*/ 79 w 200"/>
                <a:gd name="T77" fmla="*/ 189 h 200"/>
                <a:gd name="T78" fmla="*/ 122 w 200"/>
                <a:gd name="T79" fmla="*/ 189 h 200"/>
                <a:gd name="T80" fmla="*/ 166 w 200"/>
                <a:gd name="T81" fmla="*/ 1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0" h="200"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4"/>
                    <a:pt x="0" y="100"/>
                  </a:cubicBezTo>
                  <a:cubicBezTo>
                    <a:pt x="0" y="155"/>
                    <a:pt x="45" y="199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56" y="200"/>
                    <a:pt x="200" y="155"/>
                    <a:pt x="200" y="100"/>
                  </a:cubicBezTo>
                  <a:cubicBezTo>
                    <a:pt x="200" y="44"/>
                    <a:pt x="156" y="0"/>
                    <a:pt x="100" y="0"/>
                  </a:cubicBezTo>
                  <a:close/>
                  <a:moveTo>
                    <a:pt x="104" y="59"/>
                  </a:moveTo>
                  <a:cubicBezTo>
                    <a:pt x="115" y="59"/>
                    <a:pt x="125" y="58"/>
                    <a:pt x="135" y="55"/>
                  </a:cubicBezTo>
                  <a:cubicBezTo>
                    <a:pt x="138" y="67"/>
                    <a:pt x="140" y="81"/>
                    <a:pt x="140" y="96"/>
                  </a:cubicBezTo>
                  <a:cubicBezTo>
                    <a:pt x="104" y="96"/>
                    <a:pt x="104" y="96"/>
                    <a:pt x="104" y="96"/>
                  </a:cubicBezTo>
                  <a:lnTo>
                    <a:pt x="104" y="59"/>
                  </a:lnTo>
                  <a:close/>
                  <a:moveTo>
                    <a:pt x="104" y="51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15" y="11"/>
                    <a:pt x="126" y="26"/>
                    <a:pt x="133" y="48"/>
                  </a:cubicBezTo>
                  <a:cubicBezTo>
                    <a:pt x="124" y="50"/>
                    <a:pt x="114" y="51"/>
                    <a:pt x="104" y="51"/>
                  </a:cubicBezTo>
                  <a:close/>
                  <a:moveTo>
                    <a:pt x="96" y="8"/>
                  </a:moveTo>
                  <a:cubicBezTo>
                    <a:pt x="96" y="51"/>
                    <a:pt x="96" y="51"/>
                    <a:pt x="96" y="51"/>
                  </a:cubicBezTo>
                  <a:cubicBezTo>
                    <a:pt x="87" y="51"/>
                    <a:pt x="77" y="50"/>
                    <a:pt x="68" y="48"/>
                  </a:cubicBezTo>
                  <a:cubicBezTo>
                    <a:pt x="75" y="25"/>
                    <a:pt x="86" y="11"/>
                    <a:pt x="96" y="8"/>
                  </a:cubicBezTo>
                  <a:close/>
                  <a:moveTo>
                    <a:pt x="96" y="59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81"/>
                    <a:pt x="62" y="67"/>
                    <a:pt x="65" y="55"/>
                  </a:cubicBezTo>
                  <a:cubicBezTo>
                    <a:pt x="75" y="58"/>
                    <a:pt x="86" y="59"/>
                    <a:pt x="96" y="59"/>
                  </a:cubicBezTo>
                  <a:close/>
                  <a:moveTo>
                    <a:pt x="52" y="96"/>
                  </a:moveTo>
                  <a:cubicBezTo>
                    <a:pt x="9" y="96"/>
                    <a:pt x="9" y="96"/>
                    <a:pt x="9" y="96"/>
                  </a:cubicBezTo>
                  <a:cubicBezTo>
                    <a:pt x="9" y="75"/>
                    <a:pt x="17" y="56"/>
                    <a:pt x="29" y="41"/>
                  </a:cubicBezTo>
                  <a:cubicBezTo>
                    <a:pt x="38" y="46"/>
                    <a:pt x="48" y="50"/>
                    <a:pt x="58" y="53"/>
                  </a:cubicBezTo>
                  <a:cubicBezTo>
                    <a:pt x="54" y="66"/>
                    <a:pt x="52" y="80"/>
                    <a:pt x="52" y="96"/>
                  </a:cubicBezTo>
                  <a:close/>
                  <a:moveTo>
                    <a:pt x="52" y="104"/>
                  </a:moveTo>
                  <a:cubicBezTo>
                    <a:pt x="52" y="119"/>
                    <a:pt x="54" y="133"/>
                    <a:pt x="58" y="146"/>
                  </a:cubicBezTo>
                  <a:cubicBezTo>
                    <a:pt x="48" y="149"/>
                    <a:pt x="38" y="153"/>
                    <a:pt x="29" y="158"/>
                  </a:cubicBezTo>
                  <a:cubicBezTo>
                    <a:pt x="17" y="143"/>
                    <a:pt x="9" y="124"/>
                    <a:pt x="9" y="104"/>
                  </a:cubicBezTo>
                  <a:lnTo>
                    <a:pt x="52" y="104"/>
                  </a:lnTo>
                  <a:close/>
                  <a:moveTo>
                    <a:pt x="60" y="104"/>
                  </a:moveTo>
                  <a:cubicBezTo>
                    <a:pt x="96" y="104"/>
                    <a:pt x="96" y="104"/>
                    <a:pt x="96" y="104"/>
                  </a:cubicBezTo>
                  <a:cubicBezTo>
                    <a:pt x="96" y="140"/>
                    <a:pt x="96" y="140"/>
                    <a:pt x="96" y="140"/>
                  </a:cubicBezTo>
                  <a:cubicBezTo>
                    <a:pt x="86" y="140"/>
                    <a:pt x="75" y="141"/>
                    <a:pt x="65" y="144"/>
                  </a:cubicBezTo>
                  <a:cubicBezTo>
                    <a:pt x="62" y="132"/>
                    <a:pt x="60" y="119"/>
                    <a:pt x="60" y="104"/>
                  </a:cubicBezTo>
                  <a:close/>
                  <a:moveTo>
                    <a:pt x="96" y="148"/>
                  </a:moveTo>
                  <a:cubicBezTo>
                    <a:pt x="96" y="191"/>
                    <a:pt x="96" y="191"/>
                    <a:pt x="96" y="191"/>
                  </a:cubicBezTo>
                  <a:cubicBezTo>
                    <a:pt x="86" y="188"/>
                    <a:pt x="75" y="174"/>
                    <a:pt x="68" y="152"/>
                  </a:cubicBezTo>
                  <a:cubicBezTo>
                    <a:pt x="77" y="149"/>
                    <a:pt x="86" y="148"/>
                    <a:pt x="96" y="148"/>
                  </a:cubicBezTo>
                  <a:close/>
                  <a:moveTo>
                    <a:pt x="104" y="191"/>
                  </a:moveTo>
                  <a:cubicBezTo>
                    <a:pt x="104" y="148"/>
                    <a:pt x="104" y="148"/>
                    <a:pt x="104" y="148"/>
                  </a:cubicBezTo>
                  <a:cubicBezTo>
                    <a:pt x="114" y="148"/>
                    <a:pt x="124" y="149"/>
                    <a:pt x="133" y="152"/>
                  </a:cubicBezTo>
                  <a:cubicBezTo>
                    <a:pt x="126" y="174"/>
                    <a:pt x="115" y="188"/>
                    <a:pt x="104" y="191"/>
                  </a:cubicBezTo>
                  <a:close/>
                  <a:moveTo>
                    <a:pt x="104" y="140"/>
                  </a:moveTo>
                  <a:cubicBezTo>
                    <a:pt x="104" y="104"/>
                    <a:pt x="104" y="104"/>
                    <a:pt x="104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40" y="118"/>
                    <a:pt x="138" y="132"/>
                    <a:pt x="135" y="144"/>
                  </a:cubicBezTo>
                  <a:cubicBezTo>
                    <a:pt x="125" y="141"/>
                    <a:pt x="115" y="140"/>
                    <a:pt x="104" y="140"/>
                  </a:cubicBezTo>
                  <a:close/>
                  <a:moveTo>
                    <a:pt x="148" y="104"/>
                  </a:moveTo>
                  <a:cubicBezTo>
                    <a:pt x="192" y="104"/>
                    <a:pt x="192" y="104"/>
                    <a:pt x="192" y="104"/>
                  </a:cubicBezTo>
                  <a:cubicBezTo>
                    <a:pt x="191" y="124"/>
                    <a:pt x="184" y="143"/>
                    <a:pt x="172" y="158"/>
                  </a:cubicBezTo>
                  <a:cubicBezTo>
                    <a:pt x="163" y="153"/>
                    <a:pt x="153" y="149"/>
                    <a:pt x="143" y="146"/>
                  </a:cubicBezTo>
                  <a:cubicBezTo>
                    <a:pt x="146" y="133"/>
                    <a:pt x="148" y="119"/>
                    <a:pt x="148" y="104"/>
                  </a:cubicBezTo>
                  <a:close/>
                  <a:moveTo>
                    <a:pt x="148" y="96"/>
                  </a:moveTo>
                  <a:cubicBezTo>
                    <a:pt x="148" y="80"/>
                    <a:pt x="146" y="66"/>
                    <a:pt x="143" y="53"/>
                  </a:cubicBezTo>
                  <a:cubicBezTo>
                    <a:pt x="153" y="50"/>
                    <a:pt x="163" y="46"/>
                    <a:pt x="172" y="41"/>
                  </a:cubicBezTo>
                  <a:cubicBezTo>
                    <a:pt x="184" y="56"/>
                    <a:pt x="191" y="75"/>
                    <a:pt x="192" y="96"/>
                  </a:cubicBezTo>
                  <a:lnTo>
                    <a:pt x="148" y="96"/>
                  </a:lnTo>
                  <a:close/>
                  <a:moveTo>
                    <a:pt x="166" y="35"/>
                  </a:moveTo>
                  <a:cubicBezTo>
                    <a:pt x="158" y="39"/>
                    <a:pt x="150" y="43"/>
                    <a:pt x="141" y="46"/>
                  </a:cubicBezTo>
                  <a:cubicBezTo>
                    <a:pt x="136" y="30"/>
                    <a:pt x="130" y="18"/>
                    <a:pt x="122" y="10"/>
                  </a:cubicBezTo>
                  <a:cubicBezTo>
                    <a:pt x="139" y="14"/>
                    <a:pt x="154" y="23"/>
                    <a:pt x="166" y="35"/>
                  </a:cubicBezTo>
                  <a:close/>
                  <a:moveTo>
                    <a:pt x="79" y="10"/>
                  </a:moveTo>
                  <a:cubicBezTo>
                    <a:pt x="71" y="18"/>
                    <a:pt x="64" y="31"/>
                    <a:pt x="60" y="45"/>
                  </a:cubicBezTo>
                  <a:cubicBezTo>
                    <a:pt x="51" y="43"/>
                    <a:pt x="43" y="39"/>
                    <a:pt x="35" y="35"/>
                  </a:cubicBezTo>
                  <a:cubicBezTo>
                    <a:pt x="47" y="23"/>
                    <a:pt x="62" y="14"/>
                    <a:pt x="79" y="10"/>
                  </a:cubicBezTo>
                  <a:close/>
                  <a:moveTo>
                    <a:pt x="35" y="164"/>
                  </a:moveTo>
                  <a:cubicBezTo>
                    <a:pt x="43" y="160"/>
                    <a:pt x="51" y="156"/>
                    <a:pt x="60" y="154"/>
                  </a:cubicBezTo>
                  <a:cubicBezTo>
                    <a:pt x="64" y="169"/>
                    <a:pt x="71" y="181"/>
                    <a:pt x="79" y="189"/>
                  </a:cubicBezTo>
                  <a:cubicBezTo>
                    <a:pt x="62" y="185"/>
                    <a:pt x="47" y="176"/>
                    <a:pt x="35" y="164"/>
                  </a:cubicBezTo>
                  <a:close/>
                  <a:moveTo>
                    <a:pt x="122" y="189"/>
                  </a:moveTo>
                  <a:cubicBezTo>
                    <a:pt x="130" y="181"/>
                    <a:pt x="136" y="169"/>
                    <a:pt x="141" y="154"/>
                  </a:cubicBezTo>
                  <a:cubicBezTo>
                    <a:pt x="150" y="156"/>
                    <a:pt x="158" y="160"/>
                    <a:pt x="166" y="164"/>
                  </a:cubicBezTo>
                  <a:cubicBezTo>
                    <a:pt x="154" y="176"/>
                    <a:pt x="139" y="185"/>
                    <a:pt x="122" y="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709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9B99E-38D4-C64A-B469-59F435A2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分工安排</a:t>
            </a: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37BDE6BC-3AB5-2F4C-BE8E-987BF735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3440" y="6356355"/>
            <a:ext cx="2560320" cy="365125"/>
          </a:xfrm>
        </p:spPr>
        <p:txBody>
          <a:bodyPr/>
          <a:lstStyle/>
          <a:p>
            <a:pPr defTabSz="1097280"/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/>
              <a:t>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954B0F-9779-C939-5373-AF1B7B35A3F9}"/>
              </a:ext>
            </a:extLst>
          </p:cNvPr>
          <p:cNvSpPr txBox="1"/>
          <p:nvPr/>
        </p:nvSpPr>
        <p:spPr>
          <a:xfrm>
            <a:off x="609600" y="4813573"/>
            <a:ext cx="103691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97280"/>
            <a:r>
              <a:rPr lang="en-US" altLang="zh-CN" dirty="0">
                <a:solidFill>
                  <a:srgbClr val="333333"/>
                </a:solidFill>
                <a:latin typeface="-apple-system"/>
                <a:ea typeface="微软雅黑"/>
              </a:rPr>
              <a:t>Timeline</a:t>
            </a:r>
            <a:r>
              <a:rPr lang="zh-CN" altLang="en-US" dirty="0">
                <a:solidFill>
                  <a:srgbClr val="333333"/>
                </a:solidFill>
                <a:latin typeface="-apple-system"/>
                <a:ea typeface="微软雅黑"/>
              </a:rPr>
              <a:t>：</a:t>
            </a:r>
            <a:endParaRPr lang="en-US" altLang="zh-CN" dirty="0">
              <a:solidFill>
                <a:srgbClr val="333333"/>
              </a:solidFill>
              <a:latin typeface="-apple-system"/>
              <a:ea typeface="微软雅黑"/>
            </a:endParaRPr>
          </a:p>
          <a:p>
            <a:pPr marL="342900" indent="-342900" defTabSz="109728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333333"/>
                </a:solidFill>
                <a:latin typeface="-apple-system"/>
                <a:ea typeface="微软雅黑"/>
              </a:rPr>
              <a:t>Week 9-10</a:t>
            </a:r>
            <a:r>
              <a:rPr kumimoji="1" lang="zh-CN" altLang="en-US" dirty="0">
                <a:solidFill>
                  <a:srgbClr val="333333"/>
                </a:solidFill>
                <a:latin typeface="-apple-system"/>
                <a:ea typeface="微软雅黑"/>
              </a:rPr>
              <a:t>：技术栈学习，绘制结构框图，初始化</a:t>
            </a:r>
            <a:r>
              <a:rPr kumimoji="1" lang="en-US" altLang="zh-CN" dirty="0">
                <a:solidFill>
                  <a:srgbClr val="333333"/>
                </a:solidFill>
                <a:latin typeface="-apple-system"/>
                <a:ea typeface="微软雅黑"/>
              </a:rPr>
              <a:t>Git</a:t>
            </a:r>
            <a:r>
              <a:rPr kumimoji="1" lang="zh-CN" altLang="en-US" dirty="0">
                <a:solidFill>
                  <a:srgbClr val="333333"/>
                </a:solidFill>
                <a:latin typeface="-apple-system"/>
                <a:ea typeface="微软雅黑"/>
              </a:rPr>
              <a:t>分支；</a:t>
            </a:r>
            <a:endParaRPr kumimoji="1" lang="en-US" altLang="zh-CN" dirty="0">
              <a:solidFill>
                <a:srgbClr val="333333"/>
              </a:solidFill>
              <a:latin typeface="-apple-system"/>
              <a:ea typeface="微软雅黑"/>
            </a:endParaRPr>
          </a:p>
          <a:p>
            <a:pPr marL="342900" indent="-342900" defTabSz="109728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333333"/>
                </a:solidFill>
                <a:latin typeface="-apple-system"/>
                <a:ea typeface="微软雅黑"/>
              </a:rPr>
              <a:t>Week 11-12</a:t>
            </a:r>
            <a:r>
              <a:rPr kumimoji="1" lang="zh-CN" altLang="en-US" dirty="0">
                <a:solidFill>
                  <a:srgbClr val="333333"/>
                </a:solidFill>
                <a:latin typeface="-apple-system"/>
                <a:ea typeface="微软雅黑"/>
              </a:rPr>
              <a:t>：前后端分离开发并实时交互， 基本的第一轮迭代，完善接口文档；</a:t>
            </a:r>
            <a:endParaRPr kumimoji="1" lang="en-US" altLang="zh-CN" dirty="0">
              <a:solidFill>
                <a:srgbClr val="333333"/>
              </a:solidFill>
              <a:latin typeface="-apple-system"/>
              <a:ea typeface="微软雅黑"/>
            </a:endParaRPr>
          </a:p>
          <a:p>
            <a:pPr marL="342900" indent="-342900" defTabSz="109728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333333"/>
                </a:solidFill>
                <a:latin typeface="-apple-system"/>
                <a:ea typeface="微软雅黑"/>
              </a:rPr>
              <a:t>Week 13</a:t>
            </a:r>
            <a:r>
              <a:rPr kumimoji="1" lang="zh-CN" altLang="en-US" dirty="0">
                <a:solidFill>
                  <a:srgbClr val="333333"/>
                </a:solidFill>
                <a:latin typeface="-apple-system"/>
                <a:ea typeface="微软雅黑"/>
              </a:rPr>
              <a:t>：前端美化，后端更新；</a:t>
            </a:r>
            <a:endParaRPr kumimoji="1" lang="en-US" altLang="zh-CN" dirty="0">
              <a:solidFill>
                <a:srgbClr val="333333"/>
              </a:solidFill>
              <a:latin typeface="-apple-system"/>
              <a:ea typeface="微软雅黑"/>
            </a:endParaRPr>
          </a:p>
          <a:p>
            <a:pPr marL="342900" indent="-342900" defTabSz="109728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333333"/>
                </a:solidFill>
                <a:latin typeface="-apple-system"/>
                <a:ea typeface="微软雅黑"/>
              </a:rPr>
              <a:t>Week 14</a:t>
            </a:r>
            <a:r>
              <a:rPr kumimoji="1" lang="zh-CN" altLang="en-US" dirty="0">
                <a:solidFill>
                  <a:srgbClr val="333333"/>
                </a:solidFill>
                <a:latin typeface="-apple-system"/>
                <a:ea typeface="微软雅黑"/>
              </a:rPr>
              <a:t>：第二轮迭代；</a:t>
            </a:r>
            <a:endParaRPr kumimoji="1" lang="en-US" altLang="zh-CN" dirty="0">
              <a:solidFill>
                <a:srgbClr val="333333"/>
              </a:solidFill>
              <a:latin typeface="-apple-system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971F09-749E-1A1F-0CFE-A182B1D88997}"/>
              </a:ext>
            </a:extLst>
          </p:cNvPr>
          <p:cNvSpPr txBox="1"/>
          <p:nvPr/>
        </p:nvSpPr>
        <p:spPr>
          <a:xfrm>
            <a:off x="5976830" y="6298636"/>
            <a:ext cx="6215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97280"/>
            <a:r>
              <a:rPr lang="zh-CN" altLang="en-US" sz="1800" dirty="0">
                <a:hlinkClick r:id="rId3"/>
              </a:rPr>
              <a:t>应用软件大作业文档 </a:t>
            </a:r>
            <a:r>
              <a:rPr lang="en-US" altLang="zh-CN" sz="1800" dirty="0">
                <a:hlinkClick r:id="rId3"/>
              </a:rPr>
              <a:t>- </a:t>
            </a:r>
            <a:r>
              <a:rPr lang="en-US" altLang="zh-CN" sz="1800" dirty="0" err="1">
                <a:hlinkClick r:id="rId3"/>
              </a:rPr>
              <a:t>CodiMD</a:t>
            </a:r>
            <a:r>
              <a:rPr lang="en-US" altLang="zh-CN" sz="1800" dirty="0">
                <a:hlinkClick r:id="rId3"/>
              </a:rPr>
              <a:t> (sjtu.edu.cn)</a:t>
            </a:r>
            <a:endParaRPr kumimoji="1" lang="en-US" altLang="zh-CN" sz="1800" dirty="0">
              <a:solidFill>
                <a:srgbClr val="333333"/>
              </a:solidFill>
              <a:latin typeface="-apple-system"/>
              <a:ea typeface="微软雅黑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2962B2-2B1A-B645-98BB-288E02A44ED7}"/>
              </a:ext>
            </a:extLst>
          </p:cNvPr>
          <p:cNvGrpSpPr/>
          <p:nvPr/>
        </p:nvGrpSpPr>
        <p:grpSpPr>
          <a:xfrm>
            <a:off x="609600" y="1637522"/>
            <a:ext cx="4778841" cy="2445111"/>
            <a:chOff x="1075351" y="1592263"/>
            <a:chExt cx="10071620" cy="3981223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D8D7DF5-6BC3-CF3C-0A41-1FAB94C70BBF}"/>
                </a:ext>
              </a:extLst>
            </p:cNvPr>
            <p:cNvSpPr/>
            <p:nvPr/>
          </p:nvSpPr>
          <p:spPr>
            <a:xfrm>
              <a:off x="1075351" y="1592263"/>
              <a:ext cx="10071620" cy="3981223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just"/>
              <a:endParaRPr lang="zh-CN" altLang="en-US" dirty="0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213C8AB2-720B-A09A-D917-3575C123B365}"/>
                </a:ext>
              </a:extLst>
            </p:cNvPr>
            <p:cNvSpPr/>
            <p:nvPr/>
          </p:nvSpPr>
          <p:spPr>
            <a:xfrm>
              <a:off x="1367492" y="1789462"/>
              <a:ext cx="862207" cy="279878"/>
            </a:xfrm>
            <a:prstGeom prst="parallelogram">
              <a:avLst>
                <a:gd name="adj" fmla="val 4444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47CC1-6AE0-044F-88BD-A53F933B5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068" y="2031748"/>
            <a:ext cx="4160074" cy="2505878"/>
          </a:xfrm>
        </p:spPr>
        <p:txBody>
          <a:bodyPr>
            <a:normAutofit/>
          </a:bodyPr>
          <a:lstStyle/>
          <a:p>
            <a:r>
              <a:rPr lang="zh-CN" altLang="en-US" sz="1920" b="0" dirty="0">
                <a:solidFill>
                  <a:srgbClr val="333333"/>
                </a:solidFill>
                <a:latin typeface="-apple-system"/>
              </a:rPr>
              <a:t>最初安排：</a:t>
            </a:r>
            <a:r>
              <a:rPr lang="en-US" altLang="zh-CN" sz="1920" b="0" dirty="0">
                <a:solidFill>
                  <a:srgbClr val="333333"/>
                </a:solidFill>
                <a:latin typeface="-apple-system"/>
              </a:rPr>
              <a:t>3</a:t>
            </a:r>
            <a:r>
              <a:rPr lang="zh-CN" altLang="en-US" sz="1920" b="0" dirty="0">
                <a:solidFill>
                  <a:srgbClr val="333333"/>
                </a:solidFill>
                <a:latin typeface="-apple-system"/>
              </a:rPr>
              <a:t>前</a:t>
            </a:r>
            <a:r>
              <a:rPr lang="en-US" altLang="zh-CN" sz="1920" b="0" dirty="0">
                <a:solidFill>
                  <a:srgbClr val="333333"/>
                </a:solidFill>
                <a:latin typeface="-apple-system"/>
              </a:rPr>
              <a:t>2</a:t>
            </a:r>
            <a:r>
              <a:rPr lang="zh-CN" altLang="en-US" sz="1920" b="0" dirty="0">
                <a:solidFill>
                  <a:srgbClr val="333333"/>
                </a:solidFill>
                <a:latin typeface="-apple-system"/>
              </a:rPr>
              <a:t>后</a:t>
            </a:r>
            <a:endParaRPr lang="en-US" altLang="zh-CN" sz="1920" b="0" dirty="0">
              <a:solidFill>
                <a:srgbClr val="333333"/>
              </a:solidFill>
              <a:latin typeface="-apple-system"/>
            </a:endParaRPr>
          </a:p>
          <a:p>
            <a:r>
              <a:rPr lang="zh-CN" altLang="en-US" sz="1920" b="0" dirty="0">
                <a:solidFill>
                  <a:srgbClr val="333333"/>
                </a:solidFill>
                <a:latin typeface="-apple-system"/>
              </a:rPr>
              <a:t>灵活分工为主，定期进度汇报</a:t>
            </a:r>
            <a:endParaRPr lang="en-US" altLang="zh-CN" sz="1920" b="0" dirty="0">
              <a:solidFill>
                <a:srgbClr val="333333"/>
              </a:solidFill>
              <a:latin typeface="-apple-system"/>
            </a:endParaRPr>
          </a:p>
          <a:p>
            <a:r>
              <a:rPr lang="zh-CN" altLang="en-US" sz="1920" b="0" dirty="0">
                <a:solidFill>
                  <a:srgbClr val="333333"/>
                </a:solidFill>
                <a:latin typeface="-apple-system"/>
              </a:rPr>
              <a:t>前：费扬、颜琪滨，张剑扬</a:t>
            </a:r>
            <a:br>
              <a:rPr lang="zh-CN" altLang="en-US" sz="1920" dirty="0"/>
            </a:br>
            <a:r>
              <a:rPr lang="zh-CN" altLang="en-US" sz="1920" b="0" dirty="0">
                <a:solidFill>
                  <a:srgbClr val="333333"/>
                </a:solidFill>
                <a:latin typeface="-apple-system"/>
              </a:rPr>
              <a:t>后：刘津榤、郭进尧</a:t>
            </a:r>
            <a:br>
              <a:rPr lang="zh-CN" altLang="en-US" sz="1920" dirty="0"/>
            </a:br>
            <a:endParaRPr kumimoji="1" lang="en-US" altLang="zh-CN" sz="1920" b="0" dirty="0">
              <a:solidFill>
                <a:srgbClr val="333333"/>
              </a:solidFill>
              <a:latin typeface="-apple-system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80F5858-805C-DA38-3907-542BA521868D}"/>
              </a:ext>
            </a:extLst>
          </p:cNvPr>
          <p:cNvGrpSpPr/>
          <p:nvPr/>
        </p:nvGrpSpPr>
        <p:grpSpPr>
          <a:xfrm>
            <a:off x="6874606" y="1637522"/>
            <a:ext cx="4778841" cy="2445111"/>
            <a:chOff x="1075351" y="1592263"/>
            <a:chExt cx="10071620" cy="3981223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3208BF0-9DC7-0FE5-C2C7-4C5B333EDA07}"/>
                </a:ext>
              </a:extLst>
            </p:cNvPr>
            <p:cNvSpPr/>
            <p:nvPr/>
          </p:nvSpPr>
          <p:spPr>
            <a:xfrm>
              <a:off x="1075351" y="1592263"/>
              <a:ext cx="10071620" cy="3981223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just"/>
              <a:endParaRPr lang="zh-CN" altLang="en-US" dirty="0"/>
            </a:p>
          </p:txBody>
        </p:sp>
        <p:sp>
          <p:nvSpPr>
            <p:cNvPr id="13" name="平行四边形 12">
              <a:extLst>
                <a:ext uri="{FF2B5EF4-FFF2-40B4-BE49-F238E27FC236}">
                  <a16:creationId xmlns:a16="http://schemas.microsoft.com/office/drawing/2014/main" id="{945D7EDC-7BA6-E5BE-A765-11AC7ABDEFEB}"/>
                </a:ext>
              </a:extLst>
            </p:cNvPr>
            <p:cNvSpPr/>
            <p:nvPr/>
          </p:nvSpPr>
          <p:spPr>
            <a:xfrm>
              <a:off x="1367492" y="1789462"/>
              <a:ext cx="862207" cy="279878"/>
            </a:xfrm>
            <a:prstGeom prst="parallelogram">
              <a:avLst>
                <a:gd name="adj" fmla="val 4444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4" name="箭头: 右 13">
            <a:extLst>
              <a:ext uri="{FF2B5EF4-FFF2-40B4-BE49-F238E27FC236}">
                <a16:creationId xmlns:a16="http://schemas.microsoft.com/office/drawing/2014/main" id="{932AEFAA-CDC9-5C3C-6762-B78A03673DF3}"/>
              </a:ext>
            </a:extLst>
          </p:cNvPr>
          <p:cNvSpPr/>
          <p:nvPr/>
        </p:nvSpPr>
        <p:spPr>
          <a:xfrm>
            <a:off x="5546836" y="2631783"/>
            <a:ext cx="1169375" cy="376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6FF3F6D9-2F9B-1E6D-C138-4D9C72FD54BC}"/>
              </a:ext>
            </a:extLst>
          </p:cNvPr>
          <p:cNvSpPr txBox="1">
            <a:spLocks/>
          </p:cNvSpPr>
          <p:nvPr/>
        </p:nvSpPr>
        <p:spPr>
          <a:xfrm>
            <a:off x="7370781" y="1755801"/>
            <a:ext cx="4334214" cy="2505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11480" indent="-411480" algn="l" defTabSz="1097280" rtl="0" eaLnBrk="1" latinLnBrk="0" hangingPunct="1">
              <a:lnSpc>
                <a:spcPct val="120000"/>
              </a:lnSpc>
              <a:spcBef>
                <a:spcPts val="1440"/>
              </a:spcBef>
              <a:buFont typeface="Arial" pitchFamily="34" charset="0"/>
              <a:buChar char="•"/>
              <a:defRPr sz="312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891540" indent="-342900" algn="l" defTabSz="109728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88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371600" indent="-274320" algn="l" defTabSz="109728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920240" indent="-274320" algn="l" defTabSz="109728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1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468880" indent="-274320" algn="l" defTabSz="109728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1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920" b="0" dirty="0">
                <a:solidFill>
                  <a:srgbClr val="333333"/>
                </a:solidFill>
                <a:latin typeface="-apple-system"/>
              </a:rPr>
              <a:t>后期变动：更多投入在前后端交互</a:t>
            </a:r>
            <a:endParaRPr lang="en-US" altLang="zh-CN" sz="1920" b="0" dirty="0">
              <a:solidFill>
                <a:srgbClr val="333333"/>
              </a:solidFill>
              <a:latin typeface="-apple-system"/>
            </a:endParaRPr>
          </a:p>
          <a:p>
            <a:r>
              <a:rPr lang="zh-CN" altLang="en-US" sz="1920" b="0" dirty="0">
                <a:solidFill>
                  <a:srgbClr val="333333"/>
                </a:solidFill>
                <a:latin typeface="-apple-system"/>
              </a:rPr>
              <a:t>每日会议，进度汇报</a:t>
            </a:r>
            <a:endParaRPr lang="en-US" altLang="zh-CN" sz="1920" b="0" dirty="0">
              <a:solidFill>
                <a:srgbClr val="333333"/>
              </a:solidFill>
              <a:latin typeface="-apple-system"/>
            </a:endParaRPr>
          </a:p>
          <a:p>
            <a:r>
              <a:rPr lang="zh-CN" altLang="en-US" sz="1920" b="0" dirty="0">
                <a:solidFill>
                  <a:srgbClr val="333333"/>
                </a:solidFill>
                <a:latin typeface="-apple-system"/>
              </a:rPr>
              <a:t>前：费扬、张剑扬</a:t>
            </a:r>
            <a:br>
              <a:rPr lang="zh-CN" altLang="en-US" sz="1920" dirty="0"/>
            </a:br>
            <a:r>
              <a:rPr lang="zh-CN" altLang="en-US" sz="1920" b="0" dirty="0">
                <a:solidFill>
                  <a:srgbClr val="333333"/>
                </a:solidFill>
                <a:latin typeface="-apple-system"/>
              </a:rPr>
              <a:t>前后端交互：颜琪滨，刘津榤</a:t>
            </a:r>
            <a:br>
              <a:rPr lang="zh-CN" altLang="en-US" sz="1920" dirty="0"/>
            </a:br>
            <a:r>
              <a:rPr lang="zh-CN" altLang="en-US" sz="1920" b="0" dirty="0">
                <a:solidFill>
                  <a:srgbClr val="333333"/>
                </a:solidFill>
                <a:latin typeface="-apple-system"/>
              </a:rPr>
              <a:t>后端：郭进尧</a:t>
            </a:r>
            <a:endParaRPr kumimoji="1" lang="en-US" altLang="zh-CN" sz="1920" b="0" dirty="0">
              <a:solidFill>
                <a:srgbClr val="33333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06439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主要技术栈</a:t>
            </a:r>
            <a:endParaRPr kumimoji="1" lang="zh-CN" altLang="en-US" b="1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SpringBoot</a:t>
            </a:r>
            <a:r>
              <a:rPr kumimoji="1" lang="en-US" altLang="zh-CN" dirty="0"/>
              <a:t> + React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4810BF-BAE1-1994-9CF8-0FEA4D5D1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797" y="1916985"/>
            <a:ext cx="5000625" cy="15001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EF27A3-73C2-D4BE-6C61-BEC8A6853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914" y="586134"/>
            <a:ext cx="4034123" cy="1110502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A0C88793-5517-1A14-836B-CB957702C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964" y="218634"/>
            <a:ext cx="4114957" cy="13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8D8C87B-5894-20F1-7104-48EB5B162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0" y="4886172"/>
            <a:ext cx="3034047" cy="170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1F57BE6C-0C40-7A01-B2FC-1FEEE0FB39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4" t="38307" r="65939" b="3769"/>
          <a:stretch/>
        </p:blipFill>
        <p:spPr bwMode="auto">
          <a:xfrm>
            <a:off x="9715175" y="1984912"/>
            <a:ext cx="1971099" cy="184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2924C9-0CE9-0597-28CA-7B441CC933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7618" y="3880390"/>
            <a:ext cx="4633186" cy="144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46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C77AB-34B5-554C-578F-937E1E5B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前端技术栈介绍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FF9947-594D-CEDD-AAB0-EFC903153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2800" dirty="0"/>
              <a:t>费扬，张剑扬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8BD2D0-0C8D-16EF-F543-1910CEC3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631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690,&quot;width&quot;:5130}"/>
</p:tagLst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2312</Words>
  <Application>Microsoft Office PowerPoint</Application>
  <PresentationFormat>宽屏</PresentationFormat>
  <Paragraphs>259</Paragraphs>
  <Slides>36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-apple-system</vt:lpstr>
      <vt:lpstr>Helvetica Neue</vt:lpstr>
      <vt:lpstr>等线</vt:lpstr>
      <vt:lpstr>等线</vt:lpstr>
      <vt:lpstr>思源黑体 CN Heavy</vt:lpstr>
      <vt:lpstr>微软雅黑</vt:lpstr>
      <vt:lpstr>Arial</vt:lpstr>
      <vt:lpstr>Calibri</vt:lpstr>
      <vt:lpstr>Wingdings</vt:lpstr>
      <vt:lpstr>1_Office 主题​​</vt:lpstr>
      <vt:lpstr>2_Office 主题​​</vt:lpstr>
      <vt:lpstr>基于SpringBoot的博客系统</vt:lpstr>
      <vt:lpstr>目录大纲</vt:lpstr>
      <vt:lpstr>需求分析</vt:lpstr>
      <vt:lpstr>为什么要搭建博客?</vt:lpstr>
      <vt:lpstr>为什么要搭建一套自己的博客？</vt:lpstr>
      <vt:lpstr>为什么要做这个项目？</vt:lpstr>
      <vt:lpstr>分工安排</vt:lpstr>
      <vt:lpstr>主要技术栈</vt:lpstr>
      <vt:lpstr>前端技术栈介绍</vt:lpstr>
      <vt:lpstr>前端项目结构</vt:lpstr>
      <vt:lpstr>前端框架</vt:lpstr>
      <vt:lpstr>前端框架</vt:lpstr>
      <vt:lpstr>后端技术栈介绍</vt:lpstr>
      <vt:lpstr>后端框架</vt:lpstr>
      <vt:lpstr>后端主要目录结构</vt:lpstr>
      <vt:lpstr>数据库</vt:lpstr>
      <vt:lpstr>Entity &amp; Mapper</vt:lpstr>
      <vt:lpstr>Service &amp; Exception</vt:lpstr>
      <vt:lpstr>Controller</vt:lpstr>
      <vt:lpstr>安全控制</vt:lpstr>
      <vt:lpstr>进度管理与迭代过程 </vt:lpstr>
      <vt:lpstr>项目管理_文档</vt:lpstr>
      <vt:lpstr>Github</vt:lpstr>
      <vt:lpstr>Github</vt:lpstr>
      <vt:lpstr>组内合作</vt:lpstr>
      <vt:lpstr>组内合作</vt:lpstr>
      <vt:lpstr>TODO… </vt:lpstr>
      <vt:lpstr>待新增功能</vt:lpstr>
      <vt:lpstr>待新增功能</vt:lpstr>
      <vt:lpstr>Demo展示 </vt:lpstr>
      <vt:lpstr>Demo展示</vt:lpstr>
      <vt:lpstr>Demo展示</vt:lpstr>
      <vt:lpstr>Demo展示</vt:lpstr>
      <vt:lpstr>Demo展示</vt:lpstr>
      <vt:lpstr>Ref：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基于SpringBoot框架的博客系统</dc:title>
  <dc:creator>费 扬</dc:creator>
  <cp:lastModifiedBy>颜 琪滨</cp:lastModifiedBy>
  <cp:revision>11</cp:revision>
  <dcterms:created xsi:type="dcterms:W3CDTF">2022-05-19T12:29:12Z</dcterms:created>
  <dcterms:modified xsi:type="dcterms:W3CDTF">2022-05-20T02:49:34Z</dcterms:modified>
</cp:coreProperties>
</file>