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04" r:id="rId4"/>
    <p:sldId id="299" r:id="rId5"/>
    <p:sldId id="287" r:id="rId6"/>
    <p:sldId id="308" r:id="rId7"/>
    <p:sldId id="283" r:id="rId8"/>
    <p:sldId id="268" r:id="rId9"/>
    <p:sldId id="269" r:id="rId10"/>
    <p:sldId id="305" r:id="rId11"/>
    <p:sldId id="306" r:id="rId12"/>
    <p:sldId id="271" r:id="rId13"/>
    <p:sldId id="270" r:id="rId14"/>
    <p:sldId id="307" r:id="rId15"/>
    <p:sldId id="311" r:id="rId16"/>
    <p:sldId id="310" r:id="rId17"/>
    <p:sldId id="309" r:id="rId18"/>
    <p:sldId id="300" r:id="rId19"/>
    <p:sldId id="302" r:id="rId20"/>
    <p:sldId id="301" r:id="rId21"/>
    <p:sldId id="303" r:id="rId22"/>
    <p:sldId id="298" r:id="rId2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62" d="100"/>
          <a:sy n="62" d="100"/>
        </p:scale>
        <p:origin x="6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023B01-8D10-43C1-8C07-4BC19FCBFA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FFF62CC-F6F3-4589-8DB3-A52CE139D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28927A4-C260-4AD9-9E05-1AC37975B9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FBD0DEE-8D04-4E11-AB77-917E229199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EAF0BD6-9D81-4EFC-93F0-AE8E0BD70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93830C3-0918-4840-84D5-EA400E1AA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A3A40B-AE0D-4CD9-8113-92FFB84B5D53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0800B9E5-9D14-4D37-84D9-922C733A9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1DFCBF-921F-472E-8DCC-64E96A8AF90D}" type="slidenum">
              <a:rPr lang="en-GB" altLang="pt-PT" smtClean="0"/>
              <a:pPr>
                <a:spcBef>
                  <a:spcPct val="0"/>
                </a:spcBef>
              </a:pPr>
              <a:t>1</a:t>
            </a:fld>
            <a:endParaRPr lang="en-GB" altLang="pt-PT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F92BCF8-8FC7-4FD7-9F3E-85ADF3235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BE3DD14-FCED-409B-8FFD-F0BBE658E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0D3078-2BA9-4EA5-96F1-41449E411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F669D-A36A-4BCC-B631-2F3F6C042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555E5E-D681-4B9B-A719-53BA5032E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A3C43-269D-4C7C-BC19-7ED2A5D1B628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61434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57E4ED-9E8A-4983-AC03-66964551E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E7485-AD7F-415D-9F7D-566B56131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FA7653-AC63-4F57-9FC6-1D2F7DCFB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EA54-F420-4FB7-B0B7-070F753E9EDA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8067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7E0609-57FF-4BA3-8AF6-6D0678D7A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22AA01-0D94-411D-A5D4-312791A12A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5BFF1-73A4-455A-8282-61051BAFF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008C5-9D24-4B5C-AD3F-DCFDC0AA26D1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6078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E9E6C4-093B-4B41-A16B-81802C2FA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87DF27-33A5-4549-AB16-5AF53300F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04E655-63A9-4C56-9552-0A3D11572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4B95-BC06-4B36-82E3-CAB0BC463046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66525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06798-8BE6-4EC2-BDF5-076DBB30C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3622A-9B24-49D0-BDDE-AD803AC58E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8E7F4-6079-4B01-A101-7BD68F0D9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FB17-9EE0-4B58-9288-2812BDD18C96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87082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E9324E-1407-44F5-A192-252E4530AF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9659F5-34E8-4B8C-BFE6-2D3E628D5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EA8059-FAE8-4270-A28C-9607E9299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FB705-E596-4CB7-8170-74ED687A0E63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28523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3EEFB1-F6CF-43EE-99FD-207C28C19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FEDFC9-DEC2-490F-A634-4884177E6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5435FF-247F-4893-9A2F-9B80AE340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2777-B67C-47FA-BB4F-98D3F7AAA589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4923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CC69E9-BF4E-4E6A-8E63-539E1182B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56583D-5D18-424F-A83E-120C2DF00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2B1CE7-732C-4FDF-986D-4B7523A59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5984-4B84-43AF-8272-A3E57E5E4FFA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03654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B3A53-FAF7-4EDD-A8A0-303349C82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EA039-2547-411E-91CD-29FE52111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96585-5587-4BB7-9B7B-6D2D0A8EC2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70E8-1ED4-4A15-B55E-8F44F857B39C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59069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16F1CD5-AA4B-43F5-95CB-4C9B7CE42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6D62A0-0455-4182-AE6D-70C6BFD80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2B84B8-A86A-4496-BF3E-4C4930750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47BA8-9748-4B0D-B547-B5943F769E25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41600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F8A5E0-1C73-4DA0-81E0-35AEA48B9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4A6060-5CF7-459B-9ECB-CFDD6532AE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6C5C31-40E8-4009-8AF0-8AF4421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10CA5-0DE1-44E6-BDF7-87B3E7F5A84A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49928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3A0331-C818-4E72-9C0F-8EA76724C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804417-AEBF-45D3-8FDF-35AC78ADE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39FDF5-2202-4039-900B-3018079BF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F7C7E-3D1A-4FBD-A8A1-BB9931CB97AD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7760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0DEFD-96CD-4D19-A2F0-66963196A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5E5AA-9FCA-4A0D-B846-0F4C19D9B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93092-5554-470D-8657-AE7F16F6A1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27217-AEF3-4A4A-A2AF-02D596D38751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5910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0DC19-653C-4FFD-B5BA-C77A8D139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0A1E6-D3B1-45DC-8314-42E915A1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F4EA-6FA9-47B6-BAB8-0BD3C3722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99549-16EA-4D99-BB6E-2E0EEDF219F3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40436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65E556-C83F-4888-9990-BD61093E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D2BA4E-3CA5-4FA9-BB15-D6382CA8C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Master text styles</a:t>
            </a:r>
          </a:p>
          <a:p>
            <a:pPr lvl="1"/>
            <a:r>
              <a:rPr lang="en-GB" altLang="pt-PT"/>
              <a:t>Second level</a:t>
            </a:r>
          </a:p>
          <a:p>
            <a:pPr lvl="2"/>
            <a:r>
              <a:rPr lang="en-GB" altLang="pt-PT"/>
              <a:t>Third level</a:t>
            </a:r>
          </a:p>
          <a:p>
            <a:pPr lvl="3"/>
            <a:r>
              <a:rPr lang="en-GB" altLang="pt-PT"/>
              <a:t>Fourth level</a:t>
            </a:r>
          </a:p>
          <a:p>
            <a:pPr lvl="4"/>
            <a:r>
              <a:rPr lang="en-GB" altLang="pt-P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A0F9C5-EB74-45CB-A724-D4C6CA5B9C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A09FF91-3CC3-49DA-982A-A5DD1CA382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r>
              <a:rPr lang="en-GB"/>
              <a:t>PDF - Vocoder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BA8D45-5302-4DFA-A4A4-41A3B39397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E07927F-AB52-4131-9D44-54E723920DDE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0.png"/><Relationship Id="rId4" Type="http://schemas.openxmlformats.org/officeDocument/2006/relationships/image" Target="../media/image32.emf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E711794-B39D-4078-BB8F-49744A4E64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/>
              <a:t>Vocoder</a:t>
            </a:r>
            <a:endParaRPr lang="en-GB" altLang="pt-P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6EAD8D9-ED7D-492A-B99F-DB2585B870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/>
          <a:lstStyle/>
          <a:p>
            <a:pPr eaLnBrk="1" hangingPunct="1"/>
            <a:r>
              <a:rPr lang="pt-PT" altLang="pt-PT" sz="3600"/>
              <a:t>Processamento de Fala</a:t>
            </a:r>
          </a:p>
          <a:p>
            <a:pPr eaLnBrk="1" hangingPunct="1"/>
            <a:endParaRPr lang="pt-PT" altLang="pt-PT" sz="1600"/>
          </a:p>
          <a:p>
            <a:pPr eaLnBrk="1" hangingPunct="1"/>
            <a:endParaRPr lang="pt-PT" altLang="pt-PT" sz="1600"/>
          </a:p>
          <a:p>
            <a:pPr eaLnBrk="1" hangingPunct="1"/>
            <a:r>
              <a:rPr lang="pt-PT" altLang="pt-PT"/>
              <a:t>Carlos Eduardo de Meneses Ribeiro</a:t>
            </a:r>
            <a:endParaRPr lang="en-GB" alt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D22EA5DB-889B-4A33-A717-EF4FEAFC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2287" y="620211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Síntese de fala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52843FE7-C65E-4E4B-AEF7-354BD660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93990-B462-460D-83E0-D864A2247AB3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pt-PT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90BFE789-B936-4147-9251-E33976C6E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478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Janela de Hamming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10ED19-EA93-41E2-9894-D1D57881DA50}"/>
              </a:ext>
            </a:extLst>
          </p:cNvPr>
          <p:cNvGrpSpPr>
            <a:grpSpLocks/>
          </p:cNvGrpSpPr>
          <p:nvPr/>
        </p:nvGrpSpPr>
        <p:grpSpPr bwMode="auto">
          <a:xfrm>
            <a:off x="2987824" y="2780928"/>
            <a:ext cx="6121400" cy="3155950"/>
            <a:chOff x="3124200" y="3096907"/>
            <a:chExt cx="6120680" cy="3156672"/>
          </a:xfrm>
        </p:grpSpPr>
        <p:pic>
          <p:nvPicPr>
            <p:cNvPr id="11272" name="Picture 2">
              <a:extLst>
                <a:ext uri="{FF2B5EF4-FFF2-40B4-BE49-F238E27FC236}">
                  <a16:creationId xmlns:a16="http://schemas.microsoft.com/office/drawing/2014/main" id="{D811E5FA-59F9-46C9-8EB9-A532AF55B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096907"/>
              <a:ext cx="6120680" cy="3156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TextBox 3">
              <a:extLst>
                <a:ext uri="{FF2B5EF4-FFF2-40B4-BE49-F238E27FC236}">
                  <a16:creationId xmlns:a16="http://schemas.microsoft.com/office/drawing/2014/main" id="{A44E0214-074F-4C73-BC44-4AB8787EC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3573016"/>
              <a:ext cx="18181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PT" altLang="en-US" sz="1600">
                  <a:solidFill>
                    <a:srgbClr val="00B0F0"/>
                  </a:solidFill>
                </a:rPr>
                <a:t>Janela Retangular</a:t>
              </a:r>
            </a:p>
            <a:p>
              <a:r>
                <a:rPr lang="pt-PT" altLang="en-US" sz="1600">
                  <a:solidFill>
                    <a:srgbClr val="FF0000"/>
                  </a:solidFill>
                </a:rPr>
                <a:t>Janela de Hamming</a:t>
              </a:r>
              <a:endParaRPr lang="en-GB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560BE8D-FA98-4E40-A28A-49A5A829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412875"/>
            <a:ext cx="87739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Produto no domínio do tempo é equivalente à convolução no domínio da frequência.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Janela retangular altera demasiado o espectro original devido ao seu espectro tipo </a:t>
            </a:r>
            <a:r>
              <a:rPr lang="pt-PT" altLang="pt-PT" sz="1800" i="1" dirty="0" err="1"/>
              <a:t>sinc</a:t>
            </a:r>
            <a:r>
              <a:rPr lang="pt-PT" altLang="pt-PT" sz="1800" dirty="0"/>
              <a:t>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Outro tipo de janelas conseguem  menores alterações, como a janela de </a:t>
            </a:r>
            <a:r>
              <a:rPr lang="pt-PT" altLang="pt-PT" sz="1800" dirty="0" err="1"/>
              <a:t>hamming</a:t>
            </a:r>
            <a:r>
              <a:rPr lang="pt-PT" altLang="pt-PT" sz="1800" dirty="0"/>
              <a:t>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A ser utilizado o cálculo da </a:t>
            </a:r>
            <a:r>
              <a:rPr lang="pt-PT" altLang="pt-PT" sz="1800" dirty="0" err="1"/>
              <a:t>autocorrelação</a:t>
            </a:r>
            <a:r>
              <a:rPr lang="pt-PT" altLang="pt-PT" sz="1800" dirty="0"/>
              <a:t> para estimativa dos coeficientes LPC;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Melhor definição das harmónicas.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BEE4F-4B66-4770-B7AC-368C3912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" y="3239003"/>
            <a:ext cx="3609626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7DF7A1-706D-4338-8DA7-62718BDE1970}"/>
              </a:ext>
            </a:extLst>
          </p:cNvPr>
          <p:cNvSpPr txBox="1"/>
          <p:nvPr/>
        </p:nvSpPr>
        <p:spPr>
          <a:xfrm>
            <a:off x="3217446" y="48691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/>
              <a:t>n</a:t>
            </a:r>
            <a:endParaRPr lang="en-GB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6A85D0-0EBA-4B27-9EB2-67650E1A219D}"/>
                  </a:ext>
                </a:extLst>
              </p:cNvPr>
              <p:cNvSpPr txBox="1"/>
              <p:nvPr/>
            </p:nvSpPr>
            <p:spPr>
              <a:xfrm>
                <a:off x="8096572" y="5623703"/>
                <a:ext cx="6888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6A85D0-0EBA-4B27-9EB2-67650E1A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72" y="5623703"/>
                <a:ext cx="688892" cy="338554"/>
              </a:xfrm>
              <a:prstGeom prst="rect">
                <a:avLst/>
              </a:prstGeom>
              <a:blipFill>
                <a:blip r:embed="rId4"/>
                <a:stretch>
                  <a:fillRect l="-7080" t="-101818" r="-53097" b="-16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C50E24-05E8-4D8E-BF68-B7FD907753FD}"/>
                  </a:ext>
                </a:extLst>
              </p:cNvPr>
              <p:cNvSpPr txBox="1"/>
              <p:nvPr/>
            </p:nvSpPr>
            <p:spPr>
              <a:xfrm>
                <a:off x="3373233" y="5649112"/>
                <a:ext cx="6888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GB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C50E24-05E8-4D8E-BF68-B7FD907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33" y="5649112"/>
                <a:ext cx="688892" cy="338554"/>
              </a:xfrm>
              <a:prstGeom prst="rect">
                <a:avLst/>
              </a:prstGeom>
              <a:blipFill>
                <a:blip r:embed="rId5"/>
                <a:stretch>
                  <a:fillRect t="-101818" r="-66372" b="-16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4B979A-9F7D-45F2-B0DE-E0D343FF5E7A}"/>
                  </a:ext>
                </a:extLst>
              </p:cNvPr>
              <p:cNvSpPr txBox="1"/>
              <p:nvPr/>
            </p:nvSpPr>
            <p:spPr>
              <a:xfrm>
                <a:off x="5864308" y="5649112"/>
                <a:ext cx="6888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4B979A-9F7D-45F2-B0DE-E0D343FF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308" y="5649112"/>
                <a:ext cx="68889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E8403B-5A22-4533-B9B2-6BA5E4806324}"/>
                  </a:ext>
                </a:extLst>
              </p:cNvPr>
              <p:cNvSpPr txBox="1"/>
              <p:nvPr/>
            </p:nvSpPr>
            <p:spPr>
              <a:xfrm>
                <a:off x="8477164" y="5434201"/>
                <a:ext cx="6888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E8403B-5A22-4533-B9B2-6BA5E480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4" y="5434201"/>
                <a:ext cx="688892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2">
            <a:extLst>
              <a:ext uri="{FF2B5EF4-FFF2-40B4-BE49-F238E27FC236}">
                <a16:creationId xmlns:a16="http://schemas.microsoft.com/office/drawing/2014/main" id="{EB4B8DE1-160C-4297-B265-FE7F2A2D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471613"/>
            <a:ext cx="9144001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35FABB06-796D-4182-B919-E3C140AF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Síntese de fala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404A0AC5-C5D6-44E4-98D0-66A3AA1F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FB2B9-EDAC-4640-A0BF-838792E45E7F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pt-PT" sz="14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CC0125FC-EC57-438A-8B13-8D8E17662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478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Janela de Hamming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4" name="TextBox 3">
            <a:extLst>
              <a:ext uri="{FF2B5EF4-FFF2-40B4-BE49-F238E27FC236}">
                <a16:creationId xmlns:a16="http://schemas.microsoft.com/office/drawing/2014/main" id="{53939273-B837-4759-935A-29F04637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125663"/>
            <a:ext cx="181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altLang="en-US" sz="1600">
                <a:solidFill>
                  <a:srgbClr val="00B0F0"/>
                </a:solidFill>
              </a:rPr>
              <a:t>Janela Retangular</a:t>
            </a:r>
          </a:p>
          <a:p>
            <a:r>
              <a:rPr lang="pt-PT" altLang="en-US" sz="1600">
                <a:solidFill>
                  <a:srgbClr val="FF0000"/>
                </a:solidFill>
              </a:rPr>
              <a:t>Janela de Hamming</a:t>
            </a:r>
            <a:endParaRPr lang="en-GB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D0EDD5F7-2E8D-4F26-8671-830EF3A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11973E7B-50D1-4630-9DC5-0173DA08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62FD83-1CA3-459D-A310-0D20DB35E671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pt-PT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870C476-03E8-4016-B1C1-27904B37A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dirty="0" err="1"/>
              <a:t>Formantes</a:t>
            </a:r>
            <a:r>
              <a:rPr lang="pt-PT" altLang="pt-PT" dirty="0"/>
              <a:t> e ordem do filtro LPC</a:t>
            </a:r>
            <a:endParaRPr lang="en-GB" altLang="pt-PT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F11D7F-3081-44C2-9041-7F3DCD9EE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/>
            <a:r>
              <a:rPr lang="pt-PT" altLang="pt-PT" sz="2800"/>
              <a:t>Cada formante é modelada com um circuito ressonante de 2ª ordem, ou seja com preditores de 2ª ordem;</a:t>
            </a:r>
          </a:p>
          <a:p>
            <a:pPr eaLnBrk="1" hangingPunct="1"/>
            <a:r>
              <a:rPr lang="pt-PT" altLang="pt-PT" sz="2800"/>
              <a:t>Até à banda telefónica (4 kHz), são produzidas no máximo 4 formantes;</a:t>
            </a:r>
          </a:p>
          <a:p>
            <a:pPr eaLnBrk="1" hangingPunct="1"/>
            <a:r>
              <a:rPr lang="pt-PT" altLang="pt-PT" sz="2800"/>
              <a:t>A ordem mínima deve ser 2 vezes o número de formantes (2x4=8);</a:t>
            </a:r>
          </a:p>
          <a:p>
            <a:pPr eaLnBrk="1" hangingPunct="1"/>
            <a:endParaRPr lang="en-GB" altLang="pt-PT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>
            <a:extLst>
              <a:ext uri="{FF2B5EF4-FFF2-40B4-BE49-F238E27FC236}">
                <a16:creationId xmlns:a16="http://schemas.microsoft.com/office/drawing/2014/main" id="{D8B5E53C-C4E8-4194-AD5F-3FD53B6B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16387" name="Slide Number Placeholder 6">
            <a:extLst>
              <a:ext uri="{FF2B5EF4-FFF2-40B4-BE49-F238E27FC236}">
                <a16:creationId xmlns:a16="http://schemas.microsoft.com/office/drawing/2014/main" id="{1BB2FE46-69D0-4EAC-B66D-74C2FACA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7B353-5147-4E98-9F5F-64AAE61EC863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pt-PT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5668E44-B9F8-4A0F-9189-A5D51FD18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dirty="0"/>
              <a:t>Modelo do </a:t>
            </a:r>
            <a:r>
              <a:rPr lang="pt-PT" altLang="pt-PT" dirty="0" err="1"/>
              <a:t>tracto</a:t>
            </a:r>
            <a:r>
              <a:rPr lang="pt-PT" altLang="pt-PT" dirty="0"/>
              <a:t> vocal</a:t>
            </a:r>
            <a:endParaRPr lang="en-GB" altLang="pt-PT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4BD5A4-4326-4D42-B4CF-676FB67897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733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 sz="2000"/>
              <a:t>Vibração das pregas vocais modelada por 2 pólos (</a:t>
            </a:r>
            <a:r>
              <a:rPr lang="pt-PT" altLang="pt-PT" sz="2000" i="1"/>
              <a:t>z </a:t>
            </a:r>
            <a:r>
              <a:rPr lang="pt-PT" altLang="pt-PT" sz="2000">
                <a:sym typeface="Symbol" panose="05050102010706020507" pitchFamily="18" charset="2"/>
              </a:rPr>
              <a:t> </a:t>
            </a:r>
            <a:r>
              <a:rPr lang="pt-PT" altLang="pt-PT" sz="2000"/>
              <a:t>1);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 sz="2000"/>
              <a:t>Radiação nos lábios modelada por 1 zero (</a:t>
            </a:r>
            <a:r>
              <a:rPr lang="pt-PT" altLang="pt-PT" sz="2000" i="1"/>
              <a:t>z </a:t>
            </a:r>
            <a:r>
              <a:rPr lang="pt-PT" altLang="pt-PT" sz="2000">
                <a:sym typeface="Symbol" panose="05050102010706020507" pitchFamily="18" charset="2"/>
              </a:rPr>
              <a:t> </a:t>
            </a:r>
            <a:r>
              <a:rPr lang="pt-PT" altLang="pt-PT" sz="2000"/>
              <a:t>1);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 sz="2000"/>
              <a:t>Zona vozeada com total de 1 pólo anulado por um filtro de pré-ênfase com um zero :</a:t>
            </a:r>
            <a:endParaRPr lang="en-GB" altLang="pt-PT" sz="2000"/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4F2C061B-0827-4C04-92F8-6CA78C89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47339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14" name="Object 10">
            <a:extLst>
              <a:ext uri="{FF2B5EF4-FFF2-40B4-BE49-F238E27FC236}">
                <a16:creationId xmlns:a16="http://schemas.microsoft.com/office/drawing/2014/main" id="{23D8CFE8-025B-42B7-8BA3-6C8D6D4D9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656013"/>
          <a:ext cx="1981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ção" r:id="rId4" imgW="1028254" imgH="241195" progId="Equation.3">
                  <p:embed/>
                </p:oleObj>
              </mc:Choice>
              <mc:Fallback>
                <p:oleObj name="Equação" r:id="rId4" imgW="1028254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6013"/>
                        <a:ext cx="19812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>
            <a:extLst>
              <a:ext uri="{FF2B5EF4-FFF2-40B4-BE49-F238E27FC236}">
                <a16:creationId xmlns:a16="http://schemas.microsoft.com/office/drawing/2014/main" id="{A7B255A5-12C7-47B6-A0BA-CCB533D2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PT" altLang="pt-PT" sz="2000"/>
              <a:t>O filtro LPC passa a modelar (apenas) o tracto vocal;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1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>
            <a:extLst>
              <a:ext uri="{FF2B5EF4-FFF2-40B4-BE49-F238E27FC236}">
                <a16:creationId xmlns:a16="http://schemas.microsoft.com/office/drawing/2014/main" id="{82FECB6C-4AF6-4DD3-8418-48747742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17411" name="Slide Number Placeholder 6">
            <a:extLst>
              <a:ext uri="{FF2B5EF4-FFF2-40B4-BE49-F238E27FC236}">
                <a16:creationId xmlns:a16="http://schemas.microsoft.com/office/drawing/2014/main" id="{76BB2E0C-5BA2-4ACA-A3FE-1D83D933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F15A61-04C9-4822-9B2B-56275622F419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pt-PT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2FC7A8B-6F81-467C-B1F3-1D07FA43E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/>
              <a:t>Modelo do tracto vocal</a:t>
            </a:r>
            <a:endParaRPr lang="en-GB" altLang="pt-PT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124F2E0-B9E9-49D9-B291-9BA9AA3FC1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733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PT" sz="2000"/>
              <a:t>Vibração das pregas vocais modelada por 2 pólos (</a:t>
            </a:r>
            <a:r>
              <a:rPr lang="pt-PT" altLang="pt-PT" sz="2000" i="1"/>
              <a:t>z </a:t>
            </a:r>
            <a:r>
              <a:rPr lang="pt-PT" altLang="pt-PT" sz="2000">
                <a:sym typeface="Symbol" panose="05050102010706020507" pitchFamily="18" charset="2"/>
              </a:rPr>
              <a:t> </a:t>
            </a:r>
            <a:r>
              <a:rPr lang="pt-PT" altLang="pt-PT" sz="2000"/>
              <a:t>1);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 sz="2000"/>
              <a:t>Radiação nos lábios modelada por 1 zero (</a:t>
            </a:r>
            <a:r>
              <a:rPr lang="pt-PT" altLang="pt-PT" sz="2000" i="1"/>
              <a:t>z </a:t>
            </a:r>
            <a:r>
              <a:rPr lang="pt-PT" altLang="pt-PT" sz="2000">
                <a:sym typeface="Symbol" panose="05050102010706020507" pitchFamily="18" charset="2"/>
              </a:rPr>
              <a:t> </a:t>
            </a:r>
            <a:r>
              <a:rPr lang="pt-PT" altLang="pt-PT" sz="2000"/>
              <a:t>1);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 sz="2000"/>
              <a:t>Zona vozeada com total de 1 pólo anulado por um filtro de pré-ênfase com um zero :</a:t>
            </a:r>
            <a:endParaRPr lang="en-GB" altLang="pt-PT" sz="2000"/>
          </a:p>
        </p:txBody>
      </p:sp>
      <p:graphicFrame>
        <p:nvGraphicFramePr>
          <p:cNvPr id="17414" name="Object 10">
            <a:extLst>
              <a:ext uri="{FF2B5EF4-FFF2-40B4-BE49-F238E27FC236}">
                <a16:creationId xmlns:a16="http://schemas.microsoft.com/office/drawing/2014/main" id="{D4DC10E9-D2BF-4AD0-AEB3-06D9BABED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656013"/>
          <a:ext cx="1981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ção" r:id="rId3" imgW="1028254" imgH="241195" progId="Equation.3">
                  <p:embed/>
                </p:oleObj>
              </mc:Choice>
              <mc:Fallback>
                <p:oleObj name="Equação" r:id="rId3" imgW="1028254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6013"/>
                        <a:ext cx="19812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2">
            <a:extLst>
              <a:ext uri="{FF2B5EF4-FFF2-40B4-BE49-F238E27FC236}">
                <a16:creationId xmlns:a16="http://schemas.microsoft.com/office/drawing/2014/main" id="{15450D00-8E6A-447A-926F-B7337088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373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PT" altLang="pt-PT" sz="2000" dirty="0"/>
              <a:t>O filtro LPC passa a modelar (apenas) o </a:t>
            </a:r>
            <a:r>
              <a:rPr lang="pt-PT" altLang="pt-PT" sz="2000" dirty="0" err="1"/>
              <a:t>tracto</a:t>
            </a:r>
            <a:r>
              <a:rPr lang="pt-PT" altLang="pt-PT" sz="2000" dirty="0"/>
              <a:t> vocal;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77218-2FD4-4926-A0FF-AF871F85D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292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PT" altLang="pt-PT" sz="2000" dirty="0"/>
              <a:t>Melhor modelação do espectro das tramas vozeada pois a gama dinâmica é diminuída;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 sz="2000" dirty="0"/>
              <a:t>Nas zonas não vozeadas não se </a:t>
            </a:r>
            <a:r>
              <a:rPr lang="pt-PT" altLang="pt-PT" sz="2000"/>
              <a:t>coloca pré-ênfase;</a:t>
            </a:r>
            <a:endParaRPr lang="en-GB" altLang="pt-PT" sz="2000" dirty="0"/>
          </a:p>
        </p:txBody>
      </p:sp>
      <p:grpSp>
        <p:nvGrpSpPr>
          <p:cNvPr id="17417" name="Group 3">
            <a:extLst>
              <a:ext uri="{FF2B5EF4-FFF2-40B4-BE49-F238E27FC236}">
                <a16:creationId xmlns:a16="http://schemas.microsoft.com/office/drawing/2014/main" id="{D3B8DEE8-475E-4379-A886-CCC5652C32D6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914400"/>
            <a:ext cx="5334000" cy="4000500"/>
            <a:chOff x="3707904" y="914400"/>
            <a:chExt cx="5334000" cy="4000500"/>
          </a:xfrm>
        </p:grpSpPr>
        <p:pic>
          <p:nvPicPr>
            <p:cNvPr id="17418" name="Picture 2">
              <a:extLst>
                <a:ext uri="{FF2B5EF4-FFF2-40B4-BE49-F238E27FC236}">
                  <a16:creationId xmlns:a16="http://schemas.microsoft.com/office/drawing/2014/main" id="{C08A0DE0-6179-4E8D-8FE1-2D22AA82D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914400"/>
              <a:ext cx="5334000" cy="400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Box 11">
              <a:extLst>
                <a:ext uri="{FF2B5EF4-FFF2-40B4-BE49-F238E27FC236}">
                  <a16:creationId xmlns:a16="http://schemas.microsoft.com/office/drawing/2014/main" id="{F54ECCE5-244F-49F0-B548-4374AC539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607" y="1680855"/>
              <a:ext cx="15119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PT" altLang="en-US" sz="1600">
                  <a:solidFill>
                    <a:srgbClr val="00B0F0"/>
                  </a:solidFill>
                </a:rPr>
                <a:t>Sem pré-ênfase</a:t>
              </a:r>
            </a:p>
            <a:p>
              <a:r>
                <a:rPr lang="pt-PT" altLang="en-US" sz="1600">
                  <a:solidFill>
                    <a:srgbClr val="FF0000"/>
                  </a:solidFill>
                </a:rPr>
                <a:t>Com pré-ênfase</a:t>
              </a:r>
              <a:endParaRPr lang="en-GB" altLang="en-US" sz="16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A38191BD-777F-4823-A710-34946248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Síntese de fala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80F55F02-E6CC-42FD-84A1-8A997DB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C4979-A848-4B9F-BB2E-1D4710336BCF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pt-PT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A99FBB7-C7F8-4FFB-919F-BDAD3E0FC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478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Vocoder LPC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5843" name="Picture 3" descr="fig44">
            <a:extLst>
              <a:ext uri="{FF2B5EF4-FFF2-40B4-BE49-F238E27FC236}">
                <a16:creationId xmlns:a16="http://schemas.microsoft.com/office/drawing/2014/main" id="{EB83C5F2-9D53-41C1-BFD7-EE7F459F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76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7A927CC6-097D-462B-8E9A-C3DE041C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66570CE-D465-4729-B33A-F883CEEC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8BAF1-3C14-4DF1-913C-0167F443C659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pt-PT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0FA92AD-2EF8-4A24-A3E4-807304A22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eaLnBrk="1" hangingPunct="1"/>
            <a:r>
              <a:rPr lang="pt-PT" altLang="pt-PT" dirty="0">
                <a:solidFill>
                  <a:schemeClr val="tx1"/>
                </a:solidFill>
                <a:cs typeface="Times New Roman" panose="02020603050405020304" pitchFamily="18" charset="0"/>
              </a:rPr>
              <a:t>Entrada do Filtro LPC</a:t>
            </a:r>
            <a:endParaRPr lang="en-GB" altLang="pt-PT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5BC45-3DBF-4F62-98F5-6B2340FB9BF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5831" y="4564747"/>
            <a:ext cx="3281986" cy="9106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0AABF-991B-4B20-B7B7-A1FA43E4786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1167" y="4597757"/>
            <a:ext cx="3281986" cy="9106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20492" name="TextBox 18">
            <a:extLst>
              <a:ext uri="{FF2B5EF4-FFF2-40B4-BE49-F238E27FC236}">
                <a16:creationId xmlns:a16="http://schemas.microsoft.com/office/drawing/2014/main" id="{25D8ABEA-E4EC-4BD3-9CEC-9BF21AB1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58888"/>
            <a:ext cx="2614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altLang="en-US" sz="2000" b="1" dirty="0"/>
              <a:t>Trama vozeada</a:t>
            </a:r>
            <a:r>
              <a:rPr lang="pt-PT" altLang="en-US" sz="2000" dirty="0"/>
              <a:t> 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67914625-1AB5-45D4-B633-11D7E001A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339787"/>
            <a:ext cx="2614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altLang="en-US" sz="2000" b="1" dirty="0"/>
              <a:t>Trama não vozeada</a:t>
            </a:r>
            <a:r>
              <a:rPr lang="pt-PT" altLang="en-US" sz="2000" dirty="0"/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37F2AB-78F3-4867-9D04-ADD876B7EC7B}"/>
              </a:ext>
            </a:extLst>
          </p:cNvPr>
          <p:cNvCxnSpPr>
            <a:cxnSpLocks/>
          </p:cNvCxnSpPr>
          <p:nvPr/>
        </p:nvCxnSpPr>
        <p:spPr bwMode="auto">
          <a:xfrm>
            <a:off x="4355976" y="1539842"/>
            <a:ext cx="0" cy="39686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5">
            <a:extLst>
              <a:ext uri="{FF2B5EF4-FFF2-40B4-BE49-F238E27FC236}">
                <a16:creationId xmlns:a16="http://schemas.microsoft.com/office/drawing/2014/main" id="{D966C235-F310-41D7-85C3-23D0065F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8605"/>
            <a:ext cx="3672408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dirty="0"/>
              <a:t>- Entrada - ruído branco e gaussiano (média nula e variância unitária);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dirty="0"/>
              <a:t>- Modela o ar que sai dos pulmões e que não sofre o efeito da vibração das pregas vocais;</a:t>
            </a:r>
            <a:endParaRPr lang="en-GB" altLang="pt-PT" sz="20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6B04BD6-06A8-487A-94F2-DFA812F5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00808"/>
            <a:ext cx="350759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r>
              <a:rPr lang="pt-PT" altLang="pt-PT" sz="2000" dirty="0"/>
              <a:t>Entrada – pulsos glotais com o período de </a:t>
            </a:r>
            <a:r>
              <a:rPr lang="pt-PT" altLang="pt-PT" sz="2000" dirty="0" err="1"/>
              <a:t>pitch</a:t>
            </a:r>
            <a:r>
              <a:rPr lang="pt-PT" altLang="pt-PT" sz="2000" dirty="0"/>
              <a:t>;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r>
              <a:rPr lang="pt-PT" altLang="pt-PT" sz="2000" dirty="0" err="1"/>
              <a:t>Iinterpolação</a:t>
            </a:r>
            <a:r>
              <a:rPr lang="pt-PT" altLang="pt-PT" sz="2000" dirty="0"/>
              <a:t> do ganho </a:t>
            </a:r>
            <a:r>
              <a:rPr lang="pt-PT" altLang="pt-PT" sz="2000" dirty="0" err="1"/>
              <a:t>pitch</a:t>
            </a:r>
            <a:r>
              <a:rPr lang="pt-PT" altLang="pt-PT" sz="2000" dirty="0"/>
              <a:t> a </a:t>
            </a:r>
            <a:r>
              <a:rPr lang="pt-PT" altLang="pt-PT" sz="2000" dirty="0" err="1"/>
              <a:t>pitch</a:t>
            </a:r>
            <a:r>
              <a:rPr lang="pt-PT" altLang="pt-PT" sz="2000" dirty="0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dirty="0"/>
              <a:t>- Modela o ar que sai dos pulmões e que sofre o efeito da vibração das pregas vocais;</a:t>
            </a:r>
            <a:endParaRPr lang="en-GB" altLang="pt-PT" sz="2000" dirty="0"/>
          </a:p>
        </p:txBody>
      </p:sp>
    </p:spTree>
    <p:extLst>
      <p:ext uri="{BB962C8B-B14F-4D97-AF65-F5344CB8AC3E}">
        <p14:creationId xmlns:p14="http://schemas.microsoft.com/office/powerpoint/2010/main" val="11042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7A927CC6-097D-462B-8E9A-C3DE041C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66570CE-D465-4729-B33A-F883CEEC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8BAF1-3C14-4DF1-913C-0167F443C659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pt-PT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0FA92AD-2EF8-4A24-A3E4-807304A22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eaLnBrk="1" hangingPunct="1"/>
            <a:r>
              <a:rPr lang="pt-PT" altLang="pt-PT" dirty="0">
                <a:solidFill>
                  <a:schemeClr val="tx1"/>
                </a:solidFill>
                <a:cs typeface="Times New Roman" panose="02020603050405020304" pitchFamily="18" charset="0"/>
              </a:rPr>
              <a:t>Interpolação do Ganho</a:t>
            </a:r>
            <a:endParaRPr lang="en-GB" altLang="pt-PT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9" name="Rectangle 5">
            <a:extLst>
              <a:ext uri="{FF2B5EF4-FFF2-40B4-BE49-F238E27FC236}">
                <a16:creationId xmlns:a16="http://schemas.microsoft.com/office/drawing/2014/main" id="{8CF7FB6E-C134-4FFA-89B3-7A3F86A5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575" y="1874143"/>
            <a:ext cx="490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i="1" dirty="0"/>
              <a:t>G</a:t>
            </a:r>
            <a:r>
              <a:rPr lang="pt-PT" altLang="pt-PT" sz="2000" dirty="0"/>
              <a:t>a</a:t>
            </a:r>
            <a:endParaRPr lang="en-GB" altLang="pt-PT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5EAE92-3A80-4077-A4F1-6FC7DA359D5B}"/>
              </a:ext>
            </a:extLst>
          </p:cNvPr>
          <p:cNvCxnSpPr>
            <a:cxnSpLocks/>
          </p:cNvCxnSpPr>
          <p:nvPr/>
        </p:nvCxnSpPr>
        <p:spPr bwMode="auto">
          <a:xfrm>
            <a:off x="1331640" y="2708920"/>
            <a:ext cx="3528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1020E2-6E4A-4C55-9A02-CAF548D3399B}"/>
              </a:ext>
            </a:extLst>
          </p:cNvPr>
          <p:cNvCxnSpPr>
            <a:cxnSpLocks/>
          </p:cNvCxnSpPr>
          <p:nvPr/>
        </p:nvCxnSpPr>
        <p:spPr bwMode="auto">
          <a:xfrm>
            <a:off x="4860032" y="2708920"/>
            <a:ext cx="3528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5BA67-5234-46E6-BEA5-7594CB5309C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79912" y="2204864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88EE42-DA31-4B3A-92B2-16B4A3CAE00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0072" y="2204864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DB6744-B282-4706-A8BD-E557CD64FFCD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0232" y="2204864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945408-43B6-4C0A-86AC-4BBBD71A3155}"/>
              </a:ext>
            </a:extLst>
          </p:cNvPr>
          <p:cNvCxnSpPr>
            <a:cxnSpLocks/>
          </p:cNvCxnSpPr>
          <p:nvPr/>
        </p:nvCxnSpPr>
        <p:spPr bwMode="auto">
          <a:xfrm flipV="1">
            <a:off x="8100392" y="2204864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">
            <a:extLst>
              <a:ext uri="{FF2B5EF4-FFF2-40B4-BE49-F238E27FC236}">
                <a16:creationId xmlns:a16="http://schemas.microsoft.com/office/drawing/2014/main" id="{3726333C-FD8E-4403-B16E-7C781FF6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870" y="1856817"/>
            <a:ext cx="490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i="1" dirty="0"/>
              <a:t>G</a:t>
            </a:r>
            <a:endParaRPr lang="en-GB" altLang="pt-PT" sz="2000" dirty="0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77CB6BDD-7092-44C4-88EA-F76E349FE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970" y="1778783"/>
            <a:ext cx="1461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dirty="0"/>
              <a:t>2/3</a:t>
            </a:r>
            <a:r>
              <a:rPr lang="pt-PT" altLang="pt-PT" sz="2000" i="1" dirty="0"/>
              <a:t>G</a:t>
            </a:r>
            <a:r>
              <a:rPr lang="pt-PT" altLang="pt-PT" sz="2000" dirty="0"/>
              <a:t>a+1/3</a:t>
            </a:r>
            <a:r>
              <a:rPr lang="pt-PT" altLang="pt-PT" sz="2000" i="1" dirty="0"/>
              <a:t>G</a:t>
            </a:r>
            <a:endParaRPr lang="en-GB" altLang="pt-PT" sz="2000" i="1" dirty="0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EC4903C2-6740-43C8-9423-4A08118C0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355" y="1743417"/>
            <a:ext cx="1461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dirty="0"/>
              <a:t>1/3</a:t>
            </a:r>
            <a:r>
              <a:rPr lang="pt-PT" altLang="pt-PT" sz="2000" i="1" dirty="0"/>
              <a:t>G</a:t>
            </a:r>
            <a:r>
              <a:rPr lang="pt-PT" altLang="pt-PT" sz="2000" dirty="0"/>
              <a:t>a+2/3</a:t>
            </a:r>
            <a:r>
              <a:rPr lang="pt-PT" altLang="pt-PT" sz="2000" i="1" dirty="0"/>
              <a:t>G</a:t>
            </a:r>
            <a:endParaRPr lang="en-GB" altLang="pt-PT" sz="2000" i="1" dirty="0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2FD4182D-601B-4AAF-A8F4-0EA54E081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575" y="3170287"/>
            <a:ext cx="490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i="1" dirty="0"/>
              <a:t>G</a:t>
            </a:r>
            <a:r>
              <a:rPr lang="pt-PT" altLang="pt-PT" sz="2000" dirty="0"/>
              <a:t>a</a:t>
            </a:r>
            <a:endParaRPr lang="en-GB" altLang="pt-PT" sz="2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B86732-8089-4FC0-B60E-0007B63CFF4F}"/>
              </a:ext>
            </a:extLst>
          </p:cNvPr>
          <p:cNvCxnSpPr>
            <a:cxnSpLocks/>
          </p:cNvCxnSpPr>
          <p:nvPr/>
        </p:nvCxnSpPr>
        <p:spPr bwMode="auto">
          <a:xfrm>
            <a:off x="1331640" y="4005064"/>
            <a:ext cx="3528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A77BE0-CCE8-487B-AD6B-335AAB4DA3EE}"/>
              </a:ext>
            </a:extLst>
          </p:cNvPr>
          <p:cNvCxnSpPr>
            <a:cxnSpLocks/>
          </p:cNvCxnSpPr>
          <p:nvPr/>
        </p:nvCxnSpPr>
        <p:spPr bwMode="auto">
          <a:xfrm>
            <a:off x="4860032" y="4005064"/>
            <a:ext cx="3528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169DD1-C550-4F74-BA17-053D8054F248}"/>
              </a:ext>
            </a:extLst>
          </p:cNvPr>
          <p:cNvCxnSpPr>
            <a:cxnSpLocks/>
          </p:cNvCxnSpPr>
          <p:nvPr/>
        </p:nvCxnSpPr>
        <p:spPr bwMode="auto">
          <a:xfrm flipV="1">
            <a:off x="3779912" y="3501008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A72379-51DD-4B03-9F9A-9E29AF64930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0072" y="3789040"/>
            <a:ext cx="0" cy="504056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6DF172-772A-475A-9D48-8BCE25E3A79C}"/>
              </a:ext>
            </a:extLst>
          </p:cNvPr>
          <p:cNvSpPr txBox="1"/>
          <p:nvPr/>
        </p:nvSpPr>
        <p:spPr>
          <a:xfrm>
            <a:off x="5204277" y="3640988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Ruido branco</a:t>
            </a:r>
            <a:endParaRPr lang="en-GB" sz="2000" dirty="0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B7C3AE0F-A52E-46D9-AC27-008BC2382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063" y="4514575"/>
            <a:ext cx="335969" cy="40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i="1" dirty="0"/>
              <a:t>G</a:t>
            </a:r>
            <a:endParaRPr lang="en-GB" altLang="pt-PT" sz="2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7CF4CA-413E-4942-96C4-98C653856B0B}"/>
              </a:ext>
            </a:extLst>
          </p:cNvPr>
          <p:cNvCxnSpPr>
            <a:cxnSpLocks/>
          </p:cNvCxnSpPr>
          <p:nvPr/>
        </p:nvCxnSpPr>
        <p:spPr bwMode="auto">
          <a:xfrm>
            <a:off x="1331640" y="5373216"/>
            <a:ext cx="3528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27B655-912E-428F-BA85-A5BCE30FCFF7}"/>
              </a:ext>
            </a:extLst>
          </p:cNvPr>
          <p:cNvCxnSpPr>
            <a:cxnSpLocks/>
          </p:cNvCxnSpPr>
          <p:nvPr/>
        </p:nvCxnSpPr>
        <p:spPr bwMode="auto">
          <a:xfrm>
            <a:off x="4860032" y="5373216"/>
            <a:ext cx="3528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5EE64A-2E9C-4339-B3C3-92AACB61922E}"/>
              </a:ext>
            </a:extLst>
          </p:cNvPr>
          <p:cNvCxnSpPr>
            <a:cxnSpLocks/>
          </p:cNvCxnSpPr>
          <p:nvPr/>
        </p:nvCxnSpPr>
        <p:spPr bwMode="auto">
          <a:xfrm flipV="1">
            <a:off x="4860032" y="4869160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FCDC2F-CDC9-47FA-B351-30F6CF6C8EBE}"/>
              </a:ext>
            </a:extLst>
          </p:cNvPr>
          <p:cNvSpPr txBox="1"/>
          <p:nvPr/>
        </p:nvSpPr>
        <p:spPr>
          <a:xfrm>
            <a:off x="3243076" y="4981178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Ruido branco</a:t>
            </a:r>
            <a:endParaRPr lang="en-GB" sz="2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10D77E-40F9-4600-8EB0-F8F2C9C8B9F3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4869160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5A9789-6767-41E6-A8C8-A50978195562}"/>
              </a:ext>
            </a:extLst>
          </p:cNvPr>
          <p:cNvCxnSpPr>
            <a:cxnSpLocks/>
          </p:cNvCxnSpPr>
          <p:nvPr/>
        </p:nvCxnSpPr>
        <p:spPr bwMode="auto">
          <a:xfrm flipV="1">
            <a:off x="7740352" y="4869160"/>
            <a:ext cx="0" cy="5040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">
            <a:extLst>
              <a:ext uri="{FF2B5EF4-FFF2-40B4-BE49-F238E27FC236}">
                <a16:creationId xmlns:a16="http://schemas.microsoft.com/office/drawing/2014/main" id="{84898309-31F1-4D92-B4EA-5BB7767F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596" y="4525148"/>
            <a:ext cx="490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i="1" dirty="0"/>
              <a:t>G</a:t>
            </a:r>
            <a:endParaRPr lang="en-GB" altLang="pt-PT" sz="2000" dirty="0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548EDE58-B9F7-4954-92A6-B424F5AF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756" y="4581128"/>
            <a:ext cx="490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i="1" dirty="0"/>
              <a:t>G</a:t>
            </a:r>
            <a:endParaRPr lang="en-GB" altLang="pt-PT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695BD8-8641-4B23-B328-D9F116DADF5B}"/>
                  </a:ext>
                </a:extLst>
              </p:cNvPr>
              <p:cNvSpPr txBox="1"/>
              <p:nvPr/>
            </p:nvSpPr>
            <p:spPr>
              <a:xfrm flipH="1">
                <a:off x="3779912" y="2688153"/>
                <a:ext cx="1676400" cy="3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GB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𝑎𝑛𝑡𝑒𝑟𝑖𝑜𝑟𝑒𝑠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695BD8-8641-4B23-B328-D9F116DA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79912" y="2688153"/>
                <a:ext cx="1676400" cy="396519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151CDB-7D51-45D9-AB29-D9D871FB4A1D}"/>
              </a:ext>
            </a:extLst>
          </p:cNvPr>
          <p:cNvCxnSpPr>
            <a:cxnSpLocks/>
          </p:cNvCxnSpPr>
          <p:nvPr/>
        </p:nvCxnSpPr>
        <p:spPr bwMode="auto">
          <a:xfrm flipH="1">
            <a:off x="3849489" y="3084672"/>
            <a:ext cx="1354788" cy="0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2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EF352BEA-4EAF-4921-AE3A-635FCA1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Síntese de fala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F4B5DE69-5DB6-4D48-AF5C-6E733317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67D3D-096C-499C-BAD3-817669AE97A8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pt-PT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B39B1B2-D39E-4866-B4A3-34B1B938C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478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Modelo do pulso glotal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0729" name="Picture 9">
            <a:extLst>
              <a:ext uri="{FF2B5EF4-FFF2-40B4-BE49-F238E27FC236}">
                <a16:creationId xmlns:a16="http://schemas.microsoft.com/office/drawing/2014/main" id="{7DBF79FE-DB62-41E7-9683-C3B7A22E64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05000"/>
            <a:ext cx="4800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6EB21E71-0189-426A-9E47-DDFD5F8D2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5286375"/>
          <a:ext cx="3619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r:id="rId4" imgW="3238500" imgH="736600" progId="Equation.3">
                  <p:embed/>
                </p:oleObj>
              </mc:Choice>
              <mc:Fallback>
                <p:oleObj r:id="rId4" imgW="3238500" imgH="736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286375"/>
                        <a:ext cx="3619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 Box 13">
            <a:extLst>
              <a:ext uri="{FF2B5EF4-FFF2-40B4-BE49-F238E27FC236}">
                <a16:creationId xmlns:a16="http://schemas.microsoft.com/office/drawing/2014/main" id="{E5637CB8-C86F-4C09-B846-A76CBADF3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79613"/>
            <a:ext cx="32766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PT" altLang="pt-PT" sz="2000" dirty="0"/>
              <a:t> Vibração das cordas vocais modelada por 2 </a:t>
            </a:r>
            <a:r>
              <a:rPr lang="pt-PT" altLang="pt-PT" sz="2000" dirty="0" err="1"/>
              <a:t>pólos</a:t>
            </a:r>
            <a:r>
              <a:rPr lang="pt-PT" altLang="pt-PT" sz="2000" dirty="0"/>
              <a:t> (</a:t>
            </a:r>
            <a:r>
              <a:rPr lang="pt-PT" altLang="pt-PT" sz="2000" i="1" dirty="0"/>
              <a:t>z </a:t>
            </a:r>
            <a:r>
              <a:rPr lang="pt-PT" altLang="pt-PT" sz="2000" dirty="0">
                <a:sym typeface="Symbol" panose="05050102010706020507" pitchFamily="18" charset="2"/>
              </a:rPr>
              <a:t> </a:t>
            </a:r>
            <a:r>
              <a:rPr lang="pt-PT" altLang="pt-PT" sz="2000" dirty="0"/>
              <a:t>1);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PT" sz="2000" dirty="0"/>
              <a:t> Radiação nos lábios modelada por 1 zero (</a:t>
            </a:r>
            <a:r>
              <a:rPr lang="pt-PT" altLang="pt-PT" sz="2000" i="1" dirty="0"/>
              <a:t>z </a:t>
            </a:r>
            <a:r>
              <a:rPr lang="pt-PT" altLang="pt-PT" sz="2000" dirty="0">
                <a:sym typeface="Symbol" panose="05050102010706020507" pitchFamily="18" charset="2"/>
              </a:rPr>
              <a:t> </a:t>
            </a:r>
            <a:r>
              <a:rPr lang="pt-PT" altLang="pt-PT" sz="2000" dirty="0"/>
              <a:t>1);</a:t>
            </a:r>
            <a:endParaRPr lang="pt-PT" altLang="pt-PT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F20FE4AF-E366-4C8A-961A-8626A7811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81625"/>
          <a:ext cx="4191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6" imgW="2946400" imgH="508000" progId="Equation.3">
                  <p:embed/>
                </p:oleObj>
              </mc:Choice>
              <mc:Fallback>
                <p:oleObj name="Equation" r:id="rId6" imgW="2946400" imgH="508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81625"/>
                        <a:ext cx="4191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>
            <a:extLst>
              <a:ext uri="{FF2B5EF4-FFF2-40B4-BE49-F238E27FC236}">
                <a16:creationId xmlns:a16="http://schemas.microsoft.com/office/drawing/2014/main" id="{1AFE9563-0EAF-4B12-918C-3C13C8BF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altLang="pt-PT" sz="2000"/>
              <a:t>Modelo do pulso glotal de </a:t>
            </a:r>
            <a:r>
              <a:rPr lang="pt-PT" altLang="pt-PT" sz="2000">
                <a:cs typeface="Times New Roman" panose="02020603050405020304" pitchFamily="18" charset="0"/>
              </a:rPr>
              <a:t>Rosenberg: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build="p" autoUpdateAnimBg="0"/>
      <p:bldP spid="307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7A927CC6-097D-462B-8E9A-C3DE041C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66570CE-D465-4729-B33A-F883CEEC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8BAF1-3C14-4DF1-913C-0167F443C659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pt-PT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0FA92AD-2EF8-4A24-A3E4-807304A22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eaLnBrk="1" hangingPunct="1"/>
            <a:r>
              <a:rPr lang="pt-PT" altLang="pt-PT" dirty="0">
                <a:solidFill>
                  <a:schemeClr val="tx1"/>
                </a:solidFill>
                <a:cs typeface="Times New Roman" panose="02020603050405020304" pitchFamily="18" charset="0"/>
              </a:rPr>
              <a:t>Filtragem LPC</a:t>
            </a:r>
            <a:endParaRPr lang="en-GB" altLang="pt-PT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485" name="Object 1">
            <a:extLst>
              <a:ext uri="{FF2B5EF4-FFF2-40B4-BE49-F238E27FC236}">
                <a16:creationId xmlns:a16="http://schemas.microsoft.com/office/drawing/2014/main" id="{0910B0F5-9ADC-4A0C-9677-3870D1859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560388" y="2563813"/>
          <a:ext cx="9947276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Document" r:id="rId3" imgW="5401235" imgH="488879" progId="Word.Document.12">
                  <p:embed/>
                </p:oleObj>
              </mc:Choice>
              <mc:Fallback>
                <p:oleObj name="Document" r:id="rId3" imgW="5401235" imgH="488879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60388" y="2563813"/>
                        <a:ext cx="9947276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>
            <a:extLst>
              <a:ext uri="{FF2B5EF4-FFF2-40B4-BE49-F238E27FC236}">
                <a16:creationId xmlns:a16="http://schemas.microsoft.com/office/drawing/2014/main" id="{C453BB23-3AC8-4421-A42E-2586811A5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3457575"/>
          <a:ext cx="9721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Document" r:id="rId5" imgW="5401235" imgH="592199" progId="Word.Document.12">
                  <p:embed/>
                </p:oleObj>
              </mc:Choice>
              <mc:Fallback>
                <p:oleObj name="Document" r:id="rId5" imgW="5401235" imgH="59219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457575"/>
                        <a:ext cx="9721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A3EC6B4D-DB12-4AF8-96C9-E981C0EE8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1441450"/>
          <a:ext cx="24622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r:id="rId7" imgW="1727200" imgH="622300" progId="Equation.3">
                  <p:embed/>
                </p:oleObj>
              </mc:Choice>
              <mc:Fallback>
                <p:oleObj r:id="rId7" imgW="1727200" imgH="622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441450"/>
                        <a:ext cx="246221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5F18DA-2ABB-4351-85C0-754737FD589F}"/>
              </a:ext>
            </a:extLst>
          </p:cNvPr>
          <p:cNvCxnSpPr>
            <a:cxnSpLocks/>
          </p:cNvCxnSpPr>
          <p:nvPr/>
        </p:nvCxnSpPr>
        <p:spPr bwMode="auto">
          <a:xfrm flipV="1">
            <a:off x="4806950" y="2959100"/>
            <a:ext cx="2357438" cy="53181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F1783F75-7843-4746-9A81-43169573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C305978F-F926-4C37-AC03-2025A022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7D6F3-788C-4BFA-9A0F-133FECC3F681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pt-PT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B65E404-7423-4EE1-ADE5-666254C59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/>
              <a:t>Sumário</a:t>
            </a:r>
            <a:endParaRPr lang="en-GB" altLang="pt-PT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C6640BB-B6F2-4F79-97CB-8BC554F3C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6453188" cy="45720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Vocoder</a:t>
            </a:r>
            <a:endParaRPr lang="pt-PT" altLang="pt-PT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>
                <a:latin typeface="Times" panose="02020603050405020304" pitchFamily="18" charset="0"/>
                <a:cs typeface="Times New Roman" panose="02020603050405020304" pitchFamily="18" charset="0"/>
              </a:rPr>
              <a:t>Divisão em tramas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>
                <a:latin typeface="Times" panose="02020603050405020304" pitchFamily="18" charset="0"/>
                <a:cs typeface="Times New Roman" panose="02020603050405020304" pitchFamily="18" charset="0"/>
              </a:rPr>
              <a:t>Estimação do </a:t>
            </a:r>
            <a:r>
              <a:rPr lang="pt-PT" altLang="pt-PT" sz="2000" i="1" dirty="0" err="1">
                <a:latin typeface="Times" panose="02020603050405020304" pitchFamily="18" charset="0"/>
                <a:cs typeface="Times New Roman" panose="02020603050405020304" pitchFamily="18" charset="0"/>
              </a:rPr>
              <a:t>pitch</a:t>
            </a:r>
            <a:endParaRPr lang="pt-PT" altLang="pt-PT" sz="2000" i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>
                <a:latin typeface="Times" panose="02020603050405020304" pitchFamily="18" charset="0"/>
                <a:cs typeface="Times New Roman" panose="02020603050405020304" pitchFamily="18" charset="0"/>
              </a:rPr>
              <a:t>Estimação dos coeficientes </a:t>
            </a:r>
            <a:r>
              <a:rPr lang="pt-PT" altLang="pt-PT" sz="2000" dirty="0"/>
              <a:t>LPC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 err="1"/>
              <a:t>Formantes</a:t>
            </a:r>
            <a:r>
              <a:rPr lang="pt-PT" altLang="pt-PT" sz="2000" dirty="0"/>
              <a:t> e ordem do filtro LPC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/>
              <a:t>Janela de </a:t>
            </a:r>
            <a:r>
              <a:rPr lang="pt-PT" altLang="pt-PT" sz="2000" dirty="0" err="1"/>
              <a:t>Hamming</a:t>
            </a:r>
            <a:endParaRPr lang="pt-PT" altLang="pt-PT" sz="2000" dirty="0"/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/>
              <a:t>Filtro de síntese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>
                <a:cs typeface="Times New Roman" panose="02020603050405020304" pitchFamily="18" charset="0"/>
              </a:rPr>
              <a:t>Modelo do trato vocal e Pré-ênfase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>
                <a:cs typeface="Times New Roman" panose="02020603050405020304" pitchFamily="18" charset="0"/>
              </a:rPr>
              <a:t>Entrada do filtro LPC e interpolação do ganho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>
                <a:cs typeface="Times New Roman" panose="02020603050405020304" pitchFamily="18" charset="0"/>
              </a:rPr>
              <a:t>Pulsos glotais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000" dirty="0">
                <a:latin typeface="Times" panose="02020603050405020304" pitchFamily="18" charset="0"/>
                <a:cs typeface="Times New Roman" panose="02020603050405020304" pitchFamily="18" charset="0"/>
              </a:rPr>
              <a:t>Filtragem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6ACB1072-5D8E-4B72-862D-9E831471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9442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1A704969-E19D-43E2-A44B-F39297E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464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8AC4F-660B-4EBA-9CCA-A289320E3F5E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pt-PT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748B9DC-AB83-4478-8481-3268F714E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eaLnBrk="1" hangingPunct="1"/>
            <a:r>
              <a:rPr lang="pt-PT" altLang="pt-PT" dirty="0">
                <a:solidFill>
                  <a:schemeClr val="tx1"/>
                </a:solidFill>
                <a:cs typeface="Times New Roman" panose="02020603050405020304" pitchFamily="18" charset="0"/>
              </a:rPr>
              <a:t>Filtragem LPC</a:t>
            </a:r>
            <a:endParaRPr lang="en-GB" altLang="pt-PT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9461" name="Object 1">
            <a:extLst>
              <a:ext uri="{FF2B5EF4-FFF2-40B4-BE49-F238E27FC236}">
                <a16:creationId xmlns:a16="http://schemas.microsoft.com/office/drawing/2014/main" id="{EABB78F6-3A33-4CFD-B79A-621BD9C5A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" y="1681163"/>
          <a:ext cx="83248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Document" r:id="rId3" imgW="5401235" imgH="488879" progId="Word.Document.12">
                  <p:embed/>
                </p:oleObj>
              </mc:Choice>
              <mc:Fallback>
                <p:oleObj name="Document" r:id="rId3" imgW="5401235" imgH="488879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1681163"/>
                        <a:ext cx="83248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B72B5081-F39B-4473-9DED-9441F8AE4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504950" y="2462213"/>
          <a:ext cx="97774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Document" r:id="rId5" imgW="5401235" imgH="592199" progId="Word.Document.12">
                  <p:embed/>
                </p:oleObj>
              </mc:Choice>
              <mc:Fallback>
                <p:oleObj name="Document" r:id="rId5" imgW="5401235" imgH="59219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04950" y="2462213"/>
                        <a:ext cx="977741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472BF2E-0940-47CB-B4F2-91FF8F55A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17500" y="3443288"/>
          <a:ext cx="97774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Document" r:id="rId7" imgW="5401235" imgH="592199" progId="Word.Document.12">
                  <p:embed/>
                </p:oleObj>
              </mc:Choice>
              <mc:Fallback>
                <p:oleObj name="Document" r:id="rId7" imgW="5401235" imgH="59219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00" y="3443288"/>
                        <a:ext cx="977741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>
            <a:extLst>
              <a:ext uri="{FF2B5EF4-FFF2-40B4-BE49-F238E27FC236}">
                <a16:creationId xmlns:a16="http://schemas.microsoft.com/office/drawing/2014/main" id="{0ED3D13D-011D-437B-8126-2C8551E6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5133975"/>
            <a:ext cx="432048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 dirty="0"/>
              <a:t>(</a:t>
            </a:r>
            <a:r>
              <a:rPr lang="pt-PT" altLang="pt-PT" i="1" dirty="0"/>
              <a:t>y</a:t>
            </a:r>
            <a:r>
              <a:rPr lang="pt-PT" altLang="pt-PT" dirty="0"/>
              <a:t>, </a:t>
            </a:r>
            <a:r>
              <a:rPr lang="pt-PT" altLang="pt-PT" i="1" dirty="0" err="1"/>
              <a:t>zf</a:t>
            </a:r>
            <a:r>
              <a:rPr lang="pt-PT" altLang="pt-PT" dirty="0"/>
              <a:t>)=</a:t>
            </a:r>
            <a:r>
              <a:rPr lang="pt-PT" altLang="pt-PT" dirty="0" err="1"/>
              <a:t>lfilter</a:t>
            </a:r>
            <a:r>
              <a:rPr lang="pt-PT" altLang="pt-PT" dirty="0"/>
              <a:t>(</a:t>
            </a:r>
            <a:r>
              <a:rPr lang="pt-PT" altLang="pt-PT" i="1" dirty="0"/>
              <a:t>b</a:t>
            </a:r>
            <a:r>
              <a:rPr lang="pt-PT" altLang="pt-PT" dirty="0"/>
              <a:t>, </a:t>
            </a:r>
            <a:r>
              <a:rPr lang="pt-PT" altLang="pt-PT" i="1" dirty="0"/>
              <a:t>a</a:t>
            </a:r>
            <a:r>
              <a:rPr lang="pt-PT" altLang="pt-PT" dirty="0"/>
              <a:t>, </a:t>
            </a:r>
            <a:r>
              <a:rPr lang="pt-PT" altLang="pt-PT" i="1" dirty="0"/>
              <a:t>x</a:t>
            </a:r>
            <a:r>
              <a:rPr lang="pt-PT" altLang="pt-PT" dirty="0"/>
              <a:t>, </a:t>
            </a:r>
            <a:r>
              <a:rPr lang="pt-PT" altLang="pt-PT" i="1" dirty="0" err="1"/>
              <a:t>zi</a:t>
            </a:r>
            <a:r>
              <a:rPr lang="pt-PT" altLang="pt-PT" dirty="0"/>
              <a:t>)</a:t>
            </a:r>
            <a:endParaRPr lang="en-GB" altLang="pt-PT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A7BAEF-E471-46B4-A0EB-F94EF4C9F620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7538" y="4076700"/>
            <a:ext cx="792162" cy="115093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55D4D1-EF6C-4A3A-8689-0943303851FF}"/>
              </a:ext>
            </a:extLst>
          </p:cNvPr>
          <p:cNvCxnSpPr>
            <a:cxnSpLocks/>
          </p:cNvCxnSpPr>
          <p:nvPr/>
        </p:nvCxnSpPr>
        <p:spPr bwMode="auto">
          <a:xfrm>
            <a:off x="3384550" y="4097338"/>
            <a:ext cx="1331913" cy="113030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9949E-E107-46AF-A90F-EE672A3D6289}"/>
              </a:ext>
            </a:extLst>
          </p:cNvPr>
          <p:cNvCxnSpPr>
            <a:cxnSpLocks/>
          </p:cNvCxnSpPr>
          <p:nvPr/>
        </p:nvCxnSpPr>
        <p:spPr bwMode="auto">
          <a:xfrm flipH="1">
            <a:off x="5184775" y="4019550"/>
            <a:ext cx="331788" cy="12461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151752-DA69-4277-8D82-8A164825A5D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43808" y="5737225"/>
            <a:ext cx="1464667" cy="21113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562C9-26BA-45DB-BC2F-D38FE886A2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01763" y="3240088"/>
            <a:ext cx="788987" cy="20256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15230A6-AA62-404B-A806-DAC7F8B6FCC4}"/>
              </a:ext>
            </a:extLst>
          </p:cNvPr>
          <p:cNvSpPr/>
          <p:nvPr/>
        </p:nvSpPr>
        <p:spPr bwMode="auto">
          <a:xfrm>
            <a:off x="2700338" y="5719763"/>
            <a:ext cx="2895600" cy="4572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endParaRPr lang="pt-PT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E3C6869-A100-4EBE-AD8D-1C600897E2E0}"/>
              </a:ext>
            </a:extLst>
          </p:cNvPr>
          <p:cNvSpPr/>
          <p:nvPr/>
        </p:nvSpPr>
        <p:spPr bwMode="auto">
          <a:xfrm>
            <a:off x="-2197100" y="2495550"/>
            <a:ext cx="1296987" cy="107315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endParaRPr lang="pt-PT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8D4E5-7602-4F52-ABC1-49B621DD94CA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8475" y="5719763"/>
            <a:ext cx="1208088" cy="22860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DD95C8-3235-4DA1-97E2-4A0CACB1478C}"/>
                  </a:ext>
                </a:extLst>
              </p:cNvPr>
              <p:cNvSpPr txBox="1"/>
              <p:nvPr/>
            </p:nvSpPr>
            <p:spPr>
              <a:xfrm>
                <a:off x="6425485" y="4254828"/>
                <a:ext cx="18469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DD95C8-3235-4DA1-97E2-4A0CACB1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485" y="4254828"/>
                <a:ext cx="184697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936EB7-8908-460D-89D9-DA8C5F669A3D}"/>
                  </a:ext>
                </a:extLst>
              </p:cNvPr>
              <p:cNvSpPr txBox="1"/>
              <p:nvPr/>
            </p:nvSpPr>
            <p:spPr>
              <a:xfrm>
                <a:off x="6575118" y="3622659"/>
                <a:ext cx="15477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936EB7-8908-460D-89D9-DA8C5F669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18" y="3622659"/>
                <a:ext cx="15477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7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A38191BD-777F-4823-A710-34946248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Síntese de fala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80F55F02-E6CC-42FD-84A1-8A997DB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C4979-A848-4B9F-BB2E-1D4710336BCF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pt-PT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A99FBB7-C7F8-4FFB-919F-BDAD3E0FC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478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Vocoder LPC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5843" name="Picture 3" descr="fig44">
            <a:extLst>
              <a:ext uri="{FF2B5EF4-FFF2-40B4-BE49-F238E27FC236}">
                <a16:creationId xmlns:a16="http://schemas.microsoft.com/office/drawing/2014/main" id="{EB83C5F2-9D53-41C1-BFD7-EE7F459F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76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EC2652CC-F715-40CA-96AA-7F98AFED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777FEE1F-8AD0-462A-8294-C91001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77A55-08B6-45D9-958C-A3E5BEC79CEF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pt-PT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80F93F2-D682-4E44-A19B-B144F2B42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/>
              <a:t> 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53987444-0FF2-42B3-ABC2-AC9ECB140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PT" altLang="pt-PT" sz="9600"/>
              <a:t>FIM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4286D4AE-B389-49FD-B40E-A896EC09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Síntese de fala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FE820310-A1A0-4743-8AAC-578F87D1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A557B-2F05-4ACF-B490-9A28B11C4BAA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pt-PT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22EF2DA-13EE-41A6-A4DD-3A1F8B60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478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Vocoder LPC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5843" name="Picture 3" descr="fig44">
            <a:extLst>
              <a:ext uri="{FF2B5EF4-FFF2-40B4-BE49-F238E27FC236}">
                <a16:creationId xmlns:a16="http://schemas.microsoft.com/office/drawing/2014/main" id="{66F5B5CF-70ED-436F-A710-E55C26C8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76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B877EBE9-D703-47C8-8FFD-5CDBC471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Síntese de fala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266547CC-C9D1-41F7-819D-21D073A9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4ABE7-D839-407D-8CE7-3AB63DBDE174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pt-PT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FA7CFFC-C6CF-4C36-891D-46ECC71F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478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Divisão em tramas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C63FE-2BA1-40D5-9C46-F35167A9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412875"/>
            <a:ext cx="8207375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/>
              <a:t>O sinal de fala é não estacionário, evoluindo entre fonemas e as suas transições;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/>
              <a:t>Com a alteração de fonema poderão vir alterações no vozeamento;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/>
              <a:t>Mesmo dentro de um fonema há alteração do </a:t>
            </a:r>
            <a:r>
              <a:rPr lang="pt-PT" altLang="pt-PT" sz="1800" i="1"/>
              <a:t>pitch</a:t>
            </a:r>
            <a:r>
              <a:rPr lang="pt-PT" altLang="pt-PT" sz="1800"/>
              <a:t> e da energia (ganho);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/>
              <a:t>Alterando a articulação os coeficientes LPC que modelam o trato vocal são alterados;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/>
              <a:t>Estas evoluções levam à necessidade de dividir o sinal em tramas, em que se considere o sinal estacionário (10 a 30 ms);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/>
              <a:t>O codificador estima os parâmetros que o descodificador necessita para sintetizar o sinal (V/UV, pitch, Ganho, Coeficientes LPC);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/>
              <a:t>Quanto menor for a dimensão da trama melhor a qualidade mas mais parâmetros são necessários transmitir ou armazenar (aumento do débito binário).</a:t>
            </a:r>
          </a:p>
        </p:txBody>
      </p:sp>
      <p:pic>
        <p:nvPicPr>
          <p:cNvPr id="7174" name="Picture 3" descr="fig44">
            <a:extLst>
              <a:ext uri="{FF2B5EF4-FFF2-40B4-BE49-F238E27FC236}">
                <a16:creationId xmlns:a16="http://schemas.microsoft.com/office/drawing/2014/main" id="{6E25338F-166D-4118-ABD7-8822FD10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4762500"/>
            <a:ext cx="31686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D814C79C-ADEE-4947-9672-A83804B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5970705E-C47F-4AF2-8593-715148CF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D85EB-C1D5-4557-B60A-099219AFFB22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pt-PT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200D6AD-D9EE-4202-B9AA-40168F91A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Estimação do pitch</a:t>
            </a:r>
            <a:b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Método da autocorrelação</a:t>
            </a:r>
            <a:endParaRPr lang="pt-PT" altLang="pt-PT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3040F18-FAE0-4CDA-AE1E-C9C46CEA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28270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1600" indent="-58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pt-PT" altLang="pt-PT" sz="2000"/>
              <a:t>A autocorrelação dos sinais vozeados é quase-periódica, pelo que se o máximo do seu valor normalizado for superior a um determinado limiar </a:t>
            </a:r>
            <a:r>
              <a:rPr lang="pt-PT" altLang="pt-PT" sz="2000">
                <a:sym typeface="Symbol" panose="05050102010706020507" pitchFamily="18" charset="2"/>
              </a:rPr>
              <a:t>a trama é considerada vozeada e o período fundamental estimado como o correspondente a esse valor máximo.</a:t>
            </a:r>
            <a:endParaRPr lang="pt-PT" altLang="pt-PT" sz="2000"/>
          </a:p>
          <a:p>
            <a:pPr eaLnBrk="1" hangingPunct="1">
              <a:buFontTx/>
              <a:buNone/>
            </a:pPr>
            <a:endParaRPr lang="en-GB" altLang="pt-PT" sz="2000"/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9635BA67-4B09-49CD-A7EF-42451FF6C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09900"/>
            <a:ext cx="42005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D6339EA4-9FEE-4211-9183-12B5EAEA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09900"/>
            <a:ext cx="42005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 Box 8">
            <a:extLst>
              <a:ext uri="{FF2B5EF4-FFF2-40B4-BE49-F238E27FC236}">
                <a16:creationId xmlns:a16="http://schemas.microsoft.com/office/drawing/2014/main" id="{D6589B10-2AA9-4D5E-A8C7-8B69B1F5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2743200"/>
            <a:ext cx="1433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pt-PT" altLang="pt-PT" sz="1600"/>
              <a:t>Trama vozeada</a:t>
            </a:r>
            <a:endParaRPr lang="en-GB" altLang="pt-PT" sz="1600"/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EF99DEA9-57E1-4234-831A-16AE9BBA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43200"/>
            <a:ext cx="1778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pt-PT" altLang="pt-PT" sz="1600"/>
              <a:t>Trama não vozeada</a:t>
            </a:r>
            <a:endParaRPr lang="en-GB" altLang="pt-PT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4" grpId="0" autoUpdateAnimBg="0"/>
      <p:bldP spid="3994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7C959F30-D301-46E5-9E93-4517EF96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F47AA20-E9FC-47C9-8200-9F20E988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E5E07F-1B84-4D0E-98AB-74D8F8EE1486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pt-PT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F5C97D2-9A4E-4F26-98AD-6B16B4F37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Estimação do pitch</a:t>
            </a:r>
            <a:b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Método da autocorrelação</a:t>
            </a:r>
            <a:endParaRPr lang="pt-PT" altLang="pt-PT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FCC22-2A0F-439C-8373-C87612A3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412875"/>
            <a:ext cx="82073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Os humanos produzem frequências de </a:t>
            </a:r>
            <a:r>
              <a:rPr lang="pt-PT" altLang="pt-PT" sz="1800" dirty="0" err="1"/>
              <a:t>pitch</a:t>
            </a:r>
            <a:r>
              <a:rPr lang="pt-PT" altLang="pt-PT" sz="1800" dirty="0"/>
              <a:t> entre 55 Hz e os 400 Hz.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A uma frequência de amostragem de 8000 amostras/s corresponde de 147 a 20 amostras;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/>
              <a:t>O limiar de comparação para decisão de </a:t>
            </a:r>
            <a:r>
              <a:rPr lang="pt-PT" altLang="pt-PT" sz="1800" dirty="0" err="1"/>
              <a:t>vozeamanto</a:t>
            </a:r>
            <a:r>
              <a:rPr lang="pt-PT" altLang="pt-PT" sz="1800" dirty="0"/>
              <a:t> anda à volta de 0,45 mas existem sempres erros na decisão</a:t>
            </a:r>
            <a:r>
              <a:rPr lang="pt-PT" altLang="pt-PT" sz="18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>
                <a:sym typeface="Symbol" panose="05050102010706020507" pitchFamily="18" charset="2"/>
              </a:rPr>
              <a:t>Se uma trama for considerada vozeada entre duas tramas não vozeadas deve-se considerar que é um erro, pois é impossível essa variação em tempos tão curtos.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PT" altLang="pt-PT" sz="1800" dirty="0">
                <a:sym typeface="Symbol" panose="05050102010706020507" pitchFamily="18" charset="2"/>
              </a:rPr>
              <a:t>Se uma trama for considerada não vozeada entre duas vozeadas deve-se considerar que é um erro e estimar o </a:t>
            </a:r>
            <a:r>
              <a:rPr lang="pt-PT" altLang="pt-PT" sz="1800" dirty="0" err="1">
                <a:sym typeface="Symbol" panose="05050102010706020507" pitchFamily="18" charset="2"/>
              </a:rPr>
              <a:t>pitch</a:t>
            </a:r>
            <a:r>
              <a:rPr lang="pt-PT" altLang="pt-PT" sz="1800" dirty="0">
                <a:sym typeface="Symbol" panose="05050102010706020507" pitchFamily="18" charset="2"/>
              </a:rPr>
              <a:t> como a média dos valores das tramas adjacentes.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>
            <a:extLst>
              <a:ext uri="{FF2B5EF4-FFF2-40B4-BE49-F238E27FC236}">
                <a16:creationId xmlns:a16="http://schemas.microsoft.com/office/drawing/2014/main" id="{B3C693B3-DDAB-4545-9D6A-91C97F0F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10243" name="Slide Number Placeholder 6">
            <a:extLst>
              <a:ext uri="{FF2B5EF4-FFF2-40B4-BE49-F238E27FC236}">
                <a16:creationId xmlns:a16="http://schemas.microsoft.com/office/drawing/2014/main" id="{EA852A66-DEE5-41FB-B9C4-5BEC385E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EA29A-2525-4A66-886B-B351A403B393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pt-PT" sz="1400"/>
          </a:p>
        </p:txBody>
      </p:sp>
      <p:sp>
        <p:nvSpPr>
          <p:cNvPr id="10244" name="Rectangle 1026">
            <a:extLst>
              <a:ext uri="{FF2B5EF4-FFF2-40B4-BE49-F238E27FC236}">
                <a16:creationId xmlns:a16="http://schemas.microsoft.com/office/drawing/2014/main" id="{B2F2E119-0FDF-4D15-9388-AC7D4FBA7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Estimação dos coeficientes </a:t>
            </a:r>
            <a:r>
              <a:rPr lang="pt-PT" altLang="pt-PT"/>
              <a:t>LPC Método da autocorrelação</a:t>
            </a:r>
            <a:endParaRPr lang="en-GB" altLang="pt-PT"/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2BD0CCB1-E1F9-49DF-A01C-252733B123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3429000" cy="2362200"/>
          </a:xfrm>
        </p:spPr>
        <p:txBody>
          <a:bodyPr/>
          <a:lstStyle/>
          <a:p>
            <a:pPr eaLnBrk="1" hangingPunct="1"/>
            <a:r>
              <a:rPr lang="pt-PT" altLang="pt-PT" sz="2000"/>
              <a:t>Trama de dimensão </a:t>
            </a:r>
            <a:r>
              <a:rPr lang="pt-PT" altLang="pt-PT" sz="2000" i="1"/>
              <a:t>N</a:t>
            </a:r>
            <a:r>
              <a:rPr lang="pt-PT" altLang="pt-PT" sz="2000"/>
              <a:t> amostras, multiplicada por uma janela que minimize a distorção espectral;</a:t>
            </a:r>
          </a:p>
          <a:p>
            <a:pPr eaLnBrk="1" hangingPunct="1"/>
            <a:r>
              <a:rPr lang="pt-PT" altLang="pt-PT" sz="2000"/>
              <a:t>Autocorrelação estimada sobre este novo sinal:</a:t>
            </a:r>
            <a:endParaRPr lang="en-GB" altLang="pt-PT" sz="2000"/>
          </a:p>
        </p:txBody>
      </p:sp>
      <p:graphicFrame>
        <p:nvGraphicFramePr>
          <p:cNvPr id="35845" name="Object 1029">
            <a:extLst>
              <a:ext uri="{FF2B5EF4-FFF2-40B4-BE49-F238E27FC236}">
                <a16:creationId xmlns:a16="http://schemas.microsoft.com/office/drawing/2014/main" id="{E432B204-8F32-4C08-B37D-9BC0A90AE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406775"/>
          <a:ext cx="26368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406775"/>
                        <a:ext cx="263683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100" name="Picture 1284" descr="matriz">
            <a:extLst>
              <a:ext uri="{FF2B5EF4-FFF2-40B4-BE49-F238E27FC236}">
                <a16:creationId xmlns:a16="http://schemas.microsoft.com/office/drawing/2014/main" id="{2F4A6EA4-7574-46B5-A5CD-865A98E3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4705350"/>
            <a:ext cx="5018087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03" name="Rectangle 1287">
            <a:extLst>
              <a:ext uri="{FF2B5EF4-FFF2-40B4-BE49-F238E27FC236}">
                <a16:creationId xmlns:a16="http://schemas.microsoft.com/office/drawing/2014/main" id="{6CFBC12D-C2BD-4A3D-84C4-5F5DB1AE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43400"/>
            <a:ext cx="381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PT" altLang="pt-PT" sz="2000"/>
              <a:t>Somatório com </a:t>
            </a:r>
            <a:r>
              <a:rPr lang="pt-PT" altLang="pt-PT" sz="2000" i="1"/>
              <a:t>N</a:t>
            </a:r>
            <a:r>
              <a:rPr lang="pt-PT" altLang="pt-PT" sz="2000"/>
              <a:t>-</a:t>
            </a:r>
            <a:r>
              <a:rPr lang="pt-PT" altLang="pt-PT" sz="2000" i="1"/>
              <a:t>k</a:t>
            </a:r>
            <a:r>
              <a:rPr lang="pt-PT" altLang="pt-PT" sz="2000"/>
              <a:t> amostras;</a:t>
            </a:r>
          </a:p>
          <a:p>
            <a:pPr eaLnBrk="1" hangingPunct="1"/>
            <a:r>
              <a:rPr lang="pt-PT" altLang="pt-PT" sz="2000"/>
              <a:t>Solução do sistema de </a:t>
            </a:r>
            <a:r>
              <a:rPr lang="pt-PT" altLang="pt-PT" sz="2000" i="1"/>
              <a:t>p</a:t>
            </a:r>
            <a:r>
              <a:rPr lang="pt-PT" altLang="pt-PT" sz="2000"/>
              <a:t> equações a </a:t>
            </a:r>
            <a:r>
              <a:rPr lang="pt-PT" altLang="pt-PT" sz="2000" i="1"/>
              <a:t>p</a:t>
            </a:r>
            <a:r>
              <a:rPr lang="pt-PT" altLang="pt-PT" sz="2000"/>
              <a:t> incógnitas:</a:t>
            </a:r>
            <a:endParaRPr lang="en-GB" altLang="pt-PT" sz="2000"/>
          </a:p>
        </p:txBody>
      </p:sp>
      <p:pic>
        <p:nvPicPr>
          <p:cNvPr id="36105" name="Picture 1289" descr="autoc3">
            <a:extLst>
              <a:ext uri="{FF2B5EF4-FFF2-40B4-BE49-F238E27FC236}">
                <a16:creationId xmlns:a16="http://schemas.microsoft.com/office/drawing/2014/main" id="{A419F4A7-0715-4966-91D2-298D0E84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28750"/>
            <a:ext cx="502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61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05E6FF02-956F-4A90-BAE9-02A7F7A8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3054A74D-924C-4758-8496-316E704E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E819B-3194-46CE-AE7E-0539CF912F20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pt-PT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35B488D-6D21-4D23-B6E2-81ABDEEDF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Filtro LP - Autocorrelação</a:t>
            </a:r>
            <a:endParaRPr lang="en-GB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8E4C2A75-73C1-41F6-A5E8-80150FE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/>
              <a:t>Multiplicando ambos os membros por </a:t>
            </a:r>
            <a:r>
              <a:rPr lang="pt-PT" altLang="pt-PT" sz="2000" i="1"/>
              <a:t>h</a:t>
            </a:r>
            <a:r>
              <a:rPr lang="pt-PT" altLang="pt-PT" sz="2000"/>
              <a:t>[</a:t>
            </a:r>
            <a:r>
              <a:rPr lang="pt-PT" altLang="pt-PT" sz="2000" i="1"/>
              <a:t>n</a:t>
            </a:r>
            <a:r>
              <a:rPr lang="pt-PT" altLang="pt-PT" sz="2000"/>
              <a:t>-</a:t>
            </a:r>
            <a:r>
              <a:rPr lang="pt-PT" altLang="pt-PT" sz="2000" i="1"/>
              <a:t>i</a:t>
            </a:r>
            <a:r>
              <a:rPr lang="pt-PT" altLang="pt-PT" sz="2000"/>
              <a:t>] e somando em </a:t>
            </a:r>
            <a:r>
              <a:rPr lang="pt-PT" altLang="pt-PT" sz="2000" i="1"/>
              <a:t>n</a:t>
            </a:r>
            <a:r>
              <a:rPr lang="pt-PT" altLang="pt-PT" sz="2000"/>
              <a:t> :</a:t>
            </a:r>
            <a:endParaRPr lang="en-GB" altLang="pt-PT" sz="2000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31BC85DB-6369-4FBF-A093-59378B34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148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/>
              <a:t>Impondo que a energia da trama é igual à da resposta impulsiva:</a:t>
            </a:r>
            <a:endParaRPr lang="en-GB" altLang="pt-PT" sz="2000"/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CE7805AE-B3C1-4404-B77E-7BA395EE4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/>
              <a:t>Ou seja, a resposta impulsiva do filtro até à ordem </a:t>
            </a:r>
            <a:r>
              <a:rPr lang="pt-PT" altLang="pt-PT" sz="2000" i="1"/>
              <a:t>p</a:t>
            </a:r>
            <a:r>
              <a:rPr lang="pt-PT" altLang="pt-PT" sz="2000"/>
              <a:t>, tem a mesma autocorrelação que a do sinal original.</a:t>
            </a:r>
            <a:endParaRPr lang="en-GB" altLang="pt-PT" sz="2000"/>
          </a:p>
        </p:txBody>
      </p:sp>
      <p:graphicFrame>
        <p:nvGraphicFramePr>
          <p:cNvPr id="16401" name="Object 17">
            <a:extLst>
              <a:ext uri="{FF2B5EF4-FFF2-40B4-BE49-F238E27FC236}">
                <a16:creationId xmlns:a16="http://schemas.microsoft.com/office/drawing/2014/main" id="{A4F65846-A328-45FA-9576-AC80C7F8B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3181350"/>
          <a:ext cx="22955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181350"/>
                        <a:ext cx="22955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Rectangle 19">
            <a:extLst>
              <a:ext uri="{FF2B5EF4-FFF2-40B4-BE49-F238E27FC236}">
                <a16:creationId xmlns:a16="http://schemas.microsoft.com/office/drawing/2014/main" id="{D9C245AA-D7D3-4799-9673-783EE893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52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MMI10" panose="00000400000000000000" pitchFamily="2" charset="0"/>
                <a:cs typeface="Times New Roman" panose="02020603050405020304" pitchFamily="18" charset="0"/>
              </a:rPr>
              <a:t>i</a:t>
            </a:r>
            <a:r>
              <a:rPr lang="pt-PT" altLang="pt-PT" sz="18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pt-PT" altLang="pt-PT" sz="1800">
                <a:cs typeface="Times New Roman" panose="02020603050405020304" pitchFamily="18" charset="0"/>
              </a:rPr>
              <a:t>0</a:t>
            </a:r>
            <a:r>
              <a:rPr lang="en-GB" altLang="pt-PT" sz="18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GB" altLang="pt-PT" sz="180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9D283CA5-20E8-47C3-83C7-2154C897C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3105150"/>
          <a:ext cx="25241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3105150"/>
                        <a:ext cx="25241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>
            <a:extLst>
              <a:ext uri="{FF2B5EF4-FFF2-40B4-BE49-F238E27FC236}">
                <a16:creationId xmlns:a16="http://schemas.microsoft.com/office/drawing/2014/main" id="{203C8ADE-9E89-4F59-BCF3-2DA294E6B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3238" y="4724400"/>
          <a:ext cx="24622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7" imgW="1447800" imgH="228600" progId="Equation.3">
                  <p:embed/>
                </p:oleObj>
              </mc:Choice>
              <mc:Fallback>
                <p:oleObj name="Equation" r:id="rId7" imgW="14478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724400"/>
                        <a:ext cx="246221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>
            <a:extLst>
              <a:ext uri="{FF2B5EF4-FFF2-40B4-BE49-F238E27FC236}">
                <a16:creationId xmlns:a16="http://schemas.microsoft.com/office/drawing/2014/main" id="{9728BF67-9FA8-42B7-9205-15F86F5AC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3675" y="4572000"/>
          <a:ext cx="20256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9" imgW="1536700" imgH="508000" progId="Equation.3">
                  <p:embed/>
                </p:oleObj>
              </mc:Choice>
              <mc:Fallback>
                <p:oleObj name="Equation" r:id="rId9" imgW="1536700" imgH="508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4572000"/>
                        <a:ext cx="20256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>
            <a:extLst>
              <a:ext uri="{FF2B5EF4-FFF2-40B4-BE49-F238E27FC236}">
                <a16:creationId xmlns:a16="http://schemas.microsoft.com/office/drawing/2014/main" id="{71EE53C3-1642-4B7D-9281-FAA29B0D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000"/>
              <a:t>A resposta impulsiva do filtro LP é dada por:</a:t>
            </a:r>
            <a:endParaRPr lang="en-GB" altLang="pt-PT" sz="2000"/>
          </a:p>
        </p:txBody>
      </p:sp>
      <p:graphicFrame>
        <p:nvGraphicFramePr>
          <p:cNvPr id="16411" name="Object 27">
            <a:extLst>
              <a:ext uri="{FF2B5EF4-FFF2-40B4-BE49-F238E27FC236}">
                <a16:creationId xmlns:a16="http://schemas.microsoft.com/office/drawing/2014/main" id="{4FCF30DC-451D-4876-8402-7975E482A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828800"/>
          <a:ext cx="2895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r:id="rId11" imgW="1866900" imgH="431800" progId="Equation.3">
                  <p:embed/>
                </p:oleObj>
              </mc:Choice>
              <mc:Fallback>
                <p:oleObj r:id="rId11" imgW="1866900" imgH="431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2895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utoUpdateAnimBg="0"/>
      <p:bldP spid="16397" grpId="0" autoUpdateAnimBg="0"/>
      <p:bldP spid="16400" grpId="0" autoUpdateAnimBg="0"/>
      <p:bldP spid="16403" grpId="0" autoUpdateAnimBg="0"/>
      <p:bldP spid="164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D962699B-80B0-4E40-8A7D-FEBE3AB5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pt-PT" sz="1400"/>
              <a:t>PDF - Vocoder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E57C3B67-1D98-446E-8122-DF3F1C6E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197B1E-A16E-467D-A10C-FB48E4DF3D52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pt-PT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5BEFAB76-098F-4D77-8685-7418295D7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/>
              <a:t>Filtro LP - Envolvente Espectral</a:t>
            </a:r>
            <a:endParaRPr lang="en-GB" altLang="pt-PT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7D3FDDBE-7ECA-4C3D-A49F-6406E295F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81088"/>
            <a:ext cx="5791200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6">
            <a:extLst>
              <a:ext uri="{FF2B5EF4-FFF2-40B4-BE49-F238E27FC236}">
                <a16:creationId xmlns:a16="http://schemas.microsoft.com/office/drawing/2014/main" id="{79BD5319-FBCF-497E-B9F9-9FC5EE8A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102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cs typeface="Times New Roman" panose="02020603050405020304" pitchFamily="18" charset="0"/>
              </a:rPr>
              <a:t>Em cima, </a:t>
            </a:r>
            <a:r>
              <a:rPr lang="pt-PT" altLang="pt-PT" sz="1600">
                <a:solidFill>
                  <a:srgbClr val="0000FF"/>
                </a:solidFill>
                <a:cs typeface="Times New Roman" panose="02020603050405020304" pitchFamily="18" charset="0"/>
              </a:rPr>
              <a:t>periodograma</a:t>
            </a:r>
            <a:r>
              <a:rPr lang="pt-PT" altLang="pt-PT" sz="1600">
                <a:cs typeface="Times New Roman" panose="02020603050405020304" pitchFamily="18" charset="0"/>
              </a:rPr>
              <a:t> do sinal de entrada e da resposta  do filtro </a:t>
            </a:r>
            <a:r>
              <a:rPr lang="pt-PT" altLang="pt-PT" sz="1600">
                <a:solidFill>
                  <a:srgbClr val="000000"/>
                </a:solidFill>
                <a:cs typeface="Times New Roman" panose="02020603050405020304" pitchFamily="18" charset="0"/>
              </a:rPr>
              <a:t>de </a:t>
            </a:r>
            <a:r>
              <a:rPr lang="pt-PT" altLang="pt-PT" sz="1600">
                <a:solidFill>
                  <a:srgbClr val="FF0000"/>
                </a:solidFill>
                <a:cs typeface="Times New Roman" panose="02020603050405020304" pitchFamily="18" charset="0"/>
              </a:rPr>
              <a:t>predição linear</a:t>
            </a:r>
            <a:r>
              <a:rPr lang="pt-PT" altLang="pt-PT" sz="1600">
                <a:cs typeface="Times New Roman" panose="02020603050405020304" pitchFamily="18" charset="0"/>
              </a:rPr>
              <a:t> de ordem 10. Em baixo, função de </a:t>
            </a:r>
            <a:r>
              <a:rPr lang="pt-PT" altLang="pt-PT" sz="1600">
                <a:solidFill>
                  <a:srgbClr val="0000FF"/>
                </a:solidFill>
                <a:cs typeface="Times New Roman" panose="02020603050405020304" pitchFamily="18" charset="0"/>
              </a:rPr>
              <a:t>autocorrelação</a:t>
            </a:r>
            <a:r>
              <a:rPr lang="pt-PT" altLang="pt-PT" sz="1600">
                <a:cs typeface="Times New Roman" panose="02020603050405020304" pitchFamily="18" charset="0"/>
              </a:rPr>
              <a:t> normalizada do sinal de entrada e da correspondente resposta  do filtro </a:t>
            </a:r>
            <a:r>
              <a:rPr lang="pt-PT" altLang="pt-PT" sz="1600">
                <a:solidFill>
                  <a:srgbClr val="000000"/>
                </a:solidFill>
                <a:cs typeface="Times New Roman" panose="02020603050405020304" pitchFamily="18" charset="0"/>
              </a:rPr>
              <a:t>de</a:t>
            </a:r>
            <a:r>
              <a:rPr lang="pt-PT" altLang="pt-PT" sz="1600">
                <a:solidFill>
                  <a:srgbClr val="FF0000"/>
                </a:solidFill>
                <a:cs typeface="Times New Roman" panose="02020603050405020304" pitchFamily="18" charset="0"/>
              </a:rPr>
              <a:t> predição linear</a:t>
            </a:r>
            <a:r>
              <a:rPr lang="en-GB" altLang="pt-PT" sz="1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1062</Words>
  <Application>Microsoft Office PowerPoint</Application>
  <PresentationFormat>On-screen Show (4:3)</PresentationFormat>
  <Paragraphs>161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Cambria Math</vt:lpstr>
      <vt:lpstr>CMMI10</vt:lpstr>
      <vt:lpstr>Times</vt:lpstr>
      <vt:lpstr>Times New Roman</vt:lpstr>
      <vt:lpstr>Wingdings</vt:lpstr>
      <vt:lpstr>Default Design</vt:lpstr>
      <vt:lpstr>Equation</vt:lpstr>
      <vt:lpstr>Equation.3</vt:lpstr>
      <vt:lpstr>Equação</vt:lpstr>
      <vt:lpstr>Document</vt:lpstr>
      <vt:lpstr>Vocoder</vt:lpstr>
      <vt:lpstr>Sumário</vt:lpstr>
      <vt:lpstr>Vocoder LPC</vt:lpstr>
      <vt:lpstr>Divisão em tramas</vt:lpstr>
      <vt:lpstr>Estimação do pitch Método da autocorrelação</vt:lpstr>
      <vt:lpstr>Estimação do pitch Método da autocorrelação</vt:lpstr>
      <vt:lpstr>Estimação dos coeficientes LPC Método da autocorrelação</vt:lpstr>
      <vt:lpstr>Filtro LP - Autocorrelação</vt:lpstr>
      <vt:lpstr>Filtro LP - Envolvente Espectral</vt:lpstr>
      <vt:lpstr>Janela de Hamming</vt:lpstr>
      <vt:lpstr>Janela de Hamming</vt:lpstr>
      <vt:lpstr>Formantes e ordem do filtro LPC</vt:lpstr>
      <vt:lpstr>Modelo do tracto vocal</vt:lpstr>
      <vt:lpstr>Modelo do tracto vocal</vt:lpstr>
      <vt:lpstr>Vocoder LPC</vt:lpstr>
      <vt:lpstr>Entrada do Filtro LPC</vt:lpstr>
      <vt:lpstr>Interpolação do Ganho</vt:lpstr>
      <vt:lpstr>Modelo do pulso glotal</vt:lpstr>
      <vt:lpstr>Filtragem LPC</vt:lpstr>
      <vt:lpstr>Filtragem LPC</vt:lpstr>
      <vt:lpstr>Vocoder LPC</vt:lpstr>
      <vt:lpstr> </vt:lpstr>
    </vt:vector>
  </TitlesOfParts>
  <Company>isel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Fala</dc:title>
  <dc:creator>scps</dc:creator>
  <cp:lastModifiedBy>Carlos Meneses</cp:lastModifiedBy>
  <cp:revision>156</cp:revision>
  <dcterms:created xsi:type="dcterms:W3CDTF">2002-03-26T17:50:51Z</dcterms:created>
  <dcterms:modified xsi:type="dcterms:W3CDTF">2022-04-04T20:01:31Z</dcterms:modified>
</cp:coreProperties>
</file>