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0" r:id="rId5"/>
    <p:sldId id="281" r:id="rId6"/>
    <p:sldId id="286" r:id="rId7"/>
    <p:sldId id="283" r:id="rId8"/>
    <p:sldId id="284" r:id="rId9"/>
    <p:sldId id="285" r:id="rId10"/>
    <p:sldId id="277" r:id="rId1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0" autoAdjust="0"/>
    <p:restoredTop sz="94683" autoAdjust="0"/>
  </p:normalViewPr>
  <p:slideViewPr>
    <p:cSldViewPr>
      <p:cViewPr varScale="1">
        <p:scale>
          <a:sx n="114" d="100"/>
          <a:sy n="114" d="100"/>
        </p:scale>
        <p:origin x="116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56FB5AA-75A0-4927-B80F-C7021A6E52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717FB6C-2A8C-4318-9220-2ABAC04EFD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C2C5D2E-629C-421D-850D-C8734F125D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8D0A1A2-BE27-4D19-B81A-E3E39907D2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D50325C9-F61A-4556-840C-5A32D24C93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6B9DECC2-FA33-4095-8F00-FB32E0D02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52A775-16CB-4E32-BFAA-86B6CB6DBB59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B4905E2-408E-4D7B-899E-770D0A3EB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2D5792-A45D-4AF9-9DFD-B9AB337A1AAD}" type="slidenum">
              <a:rPr lang="en-GB" altLang="pt-PT" smtClean="0"/>
              <a:pPr>
                <a:spcBef>
                  <a:spcPct val="0"/>
                </a:spcBef>
              </a:pPr>
              <a:t>1</a:t>
            </a:fld>
            <a:endParaRPr lang="en-GB" altLang="pt-PT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D620F8F-71E5-4BA9-AC37-54392B1CC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97562A7-6CAF-4521-BBA9-97FFDAE55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ABFEA2-536D-476E-8418-52FA816955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64EC25-10A7-4605-AFEF-74EAA3D500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2639C5-FCFC-4C3B-BDED-7A895AF3AC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0EA3E-8C0F-4D0D-A73D-24A14625E4CB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7517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89CB1A-1577-44E0-ADE2-AD98EF4D6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ACC4A2-8914-423B-A63B-882BF6C492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9B809A-7BD0-4238-A90A-4257A9A5F9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D8820-BDBF-4910-BC90-91376402E459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8443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BE3686-F04D-4780-84B3-9CA289DE0F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E09844-5C04-441C-A395-4658328BC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B52CE7-C72C-4230-9E43-FFEF979A1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70F0E-26B5-4140-BE90-4236AB1BB798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24082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A1A965-2995-47BA-8545-B02BC5089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7AC37A-D5B9-427F-A1EC-179DD4D569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2FB10F-217F-442B-83DF-84AAA15801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894B0-5AA5-45E0-BC51-65B143A6E698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8507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1425CC-BC12-4B88-901F-BD3005067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C16D2A-F210-4CA2-8993-4F5CCA8E7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F561AD-1165-46ED-81E8-EB47EF4548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A10D3-86A2-4E11-A81D-7A012442646E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30012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C8641F-AAA3-4DD1-BF2D-47B0D961C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C73DC-2175-40B1-A9EE-8B795E454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4C7D94-5CCC-439D-B332-8452A42880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3F568-8EE9-42B7-92CD-BFEEF5897793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1278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EFBFF-719F-43C4-B745-B765AFA8D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C3D95-1D75-44B8-8DD1-6B50F1FBA5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5E07B-2565-40E2-8606-4B6D0D36A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32ABE-1507-409C-8919-4EE4B8051F9C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29268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DE2E8D-E1A6-4FAB-AC79-4BEC8D6AE1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51DC29-D95F-44E7-A693-B7FAAFA5A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B01227-641E-4CFB-BE34-D201A029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A539B-7CCB-41B5-AE14-6C28D6E54FE4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13708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E044ED-E4C8-4B7B-B70D-76DE9DA804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BA4449-307E-4005-BCD1-5933C57C2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4C88E3-D98A-4709-913B-2782378E6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B8B60-6FA1-4A00-A579-384C00BE1D91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537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193043-25D8-4438-ABBE-EF66984F8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C51A4DD-5DE0-4AEA-A241-D7F0424BE7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6663A-F96C-4B72-9306-E3A8B0DEB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CA978-323B-47C2-8289-1B4E74D576B3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6452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EEBDB-2E86-46C5-9AB2-A20782E1E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852D7-09FA-4994-A1FB-E8D53AE876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D761C-2F2A-4460-8AD2-4B784A22D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622DA-1FCB-4A65-9C12-CCC341EF183C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7555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3EB1F-793D-4889-9756-396AACDE6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B211F-31A2-4E14-A2E2-387A8BE83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06E1D-32C3-433E-AC2A-97BD8FDC5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2DA44-DBBB-4A03-802F-BEDC3DBCDCB6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412977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0CBF9E8-4732-47DB-967E-7256AFFAE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5A572F-1EEA-412B-863B-D08854E7D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Master text styles</a:t>
            </a:r>
          </a:p>
          <a:p>
            <a:pPr lvl="1"/>
            <a:r>
              <a:rPr lang="en-GB" altLang="pt-PT"/>
              <a:t>Second level</a:t>
            </a:r>
          </a:p>
          <a:p>
            <a:pPr lvl="2"/>
            <a:r>
              <a:rPr lang="en-GB" altLang="pt-PT"/>
              <a:t>Third level</a:t>
            </a:r>
          </a:p>
          <a:p>
            <a:pPr lvl="3"/>
            <a:r>
              <a:rPr lang="en-GB" altLang="pt-PT"/>
              <a:t>Fourth level</a:t>
            </a:r>
          </a:p>
          <a:p>
            <a:pPr lvl="4"/>
            <a:r>
              <a:rPr lang="en-GB" altLang="pt-P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02067E-A337-411E-8652-B31AA7F149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649602-2056-4219-BC06-8306F511E4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GB"/>
              <a:t>PDF - Quantificação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CCF96D9-F67F-4A3C-B01D-6857FC32B0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0BA83D1-15F7-4857-AB45-983208C10361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wmf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wmf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wmf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13984D-EAD1-4215-BCCB-DAC5A2BAF9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/>
              <a:t>HMM (</a:t>
            </a:r>
            <a:r>
              <a:rPr lang="en-US" altLang="pt-PT"/>
              <a:t>Hidden Markov Model</a:t>
            </a:r>
            <a:r>
              <a:rPr lang="pt-PT" altLang="pt-PT"/>
              <a:t>)</a:t>
            </a:r>
            <a:endParaRPr lang="en-GB" altLang="pt-P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2C305D-B18F-4FC4-B36A-5B748A7609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2895600"/>
            <a:ext cx="6400800" cy="1752600"/>
          </a:xfrm>
        </p:spPr>
        <p:txBody>
          <a:bodyPr/>
          <a:lstStyle/>
          <a:p>
            <a:pPr eaLnBrk="1" hangingPunct="1"/>
            <a:r>
              <a:rPr lang="pt-PT" altLang="pt-PT" sz="3600"/>
              <a:t>Processamento de Fala</a:t>
            </a:r>
          </a:p>
          <a:p>
            <a:pPr eaLnBrk="1" hangingPunct="1"/>
            <a:endParaRPr lang="pt-PT" altLang="pt-PT" sz="1600"/>
          </a:p>
          <a:p>
            <a:pPr eaLnBrk="1" hangingPunct="1"/>
            <a:endParaRPr lang="pt-PT" altLang="pt-PT" sz="1600"/>
          </a:p>
          <a:p>
            <a:pPr eaLnBrk="1" hangingPunct="1"/>
            <a:r>
              <a:rPr lang="pt-PT" altLang="pt-PT"/>
              <a:t>Carlos Eduardo de Meneses Ribeiro</a:t>
            </a:r>
            <a:endParaRPr lang="en-GB" altLang="pt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B217F441-B814-463E-93E9-02E269EE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Processamento de Fala - HMM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EE9A20C-084D-48E7-BFF8-2EFA94D9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AD380-D058-4F08-BEEA-C3C7F65B8325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pt-PT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ED7541DF-43CB-4483-9421-A4752FCFB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97350E5-76DA-4781-99F2-4FB265027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PT" altLang="pt-PT" sz="9600"/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4B669843-57AA-456A-98F3-8FCD3A5A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Processamento de Fala - HMM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883AD384-4E2F-44CC-908B-34F3B15D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25878-C82B-45A3-98AD-5C563DA38D07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pt-PT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070566E-6219-40A2-8224-D359B46B6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/>
              <a:t>Sumário</a:t>
            </a:r>
            <a:endParaRPr lang="en-GB" altLang="pt-P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4697C3-0729-492D-A435-B585EBD13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086600" cy="4419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400">
                <a:cs typeface="Times New Roman" panose="02020603050405020304" pitchFamily="18" charset="0"/>
              </a:rPr>
              <a:t>Processo Discreto de Markov 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400">
                <a:cs typeface="Times New Roman" panose="02020603050405020304" pitchFamily="18" charset="0"/>
              </a:rPr>
              <a:t>HMM - Modelo de Markov não observável</a:t>
            </a:r>
            <a:endParaRPr lang="pt-PT" altLang="pt-PT" sz="2400"/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400">
                <a:cs typeface="Times New Roman" panose="02020603050405020304" pitchFamily="18" charset="0"/>
              </a:rPr>
              <a:t>Geração de sequencias de observações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400">
                <a:cs typeface="Times New Roman" panose="02020603050405020304" pitchFamily="18" charset="0"/>
              </a:rPr>
              <a:t>Os três problemas básicos do HMM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400">
                <a:cs typeface="Times New Roman" panose="02020603050405020304" pitchFamily="18" charset="0"/>
              </a:rPr>
              <a:t>Determinação da probabilidade de uma sequencia de observações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r>
              <a:rPr lang="pt-PT" altLang="pt-PT" sz="2400">
                <a:cs typeface="Times New Roman" panose="02020603050405020304" pitchFamily="18" charset="0"/>
              </a:rPr>
              <a:t>Aplicação do HMM em reconhecimento de fala</a:t>
            </a:r>
          </a:p>
          <a:p>
            <a:pPr marL="609600" indent="-609600" eaLnBrk="1" hangingPunct="1">
              <a:buFont typeface="Wingdings" panose="05000000000000000000" pitchFamily="2" charset="2"/>
              <a:buChar char="ü"/>
            </a:pPr>
            <a:endParaRPr lang="pt-PT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93B84B53-9FC9-4EA5-B461-2D8CD5F9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Processamento de Fala - HMM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7FFCF324-CAC3-40F2-BE13-E05BB6C0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5B5D15-64A4-4A4A-80F2-C6A361C84D6C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pt-PT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D1591F7-16E4-447A-8F30-BA4DD09E9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545388" cy="1752600"/>
          </a:xfrm>
        </p:spPr>
        <p:txBody>
          <a:bodyPr/>
          <a:lstStyle/>
          <a:p>
            <a:pPr eaLnBrk="1" hangingPunct="1"/>
            <a:r>
              <a:rPr lang="pt-PT" altLang="pt-PT">
                <a:cs typeface="Times New Roman" panose="02020603050405020304" pitchFamily="18" charset="0"/>
              </a:rPr>
              <a:t>Processo Discreto de Markov </a:t>
            </a:r>
            <a:endParaRPr lang="pt-PT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E30601CA-CF82-48C6-A557-764D8601B9A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9382" y="1408308"/>
            <a:ext cx="4749454" cy="923330"/>
          </a:xfrm>
          <a:prstGeom prst="rect">
            <a:avLst/>
          </a:prstGeom>
          <a:blipFill>
            <a:blip r:embed="rId2"/>
            <a:stretch>
              <a:fillRect l="-1155" t="-3311" r="-1027" b="-9934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69A4EF02-377F-4B4A-B914-77D675D18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5225"/>
            <a:ext cx="474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A intervalos de tempo regulares o sistema evolui para outro estado ou eventualmente permanece no mesmo estado, em função de uma probabilidade de transição entre estados.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50AEDF1-B896-4A6A-A89A-642F4440703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40152" y="3411346"/>
            <a:ext cx="2895600" cy="7435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66A1D57-1008-415E-BB8B-BCB4A833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870075"/>
            <a:ext cx="20923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589BE3-1AFE-4190-B925-139479DC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44900"/>
            <a:ext cx="47482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/>
              <a:t>A descrição probabilística deste processo estocástico requer o conhecimento dos estados ocupados nos instantes passados, ou seja: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6A86F-6CD7-4FEB-AF5B-BE05F401444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7624" y="4742314"/>
            <a:ext cx="2664296" cy="376000"/>
          </a:xfrm>
          <a:prstGeom prst="rect">
            <a:avLst/>
          </a:prstGeom>
          <a:blipFill>
            <a:blip r:embed="rId5"/>
            <a:stretch>
              <a:fillRect t="-140323" b="-212903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BDD920-5F99-4575-AD9F-B1E1B9D9E0D6}"/>
                  </a:ext>
                </a:extLst>
              </p:cNvPr>
              <p:cNvSpPr txBox="1"/>
              <p:nvPr/>
            </p:nvSpPr>
            <p:spPr>
              <a:xfrm>
                <a:off x="1219687" y="5517232"/>
                <a:ext cx="936104" cy="35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PT" sz="1600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BDD920-5F99-4575-AD9F-B1E1B9D9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87" y="5517232"/>
                <a:ext cx="936104" cy="358368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68429B-AF03-478C-BB88-0D09F8309ED1}"/>
                  </a:ext>
                </a:extLst>
              </p:cNvPr>
              <p:cNvSpPr txBox="1"/>
              <p:nvPr/>
            </p:nvSpPr>
            <p:spPr>
              <a:xfrm>
                <a:off x="2365726" y="5393486"/>
                <a:ext cx="2190243" cy="854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pt-P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PT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PT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PT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68429B-AF03-478C-BB88-0D09F8309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6" y="5393486"/>
                <a:ext cx="2190243" cy="8549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6" grpId="0"/>
      <p:bldP spid="13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D27B934F-7BA4-41B1-AB9C-58F51102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Processamento de Fala - HMM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127073FE-BFA8-456B-A82F-6A4B515E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6333E-0ECB-4DB5-A113-A34C03CE4BE6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pt-PT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803D35D-28EF-4946-BDE9-843F47A8E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545388" cy="1752600"/>
          </a:xfrm>
        </p:spPr>
        <p:txBody>
          <a:bodyPr/>
          <a:lstStyle/>
          <a:p>
            <a:pPr eaLnBrk="1" hangingPunct="1"/>
            <a:r>
              <a:rPr lang="pt-PT" altLang="pt-PT">
                <a:cs typeface="Times New Roman" panose="02020603050405020304" pitchFamily="18" charset="0"/>
              </a:rPr>
              <a:t>Processo Discreto de Markov </a:t>
            </a:r>
            <a:endParaRPr lang="pt-PT" altLang="pt-PT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6A9030D2-0E00-4AC2-A2BB-7D36F936A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1408113"/>
            <a:ext cx="474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Estado 1: Dia chuvoso;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Estado 2: Dia nublado;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Estado 3: Dia com sol.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1DF100E6-4D4B-458E-9510-5FC3CEA68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5225"/>
            <a:ext cx="5313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Admitindo que o tempo num determinado dia é de sol (estado 3), pode perguntar-se, por exemplo, qual a probabilidade de os 7 dias seguintes serem dias de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sol-sol-chuva-chuva-sol-nublado-sol. 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720D012C-0AB2-4835-8AED-8D19FD4EF6D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40152" y="3411346"/>
            <a:ext cx="2895600" cy="74353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6F212FBD-2D10-423B-99AA-8716525FD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870075"/>
            <a:ext cx="20923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E1EE8A-057F-458B-88FF-7C9F7A6F4C9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3624" y="3645024"/>
            <a:ext cx="4749454" cy="677108"/>
          </a:xfrm>
          <a:prstGeom prst="rect">
            <a:avLst/>
          </a:prstGeom>
          <a:blipFill>
            <a:blip r:embed="rId4"/>
            <a:stretch>
              <a:fillRect l="-1155" t="-5405" b="-15315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7C97F9-9D22-416D-8653-E9D1279D550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32522" y="4512711"/>
            <a:ext cx="6375782" cy="147142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PT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CEA28B33-155F-4418-AC76-C71242E5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Processamento de Fala - HMM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505A7E71-8A20-43E5-B0CC-FFF0AB37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2F6F50-2470-4CD4-88F8-6B8F110E63C9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pt-PT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898C7A5-EF51-45CA-B160-7655224D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752600"/>
          </a:xfrm>
        </p:spPr>
        <p:txBody>
          <a:bodyPr/>
          <a:lstStyle/>
          <a:p>
            <a:pPr eaLnBrk="1" hangingPunct="1"/>
            <a:r>
              <a:rPr lang="pt-PT" altLang="pt-PT" sz="4000">
                <a:cs typeface="Times New Roman" panose="02020603050405020304" pitchFamily="18" charset="0"/>
              </a:rPr>
              <a:t>HMM</a:t>
            </a:r>
            <a:br>
              <a:rPr lang="pt-PT" altLang="pt-PT" sz="4000">
                <a:cs typeface="Times New Roman" panose="02020603050405020304" pitchFamily="18" charset="0"/>
              </a:rPr>
            </a:br>
            <a:r>
              <a:rPr lang="pt-PT" altLang="pt-PT" sz="4000">
                <a:cs typeface="Times New Roman" panose="02020603050405020304" pitchFamily="18" charset="0"/>
              </a:rPr>
              <a:t>Modelo de Markov não observável</a:t>
            </a:r>
            <a:endParaRPr lang="pt-PT" altLang="pt-PT" sz="4000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F71B51B0-BDF6-4718-BE38-C1A99E43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54163"/>
            <a:ext cx="495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/>
              <a:t>Cada um dos </a:t>
            </a:r>
            <a:r>
              <a:rPr lang="pt-PT" altLang="pt-PT" sz="1600" i="1"/>
              <a:t>N</a:t>
            </a:r>
            <a:r>
              <a:rPr lang="pt-PT" altLang="pt-PT" sz="1600"/>
              <a:t> estados gera uma observação, de entre um conjunto de observações, de </a:t>
            </a:r>
            <a:r>
              <a:rPr lang="pt-PT" altLang="pt-PT" sz="1600" i="1"/>
              <a:t>M</a:t>
            </a:r>
            <a:r>
              <a:rPr lang="pt-PT" altLang="pt-PT" sz="1600"/>
              <a:t> possíveis, de acordo com determinada distribuição.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F5ECBBCB-35F3-4234-8C03-8F1BA402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92375"/>
            <a:ext cx="4748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/>
              <a:t>A mesma sequência de observações pode ser gerada, com probabilidades diferentes, através de sequências diferentes de estados.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688155A-B3F7-4390-8299-60D4F4CA922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40152" y="3411346"/>
            <a:ext cx="2895600" cy="74353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6C8F4F95-33C5-4D1F-B475-693DE1E2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870075"/>
            <a:ext cx="20923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7664DB-6D4D-4264-8D97-474617F8B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76625"/>
            <a:ext cx="4881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/>
              <a:t>A sequência de estados que gera uma sequência de observações não é conhecida, pelo que este modelo se denomina de </a:t>
            </a:r>
            <a:r>
              <a:rPr lang="pt-PT" altLang="pt-PT" sz="1600" b="1"/>
              <a:t>não-observável</a:t>
            </a:r>
            <a:r>
              <a:rPr lang="pt-PT" altLang="pt-PT" sz="1600"/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C87681-30BF-4D06-862B-C6205F14EE6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3624" y="4455997"/>
            <a:ext cx="4749454" cy="609206"/>
          </a:xfrm>
          <a:prstGeom prst="rect">
            <a:avLst/>
          </a:prstGeom>
          <a:blipFill>
            <a:blip r:embed="rId4"/>
            <a:stretch>
              <a:fillRect l="-770" t="-3000" b="-12000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77DD38A4-E14C-4FE5-AE3B-4F60DB3C714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63078" y="4827803"/>
            <a:ext cx="2895600" cy="76957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C7E91D-274F-416D-9C04-508F41EF633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64543" y="4303343"/>
            <a:ext cx="2664296" cy="376000"/>
          </a:xfrm>
          <a:prstGeom prst="rect">
            <a:avLst/>
          </a:prstGeom>
          <a:blipFill>
            <a:blip r:embed="rId6"/>
            <a:stretch>
              <a:fillRect t="-140323" b="-212903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8CF81-B9F4-445B-8D65-A89A0A82637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5642" y="5666883"/>
            <a:ext cx="3419872" cy="358368"/>
          </a:xfrm>
          <a:prstGeom prst="rect">
            <a:avLst/>
          </a:prstGeom>
          <a:blipFill>
            <a:blip r:embed="rId7"/>
            <a:stretch>
              <a:fillRect b="-8621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C3980-53B5-4655-94FD-F894306B88D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14858" y="5088235"/>
            <a:ext cx="1872208" cy="338554"/>
          </a:xfrm>
          <a:prstGeom prst="rect">
            <a:avLst/>
          </a:prstGeom>
          <a:blipFill>
            <a:blip r:embed="rId8"/>
            <a:stretch>
              <a:fillRect b="-5455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B2C4DC-27C8-4C00-902E-4766A6E792F3}"/>
              </a:ext>
            </a:extLst>
          </p:cNvPr>
          <p:cNvSpPr txBox="1"/>
          <p:nvPr/>
        </p:nvSpPr>
        <p:spPr>
          <a:xfrm>
            <a:off x="914400" y="5854700"/>
            <a:ext cx="3538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PT" sz="16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HMM é definido por </a:t>
            </a:r>
            <a:r>
              <a:rPr lang="pt-PT" sz="16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PT" sz="1600" dirty="0">
                <a:ea typeface="Times New Roman" panose="02020603050405020304" pitchFamily="18" charset="0"/>
              </a:rPr>
              <a:t>=(</a:t>
            </a:r>
            <a:r>
              <a:rPr lang="pt-PT" sz="1600" dirty="0" err="1"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A,B,</a:t>
            </a:r>
            <a:r>
              <a:rPr lang="pt-PT" sz="1600" i="1" dirty="0" err="1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1600" dirty="0">
                <a:ea typeface="Times New Roman" panose="02020603050405020304" pitchFamily="18" charset="0"/>
              </a:rPr>
              <a:t>).</a:t>
            </a:r>
            <a:endParaRPr lang="pt-PT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43A1E-E8D9-4333-8D54-B02DC675F2F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680" y="5450697"/>
            <a:ext cx="2761068" cy="33855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utoUpdateAnimBg="0"/>
      <p:bldP spid="1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7B6880BF-01A9-45F8-AF28-939829F4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Processamento de Fala - HMM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718E5C3B-F243-45B7-B099-FA324213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FB119B-4B18-4F51-B850-D3106F0E1637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pt-PT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FCB44EF-31D0-4365-8840-E7EB77588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752600"/>
          </a:xfrm>
        </p:spPr>
        <p:txBody>
          <a:bodyPr/>
          <a:lstStyle/>
          <a:p>
            <a:pPr eaLnBrk="1" hangingPunct="1"/>
            <a:r>
              <a:rPr lang="pt-PT" altLang="pt-PT" sz="4000">
                <a:cs typeface="Times New Roman" panose="02020603050405020304" pitchFamily="18" charset="0"/>
              </a:rPr>
              <a:t>HMM</a:t>
            </a:r>
            <a:br>
              <a:rPr lang="pt-PT" altLang="pt-PT" sz="4000">
                <a:cs typeface="Times New Roman" panose="02020603050405020304" pitchFamily="18" charset="0"/>
              </a:rPr>
            </a:br>
            <a:r>
              <a:rPr lang="pt-PT" altLang="pt-PT" sz="4000"/>
              <a:t>Geração de uma sequencia de observações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1DC2A026-21AF-4EB7-A3FC-37A332C37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3348038"/>
            <a:ext cx="4954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Geração de uma sequencia de observações: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1989B7B4-93FA-49A4-9815-5372777C5C2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40152" y="3411346"/>
            <a:ext cx="2895600" cy="74353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pic>
        <p:nvPicPr>
          <p:cNvPr id="9223" name="Picture 10">
            <a:extLst>
              <a:ext uri="{FF2B5EF4-FFF2-40B4-BE49-F238E27FC236}">
                <a16:creationId xmlns:a16="http://schemas.microsoft.com/office/drawing/2014/main" id="{6D8720E8-6C3B-48B3-9310-1E221B51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870075"/>
            <a:ext cx="20923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5">
            <a:extLst>
              <a:ext uri="{FF2B5EF4-FFF2-40B4-BE49-F238E27FC236}">
                <a16:creationId xmlns:a16="http://schemas.microsoft.com/office/drawing/2014/main" id="{74C52C20-63D7-41A0-994C-31265F08C5A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63078" y="4827803"/>
            <a:ext cx="2895600" cy="76957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1AB8D-D939-47C2-B722-95483096143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56203" y="2471355"/>
            <a:ext cx="2664296" cy="376000"/>
          </a:xfrm>
          <a:prstGeom prst="rect">
            <a:avLst/>
          </a:prstGeom>
          <a:blipFill>
            <a:blip r:embed="rId5"/>
            <a:stretch>
              <a:fillRect t="-140323" b="-212903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63A0C-7226-499E-8712-DB9A0E06511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9976" y="2956609"/>
            <a:ext cx="3419872" cy="358368"/>
          </a:xfrm>
          <a:prstGeom prst="rect">
            <a:avLst/>
          </a:prstGeom>
          <a:blipFill>
            <a:blip r:embed="rId6"/>
            <a:stretch>
              <a:fillRect b="-6780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D5146D-1C71-4DE6-A600-B817DDE77DD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7704" y="2034658"/>
            <a:ext cx="1872208" cy="338554"/>
          </a:xfrm>
          <a:prstGeom prst="rect">
            <a:avLst/>
          </a:prstGeom>
          <a:blipFill>
            <a:blip r:embed="rId7"/>
            <a:stretch>
              <a:fillRect b="-5455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F9A63-41DB-42F2-82BD-8C9D409B2123}"/>
              </a:ext>
            </a:extLst>
          </p:cNvPr>
          <p:cNvSpPr txBox="1"/>
          <p:nvPr/>
        </p:nvSpPr>
        <p:spPr>
          <a:xfrm>
            <a:off x="684213" y="1601788"/>
            <a:ext cx="35385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HMM é definido por </a:t>
            </a:r>
            <a:r>
              <a:rPr lang="pt-PT" sz="18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PT" sz="1800" dirty="0">
                <a:ea typeface="Times New Roman" panose="02020603050405020304" pitchFamily="18" charset="0"/>
              </a:rPr>
              <a:t>=(</a:t>
            </a:r>
            <a:r>
              <a:rPr lang="pt-PT" sz="1800" dirty="0" err="1"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A,B,</a:t>
            </a:r>
            <a:r>
              <a:rPr lang="pt-PT" sz="1800" i="1" dirty="0" err="1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1800" dirty="0">
                <a:ea typeface="Times New Roman" panose="02020603050405020304" pitchFamily="18" charset="0"/>
              </a:rPr>
              <a:t>).</a:t>
            </a:r>
            <a:endParaRPr lang="pt-PT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32219C-D7F4-46A3-B860-7A1FC114CA1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9914" y="4434448"/>
            <a:ext cx="2761068" cy="33855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CFA99B-21DD-48F5-8AC3-021B13FB2ADC}"/>
                  </a:ext>
                </a:extLst>
              </p:cNvPr>
              <p:cNvSpPr txBox="1"/>
              <p:nvPr/>
            </p:nvSpPr>
            <p:spPr>
              <a:xfrm>
                <a:off x="684213" y="3750986"/>
                <a:ext cx="4805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Faz-se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sz="14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 </a:t>
                </a:r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escolhe-se um estado inicial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/>
                        </m:ctrlPr>
                      </m:sSubPr>
                      <m:e>
                        <m:r>
                          <a:rPr lang="pt-PT" sz="1400" i="1"/>
                          <m:t>𝑞</m:t>
                        </m:r>
                      </m:e>
                      <m:sub>
                        <m:r>
                          <a:rPr lang="pt-PT" sz="1400" i="1"/>
                          <m:t>1</m:t>
                        </m:r>
                      </m:sub>
                    </m:sSub>
                    <m:r>
                      <a:rPr lang="pt-PT" sz="1400" i="1"/>
                      <m:t>=</m:t>
                    </m:r>
                    <m:sSub>
                      <m:sSubPr>
                        <m:ctrlPr>
                          <a:rPr lang="pt-PT" sz="1400" i="1"/>
                        </m:ctrlPr>
                      </m:sSubPr>
                      <m:e>
                        <m:r>
                          <a:rPr lang="pt-PT" sz="1400" i="1"/>
                          <m:t>𝑆</m:t>
                        </m:r>
                      </m:e>
                      <m:sub>
                        <m:r>
                          <a:rPr lang="pt-PT" sz="1400" i="1"/>
                          <m:t>𝑖</m:t>
                        </m:r>
                      </m:sub>
                    </m:sSub>
                  </m:oMath>
                </a14:m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através da distribuição de probabilidades inicial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sz="1400" i="1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CFA99B-21DD-48F5-8AC3-021B13FB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50986"/>
                <a:ext cx="4805635" cy="523220"/>
              </a:xfrm>
              <a:prstGeom prst="rect">
                <a:avLst/>
              </a:prstGeom>
              <a:blipFill>
                <a:blip r:embed="rId9"/>
                <a:stretch>
                  <a:fillRect l="-380" t="-1163" r="-253" b="-116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32C5B0-0D78-4D87-A197-8ED6DCA05D67}"/>
                  </a:ext>
                </a:extLst>
              </p:cNvPr>
              <p:cNvSpPr txBox="1"/>
              <p:nvPr/>
            </p:nvSpPr>
            <p:spPr>
              <a:xfrm>
                <a:off x="684213" y="4267726"/>
                <a:ext cx="4954587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Gera-se uma observação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 função da distribuição de probabilidades de símbolos do estado </a:t>
                </a:r>
                <a:r>
                  <a:rPr lang="pt-PT" sz="14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isto é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/>
                        </m:ctrlPr>
                      </m:sSubPr>
                      <m:e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PT" sz="1400" i="1"/>
                      <m:t>=</m:t>
                    </m:r>
                    <m:sSub>
                      <m:sSubPr>
                        <m:ctrlPr>
                          <a:rPr lang="pt-PT" sz="1400" i="1"/>
                        </m:ctrlPr>
                      </m:sSubPr>
                      <m:e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com probabilidade </a:t>
                </a:r>
                <a:r>
                  <a:rPr lang="pt-PT" sz="1400" dirty="0" err="1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PT" sz="14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definida pela matriz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sz="14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PT" sz="1400" dirty="0">
                  <a:effectLst/>
                  <a:latin typeface="CMR10" panose="000004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32C5B0-0D78-4D87-A197-8ED6DCA05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4267726"/>
                <a:ext cx="4954587" cy="738664"/>
              </a:xfrm>
              <a:prstGeom prst="rect">
                <a:avLst/>
              </a:prstGeom>
              <a:blipFill>
                <a:blip r:embed="rId10"/>
                <a:stretch>
                  <a:fillRect l="-369" t="-1653" r="-369" b="-82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2C5F06-AD72-4527-BDDE-9C2BA00D5BA1}"/>
                  </a:ext>
                </a:extLst>
              </p:cNvPr>
              <p:cNvSpPr txBox="1"/>
              <p:nvPr/>
            </p:nvSpPr>
            <p:spPr>
              <a:xfrm>
                <a:off x="646677" y="4993227"/>
                <a:ext cx="5029658" cy="755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Transita-se para novo estado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PT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PT" sz="14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acordo com a distribuição de probabilidades de transição entre estados definida pela matriz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sz="14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PT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PT" sz="1400" dirty="0">
                  <a:effectLst/>
                  <a:latin typeface="CMR10" panose="000004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2C5F06-AD72-4527-BDDE-9C2BA00D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7" y="4993227"/>
                <a:ext cx="5029658" cy="755976"/>
              </a:xfrm>
              <a:prstGeom prst="rect">
                <a:avLst/>
              </a:prstGeom>
              <a:blipFill>
                <a:blip r:embed="rId11"/>
                <a:stretch>
                  <a:fillRect l="-364" t="-1613" r="-364" b="-80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B19D19D-C6C2-4AE5-A77D-24DF51C69F91}"/>
              </a:ext>
            </a:extLst>
          </p:cNvPr>
          <p:cNvSpPr txBox="1"/>
          <p:nvPr/>
        </p:nvSpPr>
        <p:spPr>
          <a:xfrm>
            <a:off x="646676" y="5722057"/>
            <a:ext cx="5016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pt-PT" sz="14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Incrementa-se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400" dirty="0">
                <a:effectLst/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PT" sz="14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PT" sz="1400" dirty="0">
                <a:effectLst/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pt-PT" sz="1400" dirty="0">
                <a:effectLst/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4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sequência está gerada. Caso contrário e retorna‑se ao ponto 2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PT" sz="1400" dirty="0">
              <a:effectLst/>
              <a:latin typeface="CMR10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7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9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0A93A8D9-C4A7-4100-86B6-BD13518C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Processamento de Fala - HMM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DB2C916A-BB2B-4015-8C3A-1C1CC201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F5967-E99B-43F5-ABF5-F7FCB6703AE8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pt-PT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2F2E2F8F-77B6-4B91-8611-BB0A68A8D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752600"/>
          </a:xfrm>
        </p:spPr>
        <p:txBody>
          <a:bodyPr/>
          <a:lstStyle/>
          <a:p>
            <a:pPr eaLnBrk="1" hangingPunct="1"/>
            <a:r>
              <a:rPr lang="pt-PT" altLang="pt-PT" sz="4000">
                <a:cs typeface="Times New Roman" panose="02020603050405020304" pitchFamily="18" charset="0"/>
              </a:rPr>
              <a:t>HMM</a:t>
            </a:r>
            <a:br>
              <a:rPr lang="pt-PT" altLang="pt-PT" sz="4000">
                <a:cs typeface="Times New Roman" panose="02020603050405020304" pitchFamily="18" charset="0"/>
              </a:rPr>
            </a:br>
            <a:r>
              <a:rPr lang="pt-PT" altLang="pt-PT" sz="4000"/>
              <a:t>Os três problemas básicos do HMM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7929D2D8-3FDC-43E5-AAE8-9C63DF91506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40152" y="3411346"/>
            <a:ext cx="2895600" cy="74353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pic>
        <p:nvPicPr>
          <p:cNvPr id="11270" name="Picture 10">
            <a:extLst>
              <a:ext uri="{FF2B5EF4-FFF2-40B4-BE49-F238E27FC236}">
                <a16:creationId xmlns:a16="http://schemas.microsoft.com/office/drawing/2014/main" id="{6F944E57-3122-43B9-8DA9-7F98199C5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870075"/>
            <a:ext cx="20923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5">
            <a:extLst>
              <a:ext uri="{FF2B5EF4-FFF2-40B4-BE49-F238E27FC236}">
                <a16:creationId xmlns:a16="http://schemas.microsoft.com/office/drawing/2014/main" id="{39850853-C47F-4813-839D-624DF017E9A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63078" y="4827803"/>
            <a:ext cx="2895600" cy="76957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ADBD90-8BA3-4581-8233-B1A9D8B0E3D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9914" y="4434448"/>
            <a:ext cx="2761068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510A86-9705-40F5-929C-AF6337DCDD66}"/>
                  </a:ext>
                </a:extLst>
              </p:cNvPr>
              <p:cNvSpPr txBox="1"/>
              <p:nvPr/>
            </p:nvSpPr>
            <p:spPr>
              <a:xfrm>
                <a:off x="538096" y="2890391"/>
                <a:ext cx="548170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pt-PT" sz="1600" b="1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Determinação da sequência de estados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Dada uma sequência de </a:t>
                </a:r>
                <a:r>
                  <a:rPr lang="pt-PT" sz="16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observações </a:t>
                </a:r>
                <a:r>
                  <a:rPr lang="pt-PT" sz="16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PT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....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o modelo </a:t>
                </a:r>
                <a:r>
                  <a:rPr lang="pt-PT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qual a sequência de estados </a:t>
                </a:r>
                <a:r>
                  <a:rPr lang="pt-PT" sz="16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pt-PT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sz="1600" dirty="0"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PT" sz="1600" dirty="0"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....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mais provável ?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510A86-9705-40F5-929C-AF6337DCD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6" y="2890391"/>
                <a:ext cx="5481704" cy="1077218"/>
              </a:xfrm>
              <a:prstGeom prst="rect">
                <a:avLst/>
              </a:prstGeom>
              <a:blipFill>
                <a:blip r:embed="rId6"/>
                <a:stretch>
                  <a:fillRect l="-556" t="-1695" r="-556" b="-62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4351A0-AEEE-4E09-B028-61185DDE76B0}"/>
                  </a:ext>
                </a:extLst>
              </p:cNvPr>
              <p:cNvSpPr txBox="1"/>
              <p:nvPr/>
            </p:nvSpPr>
            <p:spPr>
              <a:xfrm>
                <a:off x="547142" y="4111013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pt-PT" sz="1600" b="1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Estimação de parâmetros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Dada uma sequência (ou conjunto de sequências) de observações </a:t>
                </a:r>
                <a:r>
                  <a:rPr lang="pt-PT" sz="16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PT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....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de que forma se ajusta os parâmetros do modelo </a:t>
                </a:r>
                <a:r>
                  <a:rPr lang="pt-PT" sz="1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pt-PT" sz="1600" dirty="0" err="1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A,B,</a:t>
                </a:r>
                <a:r>
                  <a:rPr lang="pt-PT" sz="1600" dirty="0" err="1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de modo a maximizar a probabilidade da sequência dado o modelo, </a:t>
                </a:r>
                <a:r>
                  <a:rPr lang="pt-PT" sz="1600" dirty="0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PT" sz="1600" dirty="0" err="1">
                    <a:effectLst/>
                    <a:latin typeface="CMMI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pt-PT" sz="1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pt-PT" sz="1600" dirty="0" err="1">
                    <a:effectLst/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pt-PT" sz="1600" dirty="0">
                    <a:effectLst/>
                    <a:latin typeface="CMR10" panose="00000400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?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4351A0-AEEE-4E09-B028-61185DDE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2" y="4111013"/>
                <a:ext cx="4572000" cy="1569660"/>
              </a:xfrm>
              <a:prstGeom prst="rect">
                <a:avLst/>
              </a:prstGeom>
              <a:blipFill>
                <a:blip r:embed="rId7"/>
                <a:stretch>
                  <a:fillRect l="-800" t="-1163" r="-667" b="-38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2072A3E-C7C0-46CF-9CB5-675593251DB2}"/>
              </a:ext>
            </a:extLst>
          </p:cNvPr>
          <p:cNvSpPr txBox="1"/>
          <p:nvPr/>
        </p:nvSpPr>
        <p:spPr>
          <a:xfrm>
            <a:off x="485043" y="1617443"/>
            <a:ext cx="63912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pt-PT" sz="1600" b="1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Determinação da probabilidade de uma sequência de observações:</a:t>
            </a:r>
            <a:endParaRPr lang="pt-PT" sz="1600" b="1" dirty="0">
              <a:latin typeface="CMR10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Dada uma sequência de </a:t>
            </a:r>
            <a:r>
              <a:rPr lang="pt-PT" sz="1600" i="1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observações </a:t>
            </a:r>
            <a:r>
              <a:rPr lang="pt-PT" sz="1600" dirty="0">
                <a:effectLst/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PT" sz="1600" dirty="0">
                <a:effectLst/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pt-PT" sz="1600" dirty="0">
                <a:effectLst/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2, ....</a:t>
            </a:r>
            <a:r>
              <a:rPr lang="pt-PT" sz="1600" dirty="0" err="1">
                <a:effectLst/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pt-P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o modelo </a:t>
            </a:r>
            <a:r>
              <a:rPr lang="pt-PT" sz="16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qual a probabilidade, </a:t>
            </a:r>
            <a:r>
              <a:rPr lang="pt-PT" sz="1600" dirty="0">
                <a:effectLst/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1600" dirty="0" err="1">
                <a:effectLst/>
                <a:latin typeface="CMMI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pt-PT" sz="1600" dirty="0" err="1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de esta </a:t>
            </a:r>
          </a:p>
          <a:p>
            <a:pPr algn="just">
              <a:spcBef>
                <a:spcPts val="0"/>
              </a:spcBef>
            </a:pPr>
            <a:r>
              <a:rPr lang="pt-PT" sz="1600" dirty="0">
                <a:effectLst/>
                <a:latin typeface="CMR10" panose="000004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sequência ter sido gerada pelo modelo?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DC78AF54-6EB7-4D1D-A3EC-801E0177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Processamento de Fala - HMM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73DBB97F-55D9-4B7D-9304-C02829B6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2E555D-FE80-48C8-83BF-12A6B672F161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pt-PT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F0B2E910-3300-4D35-AE38-251ED5978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752600"/>
          </a:xfrm>
        </p:spPr>
        <p:txBody>
          <a:bodyPr/>
          <a:lstStyle/>
          <a:p>
            <a:pPr eaLnBrk="1" hangingPunct="1"/>
            <a:r>
              <a:rPr lang="pt-PT" altLang="pt-PT" sz="4000"/>
              <a:t>Determinação da probabilidade </a:t>
            </a:r>
            <a:br>
              <a:rPr lang="pt-PT" altLang="pt-PT" sz="4000"/>
            </a:br>
            <a:r>
              <a:rPr lang="pt-PT" altLang="pt-PT" sz="4000"/>
              <a:t>de uma sequência de observações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B5D711DE-1D73-4CA4-ABDD-A167E8F747B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40152" y="3411346"/>
            <a:ext cx="2895600" cy="74353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pic>
        <p:nvPicPr>
          <p:cNvPr id="12294" name="Picture 10">
            <a:extLst>
              <a:ext uri="{FF2B5EF4-FFF2-40B4-BE49-F238E27FC236}">
                <a16:creationId xmlns:a16="http://schemas.microsoft.com/office/drawing/2014/main" id="{4DF34A4C-C54F-44BF-9F2B-08294D78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870075"/>
            <a:ext cx="20923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5">
            <a:extLst>
              <a:ext uri="{FF2B5EF4-FFF2-40B4-BE49-F238E27FC236}">
                <a16:creationId xmlns:a16="http://schemas.microsoft.com/office/drawing/2014/main" id="{54D77AEF-5ABB-4D2C-958B-FC4ED70185F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63078" y="4827803"/>
            <a:ext cx="2895600" cy="76957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DDDF59-CE23-4DB0-BF64-EF4F15EB8A9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9914" y="4434448"/>
            <a:ext cx="2761068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F9B12-6E11-4277-8598-3C0F5D63CAE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7600" y="1670400"/>
            <a:ext cx="5279406" cy="1077218"/>
          </a:xfrm>
          <a:prstGeom prst="rect">
            <a:avLst/>
          </a:prstGeom>
          <a:blipFill>
            <a:blip r:embed="rId6"/>
            <a:stretch>
              <a:fillRect l="-577" t="-1695" r="-693" b="-6215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6B9B2-71B6-4BFD-A702-8E3895126D2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503" y="3288098"/>
            <a:ext cx="6011394" cy="78470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4131EC-639D-4A62-BD1E-7B84D92BEC9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062" y="4224813"/>
            <a:ext cx="3726890" cy="360804"/>
          </a:xfrm>
          <a:prstGeom prst="rect">
            <a:avLst/>
          </a:prstGeom>
          <a:blipFill>
            <a:blip r:embed="rId8"/>
            <a:stretch>
              <a:fillRect b="-3390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F0B7DC-239E-4566-BE1A-9141CEA83FF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3018" y="4900688"/>
            <a:ext cx="3296245" cy="338554"/>
          </a:xfrm>
          <a:prstGeom prst="rect">
            <a:avLst/>
          </a:prstGeom>
          <a:blipFill>
            <a:blip r:embed="rId9"/>
            <a:stretch>
              <a:fillRect b="-12727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FDA5CF-1C47-4A33-95D8-E4A8742B079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7078" y="2852936"/>
            <a:ext cx="4572000" cy="369332"/>
          </a:xfrm>
          <a:prstGeom prst="rect">
            <a:avLst/>
          </a:prstGeom>
          <a:blipFill>
            <a:blip r:embed="rId10"/>
            <a:stretch>
              <a:fillRect l="-1067" t="-8197" b="-24590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B0666B-FA43-4484-8A07-E67B1615B1C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503" y="5155500"/>
            <a:ext cx="3702005" cy="107414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CAA556-5559-4FDA-BA6B-EB202F4B5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5684838"/>
            <a:ext cx="5286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solidFill>
                  <a:srgbClr val="FF0000"/>
                </a:solidFill>
              </a:rPr>
              <a:t>Algoritmos progressivo-regressivo ou de Baum-Welch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1BD7D1BC-751E-4D3F-9132-55ED2203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Processamento de Fala - HMM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007D8D6F-3EBC-4B94-A5B9-67C0294F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9D6E7-1657-4F6D-965F-9A111DAF2CFA}" type="slidenum">
              <a:rPr lang="en-GB" altLang="pt-PT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pt-PT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BCAAF838-73AF-49CE-A133-24B14A582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752600"/>
          </a:xfrm>
        </p:spPr>
        <p:txBody>
          <a:bodyPr/>
          <a:lstStyle/>
          <a:p>
            <a:pPr eaLnBrk="1" hangingPunct="1"/>
            <a:r>
              <a:rPr lang="pt-PT" altLang="pt-PT" sz="4000"/>
              <a:t>HMM em reconhecimento de fonememas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3538DEA5-C029-4E40-9CFF-1E7C7350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092575"/>
            <a:ext cx="5189538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9B420127-738A-4275-8251-4A761526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7950"/>
            <a:ext cx="28733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71907C-98A1-4E1A-BB16-E359741DC62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73931" y="1503516"/>
            <a:ext cx="2592288" cy="100181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B9614-5F59-4A4B-8B20-33F30CECC7F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7944" y="1845956"/>
            <a:ext cx="2240868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06E8E-9FF1-4E86-9E59-E250C23C3BA7}"/>
              </a:ext>
            </a:extLst>
          </p:cNvPr>
          <p:cNvSpPr txBox="1"/>
          <p:nvPr/>
        </p:nvSpPr>
        <p:spPr>
          <a:xfrm>
            <a:off x="3903663" y="2647950"/>
            <a:ext cx="5189537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PT" sz="1600" dirty="0"/>
              <a:t>Observações: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PT" sz="1600" dirty="0"/>
              <a:t>MFCC (</a:t>
            </a:r>
            <a:r>
              <a:rPr lang="en-GB" sz="1600" dirty="0"/>
              <a:t>Mel frequency </a:t>
            </a:r>
            <a:r>
              <a:rPr lang="en-GB" sz="1600" dirty="0" err="1"/>
              <a:t>cepstrum</a:t>
            </a:r>
            <a:r>
              <a:rPr lang="en-GB" sz="1600" dirty="0"/>
              <a:t> coefficients</a:t>
            </a:r>
            <a:r>
              <a:rPr lang="pt-P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PT" sz="1600" dirty="0"/>
              <a:t>Quantificação vetorial para as tornar discretas;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PT" sz="1600" dirty="0"/>
              <a:t>Treino da matriz </a:t>
            </a:r>
            <a:r>
              <a:rPr lang="pt-PT" sz="1600" i="1" dirty="0"/>
              <a:t>B</a:t>
            </a:r>
            <a:r>
              <a:rPr lang="pt-PT" sz="1600" dirty="0"/>
              <a:t> com um número fixo de observações.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7F7814-D591-4145-BE15-4B7BDC7E8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338263"/>
            <a:ext cx="42211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PT" altLang="pt-PT" sz="1600"/>
              <a:t>Modelo Esquerda-Direita de 3 estados (transição-meio-transição); </a:t>
            </a:r>
          </a:p>
          <a:p>
            <a:pPr>
              <a:spcBef>
                <a:spcPct val="0"/>
              </a:spcBef>
            </a:pPr>
            <a:r>
              <a:rPr lang="pt-PT" altLang="pt-PT" sz="1600"/>
              <a:t>Trifones (fonema em contexto).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702</Words>
  <Application>Microsoft Office PowerPoint</Application>
  <PresentationFormat>On-screen Show (4:3)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Cambria Math</vt:lpstr>
      <vt:lpstr>CMMI10</vt:lpstr>
      <vt:lpstr>CMR10</vt:lpstr>
      <vt:lpstr>Symbol</vt:lpstr>
      <vt:lpstr>Times New Roman</vt:lpstr>
      <vt:lpstr>Wingdings</vt:lpstr>
      <vt:lpstr>Default Design</vt:lpstr>
      <vt:lpstr>HMM (Hidden Markov Model)</vt:lpstr>
      <vt:lpstr>Sumário</vt:lpstr>
      <vt:lpstr>Processo Discreto de Markov </vt:lpstr>
      <vt:lpstr>Processo Discreto de Markov </vt:lpstr>
      <vt:lpstr>HMM Modelo de Markov não observável</vt:lpstr>
      <vt:lpstr>HMM Geração de uma sequencia de observações</vt:lpstr>
      <vt:lpstr>HMM Os três problemas básicos do HMM</vt:lpstr>
      <vt:lpstr>Determinação da probabilidade  de uma sequência de observações</vt:lpstr>
      <vt:lpstr>HMM em reconhecimento de fonememas</vt:lpstr>
      <vt:lpstr> </vt:lpstr>
    </vt:vector>
  </TitlesOfParts>
  <Company>isel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Produção de Fala</dc:title>
  <dc:creator>scps</dc:creator>
  <cp:lastModifiedBy>Carlos Meneses</cp:lastModifiedBy>
  <cp:revision>145</cp:revision>
  <dcterms:created xsi:type="dcterms:W3CDTF">2002-03-26T10:49:23Z</dcterms:created>
  <dcterms:modified xsi:type="dcterms:W3CDTF">2021-06-14T17:14:03Z</dcterms:modified>
</cp:coreProperties>
</file>