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media/audio1.wav" ContentType="audio/wav"/>
  <Override PartName="/ppt/media/audio2.wav" ContentType="audio/wav"/>
  <Override PartName="/ppt/media/audio3.wav" ContentType="audio/wav"/>
  <Override PartName="/ppt/media/audio4.wav" ContentType="audio/wav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62" r:id="rId3"/>
    <p:sldId id="257" r:id="rId4"/>
    <p:sldId id="302" r:id="rId5"/>
    <p:sldId id="265" r:id="rId6"/>
    <p:sldId id="295" r:id="rId7"/>
    <p:sldId id="263" r:id="rId8"/>
    <p:sldId id="266" r:id="rId9"/>
    <p:sldId id="268" r:id="rId10"/>
    <p:sldId id="267" r:id="rId11"/>
    <p:sldId id="275" r:id="rId12"/>
    <p:sldId id="277" r:id="rId13"/>
    <p:sldId id="278" r:id="rId14"/>
    <p:sldId id="284" r:id="rId15"/>
    <p:sldId id="285" r:id="rId16"/>
    <p:sldId id="287" r:id="rId17"/>
    <p:sldId id="304" r:id="rId18"/>
    <p:sldId id="290" r:id="rId19"/>
    <p:sldId id="303" r:id="rId20"/>
  </p:sldIdLst>
  <p:sldSz cx="9144000" cy="6858000" type="screen4x3"/>
  <p:notesSz cx="7315200" cy="9601200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mr\scd\Tele1\Exercicios\solucoes1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m(n)</c:v>
          </c:tx>
          <c:spPr>
            <a:ln w="15875" cap="rnd">
              <a:solidFill>
                <a:srgbClr val="FF0000"/>
              </a:solidFill>
              <a:round/>
            </a:ln>
            <a:effectLst/>
          </c:spPr>
          <c:marker>
            <c:symbol val="x"/>
            <c:size val="5"/>
            <c:spPr>
              <a:pattFill prst="pct5">
                <a:fgClr>
                  <a:schemeClr val="accent3">
                    <a:lumMod val="95000"/>
                  </a:schemeClr>
                </a:fgClr>
                <a:bgClr>
                  <a:schemeClr val="bg1"/>
                </a:bgClr>
              </a:pattFill>
              <a:ln w="9525">
                <a:solidFill>
                  <a:srgbClr val="FF0000"/>
                </a:solidFill>
              </a:ln>
              <a:effectLst/>
            </c:spPr>
          </c:marker>
          <c:val>
            <c:numRef>
              <c:f>'P10-14'!$L$33:$L$40</c:f>
              <c:numCache>
                <c:formatCode>General</c:formatCode>
                <c:ptCount val="8"/>
                <c:pt idx="0">
                  <c:v>1</c:v>
                </c:pt>
                <c:pt idx="1">
                  <c:v>0.504</c:v>
                </c:pt>
                <c:pt idx="2">
                  <c:v>-0.49099999999999999</c:v>
                </c:pt>
                <c:pt idx="3">
                  <c:v>-1</c:v>
                </c:pt>
                <c:pt idx="4">
                  <c:v>-0.51700000000000002</c:v>
                </c:pt>
                <c:pt idx="5">
                  <c:v>0.47799999999999998</c:v>
                </c:pt>
                <c:pt idx="6">
                  <c:v>1</c:v>
                </c:pt>
                <c:pt idx="7">
                  <c:v>0.53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E2-4CB8-9990-1F12AE2921FD}"/>
            </c:ext>
          </c:extLst>
        </c:ser>
        <c:ser>
          <c:idx val="1"/>
          <c:order val="1"/>
          <c:tx>
            <c:v>mq(n)</c:v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val>
            <c:numRef>
              <c:f>'P10-14'!$M$33:$M$40</c:f>
              <c:numCache>
                <c:formatCode>General</c:formatCode>
                <c:ptCount val="8"/>
                <c:pt idx="0">
                  <c:v>0.875</c:v>
                </c:pt>
                <c:pt idx="1">
                  <c:v>0.625</c:v>
                </c:pt>
                <c:pt idx="2">
                  <c:v>-0.375</c:v>
                </c:pt>
                <c:pt idx="3">
                  <c:v>-0.875</c:v>
                </c:pt>
                <c:pt idx="4">
                  <c:v>-0.625</c:v>
                </c:pt>
                <c:pt idx="5">
                  <c:v>0.375</c:v>
                </c:pt>
                <c:pt idx="6">
                  <c:v>0.875</c:v>
                </c:pt>
                <c:pt idx="7">
                  <c:v>0.625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E2-4CB8-9990-1F12AE2921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2006143"/>
        <c:axId val="444967743"/>
      </c:lineChart>
      <c:catAx>
        <c:axId val="352006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444967743"/>
        <c:crossesAt val="0"/>
        <c:auto val="1"/>
        <c:lblAlgn val="ctr"/>
        <c:lblOffset val="100"/>
        <c:noMultiLvlLbl val="0"/>
      </c:catAx>
      <c:valAx>
        <c:axId val="444967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52006143"/>
        <c:crosses val="autoZero"/>
        <c:crossBetween val="between"/>
        <c:majorUnit val="0.25"/>
        <c:minorUnit val="0.25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Sheet1!$C$3:$C$9</c:f>
              <c:numCache>
                <c:formatCode>General</c:formatCode>
                <c:ptCount val="7"/>
                <c:pt idx="0">
                  <c:v>-45</c:v>
                </c:pt>
                <c:pt idx="1">
                  <c:v>-35</c:v>
                </c:pt>
                <c:pt idx="2">
                  <c:v>-25</c:v>
                </c:pt>
                <c:pt idx="3">
                  <c:v>-20</c:v>
                </c:pt>
                <c:pt idx="4">
                  <c:v>-10</c:v>
                </c:pt>
                <c:pt idx="5">
                  <c:v>-5</c:v>
                </c:pt>
                <c:pt idx="6">
                  <c:v>0</c:v>
                </c:pt>
              </c:numCache>
            </c:numRef>
          </c:xVal>
          <c:yVal>
            <c:numRef>
              <c:f>Sheet1!$D$3:$D$9</c:f>
              <c:numCache>
                <c:formatCode>General</c:formatCode>
                <c:ptCount val="7"/>
                <c:pt idx="0">
                  <c:v>1.9112125471966259</c:v>
                </c:pt>
                <c:pt idx="1">
                  <c:v>11.911212547196625</c:v>
                </c:pt>
                <c:pt idx="2">
                  <c:v>21.911212547196627</c:v>
                </c:pt>
                <c:pt idx="3">
                  <c:v>26.911212547196627</c:v>
                </c:pt>
                <c:pt idx="4">
                  <c:v>36.911212547196278</c:v>
                </c:pt>
                <c:pt idx="5">
                  <c:v>41.911212547196278</c:v>
                </c:pt>
                <c:pt idx="6">
                  <c:v>46.911212547196278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68B-4817-92CE-B2F1C723970F}"/>
            </c:ext>
          </c:extLst>
        </c:ser>
        <c:ser>
          <c:idx val="1"/>
          <c:order val="1"/>
          <c:marker>
            <c:symbol val="none"/>
          </c:marker>
          <c:xVal>
            <c:numRef>
              <c:f>Sheet1!$C$3:$C$9</c:f>
              <c:numCache>
                <c:formatCode>General</c:formatCode>
                <c:ptCount val="7"/>
                <c:pt idx="0">
                  <c:v>-45</c:v>
                </c:pt>
                <c:pt idx="1">
                  <c:v>-35</c:v>
                </c:pt>
                <c:pt idx="2">
                  <c:v>-25</c:v>
                </c:pt>
                <c:pt idx="3">
                  <c:v>-20</c:v>
                </c:pt>
                <c:pt idx="4">
                  <c:v>-10</c:v>
                </c:pt>
                <c:pt idx="5">
                  <c:v>-5</c:v>
                </c:pt>
                <c:pt idx="6">
                  <c:v>0</c:v>
                </c:pt>
              </c:numCache>
            </c:numRef>
          </c:xVal>
          <c:yVal>
            <c:numRef>
              <c:f>Sheet1!$E$3:$E$9</c:f>
              <c:numCache>
                <c:formatCode>General</c:formatCode>
                <c:ptCount val="7"/>
                <c:pt idx="0">
                  <c:v>7.9312125471966324</c:v>
                </c:pt>
                <c:pt idx="1">
                  <c:v>17.931212547196623</c:v>
                </c:pt>
                <c:pt idx="2">
                  <c:v>27.931212547196623</c:v>
                </c:pt>
                <c:pt idx="3">
                  <c:v>32.931212547196594</c:v>
                </c:pt>
                <c:pt idx="4">
                  <c:v>42.931212547196594</c:v>
                </c:pt>
                <c:pt idx="5">
                  <c:v>47.931212547196594</c:v>
                </c:pt>
                <c:pt idx="6">
                  <c:v>52.931212547196594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68B-4817-92CE-B2F1C723970F}"/>
            </c:ext>
          </c:extLst>
        </c:ser>
        <c:ser>
          <c:idx val="2"/>
          <c:order val="2"/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Sheet1!$C$3:$C$9</c:f>
              <c:numCache>
                <c:formatCode>General</c:formatCode>
                <c:ptCount val="7"/>
                <c:pt idx="0">
                  <c:v>-45</c:v>
                </c:pt>
                <c:pt idx="1">
                  <c:v>-35</c:v>
                </c:pt>
                <c:pt idx="2">
                  <c:v>-25</c:v>
                </c:pt>
                <c:pt idx="3">
                  <c:v>-20</c:v>
                </c:pt>
                <c:pt idx="4">
                  <c:v>-10</c:v>
                </c:pt>
                <c:pt idx="5">
                  <c:v>-5</c:v>
                </c:pt>
                <c:pt idx="6">
                  <c:v>0</c:v>
                </c:pt>
              </c:numCache>
            </c:numRef>
          </c:xVal>
          <c:yVal>
            <c:numRef>
              <c:f>Sheet1!$F$3:$F$9</c:f>
              <c:numCache>
                <c:formatCode>General</c:formatCode>
                <c:ptCount val="7"/>
                <c:pt idx="0">
                  <c:v>13.95121254719662</c:v>
                </c:pt>
                <c:pt idx="1">
                  <c:v>23.951212547196619</c:v>
                </c:pt>
                <c:pt idx="2">
                  <c:v>33.951212547196235</c:v>
                </c:pt>
                <c:pt idx="3">
                  <c:v>38.951212547196235</c:v>
                </c:pt>
                <c:pt idx="4">
                  <c:v>48.951212547196235</c:v>
                </c:pt>
                <c:pt idx="5">
                  <c:v>53.951212547196235</c:v>
                </c:pt>
                <c:pt idx="6">
                  <c:v>58.951212547196235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68B-4817-92CE-B2F1C72397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4770752"/>
        <c:axId val="170525248"/>
      </c:scatterChart>
      <c:valAx>
        <c:axId val="154770752"/>
        <c:scaling>
          <c:orientation val="minMax"/>
          <c:max val="0"/>
          <c:min val="-45"/>
        </c:scaling>
        <c:delete val="0"/>
        <c:axPos val="b"/>
        <c:numFmt formatCode="General" sourceLinked="1"/>
        <c:majorTickMark val="out"/>
        <c:minorTickMark val="none"/>
        <c:tickLblPos val="low"/>
        <c:crossAx val="170525248"/>
        <c:crosses val="autoZero"/>
        <c:crossBetween val="midCat"/>
      </c:valAx>
      <c:valAx>
        <c:axId val="170525248"/>
        <c:scaling>
          <c:orientation val="minMax"/>
          <c:max val="6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4770752"/>
        <c:crossesAt val="-45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9A891E2-2A5A-492E-A020-968E27E4C914}" type="datetimeFigureOut">
              <a:rPr lang="pt-PT"/>
              <a:pPr>
                <a:defRPr/>
              </a:pPr>
              <a:t>22/03/2021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PT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CEBA64C-A11F-4AFE-8342-20E5A288ED3A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0487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3AE1685-628C-44F1-B392-1F01415DADE6}" type="slidenum">
              <a:rPr lang="pt-PT" smtClean="0"/>
              <a:pPr/>
              <a:t>13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E41FE-D282-45E0-B310-C9CDEC8E3DFA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1E2C7-4F20-46C9-9B03-9715FB13B4A5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F1B60-470E-4176-83E4-8DF3B5A2D937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F7A8B-6CF5-462D-B6B7-B9F5DDA07F6C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EE207-9E58-406F-96AA-36ED6EDB36F9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1FE4D-9813-4C88-9593-29E6D4C3040E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19C72-6E4F-4EA9-9D4F-C7B65C40EEBF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DD9FD-EE79-4034-A3A4-8D8E583B044F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83770-AA90-4493-B8A5-C58D8AD2E5C8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CDA45-1EB3-4505-BA45-16C59E04B30A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CE295-5F64-4479-BBCE-5ACF9231353E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1962FFC-FBD3-4584-965C-5153C2A0B0B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3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6.png"/><Relationship Id="rId5" Type="http://schemas.openxmlformats.org/officeDocument/2006/relationships/chart" Target="../charts/chart2.xml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openxmlformats.org/officeDocument/2006/relationships/audio" Target="../media/audio4.wav"/><Relationship Id="rId18" Type="http://schemas.openxmlformats.org/officeDocument/2006/relationships/image" Target="../media/image15.png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audio" Target="../media/audio3.wav"/><Relationship Id="rId17" Type="http://schemas.openxmlformats.org/officeDocument/2006/relationships/image" Target="../media/image53.png"/><Relationship Id="rId2" Type="http://schemas.openxmlformats.org/officeDocument/2006/relationships/audio" Target="../media/media1.WAV"/><Relationship Id="rId16" Type="http://schemas.openxmlformats.org/officeDocument/2006/relationships/image" Target="../media/image52.png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audio" Target="../media/audio2.wav"/><Relationship Id="rId5" Type="http://schemas.microsoft.com/office/2007/relationships/media" Target="../media/media3.WAV"/><Relationship Id="rId15" Type="http://schemas.openxmlformats.org/officeDocument/2006/relationships/image" Target="../media/image42.png"/><Relationship Id="rId10" Type="http://schemas.openxmlformats.org/officeDocument/2006/relationships/audio" Target="../media/audio1.wav"/><Relationship Id="rId4" Type="http://schemas.openxmlformats.org/officeDocument/2006/relationships/audio" Target="../media/media2.WAV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12" Type="http://schemas.openxmlformats.org/officeDocument/2006/relationships/image" Target="../media/image19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120.png"/><Relationship Id="rId10" Type="http://schemas.openxmlformats.org/officeDocument/2006/relationships/image" Target="../media/image170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33475"/>
            <a:ext cx="8229600" cy="3735388"/>
          </a:xfrm>
        </p:spPr>
        <p:txBody>
          <a:bodyPr/>
          <a:lstStyle/>
          <a:p>
            <a:pPr eaLnBrk="1" hangingPunct="1"/>
            <a:r>
              <a:rPr lang="pt-PT" sz="3600" dirty="0"/>
              <a:t>Sistemas de Comunicação Digital</a:t>
            </a:r>
            <a:br>
              <a:rPr lang="pt-PT" sz="3600" dirty="0"/>
            </a:br>
            <a:br>
              <a:rPr lang="pt-PT" sz="3600" dirty="0"/>
            </a:br>
            <a:br>
              <a:rPr lang="pt-PT" sz="3600" dirty="0"/>
            </a:br>
            <a:r>
              <a:rPr lang="pt-PT" sz="3600" dirty="0"/>
              <a:t>Conversão analógico-digital</a:t>
            </a:r>
            <a:br>
              <a:rPr lang="pt-PT" sz="3600" dirty="0"/>
            </a:br>
            <a:r>
              <a:rPr lang="pt-PT" sz="3600" dirty="0"/>
              <a:t>PCM – Pulse </a:t>
            </a:r>
            <a:r>
              <a:rPr lang="pt-PT" sz="3600" dirty="0" err="1"/>
              <a:t>Code</a:t>
            </a:r>
            <a:r>
              <a:rPr lang="pt-PT" sz="3600" dirty="0"/>
              <a:t> </a:t>
            </a:r>
            <a:r>
              <a:rPr lang="pt-PT" sz="3600" dirty="0" err="1"/>
              <a:t>Modulation</a:t>
            </a:r>
            <a:br>
              <a:rPr lang="pt-PT" sz="3600" dirty="0"/>
            </a:br>
            <a:br>
              <a:rPr lang="pt-PT" sz="3600" dirty="0"/>
            </a:br>
            <a:r>
              <a:rPr lang="pt-PT" sz="3600" dirty="0"/>
              <a:t>Carlos Meneses</a:t>
            </a:r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0ECFA5-090B-4438-8B51-9287037028F1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68313" y="2852738"/>
            <a:ext cx="2232025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 – Número de bits de codificação por amostra,</a:t>
            </a:r>
          </a:p>
          <a:p>
            <a:endParaRPr lang="pt-PT" dirty="0">
              <a:latin typeface="Times New Roman" pitchFamily="18" charset="0"/>
              <a:cs typeface="Times New Roman" pitchFamily="18" charset="0"/>
            </a:endParaRPr>
          </a:p>
          <a:p>
            <a:endParaRPr lang="pt-PT" dirty="0">
              <a:latin typeface="Times New Roman" pitchFamily="18" charset="0"/>
              <a:cs typeface="Times New Roman" pitchFamily="18" charset="0"/>
            </a:endParaRPr>
          </a:p>
          <a:p>
            <a:endParaRPr lang="pt-PT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PT" dirty="0">
                <a:latin typeface="Times New Roman" pitchFamily="18" charset="0"/>
                <a:cs typeface="Times New Roman" pitchFamily="18" charset="0"/>
              </a:rPr>
              <a:t>Débito binário:</a:t>
            </a:r>
          </a:p>
        </p:txBody>
      </p:sp>
      <p:sp>
        <p:nvSpPr>
          <p:cNvPr id="4101" name="Rectangle 19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3600">
                <a:solidFill>
                  <a:schemeClr val="tx2"/>
                </a:solidFill>
              </a:rPr>
              <a:t>ADC – Codificação</a:t>
            </a: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graphicFrame>
        <p:nvGraphicFramePr>
          <p:cNvPr id="4098" name="Object 1"/>
          <p:cNvGraphicFramePr>
            <a:graphicFrameLocks noChangeAspect="1"/>
          </p:cNvGraphicFramePr>
          <p:nvPr/>
        </p:nvGraphicFramePr>
        <p:xfrm>
          <a:off x="3419475" y="1557338"/>
          <a:ext cx="4895850" cy="399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Imagem de Mapa de Bits" r:id="rId3" imgW="3971429" imgH="3247619" progId="Paint.Picture">
                  <p:embed/>
                </p:oleObj>
              </mc:Choice>
              <mc:Fallback>
                <p:oleObj name="Imagem de Mapa de Bits" r:id="rId3" imgW="3971429" imgH="3247619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557338"/>
                        <a:ext cx="4895850" cy="399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627313" y="5529263"/>
            <a:ext cx="57610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0" hangingPunct="0"/>
            <a:r>
              <a:rPr lang="pt-PT" sz="2000" b="1">
                <a:latin typeface="Times New Roman" pitchFamily="18" charset="0"/>
                <a:cs typeface="Times New Roman" pitchFamily="18" charset="0"/>
              </a:rPr>
              <a:t>Código:   4      4       3      3      4     6      4      0     3</a:t>
            </a:r>
          </a:p>
          <a:p>
            <a:pPr algn="just" eaLnBrk="0" hangingPunct="0"/>
            <a:r>
              <a:rPr lang="pt-PT" sz="2000" b="1">
                <a:latin typeface="Times New Roman" pitchFamily="18" charset="0"/>
                <a:cs typeface="Times New Roman" pitchFamily="18" charset="0"/>
              </a:rPr>
              <a:t>               100  100   011  011  100  110  100  000 011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50825" y="1412875"/>
            <a:ext cx="280828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1600" b="1">
                <a:latin typeface="Times New Roman" pitchFamily="18" charset="0"/>
                <a:cs typeface="Times New Roman" pitchFamily="18" charset="0"/>
              </a:rPr>
              <a:t>Codificação:</a:t>
            </a:r>
          </a:p>
          <a:p>
            <a:pPr lvl="1"/>
            <a:r>
              <a:rPr lang="pt-PT" sz="1600">
                <a:latin typeface="Times New Roman" pitchFamily="18" charset="0"/>
                <a:cs typeface="Times New Roman" pitchFamily="18" charset="0"/>
              </a:rPr>
              <a:t>Representação através de um código numérico cada valor de quantificação</a:t>
            </a:r>
          </a:p>
          <a:p>
            <a:pPr lvl="1"/>
            <a:endParaRPr lang="pt-PT" sz="1600"/>
          </a:p>
          <a:p>
            <a:endParaRPr lang="pt-PT"/>
          </a:p>
        </p:txBody>
      </p:sp>
      <p:sp>
        <p:nvSpPr>
          <p:cNvPr id="4107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F16DD5-A7A4-476E-93D5-5FEBCA7850D2}" type="slidenum">
              <a:rPr lang="pt-PT" smtClean="0"/>
              <a:pPr/>
              <a:t>10</a:t>
            </a:fld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88569" y="3867608"/>
                <a:ext cx="931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/>
                        </a:rPr>
                        <m:t>𝐿</m:t>
                      </m:r>
                      <m:r>
                        <a:rPr lang="pt-PT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pt-PT" i="1">
                              <a:latin typeface="Cambria Math"/>
                            </a:rPr>
                            <m:t>𝑅</m:t>
                          </m:r>
                        </m:sup>
                      </m:s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69" y="3867608"/>
                <a:ext cx="93179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70091" y="4884737"/>
                <a:ext cx="1428468" cy="399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pt-PT" i="1"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pt-PT" i="1">
                          <a:latin typeface="Cambria Math"/>
                        </a:rPr>
                        <m:t>=</m:t>
                      </m:r>
                      <m:r>
                        <a:rPr lang="pt-PT" i="1">
                          <a:latin typeface="Cambria Math"/>
                        </a:rPr>
                        <m:t>𝑅</m:t>
                      </m:r>
                      <m:r>
                        <a:rPr lang="pt-PT" i="1"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pt-PT" i="1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91" y="4884737"/>
                <a:ext cx="1428468" cy="399597"/>
              </a:xfrm>
              <a:prstGeom prst="rect">
                <a:avLst/>
              </a:prstGeom>
              <a:blipFill rotWithShape="1"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5" grpId="0" autoUpdateAnimBg="0"/>
      <p:bldP spid="10" grpId="0"/>
      <p:bldP spid="3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859338" y="2089150"/>
          <a:ext cx="3889126" cy="4608510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09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 dirty="0">
                          <a:latin typeface="Calibri"/>
                          <a:ea typeface="Calibri"/>
                          <a:cs typeface="Times New Roman"/>
                        </a:rPr>
                        <a:t>Valores de decisão</a:t>
                      </a: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 dirty="0">
                          <a:latin typeface="Calibri"/>
                          <a:ea typeface="Calibri"/>
                          <a:cs typeface="Times New Roman"/>
                        </a:rPr>
                        <a:t>Valores de quantificação</a:t>
                      </a: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 dirty="0">
                          <a:latin typeface="Calibri"/>
                          <a:ea typeface="Calibri"/>
                          <a:cs typeface="Times New Roman"/>
                        </a:rPr>
                        <a:t>Código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 dirty="0" err="1">
                          <a:latin typeface="Calibri"/>
                          <a:ea typeface="Calibri"/>
                          <a:cs typeface="Times New Roman"/>
                        </a:rPr>
                        <a:t>décimal</a:t>
                      </a:r>
                      <a:endParaRPr lang="pt-PT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 dirty="0">
                          <a:latin typeface="Calibri"/>
                          <a:ea typeface="Calibri"/>
                          <a:cs typeface="Times New Roman"/>
                        </a:rPr>
                        <a:t>Código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 dirty="0">
                          <a:latin typeface="Calibri"/>
                          <a:ea typeface="Calibri"/>
                          <a:cs typeface="Times New Roman"/>
                        </a:rPr>
                        <a:t>binário</a:t>
                      </a: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Times New Roman"/>
                          <a:cs typeface="Times New Roman"/>
                        </a:rPr>
                        <a:t>0,875</a:t>
                      </a: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111</a:t>
                      </a: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796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Times New Roman"/>
                          <a:cs typeface="Times New Roman"/>
                        </a:rPr>
                        <a:t>0,75</a:t>
                      </a: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7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Times New Roman"/>
                          <a:cs typeface="Times New Roman"/>
                        </a:rPr>
                        <a:t>0,625</a:t>
                      </a: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110</a:t>
                      </a: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796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Times New Roman"/>
                          <a:cs typeface="Times New Roman"/>
                        </a:rPr>
                        <a:t>0,5</a:t>
                      </a: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7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Times New Roman"/>
                          <a:cs typeface="Times New Roman"/>
                        </a:rPr>
                        <a:t>0,325</a:t>
                      </a: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101</a:t>
                      </a: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796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Times New Roman"/>
                          <a:cs typeface="Times New Roman"/>
                        </a:rPr>
                        <a:t>0,25</a:t>
                      </a: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7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Times New Roman"/>
                          <a:cs typeface="Times New Roman"/>
                        </a:rPr>
                        <a:t>0,125</a:t>
                      </a: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100</a:t>
                      </a: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796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b="1" dirty="0"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7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Times New Roman"/>
                          <a:cs typeface="Times New Roman"/>
                        </a:rPr>
                        <a:t>-0,125</a:t>
                      </a: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011</a:t>
                      </a: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2796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Times New Roman"/>
                          <a:cs typeface="Times New Roman"/>
                        </a:rPr>
                        <a:t>-0,25</a:t>
                      </a: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27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Times New Roman"/>
                          <a:cs typeface="Times New Roman"/>
                        </a:rPr>
                        <a:t>-0,375</a:t>
                      </a: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010</a:t>
                      </a: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2796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Times New Roman"/>
                          <a:cs typeface="Times New Roman"/>
                        </a:rPr>
                        <a:t>-0,5</a:t>
                      </a: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27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Times New Roman"/>
                          <a:cs typeface="Times New Roman"/>
                        </a:rPr>
                        <a:t>-0,625</a:t>
                      </a: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001</a:t>
                      </a: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2796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Times New Roman"/>
                          <a:cs typeface="Times New Roman"/>
                        </a:rPr>
                        <a:t>-0,75</a:t>
                      </a: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27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Times New Roman"/>
                          <a:cs typeface="Times New Roman"/>
                        </a:rPr>
                        <a:t>-0,875</a:t>
                      </a: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000</a:t>
                      </a: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27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Calibri"/>
                        </a:rPr>
                        <a:t>-</a:t>
                      </a:r>
                      <a:r>
                        <a:rPr lang="pt-PT" sz="1400" dirty="0"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164" marR="611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859338" y="2060575"/>
          <a:ext cx="2160240" cy="4365778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 dirty="0">
                          <a:latin typeface="Calibri"/>
                          <a:ea typeface="Calibri"/>
                          <a:cs typeface="Times New Roman"/>
                        </a:rPr>
                        <a:t>Valores de decisão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 dirty="0">
                          <a:latin typeface="Calibri"/>
                          <a:ea typeface="Calibri"/>
                          <a:cs typeface="Times New Roman"/>
                        </a:rPr>
                        <a:t>Valores de quantificação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0,75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0,5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0,25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b="1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-0,25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-0,5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-0,75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859338" y="2060575"/>
          <a:ext cx="2160240" cy="4365778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 dirty="0">
                          <a:latin typeface="Calibri"/>
                          <a:ea typeface="Calibri"/>
                          <a:cs typeface="Times New Roman"/>
                        </a:rPr>
                        <a:t>Valores de decisão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 dirty="0">
                          <a:latin typeface="Calibri"/>
                          <a:ea typeface="Calibri"/>
                          <a:cs typeface="Times New Roman"/>
                        </a:rPr>
                        <a:t>Valores de quantificação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0,75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0,5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0,25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0,125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b="1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-0,125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-0,25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-0,5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-0,75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859338" y="2060575"/>
          <a:ext cx="2160240" cy="4365778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 dirty="0">
                          <a:latin typeface="Calibri"/>
                          <a:ea typeface="Calibri"/>
                          <a:cs typeface="Times New Roman"/>
                        </a:rPr>
                        <a:t>Valores de decisão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 dirty="0">
                          <a:latin typeface="Calibri"/>
                          <a:ea typeface="Calibri"/>
                          <a:cs typeface="Times New Roman"/>
                        </a:rPr>
                        <a:t>Valores de quantificação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0,75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0,5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0,375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0,25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0,125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b="1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-0,125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-0,25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-0,375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-0,5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-0,75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859338" y="2060575"/>
          <a:ext cx="2160240" cy="4365778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 dirty="0">
                          <a:latin typeface="Calibri"/>
                          <a:ea typeface="Calibri"/>
                          <a:cs typeface="Times New Roman"/>
                        </a:rPr>
                        <a:t>Valores de decisão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 dirty="0">
                          <a:latin typeface="Calibri"/>
                          <a:ea typeface="Calibri"/>
                          <a:cs typeface="Times New Roman"/>
                        </a:rPr>
                        <a:t>Valores de quantificação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0,75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0,625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0,5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0,375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0,25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0,125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b="1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-0,125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-0,25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-0,375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-0,5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-0,625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-0,75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859338" y="2133600"/>
          <a:ext cx="2160240" cy="4365778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 dirty="0">
                          <a:latin typeface="Calibri"/>
                          <a:ea typeface="Calibri"/>
                          <a:cs typeface="Times New Roman"/>
                        </a:rPr>
                        <a:t>Valores de decisão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 dirty="0">
                          <a:latin typeface="Calibri"/>
                          <a:ea typeface="Calibri"/>
                          <a:cs typeface="Times New Roman"/>
                        </a:rPr>
                        <a:t>Valores de quantificação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0,875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0,75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0,625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0, 5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0,375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0,25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0,125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b="1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-0,125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-0,25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-0,375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-0,5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-0,625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-0,75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-0,875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4970" name="Rectangle 19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3600">
                <a:solidFill>
                  <a:schemeClr val="tx2"/>
                </a:solidFill>
              </a:rPr>
              <a:t>Exercício 1</a:t>
            </a:r>
          </a:p>
        </p:txBody>
      </p:sp>
      <p:sp>
        <p:nvSpPr>
          <p:cNvPr id="2497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4972" name="Rectangle 3"/>
          <p:cNvSpPr>
            <a:spLocks noChangeArrowheads="1"/>
          </p:cNvSpPr>
          <p:nvPr/>
        </p:nvSpPr>
        <p:spPr bwMode="auto">
          <a:xfrm>
            <a:off x="360363" y="1257300"/>
            <a:ext cx="8243887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0" hangingPunct="0">
              <a:tabLst>
                <a:tab pos="228600" algn="l"/>
              </a:tabLst>
            </a:pPr>
            <a:r>
              <a:rPr lang="pt-PT" b="1">
                <a:latin typeface="CMR10" pitchFamily="2" charset="0"/>
                <a:cs typeface="Times New Roman" pitchFamily="18" charset="0"/>
              </a:rPr>
              <a:t>1. </a:t>
            </a:r>
            <a:r>
              <a:rPr lang="pt-PT" b="1">
                <a:latin typeface="Times New Roman" pitchFamily="18" charset="0"/>
                <a:cs typeface="Times New Roman" pitchFamily="18" charset="0"/>
              </a:rPr>
              <a:t>Produza quantificadores </a:t>
            </a:r>
            <a:r>
              <a:rPr lang="pt-PT" b="1" i="1">
                <a:latin typeface="Times New Roman" pitchFamily="18" charset="0"/>
                <a:cs typeface="Times New Roman" pitchFamily="18" charset="0"/>
              </a:rPr>
              <a:t>midrise</a:t>
            </a:r>
            <a:r>
              <a:rPr lang="pt-PT" b="1">
                <a:latin typeface="Times New Roman" pitchFamily="18" charset="0"/>
                <a:cs typeface="Times New Roman" pitchFamily="18" charset="0"/>
              </a:rPr>
              <a:t> com 8 intervalos de quantificação uniformes, para quantificar sinais até 1 V. Defina um código numérico sequencial do valor mais baixo para o mais elevado.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395288" y="2327275"/>
            <a:ext cx="4321175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0" hangingPunct="0">
              <a:buFontTx/>
              <a:buChar char="•"/>
              <a:tabLst>
                <a:tab pos="114300" algn="l"/>
              </a:tabLst>
            </a:pPr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sz="16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=8; </a:t>
            </a:r>
            <a:r>
              <a:rPr lang="pt-PT" sz="16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=1 V, </a:t>
            </a:r>
            <a:r>
              <a:rPr lang="pt-PT" sz="1600" dirty="0" err="1">
                <a:latin typeface="Symbol" pitchFamily="18" charset="2"/>
                <a:cs typeface="Times New Roman" pitchFamily="18" charset="0"/>
              </a:rPr>
              <a:t>D</a:t>
            </a:r>
            <a:r>
              <a:rPr lang="pt-PT" sz="1600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 =2</a:t>
            </a:r>
            <a:r>
              <a:rPr lang="pt-PT" sz="16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pt-PT" sz="16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=2/8=250 </a:t>
            </a:r>
            <a:r>
              <a:rPr lang="pt-PT" sz="1600" dirty="0" err="1">
                <a:latin typeface="Times New Roman" pitchFamily="18" charset="0"/>
                <a:cs typeface="Times New Roman" pitchFamily="18" charset="0"/>
              </a:rPr>
              <a:t>mV</a:t>
            </a:r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 eaLnBrk="0" hangingPunct="0">
              <a:buFontTx/>
              <a:buChar char="•"/>
              <a:tabLst>
                <a:tab pos="114300" algn="l"/>
              </a:tabLst>
            </a:pPr>
            <a:endParaRPr lang="pt-PT" sz="1600" dirty="0"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>
              <a:buFontTx/>
              <a:buChar char="•"/>
              <a:tabLst>
                <a:tab pos="114300" algn="l"/>
              </a:tabLst>
            </a:pPr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sz="1600" i="1" dirty="0" err="1">
                <a:latin typeface="Times New Roman" pitchFamily="18" charset="0"/>
                <a:cs typeface="Times New Roman" pitchFamily="18" charset="0"/>
              </a:rPr>
              <a:t>Midrise</a:t>
            </a:r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 – 0  como valor de decisão;</a:t>
            </a:r>
          </a:p>
          <a:p>
            <a:pPr algn="just" eaLnBrk="0" hangingPunct="0">
              <a:buFontTx/>
              <a:buChar char="•"/>
              <a:tabLst>
                <a:tab pos="114300" algn="l"/>
              </a:tabLst>
            </a:pPr>
            <a:endParaRPr lang="pt-PT" sz="1600" dirty="0"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>
              <a:buFontTx/>
              <a:buChar char="•"/>
              <a:tabLst>
                <a:tab pos="114300" algn="l"/>
              </a:tabLst>
            </a:pPr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 Soma-se e subtrai-se </a:t>
            </a:r>
            <a:r>
              <a:rPr lang="pt-PT" sz="1600" dirty="0" err="1">
                <a:latin typeface="Symbol" pitchFamily="18" charset="2"/>
                <a:cs typeface="Times New Roman" pitchFamily="18" charset="0"/>
              </a:rPr>
              <a:t>D</a:t>
            </a:r>
            <a:r>
              <a:rPr lang="pt-PT" sz="1600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, até </a:t>
            </a:r>
            <a:r>
              <a:rPr lang="pt-PT" sz="16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-1 valores;</a:t>
            </a:r>
          </a:p>
          <a:p>
            <a:pPr algn="just" eaLnBrk="0" hangingPunct="0">
              <a:buFontTx/>
              <a:buChar char="•"/>
              <a:tabLst>
                <a:tab pos="114300" algn="l"/>
              </a:tabLst>
            </a:pPr>
            <a:endParaRPr lang="pt-PT" sz="1600" dirty="0"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>
              <a:buFontTx/>
              <a:buChar char="•"/>
              <a:tabLst>
                <a:tab pos="114300" algn="l"/>
              </a:tabLst>
            </a:pPr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 Os valores de quantificação encontram-se a meio dos valores de decisão ou soma-se </a:t>
            </a:r>
            <a:r>
              <a:rPr lang="pt-PT" sz="1600" dirty="0" err="1">
                <a:latin typeface="Symbol" pitchFamily="18" charset="2"/>
                <a:cs typeface="Times New Roman" pitchFamily="18" charset="0"/>
              </a:rPr>
              <a:t>D</a:t>
            </a:r>
            <a:r>
              <a:rPr lang="pt-PT" sz="1600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, até </a:t>
            </a:r>
            <a:r>
              <a:rPr lang="pt-PT" sz="16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 valores;</a:t>
            </a:r>
          </a:p>
          <a:p>
            <a:pPr algn="just" eaLnBrk="0" hangingPunct="0">
              <a:buFontTx/>
              <a:buChar char="•"/>
              <a:tabLst>
                <a:tab pos="114300" algn="l"/>
              </a:tabLst>
            </a:pPr>
            <a:endParaRPr lang="pt-PT" sz="1600" dirty="0"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>
              <a:buFontTx/>
              <a:buChar char="•"/>
              <a:tabLst>
                <a:tab pos="114300" algn="l"/>
              </a:tabLst>
            </a:pPr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 Extremos dos valores de quantificação em ±∞. Saturação de amplitude;</a:t>
            </a:r>
          </a:p>
          <a:p>
            <a:pPr algn="just" eaLnBrk="0" hangingPunct="0">
              <a:buFontTx/>
              <a:buChar char="•"/>
              <a:tabLst>
                <a:tab pos="114300" algn="l"/>
              </a:tabLst>
            </a:pPr>
            <a:endParaRPr lang="pt-PT" sz="1600" dirty="0"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>
              <a:buFontTx/>
              <a:buChar char="•"/>
              <a:tabLst>
                <a:tab pos="114300" algn="l"/>
              </a:tabLst>
            </a:pPr>
            <a:r>
              <a:rPr lang="pt-PT" sz="1600" i="1" dirty="0"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=3 bits/amostra (</a:t>
            </a:r>
            <a:r>
              <a:rPr lang="pt-PT" sz="16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=8).</a:t>
            </a:r>
          </a:p>
          <a:p>
            <a:pPr algn="just" eaLnBrk="0" hangingPunct="0">
              <a:buFontTx/>
              <a:buChar char="•"/>
              <a:tabLst>
                <a:tab pos="114300" algn="l"/>
              </a:tabLst>
            </a:pPr>
            <a:endParaRPr lang="pt-PT" sz="1600" dirty="0"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>
              <a:buFontTx/>
              <a:buChar char="•"/>
              <a:tabLst>
                <a:tab pos="114300" algn="l"/>
              </a:tabLst>
            </a:pPr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 Código de cada valor de quantificação.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59338" y="2058988"/>
          <a:ext cx="2160240" cy="4365778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 dirty="0">
                          <a:latin typeface="Calibri"/>
                          <a:ea typeface="Calibri"/>
                          <a:cs typeface="Times New Roman"/>
                        </a:rPr>
                        <a:t>Valores de decisão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 dirty="0">
                          <a:latin typeface="Calibri"/>
                          <a:ea typeface="Calibri"/>
                          <a:cs typeface="Times New Roman"/>
                        </a:rPr>
                        <a:t>Valores de quantificação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b="1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859338" y="2016125"/>
          <a:ext cx="2160240" cy="4365778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 dirty="0">
                          <a:latin typeface="Calibri"/>
                          <a:ea typeface="Calibri"/>
                          <a:cs typeface="Times New Roman"/>
                        </a:rPr>
                        <a:t>Valores de decisão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 dirty="0">
                          <a:latin typeface="Calibri"/>
                          <a:ea typeface="Calibri"/>
                          <a:cs typeface="Times New Roman"/>
                        </a:rPr>
                        <a:t>Valores de quantificação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0,25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-0,25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859338" y="2060575"/>
          <a:ext cx="2160240" cy="4365778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 dirty="0">
                          <a:latin typeface="Calibri"/>
                          <a:ea typeface="Calibri"/>
                          <a:cs typeface="Times New Roman"/>
                        </a:rPr>
                        <a:t>Valores de decisão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 dirty="0">
                          <a:latin typeface="Calibri"/>
                          <a:ea typeface="Calibri"/>
                          <a:cs typeface="Times New Roman"/>
                        </a:rPr>
                        <a:t>Valores de quantificação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0,5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0,25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b="1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-0,25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-0,5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859338" y="2133600"/>
          <a:ext cx="2160240" cy="4365778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 dirty="0">
                          <a:latin typeface="Calibri"/>
                          <a:ea typeface="Calibri"/>
                          <a:cs typeface="Times New Roman"/>
                        </a:rPr>
                        <a:t>Valores de decisão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 dirty="0">
                          <a:latin typeface="Calibri"/>
                          <a:ea typeface="Calibri"/>
                          <a:cs typeface="Times New Roman"/>
                        </a:rPr>
                        <a:t>Valores de quantificação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0,875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0,75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0,625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0,5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0,375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0,25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0,125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b="1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b="1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pt-PT" sz="1400" b="0" dirty="0">
                          <a:latin typeface="Calibri"/>
                          <a:ea typeface="Calibri"/>
                          <a:cs typeface="Times New Roman"/>
                        </a:rPr>
                        <a:t>0,125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-0,25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-0,375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-0,5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-0,625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-0,75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dirty="0">
                          <a:latin typeface="Calibri"/>
                          <a:ea typeface="Calibri"/>
                          <a:cs typeface="Times New Roman"/>
                        </a:rPr>
                        <a:t>-0,875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lang="pt-PT" sz="1400" dirty="0"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5210" name="Slide Number Placeholder 1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5CE914-9B22-4F76-A410-7C3ADDC809B0}" type="slidenum">
              <a:rPr lang="pt-PT" smtClean="0"/>
              <a:pPr/>
              <a:t>11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2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2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9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3600">
                <a:solidFill>
                  <a:schemeClr val="tx2"/>
                </a:solidFill>
              </a:rPr>
              <a:t>Exercício 2</a:t>
            </a:r>
          </a:p>
        </p:txBody>
      </p:sp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12684" name="Rectangle 3"/>
          <p:cNvSpPr>
            <a:spLocks noChangeArrowheads="1"/>
          </p:cNvSpPr>
          <p:nvPr/>
        </p:nvSpPr>
        <p:spPr bwMode="auto">
          <a:xfrm>
            <a:off x="360363" y="1149350"/>
            <a:ext cx="82438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0" hangingPunct="0">
              <a:tabLst>
                <a:tab pos="228600" algn="l"/>
              </a:tabLst>
            </a:pPr>
            <a:r>
              <a:rPr lang="pt-PT" b="1" dirty="0">
                <a:latin typeface="CMR10" pitchFamily="2" charset="0"/>
                <a:cs typeface="Times New Roman" pitchFamily="18" charset="0"/>
              </a:rPr>
              <a:t>2 a) </a:t>
            </a:r>
            <a:r>
              <a:rPr lang="pt-PT" sz="1600" b="1" dirty="0">
                <a:latin typeface="Times New Roman" pitchFamily="18" charset="0"/>
                <a:cs typeface="Times New Roman" pitchFamily="18" charset="0"/>
              </a:rPr>
              <a:t>Utilize o quantificador </a:t>
            </a:r>
            <a:r>
              <a:rPr lang="pt-PT" sz="1600" b="1" i="1" dirty="0" err="1">
                <a:latin typeface="Times New Roman" pitchFamily="18" charset="0"/>
                <a:cs typeface="Times New Roman" pitchFamily="18" charset="0"/>
              </a:rPr>
              <a:t>midrise</a:t>
            </a:r>
            <a:r>
              <a:rPr lang="pt-PT" sz="1600" b="1" dirty="0">
                <a:latin typeface="Times New Roman" pitchFamily="18" charset="0"/>
                <a:cs typeface="Times New Roman" pitchFamily="18" charset="0"/>
              </a:rPr>
              <a:t> e consequente codificador do exercício nº 1 para quantificar um sinal sinusoidal de amplitude 1 V e frequência 1327 Hz (</a:t>
            </a:r>
            <a:r>
              <a:rPr lang="pt-PT" sz="1600" b="1" i="1" dirty="0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pt-PT" sz="1600" b="1" dirty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pt-PT" sz="1600" b="1" dirty="0">
                <a:latin typeface="Symbol" pitchFamily="18" charset="2"/>
                <a:cs typeface="Times New Roman" pitchFamily="18" charset="0"/>
              </a:rPr>
              <a:t>p</a:t>
            </a:r>
            <a:r>
              <a:rPr lang="pt-PT" sz="1600" b="1" dirty="0">
                <a:latin typeface="Times New Roman" pitchFamily="18" charset="0"/>
                <a:cs typeface="Times New Roman" pitchFamily="18" charset="0"/>
              </a:rPr>
              <a:t>1300t)), amostrado a 8 kHz. Represente as 8 primeiras amostras e a respetiva sequência binária transmitida. </a:t>
            </a:r>
            <a:endParaRPr lang="pt-PT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468313" y="2370138"/>
            <a:ext cx="5327650" cy="18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buFontTx/>
              <a:buChar char="•"/>
              <a:tabLst>
                <a:tab pos="114300" algn="l"/>
              </a:tabLst>
            </a:pPr>
            <a:r>
              <a:rPr lang="pt-PT" sz="1600" dirty="0">
                <a:latin typeface="CMR10" pitchFamily="2" charset="0"/>
                <a:cs typeface="Times New Roman" pitchFamily="18" charset="0"/>
              </a:rPr>
              <a:t> 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Sinal no tempo:</a:t>
            </a:r>
            <a:r>
              <a:rPr lang="pt-PT" sz="1600" dirty="0">
                <a:latin typeface="CMR10" pitchFamily="2" charset="0"/>
                <a:cs typeface="Times New Roman" pitchFamily="18" charset="0"/>
              </a:rPr>
              <a:t> </a:t>
            </a:r>
          </a:p>
          <a:p>
            <a:pPr eaLnBrk="0" hangingPunct="0">
              <a:buFontTx/>
              <a:buChar char="•"/>
              <a:tabLst>
                <a:tab pos="114300" algn="l"/>
              </a:tabLst>
            </a:pPr>
            <a:endParaRPr lang="pt-PT" sz="1600" dirty="0">
              <a:latin typeface="CMR10" pitchFamily="2" charset="0"/>
              <a:cs typeface="Times New Roman" pitchFamily="18" charset="0"/>
            </a:endParaRPr>
          </a:p>
          <a:p>
            <a:pPr eaLnBrk="0" hangingPunct="0">
              <a:buFontTx/>
              <a:buChar char="•"/>
              <a:tabLst>
                <a:tab pos="114300" algn="l"/>
              </a:tabLst>
            </a:pP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amostra de ordem </a:t>
            </a:r>
            <a:r>
              <a:rPr lang="pt-PT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corresponde a substituir no sinal</a:t>
            </a:r>
          </a:p>
          <a:p>
            <a:pPr eaLnBrk="0" hangingPunct="0">
              <a:tabLst>
                <a:tab pos="114300" algn="l"/>
              </a:tabLst>
            </a:pP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 </a:t>
            </a:r>
            <a:r>
              <a:rPr lang="pt-PT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pt-PT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PT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PT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Tx/>
              <a:buChar char="•"/>
              <a:tabLst>
                <a:tab pos="114300" algn="l"/>
              </a:tabLst>
            </a:pPr>
            <a:endParaRPr lang="pt-PT" sz="1600" dirty="0"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>
              <a:buFontTx/>
              <a:buChar char="•"/>
              <a:tabLst>
                <a:tab pos="114300" algn="l"/>
              </a:tabLst>
            </a:pPr>
            <a:endParaRPr lang="pt-PT" sz="1600" dirty="0"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>
              <a:tabLst>
                <a:tab pos="114300" algn="l"/>
              </a:tabLst>
            </a:pPr>
            <a:endParaRPr lang="pt-PT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668768"/>
              </p:ext>
            </p:extLst>
          </p:nvPr>
        </p:nvGraphicFramePr>
        <p:xfrm>
          <a:off x="1844675" y="3284538"/>
          <a:ext cx="381635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" name="Equação" r:id="rId3" imgW="2819160" imgH="431640" progId="Equation.3">
                  <p:embed/>
                </p:oleObj>
              </mc:Choice>
              <mc:Fallback>
                <p:oleObj name="Equação" r:id="rId3" imgW="2819160" imgH="431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3284538"/>
                        <a:ext cx="3816350" cy="57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33006"/>
              </p:ext>
            </p:extLst>
          </p:nvPr>
        </p:nvGraphicFramePr>
        <p:xfrm>
          <a:off x="6084888" y="2444750"/>
          <a:ext cx="2663825" cy="4006859"/>
        </p:xfrm>
        <a:graphic>
          <a:graphicData uri="http://schemas.openxmlformats.org/drawingml/2006/table">
            <a:tbl>
              <a:tblPr/>
              <a:tblGrid>
                <a:gridCol w="950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Valores de decisão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Valores de quantificação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Código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binário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0,875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111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0,75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0,625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110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0,5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0,375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0,125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-0,125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011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-0,25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-0,375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010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-0,5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-0,625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001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-0,75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-0,875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000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-∞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55650" y="6165850"/>
            <a:ext cx="45318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/>
              <a:t> Código: 111 110 010 000 001 101 111 110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86303"/>
              </p:ext>
            </p:extLst>
          </p:nvPr>
        </p:nvGraphicFramePr>
        <p:xfrm>
          <a:off x="539552" y="3934175"/>
          <a:ext cx="4752526" cy="2160238"/>
        </p:xfrm>
        <a:graphic>
          <a:graphicData uri="http://schemas.openxmlformats.org/drawingml/2006/table">
            <a:tbl>
              <a:tblPr/>
              <a:tblGrid>
                <a:gridCol w="745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6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4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62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dirty="0">
                          <a:solidFill>
                            <a:srgbClr val="000000"/>
                          </a:solidFill>
                          <a:latin typeface="CMR10"/>
                          <a:ea typeface="Times New Roman"/>
                        </a:rPr>
                        <a:t>Amostra</a:t>
                      </a:r>
                      <a:endParaRPr lang="pt-PT" sz="12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dirty="0">
                          <a:solidFill>
                            <a:srgbClr val="000000"/>
                          </a:solidFill>
                          <a:latin typeface="CMMI10"/>
                          <a:ea typeface="Times New Roman"/>
                        </a:rPr>
                        <a:t>Amostragem</a:t>
                      </a:r>
                      <a:endParaRPr lang="pt-PT" sz="12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i="1" dirty="0">
                          <a:solidFill>
                            <a:srgbClr val="000000"/>
                          </a:solidFill>
                          <a:latin typeface="CMMI10"/>
                          <a:ea typeface="Times New Roman"/>
                        </a:rPr>
                        <a:t>Quantificação</a:t>
                      </a:r>
                      <a:endParaRPr lang="pt-PT" sz="12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>
                          <a:solidFill>
                            <a:srgbClr val="000000"/>
                          </a:solidFill>
                          <a:latin typeface="CMMI10"/>
                          <a:ea typeface="Times New Roman"/>
                        </a:rPr>
                        <a:t>Codificação</a:t>
                      </a:r>
                      <a:endParaRPr lang="pt-PT" sz="12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2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dirty="0">
                          <a:solidFill>
                            <a:srgbClr val="000000"/>
                          </a:solidFill>
                          <a:latin typeface="CMMI10"/>
                          <a:ea typeface="Times New Roman"/>
                        </a:rPr>
                        <a:t>n</a:t>
                      </a:r>
                      <a:endParaRPr lang="pt-PT" sz="12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>
                          <a:solidFill>
                            <a:srgbClr val="000000"/>
                          </a:solidFill>
                          <a:latin typeface="CMMI10"/>
                          <a:ea typeface="Times New Roman"/>
                        </a:rPr>
                        <a:t>m</a:t>
                      </a:r>
                      <a:r>
                        <a:rPr lang="pt-PT" sz="1200">
                          <a:solidFill>
                            <a:srgbClr val="000000"/>
                          </a:solidFill>
                          <a:latin typeface="CMR10"/>
                          <a:ea typeface="Times New Roman"/>
                        </a:rPr>
                        <a:t>[</a:t>
                      </a:r>
                      <a:r>
                        <a:rPr lang="pt-PT" sz="1200" i="1">
                          <a:solidFill>
                            <a:srgbClr val="000000"/>
                          </a:solidFill>
                          <a:latin typeface="CMMI10"/>
                          <a:ea typeface="Times New Roman"/>
                        </a:rPr>
                        <a:t>n</a:t>
                      </a:r>
                      <a:r>
                        <a:rPr lang="pt-PT" sz="1200">
                          <a:solidFill>
                            <a:srgbClr val="000000"/>
                          </a:solidFill>
                          <a:latin typeface="CMR10"/>
                          <a:ea typeface="Times New Roman"/>
                        </a:rPr>
                        <a:t>]</a:t>
                      </a:r>
                      <a:endParaRPr lang="pt-PT" sz="12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i="1" dirty="0" err="1">
                          <a:solidFill>
                            <a:srgbClr val="000000"/>
                          </a:solidFill>
                          <a:latin typeface="CMMI10"/>
                          <a:ea typeface="Times New Roman"/>
                        </a:rPr>
                        <a:t>mq</a:t>
                      </a:r>
                      <a:r>
                        <a:rPr lang="pt-PT" sz="1200" dirty="0">
                          <a:solidFill>
                            <a:srgbClr val="000000"/>
                          </a:solidFill>
                          <a:latin typeface="CMR10"/>
                          <a:ea typeface="Times New Roman"/>
                        </a:rPr>
                        <a:t>[</a:t>
                      </a:r>
                      <a:r>
                        <a:rPr lang="pt-PT" sz="1200" i="1" dirty="0">
                          <a:solidFill>
                            <a:srgbClr val="000000"/>
                          </a:solidFill>
                          <a:latin typeface="CMMI10"/>
                          <a:ea typeface="Times New Roman"/>
                        </a:rPr>
                        <a:t>n</a:t>
                      </a:r>
                      <a:r>
                        <a:rPr lang="pt-PT" sz="1200" dirty="0">
                          <a:solidFill>
                            <a:srgbClr val="000000"/>
                          </a:solidFill>
                          <a:latin typeface="CMR10"/>
                          <a:ea typeface="Times New Roman"/>
                        </a:rPr>
                        <a:t>] </a:t>
                      </a:r>
                      <a:endParaRPr lang="pt-PT" sz="12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dirty="0">
                          <a:solidFill>
                            <a:srgbClr val="000000"/>
                          </a:solidFill>
                          <a:latin typeface="CMMI10"/>
                          <a:ea typeface="Times New Roman"/>
                        </a:rPr>
                        <a:t>q</a:t>
                      </a:r>
                      <a:r>
                        <a:rPr lang="pt-PT" sz="1200" dirty="0">
                          <a:solidFill>
                            <a:srgbClr val="000000"/>
                          </a:solidFill>
                          <a:latin typeface="CMR10"/>
                          <a:ea typeface="Times New Roman"/>
                        </a:rPr>
                        <a:t>[</a:t>
                      </a:r>
                      <a:r>
                        <a:rPr lang="pt-PT" sz="1200" dirty="0">
                          <a:solidFill>
                            <a:srgbClr val="000000"/>
                          </a:solidFill>
                          <a:latin typeface="CMMI10"/>
                          <a:ea typeface="Times New Roman"/>
                        </a:rPr>
                        <a:t>n</a:t>
                      </a:r>
                      <a:r>
                        <a:rPr lang="pt-PT" sz="1200" dirty="0">
                          <a:solidFill>
                            <a:srgbClr val="000000"/>
                          </a:solidFill>
                          <a:latin typeface="CMR10"/>
                          <a:ea typeface="Times New Roman"/>
                        </a:rPr>
                        <a:t>]</a:t>
                      </a:r>
                      <a:endParaRPr lang="pt-PT" sz="12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dirty="0">
                          <a:solidFill>
                            <a:srgbClr val="000000"/>
                          </a:solidFill>
                          <a:latin typeface="CMMI10"/>
                          <a:ea typeface="Times New Roman"/>
                        </a:rPr>
                        <a:t>decimal</a:t>
                      </a:r>
                      <a:endParaRPr lang="pt-PT" sz="12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dirty="0">
                          <a:solidFill>
                            <a:srgbClr val="000000"/>
                          </a:solidFill>
                          <a:latin typeface="CMMI10"/>
                          <a:ea typeface="Times New Roman"/>
                        </a:rPr>
                        <a:t>binário</a:t>
                      </a:r>
                      <a:endParaRPr lang="pt-PT" sz="12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4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pt-PT" sz="12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1,000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0,875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0,125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4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pt-PT" sz="12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0,504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0,625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-0,121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4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pt-PT" sz="12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-0,491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-0,375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-0,116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010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4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lang="pt-PT" sz="12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-1,000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-0,875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-0,125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000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4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pt-PT" sz="12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-0,517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-0,625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0,108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001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4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  <a:endParaRPr lang="pt-PT" sz="12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0,478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0,375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0,103</a:t>
                      </a:r>
                      <a:endParaRPr lang="pt-PT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  <a:endParaRPr lang="pt-PT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4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lang="pt-PT" sz="12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1,000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0,875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0,125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4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</a:t>
                      </a:r>
                      <a:endParaRPr lang="pt-PT" sz="12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0,530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0,625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-0,095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9" name="Oval 28"/>
          <p:cNvSpPr/>
          <p:nvPr/>
        </p:nvSpPr>
        <p:spPr>
          <a:xfrm>
            <a:off x="7171111" y="2992738"/>
            <a:ext cx="720725" cy="47625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30" name="Oval 29"/>
          <p:cNvSpPr/>
          <p:nvPr/>
        </p:nvSpPr>
        <p:spPr>
          <a:xfrm>
            <a:off x="8023572" y="2960687"/>
            <a:ext cx="720725" cy="47625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32" name="Oval 31"/>
          <p:cNvSpPr/>
          <p:nvPr/>
        </p:nvSpPr>
        <p:spPr>
          <a:xfrm>
            <a:off x="3203575" y="4248150"/>
            <a:ext cx="647700" cy="40481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V="1">
            <a:off x="2195513" y="3157770"/>
            <a:ext cx="4146512" cy="1257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411413" y="4221163"/>
            <a:ext cx="647700" cy="40481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20" name="Oval 19"/>
          <p:cNvSpPr/>
          <p:nvPr/>
        </p:nvSpPr>
        <p:spPr>
          <a:xfrm>
            <a:off x="611188" y="4221163"/>
            <a:ext cx="1584325" cy="40481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28" name="Oval 27"/>
          <p:cNvSpPr/>
          <p:nvPr/>
        </p:nvSpPr>
        <p:spPr>
          <a:xfrm>
            <a:off x="3779838" y="4221163"/>
            <a:ext cx="1584325" cy="40481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33" name="Oval 32"/>
          <p:cNvSpPr/>
          <p:nvPr/>
        </p:nvSpPr>
        <p:spPr>
          <a:xfrm>
            <a:off x="611188" y="4437063"/>
            <a:ext cx="1584325" cy="40481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V="1">
            <a:off x="2195513" y="3586163"/>
            <a:ext cx="4249962" cy="995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161993" y="3426188"/>
            <a:ext cx="720725" cy="47625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38" name="Oval 37"/>
          <p:cNvSpPr/>
          <p:nvPr/>
        </p:nvSpPr>
        <p:spPr>
          <a:xfrm>
            <a:off x="2411413" y="4437063"/>
            <a:ext cx="647700" cy="40481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39" name="Oval 38"/>
          <p:cNvSpPr/>
          <p:nvPr/>
        </p:nvSpPr>
        <p:spPr>
          <a:xfrm>
            <a:off x="3779838" y="4464348"/>
            <a:ext cx="1584325" cy="40481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40" name="Oval 39"/>
          <p:cNvSpPr/>
          <p:nvPr/>
        </p:nvSpPr>
        <p:spPr>
          <a:xfrm>
            <a:off x="8005336" y="3400517"/>
            <a:ext cx="720725" cy="47625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41" name="Oval 40"/>
          <p:cNvSpPr/>
          <p:nvPr/>
        </p:nvSpPr>
        <p:spPr>
          <a:xfrm>
            <a:off x="3203575" y="4464348"/>
            <a:ext cx="647700" cy="40481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351157"/>
              </p:ext>
            </p:extLst>
          </p:nvPr>
        </p:nvGraphicFramePr>
        <p:xfrm>
          <a:off x="2371725" y="2420938"/>
          <a:ext cx="1795463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" name="Equação" r:id="rId5" imgW="1333440" imgH="203040" progId="Equation.3">
                  <p:embed/>
                </p:oleObj>
              </mc:Choice>
              <mc:Fallback>
                <p:oleObj name="Equação" r:id="rId5" imgW="133344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2420938"/>
                        <a:ext cx="1795463" cy="27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8" name="Slide Number Placeholder 2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8F6C77-CD3E-4691-A41D-9D6A076ED4CA}" type="slidenum">
              <a:rPr lang="pt-PT" smtClean="0"/>
              <a:pPr/>
              <a:t>12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 animBg="1"/>
      <p:bldP spid="30" grpId="0" animBg="1"/>
      <p:bldP spid="30" grpId="1" animBg="1"/>
      <p:bldP spid="32" grpId="0" animBg="1"/>
      <p:bldP spid="19" grpId="0" animBg="1"/>
      <p:bldP spid="19" grpId="1" animBg="1"/>
      <p:bldP spid="33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0" grpId="1" animBg="1"/>
      <p:bldP spid="41" grpId="0" animBg="1"/>
      <p:bldP spid="4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9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3600">
                <a:solidFill>
                  <a:schemeClr val="tx2"/>
                </a:solidFill>
              </a:rPr>
              <a:t>Exercício 2</a:t>
            </a: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12684" name="Rectangle 3"/>
          <p:cNvSpPr>
            <a:spLocks noChangeArrowheads="1"/>
          </p:cNvSpPr>
          <p:nvPr/>
        </p:nvSpPr>
        <p:spPr bwMode="auto">
          <a:xfrm>
            <a:off x="360363" y="1268413"/>
            <a:ext cx="82438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0" hangingPunct="0">
              <a:tabLst>
                <a:tab pos="228600" algn="l"/>
              </a:tabLst>
            </a:pPr>
            <a:r>
              <a:rPr lang="pt-PT" b="1">
                <a:latin typeface="CMR10" pitchFamily="2" charset="0"/>
                <a:cs typeface="Times New Roman" pitchFamily="18" charset="0"/>
              </a:rPr>
              <a:t>2 b) </a:t>
            </a:r>
            <a:r>
              <a:rPr lang="pt-PT" sz="1600" b="1">
                <a:latin typeface="Times New Roman" pitchFamily="18" charset="0"/>
                <a:cs typeface="Times New Roman" pitchFamily="18" charset="0"/>
              </a:rPr>
              <a:t>Utilize o quantificador </a:t>
            </a:r>
            <a:r>
              <a:rPr lang="pt-PT" sz="1600" b="1" i="1">
                <a:latin typeface="Times New Roman" pitchFamily="18" charset="0"/>
                <a:cs typeface="Times New Roman" pitchFamily="18" charset="0"/>
              </a:rPr>
              <a:t>midrise</a:t>
            </a:r>
            <a:r>
              <a:rPr lang="pt-PT" sz="1600" b="1">
                <a:latin typeface="Times New Roman" pitchFamily="18" charset="0"/>
                <a:cs typeface="Times New Roman" pitchFamily="18" charset="0"/>
              </a:rPr>
              <a:t> e consequente codificador do exercício nº 1 para descodificar, a sequência binária produzida anteriormente. Calcule o débito binário</a:t>
            </a:r>
            <a:r>
              <a:rPr lang="pt-PT"/>
              <a:t>.</a:t>
            </a:r>
            <a:endParaRPr lang="pt-P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250825" y="1903413"/>
            <a:ext cx="532765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tabLst>
                <a:tab pos="114300" algn="l"/>
              </a:tabLst>
            </a:pPr>
            <a:r>
              <a:rPr lang="pt-PT" sz="1600" dirty="0">
                <a:latin typeface="CMR10" pitchFamily="2" charset="0"/>
                <a:cs typeface="Times New Roman" pitchFamily="18" charset="0"/>
              </a:rPr>
              <a:t>Sequência binária:</a:t>
            </a:r>
          </a:p>
          <a:p>
            <a:pPr eaLnBrk="0" hangingPunct="0">
              <a:tabLst>
                <a:tab pos="114300" algn="l"/>
              </a:tabLst>
            </a:pPr>
            <a:endParaRPr lang="pt-PT" sz="1600" dirty="0">
              <a:latin typeface="CMR10" pitchFamily="2" charset="0"/>
              <a:cs typeface="Times New Roman" pitchFamily="18" charset="0"/>
            </a:endParaRPr>
          </a:p>
          <a:p>
            <a:pPr eaLnBrk="0" hangingPunct="0">
              <a:tabLst>
                <a:tab pos="114300" algn="l"/>
              </a:tabLst>
            </a:pPr>
            <a:endParaRPr lang="pt-PT" sz="1600" dirty="0">
              <a:latin typeface="CMR10" pitchFamily="2" charset="0"/>
              <a:cs typeface="Times New Roman" pitchFamily="18" charset="0"/>
            </a:endParaRPr>
          </a:p>
          <a:p>
            <a:pPr eaLnBrk="0" hangingPunct="0">
              <a:tabLst>
                <a:tab pos="114300" algn="l"/>
              </a:tabLst>
            </a:pPr>
            <a:r>
              <a:rPr lang="pt-PT" sz="1600" dirty="0">
                <a:latin typeface="CMR10" pitchFamily="2" charset="0"/>
                <a:cs typeface="Times New Roman" pitchFamily="18" charset="0"/>
              </a:rPr>
              <a:t>Sinal quantificado:</a:t>
            </a:r>
          </a:p>
          <a:p>
            <a:pPr eaLnBrk="0" hangingPunct="0">
              <a:tabLst>
                <a:tab pos="114300" algn="l"/>
              </a:tabLst>
            </a:pPr>
            <a:endParaRPr lang="pt-PT" sz="1600" dirty="0">
              <a:latin typeface="CMR10" pitchFamily="2" charset="0"/>
              <a:cs typeface="Times New Roman" pitchFamily="18" charset="0"/>
            </a:endParaRPr>
          </a:p>
          <a:p>
            <a:pPr eaLnBrk="0" hangingPunct="0">
              <a:tabLst>
                <a:tab pos="114300" algn="l"/>
              </a:tabLst>
            </a:pPr>
            <a:r>
              <a:rPr lang="pt-PT" sz="1600" dirty="0">
                <a:latin typeface="CMR10" pitchFamily="2" charset="0"/>
                <a:cs typeface="Times New Roman" pitchFamily="18" charset="0"/>
              </a:rPr>
              <a:t>Sinal original:</a:t>
            </a:r>
          </a:p>
          <a:p>
            <a:pPr eaLnBrk="0" hangingPunct="0">
              <a:tabLst>
                <a:tab pos="114300" algn="l"/>
              </a:tabLst>
            </a:pPr>
            <a:r>
              <a:rPr lang="pt-PT" sz="1600" dirty="0">
                <a:latin typeface="CMR10" pitchFamily="2" charset="0"/>
                <a:cs typeface="Times New Roman" pitchFamily="18" charset="0"/>
              </a:rPr>
              <a:t> </a:t>
            </a:r>
          </a:p>
          <a:p>
            <a:pPr eaLnBrk="0" hangingPunct="0">
              <a:buFontTx/>
              <a:buChar char="•"/>
              <a:tabLst>
                <a:tab pos="114300" algn="l"/>
              </a:tabLst>
            </a:pPr>
            <a:endParaRPr lang="pt-PT" sz="1600" dirty="0">
              <a:latin typeface="CMR10" pitchFamily="2" charset="0"/>
              <a:cs typeface="Times New Roman" pitchFamily="18" charset="0"/>
            </a:endParaRPr>
          </a:p>
          <a:p>
            <a:pPr eaLnBrk="0" hangingPunct="0">
              <a:buFontTx/>
              <a:buChar char="•"/>
              <a:tabLst>
                <a:tab pos="114300" algn="l"/>
              </a:tabLst>
            </a:pPr>
            <a:endParaRPr lang="pt-PT" sz="1600" dirty="0">
              <a:latin typeface="CMR10" pitchFamily="2" charset="0"/>
              <a:cs typeface="Times New Roman" pitchFamily="18" charset="0"/>
            </a:endParaRPr>
          </a:p>
          <a:p>
            <a:pPr eaLnBrk="0" hangingPunct="0">
              <a:buFontTx/>
              <a:buChar char="•"/>
              <a:tabLst>
                <a:tab pos="114300" algn="l"/>
              </a:tabLst>
            </a:pPr>
            <a:endParaRPr lang="pt-PT" sz="1600" dirty="0">
              <a:latin typeface="CMR10" pitchFamily="2" charset="0"/>
              <a:cs typeface="Times New Roman" pitchFamily="18" charset="0"/>
            </a:endParaRPr>
          </a:p>
          <a:p>
            <a:pPr algn="just" eaLnBrk="0" hangingPunct="0">
              <a:tabLst>
                <a:tab pos="114300" algn="l"/>
              </a:tabLst>
            </a:pPr>
            <a:endParaRPr lang="pt-PT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167572"/>
              </p:ext>
            </p:extLst>
          </p:nvPr>
        </p:nvGraphicFramePr>
        <p:xfrm>
          <a:off x="6084888" y="2444750"/>
          <a:ext cx="2663825" cy="4006859"/>
        </p:xfrm>
        <a:graphic>
          <a:graphicData uri="http://schemas.openxmlformats.org/drawingml/2006/table">
            <a:tbl>
              <a:tblPr/>
              <a:tblGrid>
                <a:gridCol w="950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Valores de decisão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Valores de quantificação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Código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binário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0,875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111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0,75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0,625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110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0,5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0,375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0,25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0,125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-0,125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011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-0,25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-0,375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010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-0,5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-0,625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001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-0,75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-0,875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000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-∞</a:t>
                      </a: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1164" marR="6116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68313" y="2276475"/>
            <a:ext cx="54680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/>
              <a:t>111       110     010     000     001     101     111    110</a:t>
            </a:r>
          </a:p>
        </p:txBody>
      </p:sp>
      <p:sp>
        <p:nvSpPr>
          <p:cNvPr id="29" name="Oval 28"/>
          <p:cNvSpPr/>
          <p:nvPr/>
        </p:nvSpPr>
        <p:spPr>
          <a:xfrm>
            <a:off x="7175223" y="2952750"/>
            <a:ext cx="720725" cy="47625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30" name="Oval 29"/>
          <p:cNvSpPr/>
          <p:nvPr/>
        </p:nvSpPr>
        <p:spPr>
          <a:xfrm>
            <a:off x="8027988" y="2952750"/>
            <a:ext cx="720725" cy="47625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9" name="Oval 18"/>
          <p:cNvSpPr/>
          <p:nvPr/>
        </p:nvSpPr>
        <p:spPr>
          <a:xfrm>
            <a:off x="442913" y="2276475"/>
            <a:ext cx="647700" cy="40481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cxnSp>
        <p:nvCxnSpPr>
          <p:cNvPr id="34" name="Straight Arrow Connector 33"/>
          <p:cNvCxnSpPr>
            <a:stCxn id="19" idx="6"/>
            <a:endCxn id="30" idx="1"/>
          </p:cNvCxnSpPr>
          <p:nvPr/>
        </p:nvCxnSpPr>
        <p:spPr>
          <a:xfrm>
            <a:off x="1090613" y="2478882"/>
            <a:ext cx="7042923" cy="543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168873" y="3353182"/>
            <a:ext cx="720725" cy="47625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40" name="Oval 39"/>
          <p:cNvSpPr/>
          <p:nvPr/>
        </p:nvSpPr>
        <p:spPr>
          <a:xfrm>
            <a:off x="8034338" y="3360080"/>
            <a:ext cx="720725" cy="47625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95288" y="2852738"/>
            <a:ext cx="6976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600" dirty="0"/>
              <a:t>0,875</a:t>
            </a:r>
          </a:p>
        </p:txBody>
      </p:sp>
      <p:cxnSp>
        <p:nvCxnSpPr>
          <p:cNvPr id="18" name="Straight Arrow Connector 17"/>
          <p:cNvCxnSpPr>
            <a:cxnSpLocks/>
            <a:stCxn id="20" idx="6"/>
          </p:cNvCxnSpPr>
          <p:nvPr/>
        </p:nvCxnSpPr>
        <p:spPr>
          <a:xfrm>
            <a:off x="1835150" y="2478882"/>
            <a:ext cx="6192838" cy="1022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187450" y="2276475"/>
            <a:ext cx="647700" cy="40481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138238" y="2852738"/>
            <a:ext cx="6976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600" dirty="0"/>
              <a:t>0,625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835150" y="2852738"/>
            <a:ext cx="41152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600" dirty="0"/>
              <a:t>-0,375  -0,875  -0,625  0,375   0,875  0,625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84213" y="6381750"/>
            <a:ext cx="32813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i="1"/>
              <a:t>R</a:t>
            </a:r>
            <a:r>
              <a:rPr lang="pt-PT" sz="1200" i="1"/>
              <a:t>b</a:t>
            </a:r>
            <a:r>
              <a:rPr lang="pt-PT"/>
              <a:t> = </a:t>
            </a:r>
            <a:r>
              <a:rPr lang="pt-PT" i="1"/>
              <a:t>R</a:t>
            </a:r>
            <a:r>
              <a:rPr lang="pt-PT"/>
              <a:t>x</a:t>
            </a:r>
            <a:r>
              <a:rPr lang="pt-PT" i="1"/>
              <a:t>f</a:t>
            </a:r>
            <a:r>
              <a:rPr lang="pt-PT" sz="1200" i="1"/>
              <a:t>s</a:t>
            </a:r>
            <a:r>
              <a:rPr lang="pt-PT"/>
              <a:t> = 3x8000 =24 kbit/s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39750" y="3357563"/>
            <a:ext cx="55483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600" dirty="0"/>
              <a:t>  1       0,504   -0,491      -1    -0,517   0,478      </a:t>
            </a:r>
            <a:r>
              <a:rPr lang="pt-PT" sz="1600"/>
              <a:t>1      0,530  </a:t>
            </a:r>
            <a:endParaRPr lang="pt-PT" sz="1600" dirty="0"/>
          </a:p>
        </p:txBody>
      </p:sp>
      <p:sp>
        <p:nvSpPr>
          <p:cNvPr id="25699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86F4CA-BC73-4F66-88F5-B67F889F6312}" type="slidenum">
              <a:rPr lang="pt-PT" smtClean="0"/>
              <a:pPr/>
              <a:t>13</a:t>
            </a:fld>
            <a:endParaRPr lang="pt-PT"/>
          </a:p>
        </p:txBody>
      </p: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1B1D2F9E-95AC-47A2-802B-C73282D0F2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2754964"/>
              </p:ext>
            </p:extLst>
          </p:nvPr>
        </p:nvGraphicFramePr>
        <p:xfrm>
          <a:off x="502625" y="3632474"/>
          <a:ext cx="55203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 animBg="1"/>
      <p:bldP spid="29" grpId="1" animBg="1"/>
      <p:bldP spid="30" grpId="0" animBg="1"/>
      <p:bldP spid="30" grpId="1" animBg="1"/>
      <p:bldP spid="19" grpId="0" animBg="1"/>
      <p:bldP spid="19" grpId="1" animBg="1"/>
      <p:bldP spid="37" grpId="0" animBg="1"/>
      <p:bldP spid="37" grpId="1" animBg="1"/>
      <p:bldP spid="40" grpId="0" animBg="1"/>
      <p:bldP spid="40" grpId="1" animBg="1"/>
      <p:bldP spid="26" grpId="0"/>
      <p:bldP spid="20" grpId="0" animBg="1"/>
      <p:bldP spid="20" grpId="1" animBg="1"/>
      <p:bldP spid="24" grpId="0"/>
      <p:bldP spid="25" grpId="0"/>
      <p:bldP spid="32" grpId="0"/>
      <p:bldP spid="28" grpId="0"/>
      <p:bldGraphic spid="31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250825" y="1412875"/>
                <a:ext cx="8208963" cy="464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PT" sz="2000" b="1" dirty="0">
                    <a:latin typeface="Times New Roman" pitchFamily="18" charset="0"/>
                    <a:cs typeface="Times New Roman" pitchFamily="18" charset="0"/>
                  </a:rPr>
                  <a:t>Objetivo: 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pt-PT" sz="20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pt-PT" dirty="0">
                    <a:latin typeface="Times New Roman" pitchFamily="18" charset="0"/>
                    <a:cs typeface="Times New Roman" pitchFamily="18" charset="0"/>
                  </a:rPr>
                  <a:t>Medir a qualidade do sinal quantificado;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pt-PT" dirty="0">
                    <a:latin typeface="Times New Roman" pitchFamily="18" charset="0"/>
                    <a:cs typeface="Times New Roman" pitchFamily="18" charset="0"/>
                  </a:rPr>
                  <a:t> Medir a degradação de qualidade pela alteração do número de bits de quantificação por amostra;</a:t>
                </a:r>
              </a:p>
              <a:p>
                <a:pPr lvl="1">
                  <a:buFont typeface="Arial" charset="0"/>
                  <a:buChar char="•"/>
                </a:pPr>
                <a:endParaRPr lang="pt-PT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pt-PT" sz="2000" b="1" dirty="0">
                    <a:latin typeface="Times New Roman" pitchFamily="18" charset="0"/>
                    <a:cs typeface="Times New Roman" pitchFamily="18" charset="0"/>
                  </a:rPr>
                  <a:t>Método mais comum de medida objetiva da qualidade: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pt-PT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pt-PT" dirty="0">
                    <a:latin typeface="Times New Roman" pitchFamily="18" charset="0"/>
                    <a:cs typeface="Times New Roman" pitchFamily="18" charset="0"/>
                  </a:rPr>
                  <a:t>Relação entre a potência do sinal e do ruído (de quantificação):</a:t>
                </a:r>
              </a:p>
              <a:p>
                <a:pPr lvl="1">
                  <a:buFont typeface="Arial" charset="0"/>
                  <a:buChar char="•"/>
                </a:pPr>
                <a:endParaRPr lang="pt-PT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endParaRPr lang="pt-PT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endParaRPr lang="pt-PT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buFont typeface="Arial" charset="0"/>
                  <a:buChar char="•"/>
                </a:pPr>
                <a:r>
                  <a:rPr lang="pt-PT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/>
                      </a:rPr>
                      <m:t>𝑃</m:t>
                    </m:r>
                  </m:oMath>
                </a14:m>
                <a:r>
                  <a:rPr lang="pt-PT" dirty="0">
                    <a:latin typeface="Times New Roman" pitchFamily="18" charset="0"/>
                    <a:cs typeface="Times New Roman" pitchFamily="18" charset="0"/>
                  </a:rPr>
                  <a:t>, potência do sinal de entrada;</a:t>
                </a:r>
                <a:r>
                  <a:rPr lang="pt-PT" dirty="0"/>
                  <a:t> </a:t>
                </a:r>
                <a:endParaRPr lang="pt-PT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buFont typeface="Arial" charset="0"/>
                  <a:buChar char="•"/>
                </a:pPr>
                <a:endParaRPr lang="pt-PT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buFont typeface="Arial" charset="0"/>
                  <a:buChar char="•"/>
                </a:pPr>
                <a:r>
                  <a:rPr lang="pt-PT" dirty="0">
                    <a:latin typeface="Times New Roman" pitchFamily="18" charset="0"/>
                    <a:cs typeface="Times New Roman" pitchFamily="18" charset="0"/>
                  </a:rPr>
                  <a:t>       , potência do ruído de quantificação = variância;  </a:t>
                </a:r>
              </a:p>
              <a:p>
                <a:pPr lvl="1"/>
                <a:r>
                  <a:rPr lang="pt-PT" sz="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pt-PT" sz="20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pt-PT" dirty="0">
                    <a:latin typeface="Times New Roman" pitchFamily="18" charset="0"/>
                    <a:cs typeface="Times New Roman" pitchFamily="18" charset="0"/>
                  </a:rPr>
                  <a:t>Normalmente representado em decibéis (dB):  </a:t>
                </a:r>
              </a:p>
              <a:p>
                <a:endParaRPr lang="pt-PT" sz="2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1412875"/>
                <a:ext cx="8208963" cy="4648200"/>
              </a:xfrm>
              <a:prstGeom prst="rect">
                <a:avLst/>
              </a:prstGeom>
              <a:blipFill>
                <a:blip r:embed="rId2"/>
                <a:stretch>
                  <a:fillRect l="-742" t="-7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51" name="Rectangle 19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3600">
                <a:solidFill>
                  <a:schemeClr val="tx2"/>
                </a:solidFill>
              </a:rPr>
              <a:t>Relação Sinal Ruído de quantificação</a:t>
            </a:r>
          </a:p>
        </p:txBody>
      </p:sp>
      <p:sp>
        <p:nvSpPr>
          <p:cNvPr id="61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1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155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E29383-0B61-4B2C-9C56-42339ACF9E02}" type="slidenum">
              <a:rPr lang="pt-PT" smtClean="0"/>
              <a:pPr/>
              <a:t>14</a:t>
            </a:fld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63888" y="3714660"/>
                <a:ext cx="1224951" cy="6915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/>
                        </a:rPr>
                        <m:t>𝑆𝑁𝑅</m:t>
                      </m:r>
                      <m:r>
                        <a:rPr lang="pt-PT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latin typeface="Cambria Math"/>
                            </a:rPr>
                            <m:t>𝑃</m:t>
                          </m:r>
                        </m:num>
                        <m:den>
                          <m:sSubSup>
                            <m:sSub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PT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PT" i="1">
                                  <a:latin typeface="Cambria Math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pt-PT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3714660"/>
                <a:ext cx="1224951" cy="6915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99592" y="4797152"/>
                <a:ext cx="504304" cy="396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pt-PT" i="1">
                              <a:latin typeface="Cambria Math"/>
                            </a:rPr>
                            <m:t>𝑞</m:t>
                          </m:r>
                        </m:sub>
                        <m:sup>
                          <m:r>
                            <a:rPr lang="pt-PT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797152"/>
                <a:ext cx="504304" cy="396262"/>
              </a:xfrm>
              <a:prstGeom prst="rect">
                <a:avLst/>
              </a:prstGeom>
              <a:blipFill rotWithShape="1"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098863" y="5677398"/>
                <a:ext cx="2562881" cy="7297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/>
                            </a:rPr>
                            <m:t>𝑆𝑁𝑅</m:t>
                          </m:r>
                        </m:e>
                        <m:sub>
                          <m:r>
                            <a:rPr lang="pt-PT" b="0" i="1" smtClean="0">
                              <a:latin typeface="Cambria Math"/>
                            </a:rPr>
                            <m:t>𝑑𝐵</m:t>
                          </m:r>
                        </m:sub>
                      </m:sSub>
                      <m:r>
                        <a:rPr lang="pt-PT" i="1" smtClean="0">
                          <a:latin typeface="Cambria Math"/>
                        </a:rPr>
                        <m:t>=</m:t>
                      </m:r>
                      <m:r>
                        <a:rPr lang="pt-PT" b="0" i="1" smtClean="0">
                          <a:latin typeface="Cambria Math"/>
                        </a:rPr>
                        <m:t>10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/>
                            </a:rPr>
                            <m:t>𝑙𝑜𝑔</m:t>
                          </m:r>
                        </m:e>
                        <m:sub>
                          <m:r>
                            <a:rPr lang="pt-PT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i="1">
                                  <a:latin typeface="Cambria Math"/>
                                </a:rPr>
                                <m:t>𝑃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PT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/>
                                    </a:rPr>
                                    <m:t>𝑞</m:t>
                                  </m:r>
                                </m:sub>
                                <m:sup>
                                  <m:r>
                                    <a:rPr lang="pt-PT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63" y="5677398"/>
                <a:ext cx="2562881" cy="72975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50825" y="1412875"/>
            <a:ext cx="6049963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latin typeface="Times New Roman" pitchFamily="18" charset="0"/>
                <a:cs typeface="Times New Roman" pitchFamily="18" charset="0"/>
              </a:rPr>
              <a:t>O sinal ruído de quantificação não é conhecido, não se podendo calcular através do valor médio quadrático no tempo;</a:t>
            </a:r>
          </a:p>
          <a:p>
            <a:endParaRPr lang="pt-PT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PT" dirty="0">
                <a:latin typeface="Times New Roman" pitchFamily="18" charset="0"/>
                <a:cs typeface="Times New Roman" pitchFamily="18" charset="0"/>
              </a:rPr>
              <a:t>A potência é igual ao valor esperado de segunda ordem;</a:t>
            </a:r>
          </a:p>
          <a:p>
            <a:endParaRPr lang="pt-PT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PT" dirty="0">
                <a:latin typeface="Times New Roman" pitchFamily="18" charset="0"/>
                <a:cs typeface="Times New Roman" pitchFamily="18" charset="0"/>
              </a:rPr>
              <a:t>Caso a média do sinal seja nula a potência é igual à variância;</a:t>
            </a:r>
          </a:p>
          <a:p>
            <a:endParaRPr lang="pt-PT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A distribuição do ruído de quantificação pode-se considerar uniforme entre –</a:t>
            </a:r>
            <a:r>
              <a:rPr lang="pt-PT" sz="1600" dirty="0" err="1">
                <a:latin typeface="Symbol" pitchFamily="18" charset="2"/>
                <a:cs typeface="Times New Roman" pitchFamily="18" charset="0"/>
              </a:rPr>
              <a:t>D</a:t>
            </a:r>
            <a:r>
              <a:rPr lang="pt-PT" sz="1600" i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/2 e </a:t>
            </a:r>
            <a:r>
              <a:rPr lang="pt-PT" sz="1600" dirty="0" err="1">
                <a:latin typeface="Symbol" pitchFamily="18" charset="2"/>
                <a:cs typeface="Times New Roman" pitchFamily="18" charset="0"/>
              </a:rPr>
              <a:t>D</a:t>
            </a:r>
            <a:r>
              <a:rPr lang="pt-PT" sz="1600" i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/2:</a:t>
            </a:r>
          </a:p>
          <a:p>
            <a:endParaRPr lang="pt-PT" sz="1600" dirty="0">
              <a:latin typeface="Times New Roman" pitchFamily="18" charset="0"/>
              <a:cs typeface="Times New Roman" pitchFamily="18" charset="0"/>
            </a:endParaRPr>
          </a:p>
          <a:p>
            <a:endParaRPr lang="pt-PT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pt-PT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pt-PT" sz="1600" i="1" dirty="0">
                <a:latin typeface="Times New Roman" pitchFamily="18" charset="0"/>
                <a:cs typeface="Times New Roman" pitchFamily="18" charset="0"/>
              </a:rPr>
              <a:t>SNR</a:t>
            </a:r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 é dada por:</a:t>
            </a:r>
          </a:p>
          <a:p>
            <a:endParaRPr lang="pt-PT" sz="1600" dirty="0">
              <a:latin typeface="Times New Roman" pitchFamily="18" charset="0"/>
              <a:cs typeface="Times New Roman" pitchFamily="18" charset="0"/>
            </a:endParaRPr>
          </a:p>
          <a:p>
            <a:endParaRPr lang="pt-PT" sz="1600" dirty="0">
              <a:latin typeface="Times New Roman" pitchFamily="18" charset="0"/>
              <a:cs typeface="Times New Roman" pitchFamily="18" charset="0"/>
            </a:endParaRPr>
          </a:p>
          <a:p>
            <a:endParaRPr lang="pt-PT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Ou em decibéis:</a:t>
            </a:r>
          </a:p>
        </p:txBody>
      </p:sp>
      <p:sp>
        <p:nvSpPr>
          <p:cNvPr id="7174" name="Rectangle 19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3600">
                <a:solidFill>
                  <a:schemeClr val="tx2"/>
                </a:solidFill>
              </a:rPr>
              <a:t>Relação Sinal Ruído de quantificação</a:t>
            </a:r>
          </a:p>
        </p:txBody>
      </p:sp>
      <p:sp>
        <p:nvSpPr>
          <p:cNvPr id="71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pic>
        <p:nvPicPr>
          <p:cNvPr id="6151" name="Picture 4" descr="ruido_pd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03938" y="1439863"/>
            <a:ext cx="2571750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7179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8DAF55-9184-4DC3-953E-D77B8FC6F4DE}" type="slidenum">
              <a:rPr lang="pt-PT" smtClean="0"/>
              <a:pPr/>
              <a:t>15</a:t>
            </a:fld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339752" y="5013176"/>
                <a:ext cx="2774926" cy="6915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smtClean="0">
                          <a:latin typeface="Cambria Math"/>
                        </a:rPr>
                        <m:t>𝑆𝑁𝑅</m:t>
                      </m:r>
                      <m:r>
                        <a:rPr lang="pt-PT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latin typeface="Cambria Math"/>
                            </a:rPr>
                            <m:t>𝑃</m:t>
                          </m:r>
                        </m:num>
                        <m:den>
                          <m:sSubSup>
                            <m:sSub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PT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PT" i="1">
                                  <a:latin typeface="Cambria Math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pt-PT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pt-PT" i="1">
                          <a:latin typeface="Cambria Math"/>
                        </a:rPr>
                        <m:t>=3×</m:t>
                      </m:r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pt-PT" i="1">
                              <a:latin typeface="Cambria Math"/>
                            </a:rPr>
                            <m:t>2</m:t>
                          </m:r>
                          <m:r>
                            <a:rPr lang="pt-PT" i="1">
                              <a:latin typeface="Cambria Math"/>
                            </a:rPr>
                            <m:t>𝑅</m:t>
                          </m:r>
                        </m:sup>
                      </m:sSup>
                      <m:r>
                        <a:rPr lang="pt-PT" i="1"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latin typeface="Cambria Math"/>
                            </a:rPr>
                            <m:t>𝑃</m:t>
                          </m:r>
                        </m:num>
                        <m:den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1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pt-PT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5013176"/>
                <a:ext cx="2774926" cy="6915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310656" y="5949280"/>
                <a:ext cx="3424527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/>
                            </a:rPr>
                            <m:t>𝑆𝑁𝑅</m:t>
                          </m:r>
                        </m:e>
                        <m:sub>
                          <m:r>
                            <a:rPr lang="pt-PT" i="1">
                              <a:latin typeface="Cambria Math"/>
                            </a:rPr>
                            <m:t>𝑑𝐵</m:t>
                          </m:r>
                        </m:sub>
                      </m:sSub>
                      <m:r>
                        <a:rPr lang="pt-PT" i="1">
                          <a:latin typeface="Cambria Math"/>
                        </a:rPr>
                        <m:t>=6,02</m:t>
                      </m:r>
                      <m:r>
                        <a:rPr lang="pt-PT" i="1">
                          <a:latin typeface="Cambria Math"/>
                        </a:rPr>
                        <m:t>𝑅</m:t>
                      </m:r>
                      <m:r>
                        <a:rPr lang="pt-PT" i="1">
                          <a:latin typeface="Cambria Math"/>
                        </a:rPr>
                        <m:t>+10</m:t>
                      </m:r>
                      <m:r>
                        <a:rPr lang="pt-PT" i="1">
                          <a:latin typeface="Cambria Math"/>
                        </a:rPr>
                        <m:t>𝑙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/>
                            </a:rPr>
                            <m:t>𝑜𝑔</m:t>
                          </m:r>
                        </m:e>
                        <m:sub>
                          <m:r>
                            <a:rPr lang="pt-PT" i="1">
                              <a:latin typeface="Cambria Math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i="1">
                                  <a:latin typeface="Cambria Math"/>
                                </a:rPr>
                                <m:t>3</m:t>
                              </m:r>
                              <m:r>
                                <a:rPr lang="pt-PT" i="1">
                                  <a:latin typeface="Cambria Math"/>
                                </a:rPr>
                                <m:t>𝑃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pt-PT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656" y="5949280"/>
                <a:ext cx="3424527" cy="7146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37977" y="3767137"/>
                <a:ext cx="5774183" cy="10287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pt-PT" i="1">
                              <a:latin typeface="Cambria Math"/>
                            </a:rPr>
                            <m:t>𝑞</m:t>
                          </m:r>
                        </m:sub>
                        <m:sup>
                          <m:r>
                            <a:rPr lang="pt-PT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pt-PT" i="1">
                          <a:latin typeface="Cambria Math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i="1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pt-PT" i="1">
                              <a:latin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1">
                                  <a:latin typeface="Cambria Math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pt-PT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PT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/>
                                </a:rPr>
                                <m:t>𝑞</m:t>
                              </m:r>
                            </m:e>
                          </m:d>
                          <m:r>
                            <a:rPr lang="pt-PT" i="1">
                              <a:latin typeface="Cambria Math"/>
                            </a:rPr>
                            <m:t>𝑑𝑞</m:t>
                          </m:r>
                          <m:r>
                            <a:rPr lang="pt-PT" i="1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/>
                                    </a:rPr>
                                    <m:t>𝑞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nary>
                        <m:naryPr>
                          <m:limLoc m:val="undOvr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/>
                                    </a:rPr>
                                    <m:t>𝑞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PT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type m:val="lin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/>
                                    </a:rPr>
                                    <m:t>𝑞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PT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1">
                                  <a:latin typeface="Cambria Math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pt-PT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PT" i="1">
                              <a:latin typeface="Cambria Math"/>
                            </a:rPr>
                            <m:t>𝑑𝑞</m:t>
                          </m:r>
                          <m:r>
                            <a:rPr lang="pt-PT" i="1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PT" i="1">
                                      <a:latin typeface="Cambria Math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/>
                                    </a:rPr>
                                    <m:t>𝑞</m:t>
                                  </m:r>
                                </m:sub>
                                <m:sup>
                                  <m:r>
                                    <a:rPr lang="pt-PT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PT" i="1">
                                  <a:latin typeface="Cambria Math"/>
                                </a:rPr>
                                <m:t>12</m:t>
                              </m:r>
                            </m:den>
                          </m:f>
                        </m:e>
                      </m:nary>
                      <m:r>
                        <a:rPr lang="pt-PT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1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pt-PT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PT" i="1">
                              <a:latin typeface="Cambria Math"/>
                            </a:rPr>
                            <m:t>3×</m:t>
                          </m:r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PT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pt-PT" i="1">
                                  <a:latin typeface="Cambria Math"/>
                                </a:rPr>
                                <m:t>𝑅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77" y="3767137"/>
                <a:ext cx="5774183" cy="10287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54881" y="1412875"/>
            <a:ext cx="748952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Para evitar a saturação de amplitude: </a:t>
            </a:r>
          </a:p>
          <a:p>
            <a:endParaRPr lang="pt-PT" sz="1600" dirty="0">
              <a:latin typeface="Times New Roman" pitchFamily="18" charset="0"/>
              <a:cs typeface="Times New Roman" pitchFamily="18" charset="0"/>
            </a:endParaRPr>
          </a:p>
          <a:p>
            <a:endParaRPr lang="pt-PT" sz="1600" dirty="0">
              <a:latin typeface="Times New Roman" pitchFamily="18" charset="0"/>
              <a:cs typeface="Times New Roman" pitchFamily="18" charset="0"/>
            </a:endParaRPr>
          </a:p>
          <a:p>
            <a:endParaRPr lang="pt-PT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O valor ótimo da tensão máxima de quantificação é a amplitude do sinal de entrada, pois maximiza a </a:t>
            </a:r>
            <a:r>
              <a:rPr lang="pt-PT" sz="1600" i="1" dirty="0">
                <a:latin typeface="Times New Roman" pitchFamily="18" charset="0"/>
                <a:cs typeface="Times New Roman" pitchFamily="18" charset="0"/>
              </a:rPr>
              <a:t>SNR</a:t>
            </a:r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pt-PT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Nesta situação a </a:t>
            </a:r>
            <a:r>
              <a:rPr lang="pt-PT" sz="1600" i="1" dirty="0">
                <a:latin typeface="Times New Roman" pitchFamily="18" charset="0"/>
                <a:cs typeface="Times New Roman" pitchFamily="18" charset="0"/>
              </a:rPr>
              <a:t>SNR</a:t>
            </a:r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 virá:</a:t>
            </a:r>
          </a:p>
          <a:p>
            <a:endParaRPr lang="pt-PT" sz="1600" dirty="0">
              <a:latin typeface="Times New Roman" pitchFamily="18" charset="0"/>
              <a:cs typeface="Times New Roman" pitchFamily="18" charset="0"/>
            </a:endParaRPr>
          </a:p>
          <a:p>
            <a:endParaRPr lang="pt-PT" sz="1600" dirty="0">
              <a:latin typeface="Times New Roman" pitchFamily="18" charset="0"/>
              <a:cs typeface="Times New Roman" pitchFamily="18" charset="0"/>
            </a:endParaRPr>
          </a:p>
          <a:p>
            <a:endParaRPr lang="pt-PT" sz="1600" dirty="0">
              <a:latin typeface="Times New Roman" pitchFamily="18" charset="0"/>
              <a:cs typeface="Times New Roman" pitchFamily="18" charset="0"/>
            </a:endParaRPr>
          </a:p>
          <a:p>
            <a:endParaRPr lang="pt-PT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Sendo        a potência normalizada pelo quadrado da amplitude:</a:t>
            </a:r>
          </a:p>
          <a:p>
            <a:endParaRPr lang="pt-PT" sz="1600" dirty="0">
              <a:latin typeface="Times New Roman" pitchFamily="18" charset="0"/>
              <a:cs typeface="Times New Roman" pitchFamily="18" charset="0"/>
            </a:endParaRPr>
          </a:p>
          <a:p>
            <a:endParaRPr lang="pt-PT" sz="1600" dirty="0">
              <a:latin typeface="Times New Roman" pitchFamily="18" charset="0"/>
              <a:cs typeface="Times New Roman" pitchFamily="18" charset="0"/>
            </a:endParaRPr>
          </a:p>
          <a:p>
            <a:endParaRPr lang="pt-PT" sz="1600" dirty="0">
              <a:latin typeface="Times New Roman" pitchFamily="18" charset="0"/>
              <a:cs typeface="Times New Roman" pitchFamily="18" charset="0"/>
            </a:endParaRPr>
          </a:p>
          <a:p>
            <a:endParaRPr lang="pt-PT" sz="1600" dirty="0">
              <a:latin typeface="Times New Roman" pitchFamily="18" charset="0"/>
              <a:cs typeface="Times New Roman" pitchFamily="18" charset="0"/>
            </a:endParaRPr>
          </a:p>
          <a:p>
            <a:endParaRPr lang="pt-PT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9" name="Rectangle 19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3600">
                <a:solidFill>
                  <a:schemeClr val="tx2"/>
                </a:solidFill>
              </a:rPr>
              <a:t>Relação Sinal Ruído de quantificação</a:t>
            </a:r>
          </a:p>
        </p:txBody>
      </p:sp>
      <p:sp>
        <p:nvSpPr>
          <p:cNvPr id="820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82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8203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E90A2E-78FA-40A2-A517-EA95B53650FF}" type="slidenum">
              <a:rPr lang="pt-PT" smtClean="0"/>
              <a:pPr/>
              <a:t>16</a:t>
            </a:fld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347864" y="1844824"/>
                <a:ext cx="1223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/>
                        </a:rPr>
                        <m:t>𝑉</m:t>
                      </m:r>
                      <m:r>
                        <a:rPr lang="pt-PT" i="1"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pt-PT" i="1">
                              <a:latin typeface="Cambria Math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844824"/>
                <a:ext cx="122334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619672" y="3501008"/>
                <a:ext cx="6803020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/>
                            </a:rPr>
                            <m:t>𝑆𝑁𝑅</m:t>
                          </m:r>
                        </m:e>
                        <m:sub>
                          <m:r>
                            <a:rPr lang="pt-PT" i="1">
                              <a:latin typeface="Cambria Math"/>
                            </a:rPr>
                            <m:t>𝑑𝐵</m:t>
                          </m:r>
                        </m:sub>
                      </m:sSub>
                      <m:r>
                        <a:rPr lang="pt-PT" i="1">
                          <a:latin typeface="Cambria Math"/>
                        </a:rPr>
                        <m:t>=6,02</m:t>
                      </m:r>
                      <m:r>
                        <a:rPr lang="pt-PT" i="1">
                          <a:latin typeface="Cambria Math"/>
                        </a:rPr>
                        <m:t>𝑅</m:t>
                      </m:r>
                      <m:r>
                        <a:rPr lang="pt-PT" i="1">
                          <a:latin typeface="Cambria Math"/>
                        </a:rPr>
                        <m:t>+10</m:t>
                      </m:r>
                      <m:r>
                        <a:rPr lang="pt-PT" i="1">
                          <a:latin typeface="Cambria Math"/>
                        </a:rPr>
                        <m:t>𝑙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/>
                            </a:rPr>
                            <m:t>𝑜𝑔</m:t>
                          </m:r>
                        </m:e>
                        <m:sub>
                          <m:r>
                            <a:rPr lang="pt-PT" i="1">
                              <a:latin typeface="Cambria Math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i="1">
                                  <a:latin typeface="Cambria Math"/>
                                </a:rPr>
                                <m:t>3</m:t>
                              </m:r>
                              <m:r>
                                <a:rPr lang="pt-PT" i="1">
                                  <a:latin typeface="Cambria Math"/>
                                </a:rPr>
                                <m:t>𝑃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PT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/>
                                    </a:rPr>
                                    <m:t>𝑚𝑎𝑥</m:t>
                                  </m:r>
                                </m:sub>
                                <m:sup>
                                  <m:r>
                                    <a:rPr lang="pt-PT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pt-PT" i="1">
                          <a:latin typeface="Cambria Math"/>
                        </a:rPr>
                        <m:t>=6,02</m:t>
                      </m:r>
                      <m:r>
                        <a:rPr lang="pt-PT" i="1">
                          <a:latin typeface="Cambria Math"/>
                        </a:rPr>
                        <m:t>𝑅</m:t>
                      </m:r>
                      <m:r>
                        <a:rPr lang="pt-PT" i="1">
                          <a:latin typeface="Cambria Math"/>
                        </a:rPr>
                        <m:t>+10</m:t>
                      </m:r>
                      <m:r>
                        <a:rPr lang="pt-PT" i="1">
                          <a:latin typeface="Cambria Math"/>
                        </a:rPr>
                        <m:t>𝑙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/>
                            </a:rPr>
                            <m:t>𝑜𝑔</m:t>
                          </m:r>
                        </m:e>
                        <m:sub>
                          <m:r>
                            <a:rPr lang="pt-PT" i="1">
                              <a:latin typeface="Cambria Math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/>
                                </a:rPr>
                                <m:t>3</m:t>
                              </m:r>
                              <m:r>
                                <a:rPr lang="pt-PT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PT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501008"/>
                <a:ext cx="6803020" cy="71468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211960" y="4725144"/>
                <a:ext cx="1327479" cy="6574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PT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pt-PT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latin typeface="Cambria Math"/>
                            </a:rPr>
                            <m:t>𝑃</m:t>
                          </m:r>
                        </m:num>
                        <m:den>
                          <m:sSubSup>
                            <m:sSub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PT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PT" i="1">
                                  <a:latin typeface="Cambria Math"/>
                                </a:rPr>
                                <m:t>𝑚𝑎𝑥</m:t>
                              </m:r>
                            </m:sub>
                            <m:sup>
                              <m:r>
                                <a:rPr lang="pt-PT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4725144"/>
                <a:ext cx="1327479" cy="6574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331640" y="4293096"/>
                <a:ext cx="467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PT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4293096"/>
                <a:ext cx="46782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50825" y="1916113"/>
            <a:ext cx="7993063" cy="13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pt-PT" b="1" dirty="0">
                <a:latin typeface="Times New Roman" pitchFamily="18" charset="0"/>
                <a:cs typeface="Times New Roman" pitchFamily="18" charset="0"/>
              </a:rPr>
              <a:t>Em PCM uniforme:</a:t>
            </a:r>
          </a:p>
          <a:p>
            <a:pPr lvl="1">
              <a:spcAft>
                <a:spcPts val="600"/>
              </a:spcAft>
              <a:buFont typeface="Arial" charset="0"/>
              <a:buChar char="•"/>
            </a:pPr>
            <a:r>
              <a:rPr lang="pt-PT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pt-PT" i="1">
                <a:latin typeface="Times New Roman" pitchFamily="18" charset="0"/>
                <a:cs typeface="Times New Roman" pitchFamily="18" charset="0"/>
              </a:rPr>
              <a:t>SNR</a:t>
            </a:r>
            <a:r>
              <a:rPr lang="pt-PT">
                <a:latin typeface="Times New Roman" pitchFamily="18" charset="0"/>
                <a:cs typeface="Times New Roman" pitchFamily="18" charset="0"/>
              </a:rPr>
              <a:t> é muito dependente da potência (normalizada) do sinal de entrada.</a:t>
            </a:r>
          </a:p>
          <a:p>
            <a:pPr lvl="1">
              <a:spcAft>
                <a:spcPts val="600"/>
              </a:spcAft>
              <a:buFont typeface="Arial" charset="0"/>
              <a:buChar char="•"/>
            </a:pPr>
            <a:r>
              <a:rPr lang="pt-PT" dirty="0">
                <a:latin typeface="Times New Roman" pitchFamily="18" charset="0"/>
                <a:cs typeface="Times New Roman" pitchFamily="18" charset="0"/>
              </a:rPr>
              <a:t> Para </a:t>
            </a:r>
            <a:r>
              <a:rPr lang="pt-PT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=8 bits por amostra, a qualidade é </a:t>
            </a:r>
            <a:r>
              <a:rPr lang="pt-PT" i="1" dirty="0">
                <a:latin typeface="Times New Roman" pitchFamily="18" charset="0"/>
                <a:cs typeface="Times New Roman" pitchFamily="18" charset="0"/>
              </a:rPr>
              <a:t>boa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 para sinais de elevada potência, mas </a:t>
            </a:r>
            <a:r>
              <a:rPr lang="pt-PT" i="1" dirty="0">
                <a:latin typeface="Times New Roman" pitchFamily="18" charset="0"/>
                <a:cs typeface="Times New Roman" pitchFamily="18" charset="0"/>
              </a:rPr>
              <a:t>fraca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 para sinais de baixa potência;  </a:t>
            </a:r>
          </a:p>
        </p:txBody>
      </p:sp>
      <p:sp>
        <p:nvSpPr>
          <p:cNvPr id="9221" name="Rectangle 19"/>
          <p:cNvSpPr>
            <a:spLocks noChangeArrowheads="1"/>
          </p:cNvSpPr>
          <p:nvPr/>
        </p:nvSpPr>
        <p:spPr bwMode="auto">
          <a:xfrm>
            <a:off x="250825" y="274638"/>
            <a:ext cx="85693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3600"/>
              <a:t>Compromisso entre atributos</a:t>
            </a:r>
            <a:endParaRPr lang="pt-PT" sz="3600">
              <a:solidFill>
                <a:schemeClr val="tx2"/>
              </a:solidFill>
            </a:endParaRPr>
          </a:p>
        </p:txBody>
      </p:sp>
      <p:sp>
        <p:nvSpPr>
          <p:cNvPr id="92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92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922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58763" y="3284538"/>
            <a:ext cx="3952875" cy="266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Aft>
                <a:spcPts val="600"/>
              </a:spcAft>
              <a:buFont typeface="Arial" charset="0"/>
              <a:buChar char="•"/>
            </a:pPr>
            <a:r>
              <a:rPr lang="pt-PT">
                <a:latin typeface="Times New Roman" pitchFamily="18" charset="0"/>
                <a:cs typeface="Times New Roman" pitchFamily="18" charset="0"/>
              </a:rPr>
              <a:t> Muitos sinais (</a:t>
            </a:r>
            <a:r>
              <a:rPr lang="pt-PT" i="1">
                <a:latin typeface="Times New Roman" pitchFamily="18" charset="0"/>
                <a:cs typeface="Times New Roman" pitchFamily="18" charset="0"/>
              </a:rPr>
              <a:t>e.g.</a:t>
            </a:r>
            <a:r>
              <a:rPr lang="pt-PT">
                <a:latin typeface="Times New Roman" pitchFamily="18" charset="0"/>
                <a:cs typeface="Times New Roman" pitchFamily="18" charset="0"/>
              </a:rPr>
              <a:t> fala) têm uma grande flutuação na potência localizada, o que implica uma grande flutuação, indesejável, na qualidade;</a:t>
            </a:r>
          </a:p>
          <a:p>
            <a:pPr lvl="1">
              <a:spcAft>
                <a:spcPts val="600"/>
              </a:spcAft>
              <a:buFont typeface="Arial" charset="0"/>
              <a:buChar char="•"/>
            </a:pPr>
            <a:r>
              <a:rPr lang="pt-PT">
                <a:latin typeface="Times New Roman" pitchFamily="18" charset="0"/>
                <a:cs typeface="Times New Roman" pitchFamily="18" charset="0"/>
              </a:rPr>
              <a:t> A qualidade pode ser compensada com o aumento do número de bits por amostra, o que leva ao aumento do débito binário:    </a:t>
            </a:r>
          </a:p>
        </p:txBody>
      </p:sp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1835150" y="5957888"/>
          <a:ext cx="10572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ção" r:id="rId3" imgW="698400" imgH="228600" progId="Equation.3">
                  <p:embed/>
                </p:oleObj>
              </mc:Choice>
              <mc:Fallback>
                <p:oleObj name="Equação" r:id="rId3" imgW="698400" imgH="228600" progId="Equation.3">
                  <p:embed/>
                  <p:pic>
                    <p:nvPicPr>
                      <p:cNvPr id="471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957888"/>
                        <a:ext cx="10572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hart 12"/>
          <p:cNvGraphicFramePr/>
          <p:nvPr/>
        </p:nvGraphicFramePr>
        <p:xfrm>
          <a:off x="4139952" y="35661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8532813" y="3957638"/>
            <a:ext cx="0" cy="266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532813" y="3732213"/>
            <a:ext cx="0" cy="266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532813" y="3709988"/>
            <a:ext cx="66992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100"/>
              <a:t>6,02 dB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589588" y="4646613"/>
            <a:ext cx="42227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100" i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PT" sz="1100">
                <a:latin typeface="Times New Roman" pitchFamily="18" charset="0"/>
                <a:cs typeface="Times New Roman" pitchFamily="18" charset="0"/>
              </a:rPr>
              <a:t>=9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300788" y="4646613"/>
            <a:ext cx="2540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10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837363" y="4646613"/>
            <a:ext cx="255587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10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8532813" y="3959225"/>
            <a:ext cx="6699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100"/>
              <a:t>6,02 dB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8101013" y="5961063"/>
            <a:ext cx="6767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200" i="1" dirty="0" err="1"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pt-PT" sz="1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sz="1200" dirty="0">
                <a:latin typeface="Times New Roman" pitchFamily="18" charset="0"/>
                <a:cs typeface="Times New Roman" pitchFamily="18" charset="0"/>
              </a:rPr>
              <a:t>[dB]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427538" y="3727450"/>
            <a:ext cx="779462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200" i="1">
                <a:latin typeface="Times New Roman" pitchFamily="18" charset="0"/>
                <a:cs typeface="Times New Roman" pitchFamily="18" charset="0"/>
              </a:rPr>
              <a:t>SNR </a:t>
            </a:r>
            <a:r>
              <a:rPr lang="pt-PT" sz="1200">
                <a:latin typeface="Times New Roman" pitchFamily="18" charset="0"/>
                <a:cs typeface="Times New Roman" pitchFamily="18" charset="0"/>
              </a:rPr>
              <a:t>[dB]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741899"/>
              </p:ext>
            </p:extLst>
          </p:nvPr>
        </p:nvGraphicFramePr>
        <p:xfrm>
          <a:off x="4356100" y="3284538"/>
          <a:ext cx="4392488" cy="2619599"/>
        </p:xfrm>
        <a:graphic>
          <a:graphicData uri="http://schemas.openxmlformats.org/drawingml/2006/table">
            <a:tbl>
              <a:tblPr/>
              <a:tblGrid>
                <a:gridCol w="1210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8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3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630555" algn="l"/>
                        </a:tabLst>
                      </a:pPr>
                      <a:r>
                        <a:rPr lang="pt-PT" sz="1600" i="1" dirty="0" err="1">
                          <a:latin typeface="CMMI10"/>
                          <a:ea typeface="Times New Roman"/>
                          <a:cs typeface="Times New Roman"/>
                        </a:rPr>
                        <a:t>P</a:t>
                      </a:r>
                      <a:r>
                        <a:rPr lang="pt-PT" sz="1600" dirty="0" err="1">
                          <a:latin typeface="CMMI10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pt-PT" sz="1600" dirty="0">
                          <a:solidFill>
                            <a:srgbClr val="000000"/>
                          </a:solidFill>
                          <a:latin typeface="CMR10"/>
                          <a:ea typeface="Times New Roman"/>
                          <a:cs typeface="Times New Roman"/>
                        </a:rPr>
                        <a:t> dB</a:t>
                      </a:r>
                      <a:endParaRPr lang="pt-PT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600" dirty="0">
                          <a:solidFill>
                            <a:srgbClr val="000000"/>
                          </a:solidFill>
                          <a:latin typeface="CMR10"/>
                          <a:ea typeface="Times New Roman"/>
                          <a:cs typeface="Times New Roman"/>
                        </a:rPr>
                        <a:t>Entrada</a:t>
                      </a:r>
                      <a:endParaRPr lang="pt-PT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600" dirty="0">
                          <a:solidFill>
                            <a:srgbClr val="000000"/>
                          </a:solidFill>
                          <a:latin typeface="CMMI10"/>
                          <a:ea typeface="Times New Roman"/>
                          <a:cs typeface="Times New Roman"/>
                        </a:rPr>
                        <a:t>SNR</a:t>
                      </a:r>
                      <a:r>
                        <a:rPr lang="pt-PT" sz="1600" dirty="0">
                          <a:solidFill>
                            <a:srgbClr val="000000"/>
                          </a:solidFill>
                          <a:latin typeface="CMR10"/>
                          <a:ea typeface="Times New Roman"/>
                          <a:cs typeface="Times New Roman"/>
                        </a:rPr>
                        <a:t> dB</a:t>
                      </a:r>
                      <a:endParaRPr lang="pt-PT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-45</a:t>
                      </a:r>
                      <a:endParaRPr lang="pt-PT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6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7,9</a:t>
                      </a:r>
                      <a:endParaRPr lang="pt-PT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-35</a:t>
                      </a:r>
                      <a:endParaRPr lang="pt-PT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6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17,9</a:t>
                      </a:r>
                      <a:endParaRPr lang="pt-PT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-25</a:t>
                      </a:r>
                      <a:endParaRPr lang="pt-PT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6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27,9</a:t>
                      </a:r>
                      <a:endParaRPr lang="pt-PT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-15</a:t>
                      </a:r>
                      <a:endParaRPr lang="pt-PT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PT" sz="16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37,9</a:t>
                      </a:r>
                      <a:endParaRPr lang="pt-PT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-4,77</a:t>
                      </a:r>
                      <a:endParaRPr lang="pt-PT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Triangular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distribuição uniforme</a:t>
                      </a:r>
                      <a:endParaRPr lang="pt-PT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48,2</a:t>
                      </a:r>
                      <a:endParaRPr lang="pt-PT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-3</a:t>
                      </a:r>
                      <a:endParaRPr lang="pt-PT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Sinusoidal</a:t>
                      </a:r>
                      <a:endParaRPr lang="pt-PT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49,9</a:t>
                      </a:r>
                      <a:endParaRPr lang="pt-PT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pt-PT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Quadrada</a:t>
                      </a:r>
                      <a:endParaRPr lang="pt-PT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52,9</a:t>
                      </a:r>
                      <a:endParaRPr lang="pt-PT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274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9275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7A026A-B166-487A-B9F8-3CFDCD11BC3B}" type="slidenum">
              <a:rPr lang="pt-PT" smtClean="0"/>
              <a:pPr/>
              <a:t>17</a:t>
            </a:fld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933981" y="1201430"/>
                <a:ext cx="3283463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/>
                            </a:rPr>
                            <m:t>𝑆𝑁𝑅</m:t>
                          </m:r>
                        </m:e>
                        <m:sub>
                          <m:r>
                            <a:rPr lang="pt-PT" i="1">
                              <a:latin typeface="Cambria Math"/>
                            </a:rPr>
                            <m:t>𝑑𝐵</m:t>
                          </m:r>
                        </m:sub>
                      </m:sSub>
                      <m:r>
                        <a:rPr lang="pt-PT" i="1">
                          <a:latin typeface="Cambria Math"/>
                        </a:rPr>
                        <m:t>=6,02</m:t>
                      </m:r>
                      <m:r>
                        <a:rPr lang="pt-PT" i="1">
                          <a:latin typeface="Cambria Math"/>
                        </a:rPr>
                        <m:t>𝑅</m:t>
                      </m:r>
                      <m:r>
                        <a:rPr lang="pt-PT" i="1">
                          <a:latin typeface="Cambria Math"/>
                        </a:rPr>
                        <m:t>+10</m:t>
                      </m:r>
                      <m:r>
                        <a:rPr lang="pt-PT" i="1">
                          <a:latin typeface="Cambria Math"/>
                        </a:rPr>
                        <m:t>𝑙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pt-PT" i="1">
                              <a:latin typeface="Cambria Math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i="1">
                                  <a:latin typeface="Cambria Math"/>
                                </a:rPr>
                                <m:t>3</m:t>
                              </m:r>
                              <m:r>
                                <a:rPr lang="pt-PT" i="1">
                                  <a:latin typeface="Cambria Math"/>
                                </a:rPr>
                                <m:t>𝑃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pt-PT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981" y="1201430"/>
                <a:ext cx="3283463" cy="71468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57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30" grpId="0" autoUpdateAnimBg="0"/>
      <p:bldP spid="31" grpId="0" autoUpdateAnimBg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933981" y="1201430"/>
                <a:ext cx="3283463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/>
                            </a:rPr>
                            <m:t>𝑆𝑁𝑅</m:t>
                          </m:r>
                        </m:e>
                        <m:sub>
                          <m:r>
                            <a:rPr lang="pt-PT" i="1">
                              <a:latin typeface="Cambria Math"/>
                            </a:rPr>
                            <m:t>𝑑𝐵</m:t>
                          </m:r>
                        </m:sub>
                      </m:sSub>
                      <m:r>
                        <a:rPr lang="pt-PT" i="1">
                          <a:latin typeface="Cambria Math"/>
                        </a:rPr>
                        <m:t>=</m:t>
                      </m:r>
                      <m:r>
                        <a:rPr lang="pt-PT" i="1" smtClean="0">
                          <a:latin typeface="Cambria Math"/>
                        </a:rPr>
                        <m:t>6</m:t>
                      </m:r>
                      <m:r>
                        <a:rPr lang="pt-PT" i="1">
                          <a:latin typeface="Cambria Math"/>
                        </a:rPr>
                        <m:t>,02</m:t>
                      </m:r>
                      <m:r>
                        <a:rPr lang="pt-PT" i="1">
                          <a:latin typeface="Cambria Math"/>
                        </a:rPr>
                        <m:t>𝑅</m:t>
                      </m:r>
                      <m:r>
                        <a:rPr lang="pt-PT" i="1">
                          <a:latin typeface="Cambria Math"/>
                        </a:rPr>
                        <m:t>+10</m:t>
                      </m:r>
                      <m:r>
                        <a:rPr lang="pt-PT" i="1">
                          <a:latin typeface="Cambria Math"/>
                        </a:rPr>
                        <m:t>𝑙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pt-PT" i="1">
                              <a:latin typeface="Cambria Math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i="1">
                                  <a:latin typeface="Cambria Math"/>
                                </a:rPr>
                                <m:t>3</m:t>
                              </m:r>
                              <m:r>
                                <a:rPr lang="pt-PT" i="1">
                                  <a:latin typeface="Cambria Math"/>
                                </a:rPr>
                                <m:t>𝑃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pt-PT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981" y="1201430"/>
                <a:ext cx="3283463" cy="71468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250825" y="1916113"/>
                <a:ext cx="8281988" cy="4739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pt-PT" b="1" dirty="0">
                    <a:latin typeface="Times New Roman" pitchFamily="18" charset="0"/>
                    <a:cs typeface="Times New Roman" pitchFamily="18" charset="0"/>
                  </a:rPr>
                  <a:t>Cada bit a mais na codificação: </a:t>
                </a:r>
              </a:p>
              <a:p>
                <a:pPr lvl="1">
                  <a:spcAft>
                    <a:spcPts val="600"/>
                  </a:spcAft>
                  <a:buFont typeface="Arial" charset="0"/>
                  <a:buChar char="•"/>
                </a:pPr>
                <a:r>
                  <a:rPr lang="pt-PT" dirty="0">
                    <a:latin typeface="Times New Roman" pitchFamily="18" charset="0"/>
                    <a:cs typeface="Times New Roman" pitchFamily="18" charset="0"/>
                  </a:rPr>
                  <a:t> Aumenta (melhora) a qualidade em </a:t>
                </a:r>
                <a:r>
                  <a:rPr lang="pt-PT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6,02 dB</a:t>
                </a:r>
                <a:r>
                  <a:rPr lang="pt-PT" dirty="0">
                    <a:latin typeface="Times New Roman" pitchFamily="18" charset="0"/>
                    <a:cs typeface="Times New Roman" pitchFamily="18" charset="0"/>
                  </a:rPr>
                  <a:t>;</a:t>
                </a:r>
              </a:p>
              <a:p>
                <a:pPr lvl="1">
                  <a:spcAft>
                    <a:spcPts val="600"/>
                  </a:spcAft>
                  <a:buFont typeface="Arial" charset="0"/>
                  <a:buChar char="•"/>
                </a:pPr>
                <a:r>
                  <a:rPr lang="pt-PT" dirty="0">
                    <a:latin typeface="Times New Roman" pitchFamily="18" charset="0"/>
                    <a:cs typeface="Times New Roman" pitchFamily="18" charset="0"/>
                  </a:rPr>
                  <a:t> Aumenta (piora) o débito binário em      :</a:t>
                </a:r>
              </a:p>
              <a:p>
                <a:pPr lvl="1">
                  <a:spcAft>
                    <a:spcPts val="600"/>
                  </a:spcAft>
                </a:pPr>
                <a:endParaRPr lang="pt-PT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spcAft>
                    <a:spcPts val="600"/>
                  </a:spcAft>
                </a:pPr>
                <a:endParaRPr lang="pt-PT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spcAft>
                    <a:spcPts val="600"/>
                  </a:spcAft>
                  <a:buFont typeface="Arial" charset="0"/>
                  <a:buChar char="•"/>
                </a:pPr>
                <a:r>
                  <a:rPr lang="pt-PT" dirty="0">
                    <a:latin typeface="Times New Roman" pitchFamily="18" charset="0"/>
                    <a:cs typeface="Times New Roman" pitchFamily="18" charset="0"/>
                  </a:rPr>
                  <a:t> Diminui para metade o intervalo de quantificação;</a:t>
                </a:r>
              </a:p>
              <a:p>
                <a:pPr lvl="1">
                  <a:spcAft>
                    <a:spcPts val="600"/>
                  </a:spcAft>
                  <a:buFont typeface="Arial" charset="0"/>
                  <a:buChar char="•"/>
                </a:pPr>
                <a:r>
                  <a:rPr lang="pt-PT" dirty="0">
                    <a:latin typeface="Times New Roman" pitchFamily="18" charset="0"/>
                    <a:cs typeface="Times New Roman" pitchFamily="18" charset="0"/>
                  </a:rPr>
                  <a:t>Diminui para o quadruplo a potência do ruído de quantificação;</a:t>
                </a:r>
              </a:p>
              <a:p>
                <a:pPr lvl="1">
                  <a:spcAft>
                    <a:spcPts val="1200"/>
                  </a:spcAft>
                  <a:buFont typeface="Arial" charset="0"/>
                  <a:buChar char="•"/>
                </a:pPr>
                <a:r>
                  <a:rPr lang="pt-PT" dirty="0">
                    <a:latin typeface="Times New Roman" pitchFamily="18" charset="0"/>
                    <a:cs typeface="Times New Roman" pitchFamily="18" charset="0"/>
                  </a:rPr>
                  <a:t> Aumenta para o quádruplo a </a:t>
                </a:r>
                <a:r>
                  <a:rPr lang="pt-PT" i="1" dirty="0">
                    <a:latin typeface="Times New Roman" pitchFamily="18" charset="0"/>
                    <a:cs typeface="Times New Roman" pitchFamily="18" charset="0"/>
                  </a:rPr>
                  <a:t>SNR</a:t>
                </a:r>
                <a:r>
                  <a:rPr lang="pt-PT" dirty="0">
                    <a:latin typeface="Times New Roman" pitchFamily="18" charset="0"/>
                    <a:cs typeface="Times New Roman" pitchFamily="18" charset="0"/>
                  </a:rPr>
                  <a:t> (linear);</a:t>
                </a:r>
              </a:p>
              <a:p>
                <a:pPr lvl="1">
                  <a:spcAft>
                    <a:spcPts val="1200"/>
                  </a:spcAft>
                  <a:buFont typeface="Arial" charset="0"/>
                  <a:buChar char="•"/>
                </a:pPr>
                <a:r>
                  <a:rPr lang="pt-PT" dirty="0">
                    <a:latin typeface="Times New Roman" pitchFamily="18" charset="0"/>
                    <a:cs typeface="Times New Roman" pitchFamily="18" charset="0"/>
                  </a:rPr>
                  <a:t>Aumenta de</a:t>
                </a:r>
                <a:r>
                  <a:rPr lang="pt-P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/>
                          </a:rPr>
                          <m:t>10</m:t>
                        </m:r>
                        <m:r>
                          <a:rPr lang="pt-PT" i="1">
                            <a:latin typeface="Cambria Math"/>
                          </a:rPr>
                          <m:t>𝑜𝑔</m:t>
                        </m:r>
                      </m:e>
                      <m:sub>
                        <m:r>
                          <a:rPr lang="pt-PT" i="1">
                            <a:latin typeface="Cambria Math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i="1">
                            <a:latin typeface="Cambria Math"/>
                          </a:rPr>
                          <m:t>4</m:t>
                        </m:r>
                      </m:e>
                    </m:d>
                    <m:r>
                      <a:rPr lang="pt-PT" i="1">
                        <a:latin typeface="Cambria Math"/>
                      </a:rPr>
                      <m:t>=6</m:t>
                    </m:r>
                    <m:r>
                      <a:rPr lang="pt-PT" b="0" i="1" smtClean="0">
                        <a:latin typeface="Cambria Math"/>
                      </a:rPr>
                      <m:t>,02</m:t>
                    </m:r>
                    <m:r>
                      <a:rPr lang="pt-PT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PT" i="0">
                        <a:latin typeface="Cambria Math"/>
                      </a:rPr>
                      <m:t>dB</m:t>
                    </m:r>
                  </m:oMath>
                </a14:m>
                <a:r>
                  <a:rPr lang="pt-PT" dirty="0"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pt-PT" i="1" dirty="0">
                    <a:latin typeface="Times New Roman" pitchFamily="18" charset="0"/>
                    <a:cs typeface="Times New Roman" pitchFamily="18" charset="0"/>
                  </a:rPr>
                  <a:t>SNR;</a:t>
                </a:r>
              </a:p>
              <a:p>
                <a:pPr lvl="1">
                  <a:spcAft>
                    <a:spcPts val="1200"/>
                  </a:spcAft>
                  <a:buFont typeface="Arial" charset="0"/>
                  <a:buChar char="•"/>
                </a:pPr>
                <a:r>
                  <a:rPr lang="pt-PT" dirty="0">
                    <a:latin typeface="Times New Roman" pitchFamily="18" charset="0"/>
                    <a:cs typeface="Times New Roman" pitchFamily="18" charset="0"/>
                  </a:rPr>
                  <a:t> Aumenta a complexidade do conversor;</a:t>
                </a:r>
              </a:p>
              <a:p>
                <a:pPr lvl="1">
                  <a:spcAft>
                    <a:spcPts val="600"/>
                  </a:spcAft>
                  <a:buFont typeface="Arial" charset="0"/>
                  <a:buChar char="•"/>
                </a:pPr>
                <a:r>
                  <a:rPr lang="pt-PT" dirty="0">
                    <a:latin typeface="Times New Roman" pitchFamily="18" charset="0"/>
                    <a:cs typeface="Times New Roman" pitchFamily="18" charset="0"/>
                  </a:rPr>
                  <a:t> Para </a:t>
                </a:r>
                <a:r>
                  <a:rPr lang="pt-PT" i="1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pt-PT" dirty="0">
                    <a:latin typeface="Times New Roman" pitchFamily="18" charset="0"/>
                    <a:cs typeface="Times New Roman" pitchFamily="18" charset="0"/>
                  </a:rPr>
                  <a:t>=16 bits o conversor tem que distinguir 65.536 intervalos diferentes, com precisão de 30 </a:t>
                </a:r>
                <a:r>
                  <a:rPr lang="pt-PT" dirty="0" err="1">
                    <a:latin typeface="Symbol" pitchFamily="18" charset="2"/>
                    <a:cs typeface="Times New Roman" pitchFamily="18" charset="0"/>
                  </a:rPr>
                  <a:t>m</a:t>
                </a:r>
                <a:r>
                  <a:rPr lang="pt-PT" dirty="0" err="1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pt-PT" dirty="0">
                    <a:latin typeface="Times New Roman" pitchFamily="18" charset="0"/>
                    <a:cs typeface="Times New Roman" pitchFamily="18" charset="0"/>
                  </a:rPr>
                  <a:t> (para </a:t>
                </a:r>
                <a:r>
                  <a:rPr lang="pt-PT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pt-PT" dirty="0">
                    <a:latin typeface="Times New Roman" pitchFamily="18" charset="0"/>
                    <a:cs typeface="Times New Roman" pitchFamily="18" charset="0"/>
                  </a:rPr>
                  <a:t>=1 V).</a:t>
                </a:r>
              </a:p>
              <a:p>
                <a:endParaRPr lang="pt-PT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1916113"/>
                <a:ext cx="8281988" cy="4739759"/>
              </a:xfrm>
              <a:prstGeom prst="rect">
                <a:avLst/>
              </a:prstGeom>
              <a:blipFill rotWithShape="1">
                <a:blip r:embed="rId15"/>
                <a:stretch>
                  <a:fillRect l="-589" t="-64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7" name="Rectangle 19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3600">
                <a:solidFill>
                  <a:schemeClr val="tx2"/>
                </a:solidFill>
              </a:rPr>
              <a:t>Compromisso entre os atributos</a:t>
            </a:r>
          </a:p>
        </p:txBody>
      </p:sp>
      <p:sp>
        <p:nvSpPr>
          <p:cNvPr id="102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1024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102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092950" y="2276475"/>
            <a:ext cx="1439863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pt-PT" sz="1400" i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PT" dirty="0"/>
              <a:t> 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= 8.000 Hz</a:t>
            </a:r>
          </a:p>
          <a:p>
            <a:endParaRPr lang="pt-PT" dirty="0"/>
          </a:p>
          <a:p>
            <a:r>
              <a:rPr lang="pt-PT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=10</a:t>
            </a:r>
          </a:p>
          <a:p>
            <a:endParaRPr lang="pt-PT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PT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=8</a:t>
            </a:r>
          </a:p>
          <a:p>
            <a:endParaRPr lang="pt-PT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PT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=6</a:t>
            </a:r>
          </a:p>
          <a:p>
            <a:endParaRPr lang="pt-PT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PT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=4</a:t>
            </a:r>
          </a:p>
        </p:txBody>
      </p:sp>
      <p:sp>
        <p:nvSpPr>
          <p:cNvPr id="10256" name="Slide Number Placeholder 1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4709DD-0772-4392-AEF6-ACDB635A86A9}" type="slidenum">
              <a:rPr lang="pt-PT" smtClean="0"/>
              <a:pPr/>
              <a:t>18</a:t>
            </a:fld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143532" y="3141663"/>
                <a:ext cx="1428468" cy="399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pt-PT" i="1"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pt-PT" i="1">
                          <a:latin typeface="Cambria Math"/>
                        </a:rPr>
                        <m:t>=</m:t>
                      </m:r>
                      <m:r>
                        <a:rPr lang="pt-PT" i="1">
                          <a:latin typeface="Cambria Math"/>
                        </a:rPr>
                        <m:t>𝑅</m:t>
                      </m:r>
                      <m:r>
                        <a:rPr lang="pt-PT" i="1"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pt-PT" i="1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532" y="3141663"/>
                <a:ext cx="1428468" cy="399597"/>
              </a:xfrm>
              <a:prstGeom prst="rect">
                <a:avLst/>
              </a:prstGeom>
              <a:blipFill rotWithShape="1">
                <a:blip r:embed="rId1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211960" y="2605907"/>
                <a:ext cx="4251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pt-PT" i="1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2605907"/>
                <a:ext cx="425116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joa_su1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7910030" y="2832823"/>
            <a:ext cx="406400" cy="406400"/>
          </a:xfrm>
          <a:prstGeom prst="rect">
            <a:avLst/>
          </a:prstGeom>
        </p:spPr>
      </p:pic>
      <p:pic>
        <p:nvPicPr>
          <p:cNvPr id="4" name="joa_su8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7910016" y="3400426"/>
            <a:ext cx="406400" cy="406400"/>
          </a:xfrm>
          <a:prstGeom prst="rect">
            <a:avLst/>
          </a:prstGeom>
        </p:spPr>
      </p:pic>
      <p:pic>
        <p:nvPicPr>
          <p:cNvPr id="5" name="joa_su6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7910016" y="3928269"/>
            <a:ext cx="406400" cy="406400"/>
          </a:xfrm>
          <a:prstGeom prst="rect">
            <a:avLst/>
          </a:prstGeom>
        </p:spPr>
      </p:pic>
      <p:pic>
        <p:nvPicPr>
          <p:cNvPr id="6" name="joa_su4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7910016" y="4462760"/>
            <a:ext cx="406400" cy="40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joa_su10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joa_su8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2" name="joa_su6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joa_su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7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7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7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20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708275"/>
            <a:ext cx="8229600" cy="1143000"/>
          </a:xfrm>
        </p:spPr>
        <p:txBody>
          <a:bodyPr/>
          <a:lstStyle/>
          <a:p>
            <a:pPr eaLnBrk="1" hangingPunct="1"/>
            <a:r>
              <a:rPr lang="pt-PT" sz="9600"/>
              <a:t>Fim</a:t>
            </a:r>
          </a:p>
        </p:txBody>
      </p:sp>
      <p:sp>
        <p:nvSpPr>
          <p:cNvPr id="2765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5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5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5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6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6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6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6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6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6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6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6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6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7671" name="Slide Number Placeholder 2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CF007E-8FED-4AD8-BC4F-B12B0F27B464}" type="slidenum">
              <a:rPr lang="pt-PT" smtClean="0"/>
              <a:pPr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498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3600"/>
              <a:t>Introdução</a:t>
            </a:r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194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1188" y="1412875"/>
            <a:ext cx="784860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2000" b="1" dirty="0">
                <a:latin typeface="Times New Roman" pitchFamily="18" charset="0"/>
                <a:cs typeface="Times New Roman" pitchFamily="18" charset="0"/>
              </a:rPr>
              <a:t>Conversão analógico-digital: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2000" kern="0" dirty="0">
                <a:latin typeface="Times New Roman" pitchFamily="18" charset="0"/>
                <a:cs typeface="Times New Roman" pitchFamily="18" charset="0"/>
              </a:rPr>
              <a:t>Conversão de um sinal contínuo num número finito de bits, que o representa num certo intervalo de tempo.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defRPr/>
            </a:pPr>
            <a:endParaRPr lang="pt-PT" sz="2000" kern="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2000" b="1" kern="0" dirty="0">
                <a:latin typeface="Times New Roman" pitchFamily="18" charset="0"/>
                <a:cs typeface="Times New Roman" pitchFamily="18" charset="0"/>
              </a:rPr>
              <a:t>Débito binário: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2000" kern="0" dirty="0">
                <a:latin typeface="Times New Roman" pitchFamily="18" charset="0"/>
                <a:cs typeface="Times New Roman" pitchFamily="18" charset="0"/>
              </a:rPr>
              <a:t>Número de bits que representa um segundo do sinal.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pt-PT" sz="2000" b="1" kern="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2000" b="1" kern="0" dirty="0">
                <a:latin typeface="Times New Roman" pitchFamily="18" charset="0"/>
                <a:cs typeface="Times New Roman" pitchFamily="18" charset="0"/>
              </a:rPr>
              <a:t>Transformação de informação infinita em finita: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2000" kern="0" dirty="0">
                <a:latin typeface="Times New Roman" pitchFamily="18" charset="0"/>
                <a:cs typeface="Times New Roman" pitchFamily="18" charset="0"/>
              </a:rPr>
              <a:t>O sinal contínuo tem informação infinita no tempo e na amplitude num intervalo </a:t>
            </a:r>
            <a:r>
              <a:rPr lang="pt-PT" sz="2000" kern="0" dirty="0" err="1">
                <a:latin typeface="Symbol" pitchFamily="18" charset="2"/>
              </a:rPr>
              <a:t>D</a:t>
            </a:r>
            <a:r>
              <a:rPr lang="pt-PT" sz="2000" kern="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PT" sz="2000" kern="0" dirty="0">
                <a:latin typeface="Times New Roman" pitchFamily="18" charset="0"/>
                <a:cs typeface="Times New Roman" pitchFamily="18" charset="0"/>
              </a:rPr>
              <a:t>, tendo esta informação infinita que ser transformada num número finito de bits por intervalo de tempo.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defRPr/>
            </a:pPr>
            <a:endParaRPr lang="pt-PT" sz="2000" kern="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PT" sz="2000" b="1" dirty="0">
                <a:latin typeface="Times New Roman" pitchFamily="18" charset="0"/>
                <a:cs typeface="Times New Roman" pitchFamily="18" charset="0"/>
              </a:rPr>
              <a:t>Subsistemas da conversão analógico-digital:</a:t>
            </a:r>
          </a:p>
          <a:p>
            <a:pPr marL="400050" lvl="1">
              <a:lnSpc>
                <a:spcPct val="90000"/>
              </a:lnSpc>
              <a:defRPr/>
            </a:pPr>
            <a:r>
              <a:rPr lang="pt-PT" sz="2000" dirty="0">
                <a:latin typeface="Times New Roman" pitchFamily="18" charset="0"/>
                <a:cs typeface="Times New Roman" pitchFamily="18" charset="0"/>
              </a:rPr>
              <a:t> Amostragem (Torna o sinal discreto no tempo, criando amostras)</a:t>
            </a:r>
          </a:p>
          <a:p>
            <a:pPr marL="400050" lvl="1">
              <a:lnSpc>
                <a:spcPct val="90000"/>
              </a:lnSpc>
              <a:defRPr/>
            </a:pPr>
            <a:r>
              <a:rPr lang="pt-PT" sz="2000" dirty="0">
                <a:latin typeface="Times New Roman" pitchFamily="18" charset="0"/>
                <a:cs typeface="Times New Roman" pitchFamily="18" charset="0"/>
              </a:rPr>
              <a:t> Quantificação (Torna as amostras discretas na amplitude)</a:t>
            </a:r>
          </a:p>
          <a:p>
            <a:pPr marL="400050" lvl="1">
              <a:lnSpc>
                <a:spcPct val="90000"/>
              </a:lnSpc>
              <a:defRPr/>
            </a:pPr>
            <a:r>
              <a:rPr lang="pt-PT" sz="2000" dirty="0">
                <a:latin typeface="Times New Roman" pitchFamily="18" charset="0"/>
                <a:cs typeface="Times New Roman" pitchFamily="18" charset="0"/>
              </a:rPr>
              <a:t> Codificação (Código digital que representa uma amostra discreta)</a:t>
            </a:r>
          </a:p>
        </p:txBody>
      </p:sp>
      <p:sp>
        <p:nvSpPr>
          <p:cNvPr id="7" name="Arc 6"/>
          <p:cNvSpPr/>
          <p:nvPr/>
        </p:nvSpPr>
        <p:spPr>
          <a:xfrm>
            <a:off x="5219700" y="2493963"/>
            <a:ext cx="2376488" cy="309562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6948488" y="3141663"/>
            <a:ext cx="431800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948488" y="2636838"/>
            <a:ext cx="0" cy="504825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948488" y="3203575"/>
            <a:ext cx="388937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kern="0" dirty="0" err="1">
                <a:latin typeface="Symbol" pitchFamily="18" charset="2"/>
              </a:rPr>
              <a:t>D</a:t>
            </a:r>
            <a:r>
              <a:rPr lang="pt-PT" kern="0" dirty="0" err="1">
                <a:latin typeface="Times New Roman" pitchFamily="18" charset="0"/>
                <a:cs typeface="Times New Roman" pitchFamily="18" charset="0"/>
              </a:rPr>
              <a:t>t</a:t>
            </a:r>
            <a:endParaRPr lang="pt-PT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011863" y="3716338"/>
            <a:ext cx="18002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596188" y="3716338"/>
            <a:ext cx="249237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i="1" kern="0" dirty="0">
                <a:latin typeface="Times New Roman" pitchFamily="18" charset="0"/>
                <a:cs typeface="Times New Roman" pitchFamily="18" charset="0"/>
              </a:rPr>
              <a:t>t</a:t>
            </a:r>
            <a:endParaRPr lang="pt-PT" i="1" dirty="0"/>
          </a:p>
        </p:txBody>
      </p:sp>
      <p:sp>
        <p:nvSpPr>
          <p:cNvPr id="19469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3195F3-DB20-4268-A5BC-7B3DE39AE62D}" type="slidenum">
              <a:rPr lang="pt-PT" smtClean="0"/>
              <a:pPr/>
              <a:t>2</a:t>
            </a:fld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985000" y="2267506"/>
                <a:ext cx="20529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/>
                        </a:rPr>
                        <m:t>𝑚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pt-PT" i="1">
                          <a:latin typeface="Cambria Math"/>
                        </a:rPr>
                        <m:t>=&gt;10011…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00" y="2267506"/>
                <a:ext cx="205299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3600"/>
              <a:t>ADC – Amostragem de sinais</a:t>
            </a:r>
          </a:p>
        </p:txBody>
      </p:sp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04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pic>
        <p:nvPicPr>
          <p:cNvPr id="4101" name="Picture 7" descr="amostragem_temp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557338"/>
            <a:ext cx="4105275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amostragem_frequênc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263" y="1268413"/>
            <a:ext cx="3384550" cy="527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8313" y="1506538"/>
            <a:ext cx="4427537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457200" algn="ctr" eaLnBrk="0" hangingPunct="0"/>
            <a:r>
              <a:rPr lang="pt-PT" sz="2000" b="1">
                <a:latin typeface="Times New Roman" pitchFamily="18" charset="0"/>
                <a:cs typeface="Times New Roman" pitchFamily="18" charset="0"/>
              </a:rPr>
              <a:t>Teorema da Amostragem </a:t>
            </a:r>
          </a:p>
          <a:p>
            <a:pPr indent="457200" algn="ctr" eaLnBrk="0" hangingPunct="0"/>
            <a:r>
              <a:rPr lang="pt-PT" sz="2000" b="1">
                <a:latin typeface="Times New Roman" pitchFamily="18" charset="0"/>
                <a:cs typeface="Times New Roman" pitchFamily="18" charset="0"/>
              </a:rPr>
              <a:t>de Nyquist-Shannon</a:t>
            </a:r>
          </a:p>
          <a:p>
            <a:pPr indent="457200" algn="ctr" eaLnBrk="0" hangingPunct="0"/>
            <a:endParaRPr lang="pt-PT" sz="2000" b="1">
              <a:latin typeface="Times New Roman" pitchFamily="18" charset="0"/>
              <a:cs typeface="Times New Roman" pitchFamily="18" charset="0"/>
            </a:endParaRPr>
          </a:p>
          <a:p>
            <a:pPr indent="457200" algn="just" eaLnBrk="0" hangingPunct="0"/>
            <a:r>
              <a:rPr lang="pt-PT" sz="2000">
                <a:latin typeface="Times New Roman" pitchFamily="18" charset="0"/>
                <a:cs typeface="Times New Roman" pitchFamily="18" charset="0"/>
              </a:rPr>
              <a:t>É possível amostrar e reconstruir, sem erro, um sinal com banda limitada </a:t>
            </a:r>
            <a:r>
              <a:rPr lang="pt-PT" sz="2000" i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pt-PT" sz="2000">
                <a:latin typeface="Times New Roman" pitchFamily="18" charset="0"/>
                <a:cs typeface="Times New Roman" pitchFamily="18" charset="0"/>
              </a:rPr>
              <a:t>, desde que a frequência de amostragem </a:t>
            </a:r>
            <a:r>
              <a:rPr lang="pt-PT" sz="200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pt-PT" sz="1400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PT" sz="2000">
                <a:latin typeface="Times New Roman" pitchFamily="18" charset="0"/>
                <a:cs typeface="Times New Roman" pitchFamily="18" charset="0"/>
              </a:rPr>
              <a:t> seja superior ao ritmo de Nyquist 2</a:t>
            </a:r>
            <a:r>
              <a:rPr lang="pt-PT" sz="2000" i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pt-PT" sz="200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indent="457200" algn="just" eaLnBrk="0" hangingPunct="0"/>
            <a:r>
              <a:rPr lang="pt-PT" sz="2000">
                <a:latin typeface="Times New Roman" pitchFamily="18" charset="0"/>
                <a:cs typeface="Times New Roman" pitchFamily="18" charset="0"/>
              </a:rPr>
              <a:t>A reconstrução sem distorção do sinal amostrado é obtida por filtragem passa-baixo à frequência de Nyquist </a:t>
            </a:r>
            <a:r>
              <a:rPr lang="pt-PT" sz="200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pt-PT" sz="1400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PT" sz="2000">
                <a:latin typeface="Times New Roman" pitchFamily="18" charset="0"/>
                <a:cs typeface="Times New Roman" pitchFamily="18" charset="0"/>
              </a:rPr>
              <a:t>/2. </a:t>
            </a:r>
          </a:p>
          <a:p>
            <a:pPr indent="457200" algn="just" eaLnBrk="0" hangingPunct="0"/>
            <a:r>
              <a:rPr lang="pt-PT" sz="2000"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pt-PT" sz="200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pt-PT" sz="1400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PT" sz="2000">
                <a:latin typeface="Times New Roman" pitchFamily="18" charset="0"/>
                <a:cs typeface="Times New Roman" pitchFamily="18" charset="0"/>
              </a:rPr>
              <a:t> for inferior a 2</a:t>
            </a:r>
            <a:r>
              <a:rPr lang="pt-PT" sz="2000" i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pt-PT" sz="2000">
                <a:latin typeface="Times New Roman" pitchFamily="18" charset="0"/>
                <a:cs typeface="Times New Roman" pitchFamily="18" charset="0"/>
              </a:rPr>
              <a:t> o sinal reconstruído sofrerá uma distorção por sobreposição dos espectros, a que se dá o nome de </a:t>
            </a:r>
            <a:r>
              <a:rPr lang="pt-PT" sz="2000" i="1">
                <a:latin typeface="Times New Roman" pitchFamily="18" charset="0"/>
                <a:cs typeface="Times New Roman" pitchFamily="18" charset="0"/>
              </a:rPr>
              <a:t>aliasing</a:t>
            </a:r>
            <a:r>
              <a:rPr lang="pt-PT" sz="200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048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1A1951-6D7F-4FCE-9009-192E71B317E9}" type="slidenum">
              <a:rPr lang="pt-PT" smtClean="0"/>
              <a:pPr/>
              <a:t>3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Rectangle 19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3600" dirty="0">
                <a:solidFill>
                  <a:schemeClr val="tx2"/>
                </a:solidFill>
              </a:rPr>
              <a:t>Harry </a:t>
            </a:r>
            <a:r>
              <a:rPr lang="pt-PT" sz="3600" dirty="0" err="1">
                <a:solidFill>
                  <a:schemeClr val="tx2"/>
                </a:solidFill>
              </a:rPr>
              <a:t>Nyquist</a:t>
            </a:r>
            <a:r>
              <a:rPr lang="pt-PT" sz="3600" dirty="0">
                <a:solidFill>
                  <a:schemeClr val="tx2"/>
                </a:solidFill>
              </a:rPr>
              <a:t>	Claude	</a:t>
            </a:r>
            <a:r>
              <a:rPr lang="pt-PT" sz="3600" dirty="0" err="1">
                <a:solidFill>
                  <a:schemeClr val="tx2"/>
                </a:solidFill>
              </a:rPr>
              <a:t>Shannon</a:t>
            </a:r>
            <a:endParaRPr lang="pt-PT" sz="3600" dirty="0">
              <a:solidFill>
                <a:schemeClr val="tx2"/>
              </a:solidFill>
            </a:endParaRPr>
          </a:p>
        </p:txBody>
      </p:sp>
      <p:sp>
        <p:nvSpPr>
          <p:cNvPr id="1230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123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12315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1231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12318" name="Slide Number Placeholder 2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BC9537-CFA7-48C1-9FD8-AE84EE6BEA40}" type="slidenum">
              <a:rPr lang="pt-PT" smtClean="0"/>
              <a:pPr/>
              <a:t>4</a:t>
            </a:fld>
            <a:endParaRPr lang="pt-PT"/>
          </a:p>
        </p:txBody>
      </p:sp>
      <p:sp>
        <p:nvSpPr>
          <p:cNvPr id="2" name="AutoShape 2" descr="Image result for Harry Nyqui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2922582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269" y="1268760"/>
            <a:ext cx="2864515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16068" y="504000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1889 - 1976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00640" y="504000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1916 - 2001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91320" y="5570913"/>
            <a:ext cx="4629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600" dirty="0"/>
              <a:t>A </a:t>
            </a:r>
            <a:r>
              <a:rPr lang="pt-PT" sz="1600" dirty="0" err="1"/>
              <a:t>Mathematical</a:t>
            </a:r>
            <a:r>
              <a:rPr lang="pt-PT" sz="1600" dirty="0"/>
              <a:t> </a:t>
            </a:r>
            <a:r>
              <a:rPr lang="pt-PT" sz="1600" dirty="0" err="1"/>
              <a:t>Theory</a:t>
            </a:r>
            <a:r>
              <a:rPr lang="pt-PT" sz="1600" dirty="0"/>
              <a:t> </a:t>
            </a:r>
            <a:r>
              <a:rPr lang="pt-PT" sz="1600" dirty="0" err="1"/>
              <a:t>of</a:t>
            </a:r>
            <a:r>
              <a:rPr lang="pt-PT" sz="1600" dirty="0"/>
              <a:t> Communication – 1948</a:t>
            </a:r>
          </a:p>
          <a:p>
            <a:pPr algn="ctr"/>
            <a:r>
              <a:rPr lang="pt-PT" sz="1600" dirty="0"/>
              <a:t>Communication in </a:t>
            </a:r>
            <a:r>
              <a:rPr lang="pt-PT" sz="1600" dirty="0" err="1"/>
              <a:t>the</a:t>
            </a:r>
            <a:r>
              <a:rPr lang="pt-PT" sz="1600" dirty="0"/>
              <a:t> </a:t>
            </a:r>
            <a:r>
              <a:rPr lang="pt-PT" sz="1600" dirty="0" err="1"/>
              <a:t>Presence</a:t>
            </a:r>
            <a:r>
              <a:rPr lang="pt-PT" sz="1600" dirty="0"/>
              <a:t> </a:t>
            </a:r>
            <a:r>
              <a:rPr lang="pt-PT" sz="1600" dirty="0" err="1"/>
              <a:t>of</a:t>
            </a:r>
            <a:r>
              <a:rPr lang="pt-PT" sz="1600" dirty="0"/>
              <a:t> Noise - 1949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08245" y="5570759"/>
            <a:ext cx="2485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600" dirty="0" err="1"/>
              <a:t>Certain</a:t>
            </a:r>
            <a:r>
              <a:rPr lang="pt-PT" sz="1600" dirty="0"/>
              <a:t> </a:t>
            </a:r>
            <a:r>
              <a:rPr lang="pt-PT" sz="1600" dirty="0" err="1"/>
              <a:t>Factors</a:t>
            </a:r>
            <a:r>
              <a:rPr lang="pt-PT" sz="1600" dirty="0"/>
              <a:t> </a:t>
            </a:r>
            <a:r>
              <a:rPr lang="pt-PT" sz="1600" dirty="0" err="1"/>
              <a:t>Affecting</a:t>
            </a:r>
            <a:r>
              <a:rPr lang="pt-PT" sz="1600" dirty="0"/>
              <a:t> </a:t>
            </a:r>
          </a:p>
          <a:p>
            <a:pPr algn="ctr"/>
            <a:r>
              <a:rPr lang="pt-PT" sz="1600" dirty="0" err="1"/>
              <a:t>Telegraph</a:t>
            </a:r>
            <a:r>
              <a:rPr lang="pt-PT" sz="1600" dirty="0"/>
              <a:t> Speed– 1928</a:t>
            </a:r>
          </a:p>
        </p:txBody>
      </p:sp>
    </p:spTree>
    <p:extLst>
      <p:ext uri="{BB962C8B-B14F-4D97-AF65-F5344CB8AC3E}">
        <p14:creationId xmlns:p14="http://schemas.microsoft.com/office/powerpoint/2010/main" val="208255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9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3600">
                <a:solidFill>
                  <a:schemeClr val="tx2"/>
                </a:solidFill>
              </a:rPr>
              <a:t>Amostragem e reconstrução</a:t>
            </a:r>
          </a:p>
        </p:txBody>
      </p:sp>
      <p:pic>
        <p:nvPicPr>
          <p:cNvPr id="2" name="Picture 2" descr="amos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1341438"/>
            <a:ext cx="66960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TextBox 5"/>
          <p:cNvSpPr txBox="1">
            <a:spLocks noChangeArrowheads="1"/>
          </p:cNvSpPr>
          <p:nvPr/>
        </p:nvSpPr>
        <p:spPr bwMode="auto">
          <a:xfrm>
            <a:off x="323850" y="4271963"/>
            <a:ext cx="67691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 dirty="0">
                <a:latin typeface="Times New Roman" pitchFamily="18" charset="0"/>
                <a:cs typeface="Times New Roman" pitchFamily="18" charset="0"/>
              </a:rPr>
              <a:t>Frequência de amostragem,  </a:t>
            </a:r>
            <a:r>
              <a:rPr lang="pt-PT" sz="2000" i="1" dirty="0" err="1">
                <a:latin typeface="Times New Roman" pitchFamily="18" charset="0"/>
                <a:cs typeface="Times New Roman" pitchFamily="18" charset="0"/>
              </a:rPr>
              <a:t>fs</a:t>
            </a:r>
            <a:r>
              <a:rPr lang="pt-PT" sz="2000" dirty="0">
                <a:latin typeface="Times New Roman" pitchFamily="18" charset="0"/>
                <a:cs typeface="Times New Roman" pitchFamily="18" charset="0"/>
              </a:rPr>
              <a:t> ≥ 2</a:t>
            </a:r>
            <a:r>
              <a:rPr lang="pt-PT" sz="2000" i="1" dirty="0">
                <a:latin typeface="Times New Roman" pitchFamily="18" charset="0"/>
                <a:cs typeface="Times New Roman" pitchFamily="18" charset="0"/>
              </a:rPr>
              <a:t>W</a:t>
            </a:r>
          </a:p>
          <a:p>
            <a:endParaRPr lang="pt-PT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PT" sz="2000" dirty="0">
                <a:latin typeface="Times New Roman" pitchFamily="18" charset="0"/>
                <a:cs typeface="Times New Roman" pitchFamily="18" charset="0"/>
              </a:rPr>
              <a:t>Período de amostragem, </a:t>
            </a:r>
            <a:r>
              <a:rPr lang="pt-PT" sz="2000" i="1" dirty="0" err="1">
                <a:latin typeface="Times New Roman" pitchFamily="18" charset="0"/>
                <a:cs typeface="Times New Roman" pitchFamily="18" charset="0"/>
              </a:rPr>
              <a:t>Ts</a:t>
            </a:r>
            <a:r>
              <a:rPr lang="pt-PT" sz="2000" dirty="0">
                <a:latin typeface="Times New Roman" pitchFamily="18" charset="0"/>
                <a:cs typeface="Times New Roman" pitchFamily="18" charset="0"/>
              </a:rPr>
              <a:t>=1/</a:t>
            </a:r>
            <a:r>
              <a:rPr lang="pt-PT" sz="2000" i="1" dirty="0" err="1">
                <a:latin typeface="Times New Roman" pitchFamily="18" charset="0"/>
                <a:cs typeface="Times New Roman" pitchFamily="18" charset="0"/>
              </a:rPr>
              <a:t>fs</a:t>
            </a:r>
            <a:endParaRPr lang="pt-PT" sz="2000" i="1" dirty="0">
              <a:latin typeface="Times New Roman" pitchFamily="18" charset="0"/>
              <a:cs typeface="Times New Roman" pitchFamily="18" charset="0"/>
            </a:endParaRPr>
          </a:p>
          <a:p>
            <a:endParaRPr lang="pt-PT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PT" sz="2000" dirty="0">
                <a:latin typeface="Times New Roman" pitchFamily="18" charset="0"/>
                <a:cs typeface="Times New Roman" pitchFamily="18" charset="0"/>
              </a:rPr>
              <a:t>Frequência de </a:t>
            </a:r>
            <a:r>
              <a:rPr lang="pt-PT" sz="2000" dirty="0" err="1">
                <a:latin typeface="Times New Roman" pitchFamily="18" charset="0"/>
                <a:cs typeface="Times New Roman" pitchFamily="18" charset="0"/>
              </a:rPr>
              <a:t>Nyquist</a:t>
            </a:r>
            <a:r>
              <a:rPr lang="pt-PT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PT" sz="2000" i="1" dirty="0" err="1">
                <a:latin typeface="Times New Roman" pitchFamily="18" charset="0"/>
                <a:cs typeface="Times New Roman" pitchFamily="18" charset="0"/>
              </a:rPr>
              <a:t>fs</a:t>
            </a:r>
            <a:r>
              <a:rPr lang="pt-PT" sz="2000" dirty="0">
                <a:latin typeface="Times New Roman" pitchFamily="18" charset="0"/>
                <a:cs typeface="Times New Roman" pitchFamily="18" charset="0"/>
              </a:rPr>
              <a:t>/2</a:t>
            </a:r>
          </a:p>
          <a:p>
            <a:endParaRPr lang="pt-PT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PT" sz="2000" dirty="0">
                <a:latin typeface="Times New Roman" pitchFamily="18" charset="0"/>
                <a:cs typeface="Times New Roman" pitchFamily="18" charset="0"/>
              </a:rPr>
              <a:t>Ritmo de </a:t>
            </a:r>
            <a:r>
              <a:rPr lang="pt-PT" sz="2000" dirty="0" err="1">
                <a:latin typeface="Times New Roman" pitchFamily="18" charset="0"/>
                <a:cs typeface="Times New Roman" pitchFamily="18" charset="0"/>
              </a:rPr>
              <a:t>Nyquist</a:t>
            </a:r>
            <a:r>
              <a:rPr lang="pt-PT" sz="2000" dirty="0">
                <a:latin typeface="Times New Roman" pitchFamily="18" charset="0"/>
                <a:cs typeface="Times New Roman" pitchFamily="18" charset="0"/>
              </a:rPr>
              <a:t>, 2</a:t>
            </a:r>
            <a:r>
              <a:rPr lang="pt-PT" sz="2000" i="1" dirty="0">
                <a:latin typeface="Times New Roman" pitchFamily="18" charset="0"/>
                <a:cs typeface="Times New Roman" pitchFamily="18" charset="0"/>
              </a:rPr>
              <a:t>W</a:t>
            </a:r>
          </a:p>
          <a:p>
            <a:endParaRPr lang="pt-PT" dirty="0"/>
          </a:p>
          <a:p>
            <a:endParaRPr lang="pt-PT" dirty="0"/>
          </a:p>
        </p:txBody>
      </p:sp>
      <p:pic>
        <p:nvPicPr>
          <p:cNvPr id="5" name="Picture 4" descr="image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0" y="3644900"/>
            <a:ext cx="473710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1A0A2E-5225-476C-8C2B-3F0F886F86EA}" type="slidenum">
              <a:rPr lang="pt-PT" smtClean="0"/>
              <a:pPr/>
              <a:t>5</a:t>
            </a:fld>
            <a:endParaRPr lang="pt-PT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076825" y="908050"/>
            <a:ext cx="0" cy="309721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619250" y="1341438"/>
            <a:ext cx="14462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Transmissor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651500" y="1341438"/>
            <a:ext cx="993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Recetor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>
          <a:xfrm>
            <a:off x="6699250" y="1843088"/>
            <a:ext cx="0" cy="4321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724525" y="4005263"/>
            <a:ext cx="3240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548438" y="2565400"/>
            <a:ext cx="314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7950" y="1268413"/>
            <a:ext cx="5832475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1600" b="1" dirty="0">
                <a:latin typeface="Times New Roman" pitchFamily="18" charset="0"/>
                <a:cs typeface="Times New Roman" pitchFamily="18" charset="0"/>
              </a:rPr>
              <a:t>Quantificação:</a:t>
            </a:r>
          </a:p>
          <a:p>
            <a:pPr lvl="1"/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Torna discreta a amplitude (contínua) de cada amostra.</a:t>
            </a:r>
          </a:p>
          <a:p>
            <a:pPr lvl="1"/>
            <a:r>
              <a:rPr lang="pt-PT" sz="16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 – Amplitude de quantificação.</a:t>
            </a:r>
          </a:p>
          <a:p>
            <a:endParaRPr lang="pt-PT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PT" sz="1600" b="1" dirty="0">
                <a:latin typeface="Times New Roman" pitchFamily="18" charset="0"/>
                <a:cs typeface="Times New Roman" pitchFamily="18" charset="0"/>
              </a:rPr>
              <a:t>Valores de quantificação:</a:t>
            </a:r>
          </a:p>
          <a:p>
            <a:pPr lvl="1"/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Valor discreto que a amostra quantificada pode tomar.</a:t>
            </a:r>
          </a:p>
          <a:p>
            <a:pPr lvl="1"/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A amostra é aproximada por um valor de quantificação.</a:t>
            </a:r>
          </a:p>
          <a:p>
            <a:endParaRPr lang="pt-PT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PT" sz="1600" b="1" dirty="0">
                <a:latin typeface="Times New Roman" pitchFamily="18" charset="0"/>
                <a:cs typeface="Times New Roman" pitchFamily="18" charset="0"/>
              </a:rPr>
              <a:t>Valores de decisão:</a:t>
            </a:r>
          </a:p>
          <a:p>
            <a:pPr lvl="1"/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Valores entre os quais se decide por um valor de quantificação.</a:t>
            </a:r>
          </a:p>
          <a:p>
            <a:pPr lvl="1"/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Minimização do erro:</a:t>
            </a:r>
          </a:p>
          <a:p>
            <a:endParaRPr lang="pt-PT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PT" sz="1600" b="1" dirty="0">
                <a:latin typeface="Times New Roman" pitchFamily="18" charset="0"/>
                <a:cs typeface="Times New Roman" pitchFamily="18" charset="0"/>
              </a:rPr>
              <a:t>Ruído de quantificação:</a:t>
            </a:r>
          </a:p>
          <a:p>
            <a:pPr lvl="1"/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Diferença entre o valor da amostra e o valor de quantificação.</a:t>
            </a:r>
          </a:p>
          <a:p>
            <a:endParaRPr lang="pt-PT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PT" sz="1600" b="1" dirty="0">
                <a:latin typeface="Times New Roman" pitchFamily="18" charset="0"/>
                <a:cs typeface="Times New Roman" pitchFamily="18" charset="0"/>
              </a:rPr>
              <a:t>Intervalos de quantificação:</a:t>
            </a:r>
          </a:p>
          <a:p>
            <a:pPr lvl="1"/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Intervalos (de amplitudes)  em que as amostra são quantificadas em cada um dos valores de quantificação. </a:t>
            </a:r>
          </a:p>
          <a:p>
            <a:pPr lvl="1"/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Tanto maior e maior o ruído de quantificação, quanto maior for </a:t>
            </a:r>
            <a:r>
              <a:rPr lang="pt-PT" sz="16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 e menor for o número de valores de quantificação.  </a:t>
            </a: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3600">
                <a:solidFill>
                  <a:schemeClr val="tx2"/>
                </a:solidFill>
              </a:rPr>
              <a:t>ADC – Quantificação</a:t>
            </a:r>
          </a:p>
        </p:txBody>
      </p:sp>
      <p:sp>
        <p:nvSpPr>
          <p:cNvPr id="10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104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104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cxnSp>
        <p:nvCxnSpPr>
          <p:cNvPr id="40" name="Straight Connector 39"/>
          <p:cNvCxnSpPr/>
          <p:nvPr/>
        </p:nvCxnSpPr>
        <p:spPr>
          <a:xfrm>
            <a:off x="6554788" y="1843088"/>
            <a:ext cx="2889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54788" y="6164263"/>
            <a:ext cx="2889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915150" y="1700213"/>
            <a:ext cx="339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i="1" dirty="0"/>
              <a:t>V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6915150" y="5948363"/>
            <a:ext cx="4159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i="1" dirty="0"/>
              <a:t>-V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7092950" y="4003675"/>
            <a:ext cx="0" cy="107950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554788" y="2924175"/>
            <a:ext cx="2889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554788" y="5083175"/>
            <a:ext cx="2889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48438" y="4354513"/>
            <a:ext cx="30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x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6548438" y="2193925"/>
            <a:ext cx="30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x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6553200" y="3221038"/>
            <a:ext cx="30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x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6548438" y="5434013"/>
            <a:ext cx="30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x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356225" y="2205038"/>
            <a:ext cx="1087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PT" sz="1200"/>
              <a:t>Valores de </a:t>
            </a:r>
          </a:p>
          <a:p>
            <a:pPr algn="ctr"/>
            <a:r>
              <a:rPr lang="pt-PT" sz="1200"/>
              <a:t>quantificação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422900" y="2781300"/>
            <a:ext cx="9493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PT" sz="1200"/>
              <a:t>Valores de </a:t>
            </a:r>
          </a:p>
          <a:p>
            <a:pPr algn="ctr"/>
            <a:r>
              <a:rPr lang="pt-PT" sz="1200"/>
              <a:t>decisão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7235825" y="4652963"/>
            <a:ext cx="1092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1200"/>
              <a:t>Intervalo de quantificação 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7004050" y="2401888"/>
            <a:ext cx="0" cy="360362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6840539" y="2401838"/>
            <a:ext cx="663574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6788150" y="2762250"/>
            <a:ext cx="1455738" cy="1905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7956550" y="2781300"/>
            <a:ext cx="0" cy="1223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Freeform 70"/>
          <p:cNvSpPr/>
          <p:nvPr/>
        </p:nvSpPr>
        <p:spPr>
          <a:xfrm>
            <a:off x="7740650" y="1912938"/>
            <a:ext cx="746125" cy="1249362"/>
          </a:xfrm>
          <a:custGeom>
            <a:avLst/>
            <a:gdLst>
              <a:gd name="connsiteX0" fmla="*/ 0 w 746760"/>
              <a:gd name="connsiteY0" fmla="*/ 1249680 h 1249680"/>
              <a:gd name="connsiteX1" fmla="*/ 746760 w 746760"/>
              <a:gd name="connsiteY1" fmla="*/ 0 h 1249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1249680">
                <a:moveTo>
                  <a:pt x="0" y="1249680"/>
                </a:moveTo>
                <a:cubicBezTo>
                  <a:pt x="274320" y="719455"/>
                  <a:pt x="548640" y="189230"/>
                  <a:pt x="74676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PT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6556375" y="4003675"/>
            <a:ext cx="2889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548438" y="2195513"/>
            <a:ext cx="30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068" name="Slide Number Placeholder 4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D0D96D-08D0-467B-8B4D-C94B625DE015}" type="slidenum">
              <a:rPr lang="pt-PT" smtClean="0"/>
              <a:pPr/>
              <a:t>6</a:t>
            </a:fld>
            <a:endParaRPr lang="pt-PT"/>
          </a:p>
        </p:txBody>
      </p:sp>
      <p:sp>
        <p:nvSpPr>
          <p:cNvPr id="1069" name="Footer Placeholder 4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PT"/>
              <a:t>Carlos Meneses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419872" y="3831562"/>
                <a:ext cx="1598323" cy="605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pt-PT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PT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PT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PT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PT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pt-PT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pt-PT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3831562"/>
                <a:ext cx="1598323" cy="6055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134176" y="4724400"/>
                <a:ext cx="2323649" cy="394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/>
                        </a:rPr>
                        <m:t>𝑞</m:t>
                      </m:r>
                      <m:d>
                        <m:dPr>
                          <m:begChr m:val="["/>
                          <m:endChr m:val="]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pt-PT" i="1">
                          <a:latin typeface="Cambria Math"/>
                        </a:rPr>
                        <m:t>=</m:t>
                      </m:r>
                      <m:r>
                        <a:rPr lang="pt-PT" i="1">
                          <a:latin typeface="Cambria Math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pt-PT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pt-PT" i="1">
                              <a:latin typeface="Cambria Math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176" y="4724400"/>
                <a:ext cx="2323649" cy="394147"/>
              </a:xfrm>
              <a:prstGeom prst="rect">
                <a:avLst/>
              </a:prstGeom>
              <a:blipFill rotWithShape="1"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948264" y="2411596"/>
                <a:ext cx="6794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/>
                        </a:rPr>
                        <m:t>𝑞</m:t>
                      </m:r>
                      <m:d>
                        <m:dPr>
                          <m:begChr m:val="["/>
                          <m:endChr m:val="]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2411596"/>
                <a:ext cx="67941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256712" y="2564904"/>
                <a:ext cx="745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712" y="2564904"/>
                <a:ext cx="74533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404063" y="2182813"/>
                <a:ext cx="856965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pt-PT" i="1">
                              <a:latin typeface="Cambria Math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063" y="2182813"/>
                <a:ext cx="856965" cy="390748"/>
              </a:xfrm>
              <a:prstGeom prst="rect">
                <a:avLst/>
              </a:prstGeom>
              <a:blipFill rotWithShape="1"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8256712" y="1619508"/>
                <a:ext cx="7353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smtClean="0">
                          <a:latin typeface="Cambria Math"/>
                        </a:rPr>
                        <m:t>𝑚</m:t>
                      </m:r>
                      <m:d>
                        <m:d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712" y="1619508"/>
                <a:ext cx="73533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230508" y="2149010"/>
                <a:ext cx="444930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PT" i="1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508" y="2149010"/>
                <a:ext cx="444930" cy="391646"/>
              </a:xfrm>
              <a:prstGeom prst="rect">
                <a:avLst/>
              </a:prstGeom>
              <a:blipFill rotWithShape="1">
                <a:blip r:embed="rId8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258649" y="5403097"/>
                <a:ext cx="473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PT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649" y="5403097"/>
                <a:ext cx="47359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250120" y="2708920"/>
                <a:ext cx="41011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pt-PT" i="1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120" y="2708920"/>
                <a:ext cx="410112" cy="391646"/>
              </a:xfrm>
              <a:prstGeom prst="rect">
                <a:avLst/>
              </a:prstGeom>
              <a:blipFill rotWithShape="1"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832545" y="4189731"/>
                <a:ext cx="385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545" y="4189731"/>
                <a:ext cx="3858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693187" y="4011514"/>
                <a:ext cx="5868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smtClean="0">
                          <a:latin typeface="Cambria Math"/>
                        </a:rPr>
                        <m:t>𝑛</m:t>
                      </m:r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PT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87" y="4011514"/>
                <a:ext cx="586891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108661" y="4309964"/>
                <a:ext cx="502252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pt-PT" b="0" i="1" smtClean="0">
                              <a:latin typeface="Cambria Math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661" y="4309964"/>
                <a:ext cx="502252" cy="390748"/>
              </a:xfrm>
              <a:prstGeom prst="rect">
                <a:avLst/>
              </a:prstGeom>
              <a:blipFill rotWithShape="1"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550275" y="4000513"/>
                <a:ext cx="3457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275" y="4000513"/>
                <a:ext cx="345799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44" grpId="0"/>
      <p:bldP spid="45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82" grpId="0"/>
      <p:bldP spid="2" grpId="0"/>
      <p:bldP spid="3" grpId="0"/>
      <p:bldP spid="4" grpId="0"/>
      <p:bldP spid="5" grpId="0"/>
      <p:bldP spid="6" grpId="0"/>
      <p:bldP spid="75" grpId="0"/>
      <p:bldP spid="7" grpId="0"/>
      <p:bldP spid="8" grpId="0"/>
      <p:bldP spid="9" grpId="0"/>
      <p:bldP spid="10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1042988" y="1628775"/>
                <a:ext cx="7058025" cy="3694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/>
                <a:r>
                  <a:rPr lang="pt-PT" dirty="0">
                    <a:latin typeface="Times New Roman" pitchFamily="18" charset="0"/>
                    <a:cs typeface="Times New Roman" pitchFamily="18" charset="0"/>
                  </a:rPr>
                  <a:t>Como os sinais resultantes da amostragem tem valores não nulos apenas em múltiplos do período de amostragem </a:t>
                </a:r>
                <a:r>
                  <a:rPr lang="pt-PT" i="1" dirty="0" err="1">
                    <a:latin typeface="Times New Roman" pitchFamily="18" charset="0"/>
                    <a:cs typeface="Times New Roman" pitchFamily="18" charset="0"/>
                  </a:rPr>
                  <a:t>Ts</a:t>
                </a:r>
                <a:r>
                  <a:rPr lang="pt-PT" dirty="0">
                    <a:latin typeface="Times New Roman" pitchFamily="18" charset="0"/>
                    <a:cs typeface="Times New Roman" pitchFamily="18" charset="0"/>
                  </a:rPr>
                  <a:t>, estes podem ser representados com vantagens na sua versão discreta (utilizada em processamento digital de sinais) </a:t>
                </a:r>
                <a:r>
                  <a:rPr lang="pt-PT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pt-PT" dirty="0">
                    <a:latin typeface="Times New Roman" pitchFamily="18" charset="0"/>
                    <a:cs typeface="Times New Roman" pitchFamily="18" charset="0"/>
                  </a:rPr>
                  <a:t>[</a:t>
                </a:r>
                <a:r>
                  <a:rPr lang="pt-PT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pt-PT" dirty="0">
                    <a:latin typeface="Times New Roman" pitchFamily="18" charset="0"/>
                    <a:cs typeface="Times New Roman" pitchFamily="18" charset="0"/>
                  </a:rPr>
                  <a:t>], em que a variável independente </a:t>
                </a:r>
                <a:r>
                  <a:rPr lang="pt-PT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pt-PT" dirty="0">
                    <a:latin typeface="Times New Roman" pitchFamily="18" charset="0"/>
                    <a:cs typeface="Times New Roman" pitchFamily="18" charset="0"/>
                  </a:rPr>
                  <a:t> toma apenas valores inteiros. </a:t>
                </a:r>
              </a:p>
              <a:p>
                <a:pPr algn="just"/>
                <a:endParaRPr lang="pt-PT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/>
                            </a:rPr>
                            <m:t>𝑚</m:t>
                          </m:r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b>
                          <m:r>
                            <a:rPr lang="pt-PT" i="1">
                              <a:latin typeface="Cambria Math"/>
                            </a:rPr>
                            <m:t>𝑡</m:t>
                          </m:r>
                          <m:r>
                            <a:rPr lang="pt-PT" i="1">
                              <a:latin typeface="Cambria Math"/>
                            </a:rPr>
                            <m:t>=</m:t>
                          </m:r>
                          <m:r>
                            <a:rPr lang="pt-PT" i="1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PT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sub>
                      </m:sSub>
                      <m:r>
                        <a:rPr lang="pt-PT" i="1">
                          <a:latin typeface="Cambria Math"/>
                        </a:rPr>
                        <m:t>=</m:t>
                      </m:r>
                      <m:r>
                        <a:rPr lang="pt-PT" i="1">
                          <a:latin typeface="Cambria Math"/>
                        </a:rPr>
                        <m:t>𝑚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PT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pt-PT" i="1">
                          <a:latin typeface="Cambria Math"/>
                        </a:rPr>
                        <m:t>=</m:t>
                      </m:r>
                      <m:r>
                        <a:rPr lang="pt-PT" i="1">
                          <a:latin typeface="Cambria Math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pt-PT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pt-PT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pt-PT" dirty="0">
                    <a:latin typeface="Times New Roman" pitchFamily="18" charset="0"/>
                    <a:cs typeface="Times New Roman" pitchFamily="18" charset="0"/>
                  </a:rPr>
                  <a:t>A amostra </a:t>
                </a:r>
                <a:r>
                  <a:rPr lang="pt-PT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pt-PT" dirty="0">
                    <a:latin typeface="Times New Roman" pitchFamily="18" charset="0"/>
                    <a:cs typeface="Times New Roman" pitchFamily="18" charset="0"/>
                  </a:rPr>
                  <a:t>[</a:t>
                </a:r>
                <a:r>
                  <a:rPr lang="pt-PT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pt-PT" dirty="0">
                    <a:latin typeface="Times New Roman" pitchFamily="18" charset="0"/>
                    <a:cs typeface="Times New Roman" pitchFamily="18" charset="0"/>
                  </a:rPr>
                  <a:t>] é interpretada como a amostra </a:t>
                </a:r>
                <a:r>
                  <a:rPr lang="pt-PT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pt-PT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algn="just"/>
                <a:r>
                  <a:rPr lang="pt-PT" dirty="0">
                    <a:latin typeface="Times New Roman" pitchFamily="18" charset="0"/>
                    <a:cs typeface="Times New Roman" pitchFamily="18" charset="0"/>
                  </a:rPr>
                  <a:t>correspondente ao tempo </a:t>
                </a:r>
                <a:r>
                  <a:rPr lang="pt-PT" i="1" dirty="0" err="1">
                    <a:latin typeface="Times New Roman" pitchFamily="18" charset="0"/>
                    <a:cs typeface="Times New Roman" pitchFamily="18" charset="0"/>
                  </a:rPr>
                  <a:t>nTs</a:t>
                </a:r>
                <a:r>
                  <a:rPr lang="pt-PT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</a:p>
              <a:p>
                <a:pPr algn="just"/>
                <a:endParaRPr lang="pt-PT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pt-PT" dirty="0">
                    <a:latin typeface="Times New Roman" pitchFamily="18" charset="0"/>
                    <a:cs typeface="Times New Roman" pitchFamily="18" charset="0"/>
                  </a:rPr>
                  <a:t>Poderá haver sinais discretos cuja origem não é um sinal amostrado, interpretando-se neste apenas como a amostra </a:t>
                </a:r>
                <a:r>
                  <a:rPr lang="pt-PT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pt-PT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2988" y="1628775"/>
                <a:ext cx="7058025" cy="3694113"/>
              </a:xfrm>
              <a:prstGeom prst="rect">
                <a:avLst/>
              </a:prstGeom>
              <a:blipFill rotWithShape="1">
                <a:blip r:embed="rId2"/>
                <a:stretch>
                  <a:fillRect l="-691" t="-825" r="-777" b="-231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2" name="Rectangle 19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3600">
                <a:solidFill>
                  <a:schemeClr val="tx2"/>
                </a:solidFill>
              </a:rPr>
              <a:t>Representação discreta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0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6880DB-F3AE-4367-BE4F-04419DCEF049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5288" y="1628775"/>
            <a:ext cx="44640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b="1" dirty="0">
                <a:latin typeface="Times New Roman" pitchFamily="18" charset="0"/>
                <a:cs typeface="Times New Roman" pitchFamily="18" charset="0"/>
              </a:rPr>
              <a:t>Quantificador uniforme:</a:t>
            </a:r>
          </a:p>
          <a:p>
            <a:r>
              <a:rPr lang="pt-PT" dirty="0">
                <a:latin typeface="Times New Roman" pitchFamily="18" charset="0"/>
                <a:cs typeface="Times New Roman" pitchFamily="18" charset="0"/>
              </a:rPr>
              <a:t>      Intervalos de  quantificação todos iguais:</a:t>
            </a:r>
          </a:p>
          <a:p>
            <a:endParaRPr lang="pt-PT" dirty="0">
              <a:latin typeface="Times New Roman" pitchFamily="18" charset="0"/>
              <a:cs typeface="Times New Roman" pitchFamily="18" charset="0"/>
            </a:endParaRPr>
          </a:p>
          <a:p>
            <a:endParaRPr lang="pt-PT" dirty="0">
              <a:latin typeface="Times New Roman" pitchFamily="18" charset="0"/>
              <a:cs typeface="Times New Roman" pitchFamily="18" charset="0"/>
            </a:endParaRPr>
          </a:p>
          <a:p>
            <a:endParaRPr lang="pt-PT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PT" dirty="0">
                <a:latin typeface="Times New Roman" pitchFamily="18" charset="0"/>
                <a:cs typeface="Times New Roman" pitchFamily="18" charset="0"/>
              </a:rPr>
              <a:t>Se valores de quantificação </a:t>
            </a:r>
          </a:p>
          <a:p>
            <a:r>
              <a:rPr lang="pt-PT" dirty="0">
                <a:latin typeface="Times New Roman" pitchFamily="18" charset="0"/>
                <a:cs typeface="Times New Roman" pitchFamily="18" charset="0"/>
              </a:rPr>
              <a:t>coincidirem com  os valores </a:t>
            </a:r>
          </a:p>
          <a:p>
            <a:r>
              <a:rPr lang="pt-PT" dirty="0">
                <a:latin typeface="Times New Roman" pitchFamily="18" charset="0"/>
                <a:cs typeface="Times New Roman" pitchFamily="18" charset="0"/>
              </a:rPr>
              <a:t>máximos de quantificação </a:t>
            </a:r>
            <a:r>
              <a:rPr lang="pt-PT" i="1" dirty="0">
                <a:latin typeface="Times New Roman" pitchFamily="18" charset="0"/>
                <a:cs typeface="Times New Roman" pitchFamily="18" charset="0"/>
              </a:rPr>
              <a:t>V</a:t>
            </a:r>
          </a:p>
        </p:txBody>
      </p:sp>
      <p:sp>
        <p:nvSpPr>
          <p:cNvPr id="3076" name="Rectangle 19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3600">
                <a:solidFill>
                  <a:schemeClr val="tx2"/>
                </a:solidFill>
              </a:rPr>
              <a:t>ADC – Quantificador </a:t>
            </a:r>
            <a:r>
              <a:rPr lang="pt-PT" sz="3600" i="1">
                <a:solidFill>
                  <a:schemeClr val="tx2"/>
                </a:solidFill>
              </a:rPr>
              <a:t>midrise</a:t>
            </a:r>
          </a:p>
        </p:txBody>
      </p:sp>
      <p:sp>
        <p:nvSpPr>
          <p:cNvPr id="307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pic>
        <p:nvPicPr>
          <p:cNvPr id="21507" name="Picture 3" descr="meadrise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6500" y="2565400"/>
            <a:ext cx="507365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500563" y="5013325"/>
            <a:ext cx="36004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pt-PT" sz="2000">
                <a:latin typeface="Times New Roman" pitchFamily="18" charset="0"/>
                <a:cs typeface="Times New Roman" pitchFamily="18" charset="0"/>
              </a:rPr>
              <a:t>Quantificador uniforme </a:t>
            </a:r>
            <a:r>
              <a:rPr lang="pt-PT" sz="2000" i="1">
                <a:latin typeface="Times New Roman" pitchFamily="18" charset="0"/>
                <a:cs typeface="Times New Roman" pitchFamily="18" charset="0"/>
              </a:rPr>
              <a:t>midrise.</a:t>
            </a:r>
            <a:r>
              <a:rPr lang="pt-PT" sz="20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 eaLnBrk="0" hangingPunct="0"/>
            <a:r>
              <a:rPr lang="pt-PT" sz="2000">
                <a:latin typeface="Times New Roman" pitchFamily="18" charset="0"/>
                <a:cs typeface="Times New Roman" pitchFamily="18" charset="0"/>
              </a:rPr>
              <a:t>Quantificador simétrico</a:t>
            </a:r>
          </a:p>
          <a:p>
            <a:pPr algn="ctr" eaLnBrk="0" hangingPunct="0"/>
            <a:r>
              <a:rPr lang="pt-PT" sz="2000">
                <a:latin typeface="Times New Roman" pitchFamily="18" charset="0"/>
                <a:cs typeface="Times New Roman" pitchFamily="18" charset="0"/>
              </a:rPr>
              <a:t>0 como valor de decisão.</a:t>
            </a:r>
          </a:p>
          <a:p>
            <a:pPr algn="ctr" eaLnBrk="0" hangingPunct="0"/>
            <a:r>
              <a:rPr lang="pt-PT" sz="2000" i="1">
                <a:latin typeface="Times New Roman" pitchFamily="18" charset="0"/>
                <a:cs typeface="Times New Roman" pitchFamily="18" charset="0"/>
              </a:rPr>
              <a:t>Exemplo para L</a:t>
            </a:r>
            <a:r>
              <a:rPr lang="pt-PT" sz="2000">
                <a:latin typeface="Times New Roman" pitchFamily="18" charset="0"/>
                <a:cs typeface="Times New Roman" pitchFamily="18" charset="0"/>
              </a:rPr>
              <a:t> = 4 intervalos </a:t>
            </a:r>
          </a:p>
        </p:txBody>
      </p:sp>
      <p:sp>
        <p:nvSpPr>
          <p:cNvPr id="308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523E76-05C2-4303-8873-8CAE0926159C}" type="slidenum">
              <a:rPr lang="pt-PT" smtClean="0"/>
              <a:pPr/>
              <a:t>8</a:t>
            </a:fld>
            <a:endParaRPr lang="pt-PT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640763" y="4365625"/>
            <a:ext cx="142875" cy="1428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640763" y="4365625"/>
            <a:ext cx="142875" cy="1428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779838" y="4365625"/>
            <a:ext cx="144462" cy="1428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79838" y="4365625"/>
            <a:ext cx="144462" cy="1428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563938" y="4292600"/>
            <a:ext cx="576262" cy="3603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629989" y="2348880"/>
                <a:ext cx="997324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/>
                            </a:rPr>
                            <m:t>∆</m:t>
                          </m:r>
                        </m:e>
                        <m:sub>
                          <m:r>
                            <a:rPr lang="pt-PT" i="1">
                              <a:latin typeface="Cambria Math"/>
                            </a:rPr>
                            <m:t>𝑞</m:t>
                          </m:r>
                        </m:sub>
                      </m:sSub>
                      <m:r>
                        <a:rPr lang="pt-PT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latin typeface="Cambria Math"/>
                            </a:rPr>
                            <m:t>2</m:t>
                          </m:r>
                          <m:r>
                            <a:rPr lang="pt-PT" i="1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pt-PT" i="1">
                              <a:latin typeface="Cambria Math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89" y="2348880"/>
                <a:ext cx="997324" cy="6109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502550" y="4060157"/>
                <a:ext cx="1252202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/>
                            </a:rPr>
                            <m:t>∆</m:t>
                          </m:r>
                        </m:e>
                        <m:sub>
                          <m:r>
                            <a:rPr lang="pt-PT" i="1">
                              <a:latin typeface="Cambria Math"/>
                            </a:rPr>
                            <m:t>𝑞</m:t>
                          </m:r>
                        </m:sub>
                      </m:sSub>
                      <m:r>
                        <a:rPr lang="pt-PT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latin typeface="Cambria Math"/>
                            </a:rPr>
                            <m:t>2</m:t>
                          </m:r>
                          <m:r>
                            <a:rPr lang="pt-PT" i="1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pt-PT" i="1">
                              <a:latin typeface="Cambria Math"/>
                            </a:rPr>
                            <m:t>𝐿</m:t>
                          </m:r>
                          <m:r>
                            <a:rPr lang="pt-PT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550" y="4060157"/>
                <a:ext cx="1252202" cy="6109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  <p:bldP spid="19" grpId="0" animBg="1"/>
      <p:bldP spid="3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9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3600">
                <a:solidFill>
                  <a:schemeClr val="tx2"/>
                </a:solidFill>
              </a:rPr>
              <a:t>ADC – Quantificador </a:t>
            </a:r>
            <a:r>
              <a:rPr lang="pt-PT" sz="3600" i="1">
                <a:solidFill>
                  <a:schemeClr val="tx2"/>
                </a:solidFill>
              </a:rPr>
              <a:t>midtread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pic>
        <p:nvPicPr>
          <p:cNvPr id="21508" name="Picture 4" descr="meadtread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613" y="1268413"/>
            <a:ext cx="5053012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482850" y="3617913"/>
            <a:ext cx="41052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pt-PT" sz="2000">
                <a:latin typeface="Times New Roman" pitchFamily="18" charset="0"/>
                <a:cs typeface="Times New Roman" pitchFamily="18" charset="0"/>
              </a:rPr>
              <a:t>Quantificador uniforme </a:t>
            </a:r>
            <a:r>
              <a:rPr lang="pt-PT" sz="2000" i="1">
                <a:latin typeface="Times New Roman" pitchFamily="18" charset="0"/>
                <a:cs typeface="Times New Roman" pitchFamily="18" charset="0"/>
              </a:rPr>
              <a:t>midtread.</a:t>
            </a:r>
            <a:r>
              <a:rPr lang="pt-PT" sz="20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 eaLnBrk="0" hangingPunct="0"/>
            <a:r>
              <a:rPr lang="pt-PT" sz="2000">
                <a:latin typeface="Times New Roman" pitchFamily="18" charset="0"/>
                <a:cs typeface="Times New Roman" pitchFamily="18" charset="0"/>
              </a:rPr>
              <a:t>0 como valor de quantificação. </a:t>
            </a:r>
          </a:p>
          <a:p>
            <a:pPr algn="ctr" eaLnBrk="0" hangingPunct="0"/>
            <a:r>
              <a:rPr lang="pt-PT" sz="2000">
                <a:latin typeface="Times New Roman" pitchFamily="18" charset="0"/>
                <a:cs typeface="Times New Roman" pitchFamily="18" charset="0"/>
              </a:rPr>
              <a:t>não-simétrico.</a:t>
            </a:r>
          </a:p>
          <a:p>
            <a:pPr algn="ctr" eaLnBrk="0" hangingPunct="0"/>
            <a:r>
              <a:rPr lang="pt-PT" sz="2000" i="1">
                <a:latin typeface="Times New Roman" pitchFamily="18" charset="0"/>
                <a:cs typeface="Times New Roman" pitchFamily="18" charset="0"/>
              </a:rPr>
              <a:t>Exemplo para L</a:t>
            </a:r>
            <a:r>
              <a:rPr lang="pt-PT" sz="2000">
                <a:latin typeface="Times New Roman" pitchFamily="18" charset="0"/>
                <a:cs typeface="Times New Roman" pitchFamily="18" charset="0"/>
              </a:rPr>
              <a:t> = 4 intervalos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55875" y="5300663"/>
            <a:ext cx="49688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0" hangingPunct="0"/>
            <a:r>
              <a:rPr lang="pt-PT" sz="2000" b="1">
                <a:latin typeface="Times New Roman" pitchFamily="18" charset="0"/>
                <a:cs typeface="Times New Roman" pitchFamily="18" charset="0"/>
              </a:rPr>
              <a:t>Quantifica melhor zonas  de silêncio.</a:t>
            </a:r>
          </a:p>
          <a:p>
            <a:pPr algn="just" eaLnBrk="0" hangingPunct="0"/>
            <a:r>
              <a:rPr lang="pt-PT" sz="2000" b="1">
                <a:latin typeface="Times New Roman" pitchFamily="18" charset="0"/>
                <a:cs typeface="Times New Roman" pitchFamily="18" charset="0"/>
              </a:rPr>
              <a:t>“Limpa” ruído nas zonas de silêncio.</a:t>
            </a:r>
          </a:p>
        </p:txBody>
      </p:sp>
      <p:sp>
        <p:nvSpPr>
          <p:cNvPr id="22535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278901-7022-46E7-BC2D-BB430EC501ED}" type="slidenum">
              <a:rPr lang="pt-PT" smtClean="0"/>
              <a:pPr/>
              <a:t>9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efault Design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4913</TotalTime>
  <Words>1972</Words>
  <Application>Microsoft Office PowerPoint</Application>
  <PresentationFormat>On-screen Show (4:3)</PresentationFormat>
  <Paragraphs>563</Paragraphs>
  <Slides>19</Slides>
  <Notes>1</Notes>
  <HiddenSlides>0</HiddenSlides>
  <MMClips>4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Cambria Math</vt:lpstr>
      <vt:lpstr>CMMI10</vt:lpstr>
      <vt:lpstr>CMR10</vt:lpstr>
      <vt:lpstr>Symbol</vt:lpstr>
      <vt:lpstr>Times New Roman</vt:lpstr>
      <vt:lpstr>Default Design</vt:lpstr>
      <vt:lpstr>Equação</vt:lpstr>
      <vt:lpstr>Imagem de Mapa de Bits</vt:lpstr>
      <vt:lpstr>Sistemas de Comunicação Digital   Conversão analógico-digital PCM – Pulse Code Modulation  Carlos Meneses</vt:lpstr>
      <vt:lpstr>Introdução</vt:lpstr>
      <vt:lpstr>ADC – Amostragem de sinais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Fim</vt:lpstr>
    </vt:vector>
  </TitlesOfParts>
  <Company>ISEL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 Comunicação Digital</dc:title>
  <dc:creator>cmeneses</dc:creator>
  <cp:lastModifiedBy>Carlos Meneses</cp:lastModifiedBy>
  <cp:revision>175</cp:revision>
  <dcterms:created xsi:type="dcterms:W3CDTF">2008-09-10T08:37:19Z</dcterms:created>
  <dcterms:modified xsi:type="dcterms:W3CDTF">2021-03-22T16:44:32Z</dcterms:modified>
</cp:coreProperties>
</file>