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337" r:id="rId3"/>
    <p:sldId id="338" r:id="rId4"/>
    <p:sldId id="339" r:id="rId5"/>
    <p:sldId id="340" r:id="rId6"/>
    <p:sldId id="341" r:id="rId7"/>
    <p:sldId id="318" r:id="rId8"/>
    <p:sldId id="319" r:id="rId9"/>
    <p:sldId id="315" r:id="rId10"/>
    <p:sldId id="350" r:id="rId11"/>
  </p:sldIdLst>
  <p:sldSz cx="9144000" cy="6858000" type="screen4x3"/>
  <p:notesSz cx="7315200" cy="96012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37EE90-6032-4B52-8111-A3D256870BE2}" type="datetimeFigureOut">
              <a:rPr lang="pt-PT"/>
              <a:pPr>
                <a:defRPr/>
              </a:pPr>
              <a:t>22/03/2021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96ABA-1F1C-42B5-9B83-7399565F6D9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794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8E969-9EB7-4E28-8053-CB02766F6E1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3C564-BE3A-4FB8-A4C1-EF2C7B71149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1CCDB-F11B-4F38-BA5D-C09A88D55A8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CD18-CE33-418C-BE1E-0675744369D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45250-4DB4-4007-8820-730BE397F9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81A8F-BAB7-4334-A2E9-3E4F8FEF446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C28A3-21D2-4D02-A80A-5EEE33D5F70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4501F-F143-4D24-B490-64B63A38C42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F235F-3D28-4798-AD26-4DCDA0C12F1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03170-4799-4693-86AB-E69806C8B53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EEAF3-1AA7-4BDE-90F7-8D10A18B061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CF7A36-287D-438F-A70F-061A8089902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7.wmf"/><Relationship Id="rId21" Type="http://schemas.openxmlformats.org/officeDocument/2006/relationships/image" Target="NUL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slideLayout" Target="../slideLayouts/slideLayout1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NULL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oleObject" Target="../embeddings/oleObject4.bin"/><Relationship Id="rId19" Type="http://schemas.openxmlformats.org/officeDocument/2006/relationships/image" Target="NUL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2.png"/><Relationship Id="rId12" Type="http://schemas.openxmlformats.org/officeDocument/2006/relationships/image" Target="../media/image35.png"/><Relationship Id="rId17" Type="http://schemas.openxmlformats.org/officeDocument/2006/relationships/image" Target="../media/image140.png"/><Relationship Id="rId2" Type="http://schemas.openxmlformats.org/officeDocument/2006/relationships/image" Target="../media/image31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3475"/>
            <a:ext cx="8229600" cy="3735388"/>
          </a:xfrm>
        </p:spPr>
        <p:txBody>
          <a:bodyPr/>
          <a:lstStyle/>
          <a:p>
            <a:pPr eaLnBrk="1" hangingPunct="1"/>
            <a:r>
              <a:rPr lang="pt-PT" sz="3600" dirty="0"/>
              <a:t>Sistemas de Comunicação Digital</a:t>
            </a:r>
            <a:br>
              <a:rPr lang="pt-PT" sz="3600" dirty="0"/>
            </a:br>
            <a:br>
              <a:rPr lang="pt-PT" sz="3600" dirty="0"/>
            </a:br>
            <a:br>
              <a:rPr lang="pt-PT" sz="3600" dirty="0"/>
            </a:br>
            <a:r>
              <a:rPr lang="pt-PT" sz="3600" dirty="0"/>
              <a:t>Produto Interno</a:t>
            </a:r>
            <a:br>
              <a:rPr lang="pt-PT" sz="3600" dirty="0"/>
            </a:br>
            <a:r>
              <a:rPr lang="pt-PT" sz="3600" dirty="0" err="1"/>
              <a:t>Autocorrelação</a:t>
            </a:r>
            <a:br>
              <a:rPr lang="pt-PT" sz="3600" dirty="0"/>
            </a:br>
            <a:br>
              <a:rPr lang="pt-PT" sz="3600" dirty="0"/>
            </a:br>
            <a:r>
              <a:rPr lang="pt-PT" sz="3600" dirty="0"/>
              <a:t>Carlos Meneses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pPr eaLnBrk="1" hangingPunct="1"/>
            <a:r>
              <a:rPr lang="pt-PT" sz="9600"/>
              <a:t>Fim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71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F007E-8FED-4AD8-BC4F-B12B0F27B464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4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485164" y="260808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Produto interno entre sinais</a:t>
            </a:r>
          </a:p>
        </p:txBody>
      </p:sp>
      <p:sp>
        <p:nvSpPr>
          <p:cNvPr id="6164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5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6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70450" y="2116728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70450" y="2116729"/>
            <a:ext cx="588169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70450" y="1826217"/>
            <a:ext cx="1350169" cy="291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20618" y="1822644"/>
            <a:ext cx="0" cy="302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5261" y="2026241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5868105" y="2054817"/>
            <a:ext cx="0" cy="6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8" name="Rectangle 2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89" name="Rectangle 2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0" name="Rectangle 2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1" name="Rectangle 2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2" name="Rectangle 2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706823" y="2561347"/>
            <a:ext cx="37807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Representar o sinal </a:t>
            </a:r>
            <a:r>
              <a:rPr lang="pt-PT" i="1" dirty="0">
                <a:latin typeface="Times New Roman" pitchFamily="18" charset="0"/>
                <a:cs typeface="Times New Roman" pitchFamily="18" charset="0"/>
              </a:rPr>
              <a:t>     ,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à custa do  sinal        , com o menor erro possível,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4604604" y="2010819"/>
            <a:ext cx="0" cy="417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6597199" y="2638912"/>
          <a:ext cx="321469" cy="26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" name="Equação" r:id="rId4" imgW="266400" imgH="215640" progId="Equation.3">
                  <p:embed/>
                </p:oleObj>
              </mc:Choice>
              <mc:Fallback>
                <p:oleObj name="Equação" r:id="rId4" imgW="266400" imgH="215640" progId="Equation.3">
                  <p:embed/>
                  <p:pic>
                    <p:nvPicPr>
                      <p:cNvPr id="440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199" y="2638912"/>
                        <a:ext cx="321469" cy="260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5289002" y="2906915"/>
          <a:ext cx="351234" cy="25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" name="Equação" r:id="rId6" imgW="291960" imgH="215640" progId="Equation.3">
                  <p:embed/>
                </p:oleObj>
              </mc:Choice>
              <mc:Fallback>
                <p:oleObj name="Equação" r:id="rId6" imgW="291960" imgH="215640" progId="Equation.3">
                  <p:embed/>
                  <p:pic>
                    <p:nvPicPr>
                      <p:cNvPr id="440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002" y="2906915"/>
                        <a:ext cx="351234" cy="259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6" name="Rectangle 35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4733591" y="3564325"/>
            <a:ext cx="3780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Minimizando a energia do sinal de erro   </a:t>
            </a:r>
          </a:p>
        </p:txBody>
      </p:sp>
      <p:sp>
        <p:nvSpPr>
          <p:cNvPr id="6198" name="Rectangle 3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5044938" y="4000832"/>
          <a:ext cx="26717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Equação" r:id="rId8" imgW="2184400" imgH="469900" progId="Equation.3">
                  <p:embed/>
                </p:oleObj>
              </mc:Choice>
              <mc:Fallback>
                <p:oleObj name="Equação" r:id="rId8" imgW="2184400" imgH="469900" progId="Equation.3">
                  <p:embed/>
                  <p:pic>
                    <p:nvPicPr>
                      <p:cNvPr id="4406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938" y="4000832"/>
                        <a:ext cx="267176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9" name="Rectangle 4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4071" name="Object 39"/>
          <p:cNvGraphicFramePr>
            <a:graphicFrameLocks noChangeAspect="1"/>
          </p:cNvGraphicFramePr>
          <p:nvPr/>
        </p:nvGraphicFramePr>
        <p:xfrm>
          <a:off x="4833264" y="4634745"/>
          <a:ext cx="3581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Equação" r:id="rId10" imgW="2946400" imgH="469900" progId="Equation.3">
                  <p:embed/>
                </p:oleObj>
              </mc:Choice>
              <mc:Fallback>
                <p:oleObj name="Equação" r:id="rId10" imgW="2946400" imgH="469900" progId="Equation.3">
                  <p:embed/>
                  <p:pic>
                    <p:nvPicPr>
                      <p:cNvPr id="440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264" y="4634745"/>
                        <a:ext cx="35814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0" name="Rectangle 4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4075" name="Object 43"/>
          <p:cNvGraphicFramePr>
            <a:graphicFrameLocks noChangeAspect="1"/>
          </p:cNvGraphicFramePr>
          <p:nvPr/>
        </p:nvGraphicFramePr>
        <p:xfrm>
          <a:off x="5264004" y="5124706"/>
          <a:ext cx="2405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Equação" r:id="rId12" imgW="1968500" imgH="469900" progId="Equation.3">
                  <p:embed/>
                </p:oleObj>
              </mc:Choice>
              <mc:Fallback>
                <p:oleObj name="Equação" r:id="rId12" imgW="1968500" imgH="469900" progId="Equation.3">
                  <p:embed/>
                  <p:pic>
                    <p:nvPicPr>
                      <p:cNvPr id="44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004" y="5124706"/>
                        <a:ext cx="240506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1" name="Rectangle 4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2" name="Rectangle 5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5" name="Rectangle 5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7" name="Rectangle 6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8" name="Rectangle 67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6210" name="Object 66"/>
          <p:cNvGraphicFramePr>
            <a:graphicFrameLocks noChangeAspect="1"/>
          </p:cNvGraphicFramePr>
          <p:nvPr/>
        </p:nvGraphicFramePr>
        <p:xfrm>
          <a:off x="8487576" y="3631679"/>
          <a:ext cx="347663" cy="25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ção" r:id="rId14" imgW="291847" imgH="215713" progId="Equation.3">
                  <p:embed/>
                </p:oleObj>
              </mc:Choice>
              <mc:Fallback>
                <p:oleObj name="Equação" r:id="rId14" imgW="291847" imgH="215713" progId="Equation.3">
                  <p:embed/>
                  <p:pic>
                    <p:nvPicPr>
                      <p:cNvPr id="621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576" y="3631679"/>
                        <a:ext cx="347663" cy="25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732A78-F4E3-4E21-818F-1CEDD3036D23}"/>
              </a:ext>
            </a:extLst>
          </p:cNvPr>
          <p:cNvCxnSpPr/>
          <p:nvPr/>
        </p:nvCxnSpPr>
        <p:spPr>
          <a:xfrm>
            <a:off x="1416131" y="2026926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C84E87-4368-4DB8-AD69-E1B5D8215BD2}"/>
              </a:ext>
            </a:extLst>
          </p:cNvPr>
          <p:cNvCxnSpPr/>
          <p:nvPr/>
        </p:nvCxnSpPr>
        <p:spPr>
          <a:xfrm flipV="1">
            <a:off x="1416131" y="2026925"/>
            <a:ext cx="586978" cy="5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94F090-5047-41BD-9C69-DEE5B31613F8}"/>
              </a:ext>
            </a:extLst>
          </p:cNvPr>
          <p:cNvCxnSpPr/>
          <p:nvPr/>
        </p:nvCxnSpPr>
        <p:spPr>
          <a:xfrm flipV="1">
            <a:off x="1416131" y="1736413"/>
            <a:ext cx="1350169" cy="290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04A306-96EB-4398-800B-D633694C5E19}"/>
              </a:ext>
            </a:extLst>
          </p:cNvPr>
          <p:cNvCxnSpPr/>
          <p:nvPr/>
        </p:nvCxnSpPr>
        <p:spPr>
          <a:xfrm flipV="1">
            <a:off x="2766299" y="1732843"/>
            <a:ext cx="0" cy="302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B382-0C01-4FB5-A989-8E5F3021BAB7}"/>
              </a:ext>
            </a:extLst>
          </p:cNvPr>
          <p:cNvCxnSpPr/>
          <p:nvPr/>
        </p:nvCxnSpPr>
        <p:spPr>
          <a:xfrm>
            <a:off x="1739980" y="1965013"/>
            <a:ext cx="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Object 6">
            <a:extLst>
              <a:ext uri="{FF2B5EF4-FFF2-40B4-BE49-F238E27FC236}">
                <a16:creationId xmlns:a16="http://schemas.microsoft.com/office/drawing/2014/main" id="{52F02452-0411-4F3E-B363-D091AEC3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559" y="1923342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17">
            <a:extLst>
              <a:ext uri="{FF2B5EF4-FFF2-40B4-BE49-F238E27FC236}">
                <a16:creationId xmlns:a16="http://schemas.microsoft.com/office/drawing/2014/main" id="{87D56EB0-808B-4339-B07F-01B539A3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00" y="2534853"/>
            <a:ext cx="3640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Representar o vetor     , à custa do vetor      , com o menor erro possível,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2790E9-4019-4274-84A8-2673161FD682}"/>
                  </a:ext>
                </a:extLst>
              </p:cNvPr>
              <p:cNvSpPr/>
              <p:nvPr/>
            </p:nvSpPr>
            <p:spPr>
              <a:xfrm>
                <a:off x="2409936" y="1453461"/>
                <a:ext cx="275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2790E9-4019-4274-84A8-2673161FD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36" y="1453461"/>
                <a:ext cx="275989" cy="369332"/>
              </a:xfrm>
              <a:prstGeom prst="rect">
                <a:avLst/>
              </a:prstGeom>
              <a:blipFill>
                <a:blip r:embed="rId16"/>
                <a:stretch>
                  <a:fillRect t="-21311" r="-239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AD8B8FC-D347-44B7-9000-CC542CD2ACDF}"/>
                  </a:ext>
                </a:extLst>
              </p:cNvPr>
              <p:cNvSpPr/>
              <p:nvPr/>
            </p:nvSpPr>
            <p:spPr>
              <a:xfrm>
                <a:off x="773208" y="5661248"/>
                <a:ext cx="3102131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pt-PT" i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func>
                                <m:func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fName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AD8B8FC-D347-44B7-9000-CC542CD2A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8" y="5661248"/>
                <a:ext cx="3102131" cy="68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8DE8F-CC5F-444D-905A-814251E8B25C}"/>
                  </a:ext>
                </a:extLst>
              </p:cNvPr>
              <p:cNvSpPr/>
              <p:nvPr/>
            </p:nvSpPr>
            <p:spPr>
              <a:xfrm>
                <a:off x="2515748" y="2030111"/>
                <a:ext cx="681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8DE8F-CC5F-444D-905A-814251E8B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748" y="2030111"/>
                <a:ext cx="681212" cy="369332"/>
              </a:xfrm>
              <a:prstGeom prst="rect">
                <a:avLst/>
              </a:prstGeom>
              <a:blipFill>
                <a:blip r:embed="rId18"/>
                <a:stretch>
                  <a:fillRect t="-21311" r="-261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81478B1-009C-45DB-8900-048CCB7278E4}"/>
                  </a:ext>
                </a:extLst>
              </p:cNvPr>
              <p:cNvSpPr/>
              <p:nvPr/>
            </p:nvSpPr>
            <p:spPr>
              <a:xfrm>
                <a:off x="2726492" y="1673727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81478B1-009C-45DB-8900-048CCB727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92" y="1673727"/>
                <a:ext cx="457882" cy="369332"/>
              </a:xfrm>
              <a:prstGeom prst="rect">
                <a:avLst/>
              </a:prstGeom>
              <a:blipFill>
                <a:blip r:embed="rId19"/>
                <a:stretch>
                  <a:fillRect t="-21667" r="-24000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1ED9A22-24DD-404C-A503-D801B34F115E}"/>
                  </a:ext>
                </a:extLst>
              </p:cNvPr>
              <p:cNvSpPr/>
              <p:nvPr/>
            </p:nvSpPr>
            <p:spPr>
              <a:xfrm>
                <a:off x="4130855" y="3576196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1ED9A22-24DD-404C-A503-D801B34F1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55" y="3576196"/>
                <a:ext cx="457882" cy="369332"/>
              </a:xfrm>
              <a:prstGeom prst="rect">
                <a:avLst/>
              </a:prstGeom>
              <a:blipFill>
                <a:blip r:embed="rId20"/>
                <a:stretch>
                  <a:fillRect t="-21667" r="-22667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E8FE706-0EE1-44A6-B07F-2CE5C31AD0EA}"/>
                  </a:ext>
                </a:extLst>
              </p:cNvPr>
              <p:cNvSpPr/>
              <p:nvPr/>
            </p:nvSpPr>
            <p:spPr>
              <a:xfrm>
                <a:off x="2475124" y="2528900"/>
                <a:ext cx="275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E8FE706-0EE1-44A6-B07F-2CE5C31AD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4" y="2528900"/>
                <a:ext cx="275989" cy="369332"/>
              </a:xfrm>
              <a:prstGeom prst="rect">
                <a:avLst/>
              </a:prstGeom>
              <a:blipFill>
                <a:blip r:embed="rId21"/>
                <a:stretch>
                  <a:fillRect t="-21667" r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FE5954-40A2-4859-9576-08AC12248965}"/>
                  </a:ext>
                </a:extLst>
              </p:cNvPr>
              <p:cNvSpPr/>
              <p:nvPr/>
            </p:nvSpPr>
            <p:spPr>
              <a:xfrm>
                <a:off x="1139662" y="2820168"/>
                <a:ext cx="450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FE5954-40A2-4859-9576-08AC1224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62" y="2820168"/>
                <a:ext cx="450957" cy="369332"/>
              </a:xfrm>
              <a:prstGeom prst="rect">
                <a:avLst/>
              </a:prstGeom>
              <a:blipFill>
                <a:blip r:embed="rId22"/>
                <a:stretch>
                  <a:fillRect t="-21667" r="-21622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ECD11-B32E-4AB6-A7D5-CFEDEEFB0C51}"/>
                  </a:ext>
                </a:extLst>
              </p:cNvPr>
              <p:cNvSpPr/>
              <p:nvPr/>
            </p:nvSpPr>
            <p:spPr>
              <a:xfrm>
                <a:off x="1327732" y="3197816"/>
                <a:ext cx="110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PT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ECD11-B32E-4AB6-A7D5-CFEDEEFB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32" y="3197816"/>
                <a:ext cx="1109791" cy="369332"/>
              </a:xfrm>
              <a:prstGeom prst="rect">
                <a:avLst/>
              </a:prstGeom>
              <a:blipFill>
                <a:blip r:embed="rId23"/>
                <a:stretch>
                  <a:fillRect t="-21667" r="-15385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17">
            <a:extLst>
              <a:ext uri="{FF2B5EF4-FFF2-40B4-BE49-F238E27FC236}">
                <a16:creationId xmlns:a16="http://schemas.microsoft.com/office/drawing/2014/main" id="{16DA114C-98B2-4C75-9019-F45A835F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09" y="3583780"/>
            <a:ext cx="4197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Minimizando a norma do vetor de erro      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/>
              <p:nvPr/>
            </p:nvSpPr>
            <p:spPr>
              <a:xfrm>
                <a:off x="6350073" y="1483920"/>
                <a:ext cx="667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73" y="1483920"/>
                <a:ext cx="66781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/>
              <p:nvPr/>
            </p:nvSpPr>
            <p:spPr>
              <a:xfrm>
                <a:off x="5797377" y="2098601"/>
                <a:ext cx="73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77" y="2098601"/>
                <a:ext cx="73956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228DD53-C8BD-434D-9B5A-80BD56836E30}"/>
                  </a:ext>
                </a:extLst>
              </p:cNvPr>
              <p:cNvSpPr/>
              <p:nvPr/>
            </p:nvSpPr>
            <p:spPr>
              <a:xfrm>
                <a:off x="1743407" y="2016537"/>
                <a:ext cx="450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228DD53-C8BD-434D-9B5A-80BD56836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07" y="2016537"/>
                <a:ext cx="450957" cy="369332"/>
              </a:xfrm>
              <a:prstGeom prst="rect">
                <a:avLst/>
              </a:prstGeom>
              <a:blipFill>
                <a:blip r:embed="rId26"/>
                <a:stretch>
                  <a:fillRect t="-21667" r="-21622"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/>
              <p:nvPr/>
            </p:nvSpPr>
            <p:spPr>
              <a:xfrm>
                <a:off x="6965672" y="1826153"/>
                <a:ext cx="746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72" y="1826153"/>
                <a:ext cx="746486" cy="369332"/>
              </a:xfrm>
              <a:prstGeom prst="rect">
                <a:avLst/>
              </a:prstGeom>
              <a:blipFill>
                <a:blip r:embed="rId2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5A7E0-3662-43CD-89AB-2E5820022560}"/>
                  </a:ext>
                </a:extLst>
              </p:cNvPr>
              <p:cNvSpPr/>
              <p:nvPr/>
            </p:nvSpPr>
            <p:spPr>
              <a:xfrm>
                <a:off x="5705140" y="5614667"/>
                <a:ext cx="2324675" cy="83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5A7E0-3662-43CD-89AB-2E5820022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40" y="5614667"/>
                <a:ext cx="2324675" cy="83413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F2AC82-6E29-434E-B19F-B26E1311000D}"/>
                  </a:ext>
                </a:extLst>
              </p:cNvPr>
              <p:cNvSpPr/>
              <p:nvPr/>
            </p:nvSpPr>
            <p:spPr>
              <a:xfrm>
                <a:off x="6456274" y="2077994"/>
                <a:ext cx="969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F2AC82-6E29-434E-B19F-B26E1311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274" y="2077994"/>
                <a:ext cx="96981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D00DA-A215-4B50-80F9-D9138723B1AC}"/>
                  </a:ext>
                </a:extLst>
              </p:cNvPr>
              <p:cNvSpPr/>
              <p:nvPr/>
            </p:nvSpPr>
            <p:spPr>
              <a:xfrm>
                <a:off x="5864534" y="3194376"/>
                <a:ext cx="168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D00DA-A215-4B50-80F9-D9138723B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34" y="3194376"/>
                <a:ext cx="16870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lide Number Placeholder 12">
            <a:extLst>
              <a:ext uri="{FF2B5EF4-FFF2-40B4-BE49-F238E27FC236}">
                <a16:creationId xmlns:a16="http://schemas.microsoft.com/office/drawing/2014/main" id="{9F7A316D-A233-4EB8-8945-50D6862D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5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7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2" grpId="0"/>
      <p:bldP spid="3" grpId="0"/>
      <p:bldP spid="83" grpId="0"/>
      <p:bldP spid="5" grpId="0"/>
      <p:bldP spid="6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4986" y="2730906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34986" y="2730907"/>
            <a:ext cx="588169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34986" y="1684346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34985" y="2217746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34985" y="1678394"/>
            <a:ext cx="0" cy="104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85154" y="1678394"/>
            <a:ext cx="0" cy="1046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434986" y="1684346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4225605" y="1251117"/>
            <a:ext cx="21477" cy="5491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93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94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95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96" name="Rectangle 1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62397" y="2784471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62397" y="2784472"/>
            <a:ext cx="588169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462397" y="1737912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2396" y="2271311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62396" y="1731958"/>
            <a:ext cx="0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12565" y="1731958"/>
            <a:ext cx="0" cy="1047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62397" y="1737912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91077" y="4105588"/>
            <a:ext cx="3888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O vetor original pode ser recuperado de:  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139011" y="5357226"/>
            <a:ext cx="2231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Teorema de Pitágoras: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248150" y="4128952"/>
            <a:ext cx="4500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O sinal original pode ser recuperado de:  </a:t>
            </a:r>
          </a:p>
        </p:txBody>
      </p:sp>
      <p:sp>
        <p:nvSpPr>
          <p:cNvPr id="7212" name="Rectangle 1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4225953" y="5386607"/>
            <a:ext cx="2256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Teorema  de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Parseval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214" name="Rectangle 1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6DF64E-DCD5-4A07-ACF5-DB42F3169DF5}"/>
                  </a:ext>
                </a:extLst>
              </p:cNvPr>
              <p:cNvSpPr/>
              <p:nvPr/>
            </p:nvSpPr>
            <p:spPr>
              <a:xfrm>
                <a:off x="6558255" y="2769170"/>
                <a:ext cx="969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6DF64E-DCD5-4A07-ACF5-DB42F316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55" y="2769170"/>
                <a:ext cx="9698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FDF3D1-6465-4C04-954F-58D3F4CCB408}"/>
                  </a:ext>
                </a:extLst>
              </p:cNvPr>
              <p:cNvSpPr/>
              <p:nvPr/>
            </p:nvSpPr>
            <p:spPr>
              <a:xfrm>
                <a:off x="5594436" y="2805451"/>
                <a:ext cx="73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FDF3D1-6465-4C04-954F-58D3F4CCB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6" y="2805451"/>
                <a:ext cx="739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1C81CB-0939-46F3-A0EC-384DB884E8D2}"/>
                  </a:ext>
                </a:extLst>
              </p:cNvPr>
              <p:cNvSpPr/>
              <p:nvPr/>
            </p:nvSpPr>
            <p:spPr>
              <a:xfrm>
                <a:off x="4545189" y="1593186"/>
                <a:ext cx="98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1C81CB-0939-46F3-A0EC-384DB884E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89" y="1593186"/>
                <a:ext cx="980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F6A449-15EA-4267-9AAA-8B0A987EDA2A}"/>
                  </a:ext>
                </a:extLst>
              </p:cNvPr>
              <p:cNvSpPr/>
              <p:nvPr/>
            </p:nvSpPr>
            <p:spPr>
              <a:xfrm>
                <a:off x="4757229" y="2101115"/>
                <a:ext cx="744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F6A449-15EA-4267-9AAA-8B0A987ED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29" y="2101115"/>
                <a:ext cx="74488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F4A79F-E472-42C8-A17D-D6D67CE8A486}"/>
                  </a:ext>
                </a:extLst>
              </p:cNvPr>
              <p:cNvSpPr/>
              <p:nvPr/>
            </p:nvSpPr>
            <p:spPr>
              <a:xfrm>
                <a:off x="1741077" y="2694558"/>
                <a:ext cx="450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F4A79F-E472-42C8-A17D-D6D67CE8A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77" y="2694558"/>
                <a:ext cx="4509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4D04E8-B521-4F66-B84C-43ED6924115A}"/>
                  </a:ext>
                </a:extLst>
              </p:cNvPr>
              <p:cNvSpPr/>
              <p:nvPr/>
            </p:nvSpPr>
            <p:spPr>
              <a:xfrm>
                <a:off x="2506597" y="2710058"/>
                <a:ext cx="681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4D04E8-B521-4F66-B84C-43ED69241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97" y="2710058"/>
                <a:ext cx="68121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BE6A40-90D1-472A-9939-D23BC9C6FA2A}"/>
                  </a:ext>
                </a:extLst>
              </p:cNvPr>
              <p:cNvSpPr/>
              <p:nvPr/>
            </p:nvSpPr>
            <p:spPr>
              <a:xfrm>
                <a:off x="797073" y="1472873"/>
                <a:ext cx="691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BE6A40-90D1-472A-9939-D23BC9C6F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73" y="1472873"/>
                <a:ext cx="69185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C9D389-D457-44B2-AD01-B7E27C8944F5}"/>
                  </a:ext>
                </a:extLst>
              </p:cNvPr>
              <p:cNvSpPr/>
              <p:nvPr/>
            </p:nvSpPr>
            <p:spPr>
              <a:xfrm>
                <a:off x="6180876" y="1325235"/>
                <a:ext cx="2694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C9D389-D457-44B2-AD01-B7E27C894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76" y="1325235"/>
                <a:ext cx="26943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C8EA29-ACDD-4674-B85C-F672D4608877}"/>
                  </a:ext>
                </a:extLst>
              </p:cNvPr>
              <p:cNvSpPr/>
              <p:nvPr/>
            </p:nvSpPr>
            <p:spPr>
              <a:xfrm>
                <a:off x="604260" y="3260624"/>
                <a:ext cx="3179845" cy="685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pt-PT" i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func>
                                <m:func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fName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C8EA29-ACDD-4674-B85C-F672D4608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60" y="3260624"/>
                <a:ext cx="3179845" cy="6855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2C9674-13C2-4116-A552-37A00E0D5E0A}"/>
              </a:ext>
            </a:extLst>
          </p:cNvPr>
          <p:cNvCxnSpPr/>
          <p:nvPr/>
        </p:nvCxnSpPr>
        <p:spPr>
          <a:xfrm>
            <a:off x="5464533" y="2784471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9402FB-B165-4004-BC5C-C2EA8A72BC1F}"/>
              </a:ext>
            </a:extLst>
          </p:cNvPr>
          <p:cNvCxnSpPr/>
          <p:nvPr/>
        </p:nvCxnSpPr>
        <p:spPr>
          <a:xfrm flipV="1">
            <a:off x="5464533" y="2784472"/>
            <a:ext cx="588169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53715-5674-4C9C-858B-F352F4B30618}"/>
              </a:ext>
            </a:extLst>
          </p:cNvPr>
          <p:cNvCxnSpPr/>
          <p:nvPr/>
        </p:nvCxnSpPr>
        <p:spPr>
          <a:xfrm flipV="1">
            <a:off x="5464533" y="1737912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BD5663-5775-4155-9901-0DD9129EDF9F}"/>
              </a:ext>
            </a:extLst>
          </p:cNvPr>
          <p:cNvCxnSpPr/>
          <p:nvPr/>
        </p:nvCxnSpPr>
        <p:spPr>
          <a:xfrm flipV="1">
            <a:off x="5464532" y="2271311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353380-0EE3-477D-AD5E-BCD12EFC0685}"/>
              </a:ext>
            </a:extLst>
          </p:cNvPr>
          <p:cNvCxnSpPr/>
          <p:nvPr/>
        </p:nvCxnSpPr>
        <p:spPr>
          <a:xfrm flipV="1">
            <a:off x="5464532" y="1731958"/>
            <a:ext cx="0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0A1F32-2DD3-48EF-BE5D-4A8874A05B8C}"/>
              </a:ext>
            </a:extLst>
          </p:cNvPr>
          <p:cNvCxnSpPr/>
          <p:nvPr/>
        </p:nvCxnSpPr>
        <p:spPr>
          <a:xfrm>
            <a:off x="6814701" y="1731958"/>
            <a:ext cx="0" cy="1047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656EA1-000B-4924-A4F3-D84E8DDE87FC}"/>
              </a:ext>
            </a:extLst>
          </p:cNvPr>
          <p:cNvCxnSpPr/>
          <p:nvPr/>
        </p:nvCxnSpPr>
        <p:spPr>
          <a:xfrm flipH="1">
            <a:off x="5464533" y="1737912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009E99-9204-4EAB-BC0E-ED6FB0EC02FD}"/>
                  </a:ext>
                </a:extLst>
              </p:cNvPr>
              <p:cNvSpPr/>
              <p:nvPr/>
            </p:nvSpPr>
            <p:spPr>
              <a:xfrm>
                <a:off x="5763047" y="4470016"/>
                <a:ext cx="209903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009E99-9204-4EAB-BC0E-ED6FB0EC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047" y="4470016"/>
                <a:ext cx="2099036" cy="87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6A2012-E891-45C5-9263-0D95723DE627}"/>
                  </a:ext>
                </a:extLst>
              </p:cNvPr>
              <p:cNvSpPr/>
              <p:nvPr/>
            </p:nvSpPr>
            <p:spPr>
              <a:xfrm>
                <a:off x="5703650" y="5637802"/>
                <a:ext cx="315253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6A2012-E891-45C5-9263-0D95723D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50" y="5637802"/>
                <a:ext cx="3152530" cy="8712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67E05C-6144-402F-A84E-2FB4ADB3CFAC}"/>
                  </a:ext>
                </a:extLst>
              </p:cNvPr>
              <p:cNvSpPr/>
              <p:nvPr/>
            </p:nvSpPr>
            <p:spPr>
              <a:xfrm>
                <a:off x="2064735" y="5618139"/>
                <a:ext cx="202863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67E05C-6144-402F-A84E-2FB4ADB3C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35" y="5618139"/>
                <a:ext cx="2028632" cy="871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8C7EC-DB39-4721-80FD-D93B44E9273F}"/>
                  </a:ext>
                </a:extLst>
              </p:cNvPr>
              <p:cNvSpPr/>
              <p:nvPr/>
            </p:nvSpPr>
            <p:spPr>
              <a:xfrm>
                <a:off x="2171785" y="1323406"/>
                <a:ext cx="1828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8C7EC-DB39-4721-80FD-D93B44E92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85" y="1323406"/>
                <a:ext cx="1828578" cy="369332"/>
              </a:xfrm>
              <a:prstGeom prst="rect">
                <a:avLst/>
              </a:prstGeom>
              <a:blipFill>
                <a:blip r:embed="rId14"/>
                <a:stretch>
                  <a:fillRect t="-21311" r="-9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F8D4834-7444-4D49-9E6C-FEA15D60367A}"/>
                  </a:ext>
                </a:extLst>
              </p:cNvPr>
              <p:cNvSpPr/>
              <p:nvPr/>
            </p:nvSpPr>
            <p:spPr>
              <a:xfrm>
                <a:off x="1365730" y="4392901"/>
                <a:ext cx="152182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F8D4834-7444-4D49-9E6C-FEA15D603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30" y="4392901"/>
                <a:ext cx="1521827" cy="8712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CDD31E-1DFC-4FCA-8351-B533ADC937D4}"/>
                  </a:ext>
                </a:extLst>
              </p:cNvPr>
              <p:cNvSpPr/>
              <p:nvPr/>
            </p:nvSpPr>
            <p:spPr>
              <a:xfrm>
                <a:off x="993257" y="2086645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CDD31E-1DFC-4FCA-8351-B533ADC93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" y="2086645"/>
                <a:ext cx="4562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4E7CE-6F0E-44F6-87AB-DADF84435E75}"/>
                  </a:ext>
                </a:extLst>
              </p:cNvPr>
              <p:cNvSpPr/>
              <p:nvPr/>
            </p:nvSpPr>
            <p:spPr>
              <a:xfrm>
                <a:off x="5462396" y="3273167"/>
                <a:ext cx="2363532" cy="83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4E7CE-6F0E-44F6-87AB-DADF84435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396" y="3273167"/>
                <a:ext cx="2363532" cy="8341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19">
            <a:extLst>
              <a:ext uri="{FF2B5EF4-FFF2-40B4-BE49-F238E27FC236}">
                <a16:creationId xmlns:a16="http://schemas.microsoft.com/office/drawing/2014/main" id="{CD8495EC-4350-42C3-A0FC-64DEBC28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64" y="260808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Produto interno entre sinais</a:t>
            </a:r>
          </a:p>
        </p:txBody>
      </p:sp>
      <p:sp>
        <p:nvSpPr>
          <p:cNvPr id="55" name="Slide Number Placeholder 12">
            <a:extLst>
              <a:ext uri="{FF2B5EF4-FFF2-40B4-BE49-F238E27FC236}">
                <a16:creationId xmlns:a16="http://schemas.microsoft.com/office/drawing/2014/main" id="{37A1EEA5-3848-44D3-811A-3747A02E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5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8" grpId="0"/>
      <p:bldP spid="4" grpId="0"/>
      <p:bldP spid="5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8" grpId="0"/>
      <p:bldP spid="49" grpId="0"/>
      <p:bldP spid="50" grpId="0"/>
      <p:bldP spid="51" grpId="0"/>
      <p:bldP spid="52" grpId="0"/>
      <p:bldP spid="2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485164" y="260808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Produto interno entre sinais</a:t>
            </a:r>
          </a:p>
        </p:txBody>
      </p:sp>
      <p:sp>
        <p:nvSpPr>
          <p:cNvPr id="6164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5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66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43908" y="2116728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43908" y="2116729"/>
            <a:ext cx="588169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3908" y="1826217"/>
            <a:ext cx="1350169" cy="291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94076" y="1822644"/>
            <a:ext cx="0" cy="302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719" y="2026241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4041563" y="2054817"/>
            <a:ext cx="0" cy="6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8" name="Rectangle 2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89" name="Rectangle 2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0" name="Rectangle 2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1" name="Rectangle 2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2" name="Rectangle 2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4610507" y="2828779"/>
            <a:ext cx="0" cy="3372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96" name="Rectangle 35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8" name="Rectangle 3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99" name="Rectangle 4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0" name="Rectangle 4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1" name="Rectangle 4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2" name="Rectangle 5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6" name="Rectangle 17"/>
          <p:cNvSpPr>
            <a:spLocks noChangeArrowheads="1"/>
          </p:cNvSpPr>
          <p:nvPr/>
        </p:nvSpPr>
        <p:spPr bwMode="auto">
          <a:xfrm>
            <a:off x="4824028" y="2828779"/>
            <a:ext cx="3960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de potência:</a:t>
            </a:r>
          </a:p>
        </p:txBody>
      </p:sp>
      <p:sp>
        <p:nvSpPr>
          <p:cNvPr id="6205" name="Rectangle 5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4800764" y="4336889"/>
            <a:ext cx="3955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periódicos:</a:t>
            </a:r>
          </a:p>
        </p:txBody>
      </p:sp>
      <p:sp>
        <p:nvSpPr>
          <p:cNvPr id="6207" name="Rectangle 60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208" name="Rectangle 67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/>
              <p:nvPr/>
            </p:nvSpPr>
            <p:spPr>
              <a:xfrm>
                <a:off x="4710396" y="1430749"/>
                <a:ext cx="667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32DAF-D26A-4FB7-986A-BDCC5425E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96" y="1430749"/>
                <a:ext cx="6678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/>
              <p:nvPr/>
            </p:nvSpPr>
            <p:spPr>
              <a:xfrm>
                <a:off x="3970835" y="2098601"/>
                <a:ext cx="73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42493B-0CC4-42F2-B361-26068B0E5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35" y="2098601"/>
                <a:ext cx="739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/>
              <p:nvPr/>
            </p:nvSpPr>
            <p:spPr>
              <a:xfrm>
                <a:off x="5139130" y="1826153"/>
                <a:ext cx="746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BB515D-C60D-4060-AF86-AF774311E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30" y="1826153"/>
                <a:ext cx="74648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F34861-6416-453D-8368-9EF3921CC44F}"/>
                  </a:ext>
                </a:extLst>
              </p:cNvPr>
              <p:cNvSpPr/>
              <p:nvPr/>
            </p:nvSpPr>
            <p:spPr>
              <a:xfrm>
                <a:off x="1395527" y="3308742"/>
                <a:ext cx="1767087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F34861-6416-453D-8368-9EF3921CC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7" y="3308742"/>
                <a:ext cx="1767087" cy="689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17">
            <a:extLst>
              <a:ext uri="{FF2B5EF4-FFF2-40B4-BE49-F238E27FC236}">
                <a16:creationId xmlns:a16="http://schemas.microsoft.com/office/drawing/2014/main" id="{BAEB7DF5-5EF1-4298-A45C-10D63FD9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2" y="2828779"/>
            <a:ext cx="3960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de energia:</a:t>
            </a: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B6846249-1FC1-4962-B205-7D066AD9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2" y="4303077"/>
            <a:ext cx="3960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Produto interno entre sinais discretos: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BF6564-284A-4CBD-92C2-E5783D4A5340}"/>
                  </a:ext>
                </a:extLst>
              </p:cNvPr>
              <p:cNvSpPr/>
              <p:nvPr/>
            </p:nvSpPr>
            <p:spPr>
              <a:xfrm>
                <a:off x="5580112" y="4960146"/>
                <a:ext cx="1989199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BF6564-284A-4CBD-92C2-E5783D4A5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60146"/>
                <a:ext cx="1989199" cy="7737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8F20AE-5F74-42CA-8509-084877ED601F}"/>
                  </a:ext>
                </a:extLst>
              </p:cNvPr>
              <p:cNvSpPr/>
              <p:nvPr/>
            </p:nvSpPr>
            <p:spPr>
              <a:xfrm>
                <a:off x="5509878" y="3387524"/>
                <a:ext cx="2537618" cy="759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8F20AE-5F74-42CA-8509-084877ED6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8" y="3387524"/>
                <a:ext cx="2537618" cy="7599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84D90FD-95FA-4672-A997-CB20F4793297}"/>
                  </a:ext>
                </a:extLst>
              </p:cNvPr>
              <p:cNvSpPr/>
              <p:nvPr/>
            </p:nvSpPr>
            <p:spPr>
              <a:xfrm>
                <a:off x="1434512" y="4960146"/>
                <a:ext cx="1728102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84D90FD-95FA-4672-A997-CB20F4793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12" y="4960146"/>
                <a:ext cx="1728102" cy="847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12">
            <a:extLst>
              <a:ext uri="{FF2B5EF4-FFF2-40B4-BE49-F238E27FC236}">
                <a16:creationId xmlns:a16="http://schemas.microsoft.com/office/drawing/2014/main" id="{E205E1AB-0F4F-44B1-B9F7-823C281F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4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84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5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6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97886" y="1618298"/>
            <a:ext cx="248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Correlação: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C8C5FC7A-5FEE-4B15-AF05-9DD43251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920" y="1934095"/>
            <a:ext cx="281955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Recetores DSB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Recetores FM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Recetores Digitais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Predição linear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Transformadas</a:t>
            </a:r>
          </a:p>
          <a:p>
            <a:pPr eaLnBrk="0" hangingPunct="0"/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PT" i="1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DBA91-D4D1-4E62-B9E1-87E3A5B43454}"/>
              </a:ext>
            </a:extLst>
          </p:cNvPr>
          <p:cNvSpPr/>
          <p:nvPr/>
        </p:nvSpPr>
        <p:spPr>
          <a:xfrm>
            <a:off x="547258" y="4560376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Convolução (resposta de SLIT) (filtragem):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8AB14-6320-432E-BC6C-9115468F6DCF}"/>
              </a:ext>
            </a:extLst>
          </p:cNvPr>
          <p:cNvSpPr/>
          <p:nvPr/>
        </p:nvSpPr>
        <p:spPr>
          <a:xfrm>
            <a:off x="939638" y="259200"/>
            <a:ext cx="6365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Aplicações do Produto Interno</a:t>
            </a:r>
          </a:p>
        </p:txBody>
      </p:sp>
      <p:sp>
        <p:nvSpPr>
          <p:cNvPr id="38" name="Slide Number Placeholder 12">
            <a:extLst>
              <a:ext uri="{FF2B5EF4-FFF2-40B4-BE49-F238E27FC236}">
                <a16:creationId xmlns:a16="http://schemas.microsoft.com/office/drawing/2014/main" id="{BB22565B-8F10-4FF6-A25C-D3FDC15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5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EB958D-AA0D-4740-97AC-269629F894A4}"/>
                  </a:ext>
                </a:extLst>
              </p:cNvPr>
              <p:cNvSpPr/>
              <p:nvPr/>
            </p:nvSpPr>
            <p:spPr>
              <a:xfrm>
                <a:off x="892245" y="2225469"/>
                <a:ext cx="3049425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EB958D-AA0D-4740-97AC-269629F89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5" y="2225469"/>
                <a:ext cx="3049425" cy="689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DE4124-6650-43D9-86D1-9D255A680122}"/>
                  </a:ext>
                </a:extLst>
              </p:cNvPr>
              <p:cNvSpPr/>
              <p:nvPr/>
            </p:nvSpPr>
            <p:spPr>
              <a:xfrm>
                <a:off x="980332" y="5151336"/>
                <a:ext cx="2835584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DE4124-6650-43D9-86D1-9D255A680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32" y="5151336"/>
                <a:ext cx="2835584" cy="68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17">
            <a:extLst>
              <a:ext uri="{FF2B5EF4-FFF2-40B4-BE49-F238E27FC236}">
                <a16:creationId xmlns:a16="http://schemas.microsoft.com/office/drawing/2014/main" id="{E1147F5C-9D2E-458D-A744-067E57D4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58" y="3172907"/>
            <a:ext cx="248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Energia de um sinal: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9DCDBA-5F7D-406F-826F-F1B2175D5D41}"/>
                  </a:ext>
                </a:extLst>
              </p:cNvPr>
              <p:cNvSpPr/>
              <p:nvPr/>
            </p:nvSpPr>
            <p:spPr>
              <a:xfrm>
                <a:off x="899871" y="3723000"/>
                <a:ext cx="1843966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9DCDBA-5F7D-406F-826F-F1B2175D5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71" y="3723000"/>
                <a:ext cx="1843966" cy="689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15D8C4-83CC-4754-A12B-567FC23BE308}"/>
              </a:ext>
            </a:extLst>
          </p:cNvPr>
          <p:cNvCxnSpPr/>
          <p:nvPr/>
        </p:nvCxnSpPr>
        <p:spPr>
          <a:xfrm flipV="1">
            <a:off x="5582762" y="5053819"/>
            <a:ext cx="0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5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6" name="Rectangle 8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97886" y="1699849"/>
            <a:ext cx="248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Sinais de base: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6479848" y="4723949"/>
                <a:ext cx="609394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5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848" y="4723949"/>
                <a:ext cx="609394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B7D2E3-94B2-4177-AFF9-02B1247664E5}"/>
                  </a:ext>
                </a:extLst>
              </p:cNvPr>
              <p:cNvSpPr/>
              <p:nvPr/>
            </p:nvSpPr>
            <p:spPr>
              <a:xfrm>
                <a:off x="3156602" y="2602593"/>
                <a:ext cx="2819554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B7D2E3-94B2-4177-AFF9-02B124766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02" y="2602593"/>
                <a:ext cx="2819554" cy="689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DE61E2-090D-4191-95F2-2A72A9FAB0E8}"/>
                  </a:ext>
                </a:extLst>
              </p:cNvPr>
              <p:cNvSpPr/>
              <p:nvPr/>
            </p:nvSpPr>
            <p:spPr>
              <a:xfrm>
                <a:off x="2725058" y="3855192"/>
                <a:ext cx="2732095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DE61E2-090D-4191-95F2-2A72A9FAB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58" y="3855192"/>
                <a:ext cx="2732095" cy="689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65F343-A8B0-42DD-8091-3097C95C106F}"/>
              </a:ext>
            </a:extLst>
          </p:cNvPr>
          <p:cNvCxnSpPr/>
          <p:nvPr/>
        </p:nvCxnSpPr>
        <p:spPr>
          <a:xfrm>
            <a:off x="5582763" y="6106332"/>
            <a:ext cx="1350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C998F2-5781-4F90-87A7-1A2ED7B41369}"/>
              </a:ext>
            </a:extLst>
          </p:cNvPr>
          <p:cNvCxnSpPr/>
          <p:nvPr/>
        </p:nvCxnSpPr>
        <p:spPr>
          <a:xfrm flipV="1">
            <a:off x="5582763" y="6106333"/>
            <a:ext cx="588169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F4F905-2DDD-4819-B763-FA899AC6CC7E}"/>
              </a:ext>
            </a:extLst>
          </p:cNvPr>
          <p:cNvCxnSpPr/>
          <p:nvPr/>
        </p:nvCxnSpPr>
        <p:spPr>
          <a:xfrm flipV="1">
            <a:off x="5582763" y="5059773"/>
            <a:ext cx="1350169" cy="104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E0FEC2-C9C7-400B-BD7C-7A69CF733D19}"/>
              </a:ext>
            </a:extLst>
          </p:cNvPr>
          <p:cNvCxnSpPr/>
          <p:nvPr/>
        </p:nvCxnSpPr>
        <p:spPr>
          <a:xfrm flipV="1">
            <a:off x="5582762" y="5593172"/>
            <a:ext cx="0" cy="5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3CFF59-C755-4ED9-9B9F-A8798674BA35}"/>
              </a:ext>
            </a:extLst>
          </p:cNvPr>
          <p:cNvCxnSpPr/>
          <p:nvPr/>
        </p:nvCxnSpPr>
        <p:spPr>
          <a:xfrm>
            <a:off x="6932931" y="5053819"/>
            <a:ext cx="0" cy="1047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181F1-9423-4AB1-93F9-A2D71D3DC052}"/>
              </a:ext>
            </a:extLst>
          </p:cNvPr>
          <p:cNvCxnSpPr/>
          <p:nvPr/>
        </p:nvCxnSpPr>
        <p:spPr>
          <a:xfrm flipH="1">
            <a:off x="5582763" y="5059773"/>
            <a:ext cx="13501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B52F39-F519-4F92-BEAF-D81007ED05BC}"/>
                  </a:ext>
                </a:extLst>
              </p:cNvPr>
              <p:cNvSpPr/>
              <p:nvPr/>
            </p:nvSpPr>
            <p:spPr>
              <a:xfrm>
                <a:off x="5639435" y="6111095"/>
                <a:ext cx="91082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B52F39-F519-4F92-BEAF-D81007ED0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35" y="6111095"/>
                <a:ext cx="910827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4AF8E-F2F5-42DC-B1BD-4FABD7E07C8A}"/>
                  </a:ext>
                </a:extLst>
              </p:cNvPr>
              <p:cNvSpPr/>
              <p:nvPr/>
            </p:nvSpPr>
            <p:spPr>
              <a:xfrm>
                <a:off x="6479847" y="6111095"/>
                <a:ext cx="1449756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4AF8E-F2F5-42DC-B1BD-4FABD7E07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7" y="6111095"/>
                <a:ext cx="1449756" cy="37824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337637-D107-42CB-9DA8-5E26C794C261}"/>
                  </a:ext>
                </a:extLst>
              </p:cNvPr>
              <p:cNvSpPr/>
              <p:nvPr/>
            </p:nvSpPr>
            <p:spPr>
              <a:xfrm>
                <a:off x="4712578" y="5461387"/>
                <a:ext cx="92685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337637-D107-42CB-9DA8-5E26C794C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78" y="5461387"/>
                <a:ext cx="926857" cy="378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CC2C1D-B1F7-449A-9512-5DA5F03E6C42}"/>
                  </a:ext>
                </a:extLst>
              </p:cNvPr>
              <p:cNvSpPr/>
              <p:nvPr/>
            </p:nvSpPr>
            <p:spPr>
              <a:xfrm>
                <a:off x="6868244" y="4735490"/>
                <a:ext cx="2159887" cy="664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PT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CC2C1D-B1F7-449A-9512-5DA5F03E6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44" y="4735490"/>
                <a:ext cx="2159887" cy="664156"/>
              </a:xfrm>
              <a:prstGeom prst="rect">
                <a:avLst/>
              </a:prstGeom>
              <a:blipFill>
                <a:blip r:embed="rId9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10F641-602B-4036-B2AB-B6C52A656563}"/>
                  </a:ext>
                </a:extLst>
              </p:cNvPr>
              <p:cNvSpPr/>
              <p:nvPr/>
            </p:nvSpPr>
            <p:spPr>
              <a:xfrm>
                <a:off x="5027204" y="4671474"/>
                <a:ext cx="147617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10F641-602B-4036-B2AB-B6C52A656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04" y="4671474"/>
                <a:ext cx="1476173" cy="378245"/>
              </a:xfrm>
              <a:prstGeom prst="rect">
                <a:avLst/>
              </a:prstGeom>
              <a:blipFill>
                <a:blip r:embed="rId1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F4C567-F78C-4AAD-9846-552531408E47}"/>
                  </a:ext>
                </a:extLst>
              </p:cNvPr>
              <p:cNvSpPr/>
              <p:nvPr/>
            </p:nvSpPr>
            <p:spPr>
              <a:xfrm>
                <a:off x="539556" y="5583384"/>
                <a:ext cx="3551550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F4C567-F78C-4AAD-9846-55253140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6" y="5583384"/>
                <a:ext cx="3551550" cy="6899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17">
            <a:extLst>
              <a:ext uri="{FF2B5EF4-FFF2-40B4-BE49-F238E27FC236}">
                <a16:creationId xmlns:a16="http://schemas.microsoft.com/office/drawing/2014/main" id="{C8C5FC7A-5FEE-4B15-AF05-9DD43251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2" y="2265714"/>
            <a:ext cx="2819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Transformada de Fourier: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DBA91-D4D1-4E62-B9E1-87E3A5B43454}"/>
              </a:ext>
            </a:extLst>
          </p:cNvPr>
          <p:cNvSpPr/>
          <p:nvPr/>
        </p:nvSpPr>
        <p:spPr>
          <a:xfrm>
            <a:off x="468182" y="3426951"/>
            <a:ext cx="334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Transformada Inversa de Fourier: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CEC99C-B4D0-4B4D-8A3C-E77CA6D0E264}"/>
              </a:ext>
            </a:extLst>
          </p:cNvPr>
          <p:cNvSpPr/>
          <p:nvPr/>
        </p:nvSpPr>
        <p:spPr>
          <a:xfrm>
            <a:off x="365014" y="5149182"/>
            <a:ext cx="442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Teorema de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Rayleigh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(teorema de Pitágoras): 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FC366DA-C6DB-4A6F-9629-A9E1721E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2" y="1123103"/>
            <a:ext cx="759578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Produto interno entre  um sinal </a:t>
            </a:r>
            <a:r>
              <a:rPr lang="pt-PT" sz="15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sz="15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) e uma exponencial complexa de frequência genérica </a:t>
            </a:r>
            <a:r>
              <a:rPr lang="pt-PT" sz="15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8AB14-6320-432E-BC6C-9115468F6DCF}"/>
              </a:ext>
            </a:extLst>
          </p:cNvPr>
          <p:cNvSpPr/>
          <p:nvPr/>
        </p:nvSpPr>
        <p:spPr>
          <a:xfrm>
            <a:off x="1486800" y="259200"/>
            <a:ext cx="5271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Transformada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535B4E-98F4-4A6C-AA9C-FE7345F05294}"/>
                  </a:ext>
                </a:extLst>
              </p:cNvPr>
              <p:cNvSpPr/>
              <p:nvPr/>
            </p:nvSpPr>
            <p:spPr>
              <a:xfrm>
                <a:off x="1891240" y="1690936"/>
                <a:ext cx="177170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535B4E-98F4-4A6C-AA9C-FE7345F05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40" y="1690936"/>
                <a:ext cx="1771703" cy="378245"/>
              </a:xfrm>
              <a:prstGeom prst="rect">
                <a:avLst/>
              </a:prstGeom>
              <a:blipFill>
                <a:blip r:embed="rId1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12">
            <a:extLst>
              <a:ext uri="{FF2B5EF4-FFF2-40B4-BE49-F238E27FC236}">
                <a16:creationId xmlns:a16="http://schemas.microsoft.com/office/drawing/2014/main" id="{BB22565B-8F10-4FF6-A25C-D3FDC15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56D71C6-BFA5-4A68-8B9A-B13FFDC9FB3A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E43CDEC-7FC9-4DB9-8FB7-8EF4E0CA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373" y="1580398"/>
            <a:ext cx="232467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pt-PT" dirty="0">
                <a:latin typeface="Times New Roman" pitchFamily="18" charset="0"/>
                <a:cs typeface="Times New Roman" pitchFamily="18" charset="0"/>
              </a:rPr>
              <a:t>Base ortonormal: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Vetores de base ortogonais (produto interno entre vetores de base nula);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pt-PT" sz="1500" dirty="0">
                <a:latin typeface="Times New Roman" pitchFamily="18" charset="0"/>
                <a:cs typeface="Times New Roman" pitchFamily="18" charset="0"/>
              </a:rPr>
              <a:t>Vetores de base com norma unitária (produto interno entre ele e ele próprio igual a 1;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EAA335-5B1E-44F8-9DC8-5B2F55C9E659}"/>
                  </a:ext>
                </a:extLst>
              </p:cNvPr>
              <p:cNvSpPr/>
              <p:nvPr/>
            </p:nvSpPr>
            <p:spPr>
              <a:xfrm>
                <a:off x="437982" y="2530489"/>
                <a:ext cx="2324675" cy="83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EAA335-5B1E-44F8-9DC8-5B2F55C9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2" y="2530489"/>
                <a:ext cx="2324675" cy="8341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9934B1-4929-4047-83D7-4E88D3908468}"/>
                  </a:ext>
                </a:extLst>
              </p:cNvPr>
              <p:cNvSpPr/>
              <p:nvPr/>
            </p:nvSpPr>
            <p:spPr>
              <a:xfrm>
                <a:off x="507220" y="3770693"/>
                <a:ext cx="209903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9934B1-4929-4047-83D7-4E88D3908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0" y="3770693"/>
                <a:ext cx="2099036" cy="8712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6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3" grpId="0"/>
      <p:bldP spid="4" grpId="0"/>
      <p:bldP spid="5" grpId="0"/>
      <p:bldP spid="6" grpId="0"/>
      <p:bldP spid="7" grpId="0"/>
      <p:bldP spid="8" grpId="0"/>
      <p:bldP spid="12" grpId="0"/>
      <p:bldP spid="13" grpId="0"/>
      <p:bldP spid="40" grpId="0"/>
      <p:bldP spid="14" grpId="0"/>
      <p:bldP spid="42" grpId="0"/>
      <p:bldP spid="37" grpId="0"/>
      <p:bldP spid="2" grpId="0"/>
      <p:bldP spid="39" grpId="0"/>
      <p:bldP spid="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Autocorrelação de sinais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5" name="Object 1"/>
              <p:cNvSpPr txBox="1"/>
              <p:nvPr/>
            </p:nvSpPr>
            <p:spPr bwMode="auto">
              <a:xfrm>
                <a:off x="4716463" y="4340225"/>
                <a:ext cx="3465512" cy="687388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8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463" y="4340225"/>
                <a:ext cx="3465512" cy="687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Object 3"/>
              <p:cNvSpPr txBox="1"/>
              <p:nvPr/>
            </p:nvSpPr>
            <p:spPr bwMode="auto">
              <a:xfrm>
                <a:off x="684213" y="4268788"/>
                <a:ext cx="2976562" cy="7556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8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268788"/>
                <a:ext cx="2976562" cy="755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356100" y="3836566"/>
            <a:ext cx="0" cy="2447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9" name="Object 5"/>
              <p:cNvSpPr txBox="1"/>
              <p:nvPr/>
            </p:nvSpPr>
            <p:spPr bwMode="auto">
              <a:xfrm>
                <a:off x="5254625" y="5708650"/>
                <a:ext cx="1838325" cy="6731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8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4625" y="5708650"/>
                <a:ext cx="1838325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91" name="Object 7"/>
              <p:cNvSpPr txBox="1"/>
              <p:nvPr/>
            </p:nvSpPr>
            <p:spPr bwMode="auto">
              <a:xfrm>
                <a:off x="1403350" y="5708650"/>
                <a:ext cx="1155700" cy="6731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99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5708650"/>
                <a:ext cx="1155700" cy="673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16013" y="3646066"/>
            <a:ext cx="2447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 sz="2400">
                <a:latin typeface="Times New Roman" pitchFamily="18" charset="0"/>
                <a:cs typeface="Times New Roman" pitchFamily="18" charset="0"/>
              </a:rPr>
              <a:t>Sinais contínuos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364163" y="3692103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 sz="2400">
                <a:latin typeface="Times New Roman" pitchFamily="18" charset="0"/>
                <a:cs typeface="Times New Roman" pitchFamily="18" charset="0"/>
              </a:rPr>
              <a:t>Sinais discretos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23850" y="5276428"/>
            <a:ext cx="3240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>
                <a:latin typeface="Times New Roman" pitchFamily="18" charset="0"/>
                <a:cs typeface="Times New Roman" pitchFamily="18" charset="0"/>
              </a:rPr>
              <a:t>Autocorrelação normalizada: 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43438" y="5276428"/>
            <a:ext cx="3241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>
                <a:latin typeface="Times New Roman" pitchFamily="18" charset="0"/>
                <a:cs typeface="Times New Roman" pitchFamily="18" charset="0"/>
              </a:rPr>
              <a:t>Autocorrelação normalizada:  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27088" y="1387475"/>
            <a:ext cx="7200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Autocorrelação – Produto interno entre  um sinal e uma versão dele próprio deslocada  no tempo.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36A5A2-05EA-4C9C-916A-A8336AA039DF}"/>
              </a:ext>
            </a:extLst>
          </p:cNvPr>
          <p:cNvCxnSpPr>
            <a:cxnSpLocks/>
          </p:cNvCxnSpPr>
          <p:nvPr/>
        </p:nvCxnSpPr>
        <p:spPr>
          <a:xfrm>
            <a:off x="5284472" y="3149803"/>
            <a:ext cx="1800000" cy="8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A52618-8039-4D62-BD2B-711C492D020E}"/>
              </a:ext>
            </a:extLst>
          </p:cNvPr>
          <p:cNvCxnSpPr>
            <a:cxnSpLocks/>
          </p:cNvCxnSpPr>
          <p:nvPr/>
        </p:nvCxnSpPr>
        <p:spPr>
          <a:xfrm flipV="1">
            <a:off x="5284472" y="2252780"/>
            <a:ext cx="1440000" cy="90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932D41-D559-4EF9-A3CD-D512E49EA3DB}"/>
              </a:ext>
            </a:extLst>
          </p:cNvPr>
          <p:cNvCxnSpPr>
            <a:cxnSpLocks/>
          </p:cNvCxnSpPr>
          <p:nvPr/>
        </p:nvCxnSpPr>
        <p:spPr>
          <a:xfrm flipV="1">
            <a:off x="6724472" y="2252781"/>
            <a:ext cx="0" cy="90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Object 6">
            <a:extLst>
              <a:ext uri="{FF2B5EF4-FFF2-40B4-BE49-F238E27FC236}">
                <a16:creationId xmlns:a16="http://schemas.microsoft.com/office/drawing/2014/main" id="{CA2C7642-9EDE-4CC1-90B6-FCC50139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6757" y="3023538"/>
            <a:ext cx="108347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74D0B5-9CAD-48CC-B64E-5D8EDE93A679}"/>
              </a:ext>
            </a:extLst>
          </p:cNvPr>
          <p:cNvCxnSpPr>
            <a:cxnSpLocks/>
          </p:cNvCxnSpPr>
          <p:nvPr/>
        </p:nvCxnSpPr>
        <p:spPr>
          <a:xfrm>
            <a:off x="5499294" y="3050371"/>
            <a:ext cx="82833" cy="10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BE1AF9F-7B82-4665-84E6-0DF97E8046AC}"/>
                  </a:ext>
                </a:extLst>
              </p:cNvPr>
              <p:cNvSpPr/>
              <p:nvPr/>
            </p:nvSpPr>
            <p:spPr>
              <a:xfrm>
                <a:off x="6173787" y="3242054"/>
                <a:ext cx="1384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BE1AF9F-7B82-4665-84E6-0DF97E80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787" y="3242054"/>
                <a:ext cx="138467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01C1EB-A2DE-4210-B84C-B8B7290B6AFA}"/>
                  </a:ext>
                </a:extLst>
              </p:cNvPr>
              <p:cNvSpPr/>
              <p:nvPr/>
            </p:nvSpPr>
            <p:spPr>
              <a:xfrm>
                <a:off x="6004472" y="1911905"/>
                <a:ext cx="745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01C1EB-A2DE-4210-B84C-B8B7290B6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472" y="1911905"/>
                <a:ext cx="74533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6A2F1-CEA9-49D0-9965-8A7FDC86A1E7}"/>
                  </a:ext>
                </a:extLst>
              </p:cNvPr>
              <p:cNvSpPr/>
              <p:nvPr/>
            </p:nvSpPr>
            <p:spPr>
              <a:xfrm>
                <a:off x="6749803" y="2244304"/>
                <a:ext cx="666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6A2F1-CEA9-49D0-9965-8A7FDC86A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803" y="2244304"/>
                <a:ext cx="66627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AE60E2-7AA3-4005-8668-66237DC00F5D}"/>
                  </a:ext>
                </a:extLst>
              </p:cNvPr>
              <p:cNvSpPr/>
              <p:nvPr/>
            </p:nvSpPr>
            <p:spPr>
              <a:xfrm>
                <a:off x="7030428" y="2965137"/>
                <a:ext cx="115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AE60E2-7AA3-4005-8668-66237DC00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28" y="2965137"/>
                <a:ext cx="11544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0FBD2-C892-4BFF-BB4F-8BB6B1441D99}"/>
              </a:ext>
            </a:extLst>
          </p:cNvPr>
          <p:cNvCxnSpPr>
            <a:cxnSpLocks/>
          </p:cNvCxnSpPr>
          <p:nvPr/>
        </p:nvCxnSpPr>
        <p:spPr>
          <a:xfrm flipH="1" flipV="1">
            <a:off x="6749804" y="2281237"/>
            <a:ext cx="343146" cy="876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378B3A-5DA6-4575-B9FD-B76DC071E0A4}"/>
                  </a:ext>
                </a:extLst>
              </p:cNvPr>
              <p:cNvSpPr/>
              <p:nvPr/>
            </p:nvSpPr>
            <p:spPr>
              <a:xfrm>
                <a:off x="7653425" y="3467079"/>
                <a:ext cx="1189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378B3A-5DA6-4575-B9FD-B76DC071E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25" y="3467079"/>
                <a:ext cx="1189428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6" grpId="0"/>
      <p:bldP spid="30" grpId="0"/>
      <p:bldP spid="31" grpId="0"/>
      <p:bldP spid="35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Autocorrelação de uma sinusoide</a:t>
            </a:r>
          </a:p>
        </p:txBody>
      </p:sp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5314950" y="1479550"/>
          <a:ext cx="24971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" name="Equação" r:id="rId3" imgW="1587240" imgH="495000" progId="Equation.3">
                  <p:embed/>
                </p:oleObj>
              </mc:Choice>
              <mc:Fallback>
                <p:oleObj name="Equação" r:id="rId3" imgW="15872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479550"/>
                        <a:ext cx="249713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684213" y="1693863"/>
          <a:ext cx="24558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" name="Equação" r:id="rId5" imgW="1587240" imgH="228600" progId="Equation.3">
                  <p:embed/>
                </p:oleObj>
              </mc:Choice>
              <mc:Fallback>
                <p:oleObj name="Equação" r:id="rId5" imgW="1587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93863"/>
                        <a:ext cx="24558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642938" y="2565400"/>
          <a:ext cx="57292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" name="Equação" r:id="rId7" imgW="3543300" imgH="495300" progId="Equation.3">
                  <p:embed/>
                </p:oleObj>
              </mc:Choice>
              <mc:Fallback>
                <p:oleObj name="Equação" r:id="rId7" imgW="35433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65400"/>
                        <a:ext cx="572928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57327"/>
              </p:ext>
            </p:extLst>
          </p:nvPr>
        </p:nvGraphicFramePr>
        <p:xfrm>
          <a:off x="628650" y="3716338"/>
          <a:ext cx="53101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" name="Equação" r:id="rId9" imgW="3301920" imgH="495000" progId="Equation.3">
                  <p:embed/>
                </p:oleObj>
              </mc:Choice>
              <mc:Fallback>
                <p:oleObj name="Equação" r:id="rId9" imgW="330192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16338"/>
                        <a:ext cx="531018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9222" name="Object 12"/>
          <p:cNvGraphicFramePr>
            <a:graphicFrameLocks noChangeAspect="1"/>
          </p:cNvGraphicFramePr>
          <p:nvPr/>
        </p:nvGraphicFramePr>
        <p:xfrm>
          <a:off x="611188" y="4987925"/>
          <a:ext cx="226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2" name="Equação" r:id="rId11" imgW="1435100" imgH="419100" progId="Equation.3">
                  <p:embed/>
                </p:oleObj>
              </mc:Choice>
              <mc:Fallback>
                <p:oleObj name="Equação" r:id="rId11" imgW="14351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87925"/>
                        <a:ext cx="2260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3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937250" y="3776663"/>
          <a:ext cx="23066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Equação" r:id="rId13" imgW="1434960" imgH="457200" progId="Equation.3">
                  <p:embed/>
                </p:oleObj>
              </mc:Choice>
              <mc:Fallback>
                <p:oleObj name="Equação" r:id="rId13" imgW="143496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776663"/>
                        <a:ext cx="2306638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3492500" y="3932238"/>
            <a:ext cx="1727200" cy="3603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211638" y="3571875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pt-PT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Autocorrelação de uma sinusoide</a:t>
            </a:r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6" name="Object 16"/>
              <p:cNvSpPr txBox="1"/>
              <p:nvPr/>
            </p:nvSpPr>
            <p:spPr bwMode="auto">
              <a:xfrm>
                <a:off x="827088" y="2298700"/>
                <a:ext cx="2130425" cy="668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97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2298700"/>
                <a:ext cx="2130425" cy="668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8" name="Object 18"/>
              <p:cNvSpPr txBox="1"/>
              <p:nvPr/>
            </p:nvSpPr>
            <p:spPr bwMode="auto">
              <a:xfrm>
                <a:off x="827088" y="5251450"/>
                <a:ext cx="2673350" cy="769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97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5251450"/>
                <a:ext cx="2673350" cy="769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9" name="Object 19"/>
              <p:cNvSpPr txBox="1"/>
              <p:nvPr/>
            </p:nvSpPr>
            <p:spPr bwMode="auto">
              <a:xfrm>
                <a:off x="827088" y="1651000"/>
                <a:ext cx="2266950" cy="366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97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1651000"/>
                <a:ext cx="2266950" cy="366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5003800" y="3140075"/>
            <a:ext cx="35290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84888" y="1700213"/>
            <a:ext cx="0" cy="244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172450" y="314007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Symbol" pitchFamily="18" charset="2"/>
              </a:rPr>
              <a:t>t</a:t>
            </a:r>
          </a:p>
        </p:txBody>
      </p:sp>
      <p:sp>
        <p:nvSpPr>
          <p:cNvPr id="47" name="Arc 46"/>
          <p:cNvSpPr/>
          <p:nvPr/>
        </p:nvSpPr>
        <p:spPr>
          <a:xfrm>
            <a:off x="5580063" y="2338388"/>
            <a:ext cx="1008062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9" name="Arc 48"/>
          <p:cNvSpPr/>
          <p:nvPr/>
        </p:nvSpPr>
        <p:spPr>
          <a:xfrm flipH="1">
            <a:off x="5580063" y="2338388"/>
            <a:ext cx="1008062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Arc 49"/>
          <p:cNvSpPr/>
          <p:nvPr/>
        </p:nvSpPr>
        <p:spPr>
          <a:xfrm flipV="1">
            <a:off x="6588125" y="2347913"/>
            <a:ext cx="1008063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2" name="Arc 51"/>
          <p:cNvSpPr/>
          <p:nvPr/>
        </p:nvSpPr>
        <p:spPr>
          <a:xfrm flipH="1" flipV="1">
            <a:off x="6588125" y="2347913"/>
            <a:ext cx="1008063" cy="1584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6229350" y="1628775"/>
          <a:ext cx="13668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ção" r:id="rId6" imgW="1054080" imgH="228600" progId="Equation.3">
                  <p:embed/>
                </p:oleObj>
              </mc:Choice>
              <mc:Fallback>
                <p:oleObj name="Equação" r:id="rId6" imgW="10540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1628775"/>
                        <a:ext cx="13668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Connector 53"/>
          <p:cNvCxnSpPr/>
          <p:nvPr/>
        </p:nvCxnSpPr>
        <p:spPr>
          <a:xfrm flipV="1">
            <a:off x="6300788" y="2419350"/>
            <a:ext cx="0" cy="72072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56325" y="3140075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i="1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48375" y="2419350"/>
            <a:ext cx="25241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84888" y="1987550"/>
            <a:ext cx="2746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27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Object 38"/>
              <p:cNvSpPr txBox="1"/>
              <p:nvPr/>
            </p:nvSpPr>
            <p:spPr bwMode="auto">
              <a:xfrm>
                <a:off x="827088" y="3190875"/>
                <a:ext cx="2386012" cy="6699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206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3190875"/>
                <a:ext cx="2386012" cy="6699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00788" y="2203450"/>
            <a:ext cx="452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>
                <a:latin typeface="Times New Roman" pitchFamily="18" charset="0"/>
                <a:cs typeface="Times New Roman" pitchFamily="18" charset="0"/>
              </a:rPr>
              <a:t>r[1]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7"/>
              <p:cNvSpPr txBox="1"/>
              <p:nvPr/>
            </p:nvSpPr>
            <p:spPr bwMode="auto">
              <a:xfrm>
                <a:off x="782638" y="4170363"/>
                <a:ext cx="3502025" cy="7731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𝑘𝑇𝑠</m:t>
                          </m:r>
                        </m:sub>
                      </m:sSub>
                      <m:r>
                        <a:rPr lang="pt-P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P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P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638" y="4170363"/>
                <a:ext cx="3502025" cy="7731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  <p:bldP spid="32" grpId="0"/>
      <p:bldP spid="4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503</Words>
  <Application>Microsoft Office PowerPoint</Application>
  <PresentationFormat>On-screen Show (4:3)</PresentationFormat>
  <Paragraphs>128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Times New Roman</vt:lpstr>
      <vt:lpstr>Default Design</vt:lpstr>
      <vt:lpstr>Equação</vt:lpstr>
      <vt:lpstr>Sistemas de Comunicação Digital   Produto Interno Autocorrelação  Carlos Meneses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Fim</vt:lpstr>
    </vt:vector>
  </TitlesOfParts>
  <Company>ISEL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 Comunicação Digital</dc:title>
  <dc:creator>cmeneses</dc:creator>
  <cp:lastModifiedBy>Carlos Meneses</cp:lastModifiedBy>
  <cp:revision>262</cp:revision>
  <dcterms:created xsi:type="dcterms:W3CDTF">2008-09-10T08:37:19Z</dcterms:created>
  <dcterms:modified xsi:type="dcterms:W3CDTF">2021-03-22T09:14:32Z</dcterms:modified>
</cp:coreProperties>
</file>