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337" r:id="rId3"/>
    <p:sldId id="338" r:id="rId4"/>
    <p:sldId id="339" r:id="rId5"/>
    <p:sldId id="340" r:id="rId6"/>
    <p:sldId id="341" r:id="rId7"/>
    <p:sldId id="318" r:id="rId8"/>
    <p:sldId id="319" r:id="rId9"/>
    <p:sldId id="315" r:id="rId10"/>
    <p:sldId id="350" r:id="rId11"/>
  </p:sldIdLst>
  <p:sldSz cx="9144000" cy="6858000" type="screen4x3"/>
  <p:notesSz cx="7315200" cy="9601200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>
      <p:cViewPr varScale="1">
        <p:scale>
          <a:sx n="114" d="100"/>
          <a:sy n="114" d="100"/>
        </p:scale>
        <p:origin x="576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637EE90-6032-4B52-8111-A3D256870BE2}" type="datetimeFigureOut">
              <a:rPr lang="pt-PT"/>
              <a:pPr>
                <a:defRPr/>
              </a:pPr>
              <a:t>08/03/2022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PT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5796ABA-1F1C-42B5-9B83-7399565F6D97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0794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8E969-9EB7-4E28-8053-CB02766F6E19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3C564-BE3A-4FB8-A4C1-EF2C7B71149D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1CCDB-F11B-4F38-BA5D-C09A88D55A83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9CD18-CE33-418C-BE1E-0675744369DD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45250-4DB4-4007-8820-730BE397F9E1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81A8F-BAB7-4334-A2E9-3E4F8FEF4469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C28A3-21D2-4D02-A80A-5EEE33D5F701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4501F-F143-4D24-B490-64B63A38C42C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F235F-3D28-4798-AD26-4DCDA0C12F1A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03170-4799-4693-86AB-E69806C8B531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EEAF3-1AA7-4BDE-90F7-8D10A18B061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CCF7A36-287D-438F-A70F-061A8089902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7.wmf"/><Relationship Id="rId21" Type="http://schemas.openxmlformats.org/officeDocument/2006/relationships/image" Target="NUL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slideLayout" Target="../slideLayouts/slideLayout1.xml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NUL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24" Type="http://schemas.openxmlformats.org/officeDocument/2006/relationships/image" Target="NULL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23" Type="http://schemas.openxmlformats.org/officeDocument/2006/relationships/image" Target="NULL"/><Relationship Id="rId28" Type="http://schemas.openxmlformats.org/officeDocument/2006/relationships/image" Target="NULL"/><Relationship Id="rId10" Type="http://schemas.openxmlformats.org/officeDocument/2006/relationships/oleObject" Target="../embeddings/oleObject4.bin"/><Relationship Id="rId19" Type="http://schemas.openxmlformats.org/officeDocument/2006/relationships/image" Target="NULL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Relationship Id="rId22" Type="http://schemas.openxmlformats.org/officeDocument/2006/relationships/image" Target="NULL"/><Relationship Id="rId27" Type="http://schemas.openxmlformats.org/officeDocument/2006/relationships/image" Target="NULL"/><Relationship Id="rId30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7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3" Type="http://schemas.openxmlformats.org/officeDocument/2006/relationships/image" Target="../media/image32.png"/><Relationship Id="rId12" Type="http://schemas.openxmlformats.org/officeDocument/2006/relationships/image" Target="../media/image35.png"/><Relationship Id="rId17" Type="http://schemas.openxmlformats.org/officeDocument/2006/relationships/image" Target="../media/image140.png"/><Relationship Id="rId2" Type="http://schemas.openxmlformats.org/officeDocument/2006/relationships/image" Target="../media/image31.png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wmf"/><Relationship Id="rId5" Type="http://schemas.openxmlformats.org/officeDocument/2006/relationships/image" Target="../media/image34.png"/><Relationship Id="rId15" Type="http://schemas.openxmlformats.org/officeDocument/2006/relationships/image" Target="../media/image38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33475"/>
            <a:ext cx="8229600" cy="3735388"/>
          </a:xfrm>
        </p:spPr>
        <p:txBody>
          <a:bodyPr/>
          <a:lstStyle/>
          <a:p>
            <a:pPr eaLnBrk="1" hangingPunct="1"/>
            <a:r>
              <a:rPr lang="pt-PT" sz="3600" dirty="0"/>
              <a:t>Sistemas de Comunicação Digital</a:t>
            </a:r>
            <a:br>
              <a:rPr lang="pt-PT" sz="3600" dirty="0"/>
            </a:br>
            <a:br>
              <a:rPr lang="pt-PT" sz="3600" dirty="0"/>
            </a:br>
            <a:br>
              <a:rPr lang="pt-PT" sz="3600" dirty="0"/>
            </a:br>
            <a:r>
              <a:rPr lang="pt-PT" sz="3600" dirty="0"/>
              <a:t>Produto Interno</a:t>
            </a:r>
            <a:br>
              <a:rPr lang="pt-PT" sz="3600" dirty="0"/>
            </a:br>
            <a:r>
              <a:rPr lang="pt-PT" sz="3600" dirty="0" err="1"/>
              <a:t>Autocorrelação</a:t>
            </a:r>
            <a:br>
              <a:rPr lang="pt-PT" sz="3600" dirty="0"/>
            </a:br>
            <a:br>
              <a:rPr lang="pt-PT" sz="3600" dirty="0"/>
            </a:br>
            <a:r>
              <a:rPr lang="pt-PT" sz="3600" dirty="0"/>
              <a:t>Carlos Meneses</a:t>
            </a:r>
          </a:p>
        </p:txBody>
      </p:sp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355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708275"/>
            <a:ext cx="8229600" cy="1143000"/>
          </a:xfrm>
        </p:spPr>
        <p:txBody>
          <a:bodyPr/>
          <a:lstStyle/>
          <a:p>
            <a:pPr eaLnBrk="1" hangingPunct="1"/>
            <a:r>
              <a:rPr lang="pt-PT" sz="9600"/>
              <a:t>Fim</a:t>
            </a:r>
          </a:p>
        </p:txBody>
      </p:sp>
      <p:sp>
        <p:nvSpPr>
          <p:cNvPr id="2765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5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5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5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6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6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6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6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6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6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6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6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6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71" name="Slide Number Placeholder 2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CF007E-8FED-4AD8-BC4F-B12B0F27B464}" type="slidenum">
              <a:rPr lang="pt-PT" smtClean="0"/>
              <a:pPr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542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1485164" y="260808"/>
            <a:ext cx="61722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3600" dirty="0">
                <a:solidFill>
                  <a:schemeClr val="tx2"/>
                </a:solidFill>
              </a:rPr>
              <a:t>Produto interno entre sinais</a:t>
            </a:r>
          </a:p>
        </p:txBody>
      </p:sp>
      <p:sp>
        <p:nvSpPr>
          <p:cNvPr id="6164" name="Rectangle 2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165" name="Rectangle 8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166" name="Rectangle 6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570450" y="2116728"/>
            <a:ext cx="135016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570450" y="2116729"/>
            <a:ext cx="588169" cy="59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70450" y="1826217"/>
            <a:ext cx="1350169" cy="2917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920618" y="1822644"/>
            <a:ext cx="0" cy="3024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Object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5261" y="2026241"/>
            <a:ext cx="108347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Straight Connector 25"/>
          <p:cNvCxnSpPr/>
          <p:nvPr/>
        </p:nvCxnSpPr>
        <p:spPr>
          <a:xfrm>
            <a:off x="5868105" y="2054817"/>
            <a:ext cx="0" cy="67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8" name="Rectangle 20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189" name="Rectangle 22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190" name="Rectangle 24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191" name="Rectangle 26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192" name="Rectangle 28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4706823" y="2561347"/>
            <a:ext cx="378075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Representar o sinal </a:t>
            </a:r>
            <a:r>
              <a:rPr lang="pt-PT" i="1" dirty="0">
                <a:latin typeface="Times New Roman" pitchFamily="18" charset="0"/>
                <a:cs typeface="Times New Roman" pitchFamily="18" charset="0"/>
              </a:rPr>
              <a:t>     ,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 à custa do  sinal        , com o menor erro possível,</a:t>
            </a:r>
          </a:p>
        </p:txBody>
      </p:sp>
      <p:cxnSp>
        <p:nvCxnSpPr>
          <p:cNvPr id="58" name="Straight Connector 57"/>
          <p:cNvCxnSpPr>
            <a:cxnSpLocks/>
          </p:cNvCxnSpPr>
          <p:nvPr/>
        </p:nvCxnSpPr>
        <p:spPr>
          <a:xfrm>
            <a:off x="4604604" y="2010819"/>
            <a:ext cx="0" cy="4176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4064" name="Object 32"/>
          <p:cNvGraphicFramePr>
            <a:graphicFrameLocks noChangeAspect="1"/>
          </p:cNvGraphicFramePr>
          <p:nvPr/>
        </p:nvGraphicFramePr>
        <p:xfrm>
          <a:off x="6597199" y="2638912"/>
          <a:ext cx="321469" cy="260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4" name="Equação" r:id="rId4" imgW="266400" imgH="215640" progId="Equation.3">
                  <p:embed/>
                </p:oleObj>
              </mc:Choice>
              <mc:Fallback>
                <p:oleObj name="Equação" r:id="rId4" imgW="266400" imgH="215640" progId="Equation.3">
                  <p:embed/>
                  <p:pic>
                    <p:nvPicPr>
                      <p:cNvPr id="4406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199" y="2638912"/>
                        <a:ext cx="321469" cy="260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5" name="Object 33"/>
          <p:cNvGraphicFramePr>
            <a:graphicFrameLocks noChangeAspect="1"/>
          </p:cNvGraphicFramePr>
          <p:nvPr/>
        </p:nvGraphicFramePr>
        <p:xfrm>
          <a:off x="5289002" y="2906915"/>
          <a:ext cx="351234" cy="259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5" name="Equação" r:id="rId6" imgW="291960" imgH="215640" progId="Equation.3">
                  <p:embed/>
                </p:oleObj>
              </mc:Choice>
              <mc:Fallback>
                <p:oleObj name="Equação" r:id="rId6" imgW="291960" imgH="215640" progId="Equation.3">
                  <p:embed/>
                  <p:pic>
                    <p:nvPicPr>
                      <p:cNvPr id="4406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002" y="2906915"/>
                        <a:ext cx="351234" cy="259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6" name="Rectangle 35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7" name="Rectangle 17"/>
          <p:cNvSpPr>
            <a:spLocks noChangeArrowheads="1"/>
          </p:cNvSpPr>
          <p:nvPr/>
        </p:nvSpPr>
        <p:spPr bwMode="auto">
          <a:xfrm>
            <a:off x="4733591" y="3564325"/>
            <a:ext cx="37807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Minimizando a energia do sinal de erro   </a:t>
            </a:r>
          </a:p>
        </p:txBody>
      </p:sp>
      <p:sp>
        <p:nvSpPr>
          <p:cNvPr id="6198" name="Rectangle 38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graphicFrame>
        <p:nvGraphicFramePr>
          <p:cNvPr id="44069" name="Object 37"/>
          <p:cNvGraphicFramePr>
            <a:graphicFrameLocks noChangeAspect="1"/>
          </p:cNvGraphicFramePr>
          <p:nvPr/>
        </p:nvGraphicFramePr>
        <p:xfrm>
          <a:off x="5044938" y="4000832"/>
          <a:ext cx="267176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6" name="Equação" r:id="rId8" imgW="2184400" imgH="469900" progId="Equation.3">
                  <p:embed/>
                </p:oleObj>
              </mc:Choice>
              <mc:Fallback>
                <p:oleObj name="Equação" r:id="rId8" imgW="2184400" imgH="469900" progId="Equation.3">
                  <p:embed/>
                  <p:pic>
                    <p:nvPicPr>
                      <p:cNvPr id="4406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4938" y="4000832"/>
                        <a:ext cx="2671763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9" name="Rectangle 40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graphicFrame>
        <p:nvGraphicFramePr>
          <p:cNvPr id="44071" name="Object 39"/>
          <p:cNvGraphicFramePr>
            <a:graphicFrameLocks noChangeAspect="1"/>
          </p:cNvGraphicFramePr>
          <p:nvPr/>
        </p:nvGraphicFramePr>
        <p:xfrm>
          <a:off x="4833264" y="4634745"/>
          <a:ext cx="35814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7" name="Equação" r:id="rId10" imgW="2946400" imgH="469900" progId="Equation.3">
                  <p:embed/>
                </p:oleObj>
              </mc:Choice>
              <mc:Fallback>
                <p:oleObj name="Equação" r:id="rId10" imgW="2946400" imgH="469900" progId="Equation.3">
                  <p:embed/>
                  <p:pic>
                    <p:nvPicPr>
                      <p:cNvPr id="4407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264" y="4634745"/>
                        <a:ext cx="3581400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0" name="Rectangle 44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graphicFrame>
        <p:nvGraphicFramePr>
          <p:cNvPr id="44075" name="Object 43"/>
          <p:cNvGraphicFramePr>
            <a:graphicFrameLocks noChangeAspect="1"/>
          </p:cNvGraphicFramePr>
          <p:nvPr/>
        </p:nvGraphicFramePr>
        <p:xfrm>
          <a:off x="5264004" y="5124706"/>
          <a:ext cx="240506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8" name="Equação" r:id="rId12" imgW="1968500" imgH="469900" progId="Equation.3">
                  <p:embed/>
                </p:oleObj>
              </mc:Choice>
              <mc:Fallback>
                <p:oleObj name="Equação" r:id="rId12" imgW="1968500" imgH="469900" progId="Equation.3">
                  <p:embed/>
                  <p:pic>
                    <p:nvPicPr>
                      <p:cNvPr id="44075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4004" y="5124706"/>
                        <a:ext cx="2405063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1" name="Rectangle 48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202" name="Rectangle 52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205" name="Rectangle 56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207" name="Rectangle 60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208" name="Rectangle 67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graphicFrame>
        <p:nvGraphicFramePr>
          <p:cNvPr id="6210" name="Object 66"/>
          <p:cNvGraphicFramePr>
            <a:graphicFrameLocks noChangeAspect="1"/>
          </p:cNvGraphicFramePr>
          <p:nvPr/>
        </p:nvGraphicFramePr>
        <p:xfrm>
          <a:off x="8487576" y="3631679"/>
          <a:ext cx="347663" cy="258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9" name="Equação" r:id="rId14" imgW="291847" imgH="215713" progId="Equation.3">
                  <p:embed/>
                </p:oleObj>
              </mc:Choice>
              <mc:Fallback>
                <p:oleObj name="Equação" r:id="rId14" imgW="291847" imgH="215713" progId="Equation.3">
                  <p:embed/>
                  <p:pic>
                    <p:nvPicPr>
                      <p:cNvPr id="621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7576" y="3631679"/>
                        <a:ext cx="347663" cy="2583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5732A78-F4E3-4E21-818F-1CEDD3036D23}"/>
              </a:ext>
            </a:extLst>
          </p:cNvPr>
          <p:cNvCxnSpPr/>
          <p:nvPr/>
        </p:nvCxnSpPr>
        <p:spPr>
          <a:xfrm>
            <a:off x="1416131" y="2026926"/>
            <a:ext cx="135016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8C84E87-4368-4DB8-AD69-E1B5D8215BD2}"/>
              </a:ext>
            </a:extLst>
          </p:cNvPr>
          <p:cNvCxnSpPr/>
          <p:nvPr/>
        </p:nvCxnSpPr>
        <p:spPr>
          <a:xfrm flipV="1">
            <a:off x="1416131" y="2026925"/>
            <a:ext cx="586978" cy="59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694F090-5047-41BD-9C69-DEE5B31613F8}"/>
              </a:ext>
            </a:extLst>
          </p:cNvPr>
          <p:cNvCxnSpPr/>
          <p:nvPr/>
        </p:nvCxnSpPr>
        <p:spPr>
          <a:xfrm flipV="1">
            <a:off x="1416131" y="1736413"/>
            <a:ext cx="1350169" cy="2905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904A306-96EB-4398-800B-D633694C5E19}"/>
              </a:ext>
            </a:extLst>
          </p:cNvPr>
          <p:cNvCxnSpPr/>
          <p:nvPr/>
        </p:nvCxnSpPr>
        <p:spPr>
          <a:xfrm flipV="1">
            <a:off x="2766299" y="1732843"/>
            <a:ext cx="0" cy="3024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0A8B382-0C01-4FB5-A989-8E5F3021BAB7}"/>
              </a:ext>
            </a:extLst>
          </p:cNvPr>
          <p:cNvCxnSpPr/>
          <p:nvPr/>
        </p:nvCxnSpPr>
        <p:spPr>
          <a:xfrm>
            <a:off x="1739980" y="1965013"/>
            <a:ext cx="0" cy="66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Object 6">
            <a:extLst>
              <a:ext uri="{FF2B5EF4-FFF2-40B4-BE49-F238E27FC236}">
                <a16:creationId xmlns:a16="http://schemas.microsoft.com/office/drawing/2014/main" id="{52F02452-0411-4F3E-B363-D091AEC39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559" y="1923342"/>
            <a:ext cx="108347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Rectangle 17">
            <a:extLst>
              <a:ext uri="{FF2B5EF4-FFF2-40B4-BE49-F238E27FC236}">
                <a16:creationId xmlns:a16="http://schemas.microsoft.com/office/drawing/2014/main" id="{87D56EB0-808B-4339-B07F-01B539A32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100" y="2534853"/>
            <a:ext cx="36401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Representar o vetor     , à custa do vetor      , com o menor erro possível,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92790E9-4019-4274-84A8-2673161FD682}"/>
                  </a:ext>
                </a:extLst>
              </p:cNvPr>
              <p:cNvSpPr/>
              <p:nvPr/>
            </p:nvSpPr>
            <p:spPr>
              <a:xfrm>
                <a:off x="2409936" y="1453461"/>
                <a:ext cx="27598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92790E9-4019-4274-84A8-2673161FD6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936" y="1453461"/>
                <a:ext cx="275989" cy="369332"/>
              </a:xfrm>
              <a:prstGeom prst="rect">
                <a:avLst/>
              </a:prstGeom>
              <a:blipFill>
                <a:blip r:embed="rId16"/>
                <a:stretch>
                  <a:fillRect t="-21311" r="-2391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AD8B8FC-D347-44B7-9000-CC542CD2ACDF}"/>
                  </a:ext>
                </a:extLst>
              </p:cNvPr>
              <p:cNvSpPr/>
              <p:nvPr/>
            </p:nvSpPr>
            <p:spPr>
              <a:xfrm>
                <a:off x="773208" y="5661248"/>
                <a:ext cx="3102131" cy="68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〈"/>
                              <m:endChr m:val="〉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〈"/>
                              <m:endChr m:val="〉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⃗"/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pt-PT" i="0">
                                  <a:latin typeface="Cambria Math" panose="02040503050406030204" pitchFamily="18" charset="0"/>
                                </a:rPr>
                                <m:t>co</m:t>
                              </m:r>
                              <m:func>
                                <m:func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fName>
                                <m:e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AD8B8FC-D347-44B7-9000-CC542CD2AC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8" y="5661248"/>
                <a:ext cx="3102131" cy="6854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FF8DE8F-CC5F-444D-905A-814251E8B25C}"/>
                  </a:ext>
                </a:extLst>
              </p:cNvPr>
              <p:cNvSpPr/>
              <p:nvPr/>
            </p:nvSpPr>
            <p:spPr>
              <a:xfrm>
                <a:off x="2515748" y="2030111"/>
                <a:ext cx="6812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PT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pt-PT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FF8DE8F-CC5F-444D-905A-814251E8B2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748" y="2030111"/>
                <a:ext cx="681212" cy="369332"/>
              </a:xfrm>
              <a:prstGeom prst="rect">
                <a:avLst/>
              </a:prstGeom>
              <a:blipFill>
                <a:blip r:embed="rId18"/>
                <a:stretch>
                  <a:fillRect t="-21311" r="-2612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81478B1-009C-45DB-8900-048CCB7278E4}"/>
                  </a:ext>
                </a:extLst>
              </p:cNvPr>
              <p:cNvSpPr/>
              <p:nvPr/>
            </p:nvSpPr>
            <p:spPr>
              <a:xfrm>
                <a:off x="2726492" y="1673727"/>
                <a:ext cx="4578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pt-PT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81478B1-009C-45DB-8900-048CCB7278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492" y="1673727"/>
                <a:ext cx="457882" cy="369332"/>
              </a:xfrm>
              <a:prstGeom prst="rect">
                <a:avLst/>
              </a:prstGeom>
              <a:blipFill>
                <a:blip r:embed="rId19"/>
                <a:stretch>
                  <a:fillRect t="-21667" r="-24000" b="-1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1ED9A22-24DD-404C-A503-D801B34F115E}"/>
                  </a:ext>
                </a:extLst>
              </p:cNvPr>
              <p:cNvSpPr/>
              <p:nvPr/>
            </p:nvSpPr>
            <p:spPr>
              <a:xfrm>
                <a:off x="4130855" y="3576196"/>
                <a:ext cx="4578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pt-PT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1ED9A22-24DD-404C-A503-D801B34F11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855" y="3576196"/>
                <a:ext cx="457882" cy="369332"/>
              </a:xfrm>
              <a:prstGeom prst="rect">
                <a:avLst/>
              </a:prstGeom>
              <a:blipFill>
                <a:blip r:embed="rId20"/>
                <a:stretch>
                  <a:fillRect t="-21667" r="-22667" b="-1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E8FE706-0EE1-44A6-B07F-2CE5C31AD0EA}"/>
                  </a:ext>
                </a:extLst>
              </p:cNvPr>
              <p:cNvSpPr/>
              <p:nvPr/>
            </p:nvSpPr>
            <p:spPr>
              <a:xfrm>
                <a:off x="2475124" y="2528900"/>
                <a:ext cx="27598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E8FE706-0EE1-44A6-B07F-2CE5C31AD0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124" y="2528900"/>
                <a:ext cx="275989" cy="369332"/>
              </a:xfrm>
              <a:prstGeom prst="rect">
                <a:avLst/>
              </a:prstGeom>
              <a:blipFill>
                <a:blip r:embed="rId21"/>
                <a:stretch>
                  <a:fillRect t="-21667" r="-26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EFE5954-40A2-4859-9576-08AC12248965}"/>
                  </a:ext>
                </a:extLst>
              </p:cNvPr>
              <p:cNvSpPr/>
              <p:nvPr/>
            </p:nvSpPr>
            <p:spPr>
              <a:xfrm>
                <a:off x="1139662" y="2820168"/>
                <a:ext cx="450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pt-PT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EFE5954-40A2-4859-9576-08AC12248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662" y="2820168"/>
                <a:ext cx="450957" cy="369332"/>
              </a:xfrm>
              <a:prstGeom prst="rect">
                <a:avLst/>
              </a:prstGeom>
              <a:blipFill>
                <a:blip r:embed="rId22"/>
                <a:stretch>
                  <a:fillRect t="-21667" r="-21622" b="-1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7CECD11-B32E-4AB6-A7D5-CFEDEEFB0C51}"/>
                  </a:ext>
                </a:extLst>
              </p:cNvPr>
              <p:cNvSpPr/>
              <p:nvPr/>
            </p:nvSpPr>
            <p:spPr>
              <a:xfrm>
                <a:off x="1327732" y="3197816"/>
                <a:ext cx="11097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PT" i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7CECD11-B32E-4AB6-A7D5-CFEDEEFB0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732" y="3197816"/>
                <a:ext cx="1109791" cy="369332"/>
              </a:xfrm>
              <a:prstGeom prst="rect">
                <a:avLst/>
              </a:prstGeom>
              <a:blipFill>
                <a:blip r:embed="rId23"/>
                <a:stretch>
                  <a:fillRect t="-21667" r="-15385" b="-1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17">
            <a:extLst>
              <a:ext uri="{FF2B5EF4-FFF2-40B4-BE49-F238E27FC236}">
                <a16:creationId xmlns:a16="http://schemas.microsoft.com/office/drawing/2014/main" id="{16DA114C-98B2-4C75-9019-F45A835FF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109" y="3583780"/>
            <a:ext cx="41972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Minimizando a norma do vetor de erro      .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1332DAF-D26A-4FB7-986A-BDCC5425E051}"/>
                  </a:ext>
                </a:extLst>
              </p:cNvPr>
              <p:cNvSpPr/>
              <p:nvPr/>
            </p:nvSpPr>
            <p:spPr>
              <a:xfrm>
                <a:off x="6350073" y="1483920"/>
                <a:ext cx="6678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1332DAF-D26A-4FB7-986A-BDCC5425E0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73" y="1483920"/>
                <a:ext cx="667812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142493B-0CC4-42F2-B361-26068B0E59AD}"/>
                  </a:ext>
                </a:extLst>
              </p:cNvPr>
              <p:cNvSpPr/>
              <p:nvPr/>
            </p:nvSpPr>
            <p:spPr>
              <a:xfrm>
                <a:off x="5797377" y="2098601"/>
                <a:ext cx="739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142493B-0CC4-42F2-B361-26068B0E5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377" y="2098601"/>
                <a:ext cx="739561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228DD53-C8BD-434D-9B5A-80BD56836E30}"/>
                  </a:ext>
                </a:extLst>
              </p:cNvPr>
              <p:cNvSpPr/>
              <p:nvPr/>
            </p:nvSpPr>
            <p:spPr>
              <a:xfrm>
                <a:off x="1743407" y="2016537"/>
                <a:ext cx="450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pt-PT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228DD53-C8BD-434D-9B5A-80BD56836E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407" y="2016537"/>
                <a:ext cx="450957" cy="369332"/>
              </a:xfrm>
              <a:prstGeom prst="rect">
                <a:avLst/>
              </a:prstGeom>
              <a:blipFill>
                <a:blip r:embed="rId26"/>
                <a:stretch>
                  <a:fillRect t="-21667" r="-21622" b="-1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BB515D-C60D-4060-AF86-AF774311E36A}"/>
                  </a:ext>
                </a:extLst>
              </p:cNvPr>
              <p:cNvSpPr/>
              <p:nvPr/>
            </p:nvSpPr>
            <p:spPr>
              <a:xfrm>
                <a:off x="6965672" y="1826153"/>
                <a:ext cx="7464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BB515D-C60D-4060-AF86-AF774311E3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672" y="1826153"/>
                <a:ext cx="746486" cy="369332"/>
              </a:xfrm>
              <a:prstGeom prst="rect">
                <a:avLst/>
              </a:prstGeom>
              <a:blipFill>
                <a:blip r:embed="rId2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0E5A7E0-3662-43CD-89AB-2E5820022560}"/>
                  </a:ext>
                </a:extLst>
              </p:cNvPr>
              <p:cNvSpPr/>
              <p:nvPr/>
            </p:nvSpPr>
            <p:spPr>
              <a:xfrm>
                <a:off x="5705140" y="5614667"/>
                <a:ext cx="2324675" cy="8341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subSup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subSup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pt-PT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0E5A7E0-3662-43CD-89AB-2E5820022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140" y="5614667"/>
                <a:ext cx="2324675" cy="83413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F2AC82-6E29-434E-B19F-B26E1311000D}"/>
                  </a:ext>
                </a:extLst>
              </p:cNvPr>
              <p:cNvSpPr/>
              <p:nvPr/>
            </p:nvSpPr>
            <p:spPr>
              <a:xfrm>
                <a:off x="6456274" y="2077994"/>
                <a:ext cx="9698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F2AC82-6E29-434E-B19F-B26E131100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274" y="2077994"/>
                <a:ext cx="969816" cy="369332"/>
              </a:xfrm>
              <a:prstGeom prst="rect">
                <a:avLst/>
              </a:prstGeom>
              <a:blipFill>
                <a:blip r:embed="rId2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39D00DA-A215-4B50-80F9-D9138723B1AC}"/>
                  </a:ext>
                </a:extLst>
              </p:cNvPr>
              <p:cNvSpPr/>
              <p:nvPr/>
            </p:nvSpPr>
            <p:spPr>
              <a:xfrm>
                <a:off x="5864534" y="3194376"/>
                <a:ext cx="16870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39D00DA-A215-4B50-80F9-D9138723B1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534" y="3194376"/>
                <a:ext cx="1687000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Slide Number Placeholder 12">
            <a:extLst>
              <a:ext uri="{FF2B5EF4-FFF2-40B4-BE49-F238E27FC236}">
                <a16:creationId xmlns:a16="http://schemas.microsoft.com/office/drawing/2014/main" id="{9F7A316D-A233-4EB8-8945-50D6862D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756D71C6-BFA5-4A68-8B9A-B13FFDC9FB3A}" type="slidenum">
              <a:rPr lang="pt-PT" smtClean="0"/>
              <a:pPr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956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7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2" grpId="0"/>
      <p:bldP spid="3" grpId="0"/>
      <p:bldP spid="83" grpId="0"/>
      <p:bldP spid="5" grpId="0"/>
      <p:bldP spid="6" grpId="0"/>
      <p:bldP spid="4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2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7178" name="Rectangle 8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7179" name="Rectangle 6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34986" y="2730906"/>
            <a:ext cx="135016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434986" y="2730907"/>
            <a:ext cx="588169" cy="59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434986" y="1684346"/>
            <a:ext cx="1350169" cy="1047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434985" y="2217746"/>
            <a:ext cx="0" cy="5191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434985" y="1678394"/>
            <a:ext cx="0" cy="10465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85154" y="1678394"/>
            <a:ext cx="0" cy="104655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434986" y="1684346"/>
            <a:ext cx="1350169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4225605" y="1251117"/>
            <a:ext cx="21477" cy="5491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93" name="Rectangle 2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7194" name="Rectangle 4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7195" name="Rectangle 8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7196" name="Rectangle 10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462397" y="2784471"/>
            <a:ext cx="135016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462397" y="2784472"/>
            <a:ext cx="588169" cy="71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462397" y="1737912"/>
            <a:ext cx="1350169" cy="1047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462396" y="2271311"/>
            <a:ext cx="0" cy="5191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462396" y="1731958"/>
            <a:ext cx="0" cy="1047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812565" y="1731958"/>
            <a:ext cx="0" cy="104775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462397" y="1737912"/>
            <a:ext cx="1350169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91077" y="4105588"/>
            <a:ext cx="38886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O vetor original pode ser recuperado de:  </a:t>
            </a:r>
          </a:p>
        </p:txBody>
      </p:sp>
      <p:sp>
        <p:nvSpPr>
          <p:cNvPr id="42" name="Rectangle 17"/>
          <p:cNvSpPr>
            <a:spLocks noChangeArrowheads="1"/>
          </p:cNvSpPr>
          <p:nvPr/>
        </p:nvSpPr>
        <p:spPr bwMode="auto">
          <a:xfrm>
            <a:off x="139011" y="5357226"/>
            <a:ext cx="22317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Teorema de Pitágoras:</a:t>
            </a:r>
          </a:p>
        </p:txBody>
      </p:sp>
      <p:sp>
        <p:nvSpPr>
          <p:cNvPr id="43" name="Rectangle 17"/>
          <p:cNvSpPr>
            <a:spLocks noChangeArrowheads="1"/>
          </p:cNvSpPr>
          <p:nvPr/>
        </p:nvSpPr>
        <p:spPr bwMode="auto">
          <a:xfrm>
            <a:off x="4248150" y="4128952"/>
            <a:ext cx="45003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O sinal original pode ser recuperado de:  </a:t>
            </a:r>
          </a:p>
        </p:txBody>
      </p:sp>
      <p:sp>
        <p:nvSpPr>
          <p:cNvPr id="7212" name="Rectangle 14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4225953" y="5386607"/>
            <a:ext cx="22565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Teorema  de </a:t>
            </a:r>
            <a:r>
              <a:rPr lang="pt-PT" dirty="0" err="1">
                <a:latin typeface="Times New Roman" pitchFamily="18" charset="0"/>
                <a:cs typeface="Times New Roman" pitchFamily="18" charset="0"/>
              </a:rPr>
              <a:t>Parseval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7214" name="Rectangle 18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46DF64E-DCD5-4A07-ACF5-DB42F3169DF5}"/>
                  </a:ext>
                </a:extLst>
              </p:cNvPr>
              <p:cNvSpPr/>
              <p:nvPr/>
            </p:nvSpPr>
            <p:spPr>
              <a:xfrm>
                <a:off x="6558255" y="2769170"/>
                <a:ext cx="9698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46DF64E-DCD5-4A07-ACF5-DB42F3169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255" y="2769170"/>
                <a:ext cx="96981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AFDF3D1-6465-4C04-954F-58D3F4CCB408}"/>
                  </a:ext>
                </a:extLst>
              </p:cNvPr>
              <p:cNvSpPr/>
              <p:nvPr/>
            </p:nvSpPr>
            <p:spPr>
              <a:xfrm>
                <a:off x="5594436" y="2805451"/>
                <a:ext cx="739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AFDF3D1-6465-4C04-954F-58D3F4CCB4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436" y="2805451"/>
                <a:ext cx="7395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C1C81CB-0939-46F3-A0EC-384DB884E8D2}"/>
                  </a:ext>
                </a:extLst>
              </p:cNvPr>
              <p:cNvSpPr/>
              <p:nvPr/>
            </p:nvSpPr>
            <p:spPr>
              <a:xfrm>
                <a:off x="4545189" y="1593186"/>
                <a:ext cx="9804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C1C81CB-0939-46F3-A0EC-384DB884E8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189" y="1593186"/>
                <a:ext cx="9804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F6A449-15EA-4267-9AAA-8B0A987EDA2A}"/>
                  </a:ext>
                </a:extLst>
              </p:cNvPr>
              <p:cNvSpPr/>
              <p:nvPr/>
            </p:nvSpPr>
            <p:spPr>
              <a:xfrm>
                <a:off x="4757229" y="2101115"/>
                <a:ext cx="7448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PT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F6A449-15EA-4267-9AAA-8B0A987ED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229" y="2101115"/>
                <a:ext cx="744884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6F4A79F-E472-42C8-A17D-D6D67CE8A486}"/>
                  </a:ext>
                </a:extLst>
              </p:cNvPr>
              <p:cNvSpPr/>
              <p:nvPr/>
            </p:nvSpPr>
            <p:spPr>
              <a:xfrm>
                <a:off x="1741077" y="2694558"/>
                <a:ext cx="450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6F4A79F-E472-42C8-A17D-D6D67CE8A4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077" y="2694558"/>
                <a:ext cx="45095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F4D04E8-B521-4F66-B84C-43ED6924115A}"/>
                  </a:ext>
                </a:extLst>
              </p:cNvPr>
              <p:cNvSpPr/>
              <p:nvPr/>
            </p:nvSpPr>
            <p:spPr>
              <a:xfrm>
                <a:off x="2506597" y="2710058"/>
                <a:ext cx="6812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F4D04E8-B521-4F66-B84C-43ED69241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597" y="2710058"/>
                <a:ext cx="681212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CBE6A40-90D1-472A-9939-D23BC9C6FA2A}"/>
                  </a:ext>
                </a:extLst>
              </p:cNvPr>
              <p:cNvSpPr/>
              <p:nvPr/>
            </p:nvSpPr>
            <p:spPr>
              <a:xfrm>
                <a:off x="797073" y="1472873"/>
                <a:ext cx="6918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CBE6A40-90D1-472A-9939-D23BC9C6F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73" y="1472873"/>
                <a:ext cx="691856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5C9D389-D457-44B2-AD01-B7E27C8944F5}"/>
                  </a:ext>
                </a:extLst>
              </p:cNvPr>
              <p:cNvSpPr/>
              <p:nvPr/>
            </p:nvSpPr>
            <p:spPr>
              <a:xfrm>
                <a:off x="6180876" y="1325235"/>
                <a:ext cx="26943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5C9D389-D457-44B2-AD01-B7E27C894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876" y="1325235"/>
                <a:ext cx="26943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6C8EA29-ACDD-4674-B85C-F672D4608877}"/>
                  </a:ext>
                </a:extLst>
              </p:cNvPr>
              <p:cNvSpPr/>
              <p:nvPr/>
            </p:nvSpPr>
            <p:spPr>
              <a:xfrm>
                <a:off x="604260" y="3260624"/>
                <a:ext cx="3179845" cy="6855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〈"/>
                              <m:endChr m:val="〉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〈"/>
                              <m:endChr m:val="〉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⃗"/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pt-PT" i="0">
                                  <a:latin typeface="Cambria Math" panose="02040503050406030204" pitchFamily="18" charset="0"/>
                                </a:rPr>
                                <m:t>co</m:t>
                              </m:r>
                              <m:func>
                                <m:func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fName>
                                <m:e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6C8EA29-ACDD-4674-B85C-F672D4608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60" y="3260624"/>
                <a:ext cx="3179845" cy="6855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2C9674-13C2-4116-A552-37A00E0D5E0A}"/>
              </a:ext>
            </a:extLst>
          </p:cNvPr>
          <p:cNvCxnSpPr/>
          <p:nvPr/>
        </p:nvCxnSpPr>
        <p:spPr>
          <a:xfrm>
            <a:off x="5464533" y="2784471"/>
            <a:ext cx="135016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99402FB-B165-4004-BC5C-C2EA8A72BC1F}"/>
              </a:ext>
            </a:extLst>
          </p:cNvPr>
          <p:cNvCxnSpPr/>
          <p:nvPr/>
        </p:nvCxnSpPr>
        <p:spPr>
          <a:xfrm flipV="1">
            <a:off x="5464533" y="2784472"/>
            <a:ext cx="588169" cy="71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953715-5674-4C9C-858B-F352F4B30618}"/>
              </a:ext>
            </a:extLst>
          </p:cNvPr>
          <p:cNvCxnSpPr/>
          <p:nvPr/>
        </p:nvCxnSpPr>
        <p:spPr>
          <a:xfrm flipV="1">
            <a:off x="5464533" y="1737912"/>
            <a:ext cx="1350169" cy="1047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2BD5663-5775-4155-9901-0DD9129EDF9F}"/>
              </a:ext>
            </a:extLst>
          </p:cNvPr>
          <p:cNvCxnSpPr/>
          <p:nvPr/>
        </p:nvCxnSpPr>
        <p:spPr>
          <a:xfrm flipV="1">
            <a:off x="5464532" y="2271311"/>
            <a:ext cx="0" cy="5191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1353380-0EE3-477D-AD5E-BCD12EFC0685}"/>
              </a:ext>
            </a:extLst>
          </p:cNvPr>
          <p:cNvCxnSpPr/>
          <p:nvPr/>
        </p:nvCxnSpPr>
        <p:spPr>
          <a:xfrm flipV="1">
            <a:off x="5464532" y="1731958"/>
            <a:ext cx="0" cy="1047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00A1F32-2DD3-48EF-BE5D-4A8874A05B8C}"/>
              </a:ext>
            </a:extLst>
          </p:cNvPr>
          <p:cNvCxnSpPr/>
          <p:nvPr/>
        </p:nvCxnSpPr>
        <p:spPr>
          <a:xfrm>
            <a:off x="6814701" y="1731958"/>
            <a:ext cx="0" cy="104775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9656EA1-000B-4924-A4F3-D84E8DDE87FC}"/>
              </a:ext>
            </a:extLst>
          </p:cNvPr>
          <p:cNvCxnSpPr/>
          <p:nvPr/>
        </p:nvCxnSpPr>
        <p:spPr>
          <a:xfrm flipH="1">
            <a:off x="5464533" y="1737912"/>
            <a:ext cx="1350169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1009E99-9204-4EAB-BC0E-ED6FB0EC02FD}"/>
                  </a:ext>
                </a:extLst>
              </p:cNvPr>
              <p:cNvSpPr/>
              <p:nvPr/>
            </p:nvSpPr>
            <p:spPr>
              <a:xfrm>
                <a:off x="5763047" y="4470016"/>
                <a:ext cx="2099036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1009E99-9204-4EAB-BC0E-ED6FB0EC0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047" y="4470016"/>
                <a:ext cx="2099036" cy="87120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86A2012-E891-45C5-9263-0D95723DE627}"/>
                  </a:ext>
                </a:extLst>
              </p:cNvPr>
              <p:cNvSpPr/>
              <p:nvPr/>
            </p:nvSpPr>
            <p:spPr>
              <a:xfrm>
                <a:off x="5703650" y="5637802"/>
                <a:ext cx="3152530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86A2012-E891-45C5-9263-0D95723DE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650" y="5637802"/>
                <a:ext cx="3152530" cy="87120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D67E05C-6144-402F-A84E-2FB4ADB3CFAC}"/>
                  </a:ext>
                </a:extLst>
              </p:cNvPr>
              <p:cNvSpPr/>
              <p:nvPr/>
            </p:nvSpPr>
            <p:spPr>
              <a:xfrm>
                <a:off x="2064735" y="5618139"/>
                <a:ext cx="2028632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D67E05C-6144-402F-A84E-2FB4ADB3C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735" y="5618139"/>
                <a:ext cx="2028632" cy="87120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78C7EC-DB39-4721-80FD-D93B44E9273F}"/>
                  </a:ext>
                </a:extLst>
              </p:cNvPr>
              <p:cNvSpPr/>
              <p:nvPr/>
            </p:nvSpPr>
            <p:spPr>
              <a:xfrm>
                <a:off x="2171785" y="1323406"/>
                <a:ext cx="18285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PT" i="1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PT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78C7EC-DB39-4721-80FD-D93B44E927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85" y="1323406"/>
                <a:ext cx="1828578" cy="369332"/>
              </a:xfrm>
              <a:prstGeom prst="rect">
                <a:avLst/>
              </a:prstGeom>
              <a:blipFill>
                <a:blip r:embed="rId14"/>
                <a:stretch>
                  <a:fillRect t="-21311" r="-933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F8D4834-7444-4D49-9E6C-FEA15D60367A}"/>
                  </a:ext>
                </a:extLst>
              </p:cNvPr>
              <p:cNvSpPr/>
              <p:nvPr/>
            </p:nvSpPr>
            <p:spPr>
              <a:xfrm>
                <a:off x="1365730" y="4392901"/>
                <a:ext cx="1521827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F8D4834-7444-4D49-9E6C-FEA15D6036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730" y="4392901"/>
                <a:ext cx="1521827" cy="87120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8CDD31E-1DFC-4FCA-8351-B533ADC937D4}"/>
                  </a:ext>
                </a:extLst>
              </p:cNvPr>
              <p:cNvSpPr/>
              <p:nvPr/>
            </p:nvSpPr>
            <p:spPr>
              <a:xfrm>
                <a:off x="993257" y="2086645"/>
                <a:ext cx="4562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8CDD31E-1DFC-4FCA-8351-B533ADC937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57" y="2086645"/>
                <a:ext cx="45627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584E7CE-6F0E-44F6-87AB-DADF84435E75}"/>
                  </a:ext>
                </a:extLst>
              </p:cNvPr>
              <p:cNvSpPr/>
              <p:nvPr/>
            </p:nvSpPr>
            <p:spPr>
              <a:xfrm>
                <a:off x="5462396" y="3273167"/>
                <a:ext cx="2363532" cy="8341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subSup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subSup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584E7CE-6F0E-44F6-87AB-DADF84435E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396" y="3273167"/>
                <a:ext cx="2363532" cy="83413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19">
            <a:extLst>
              <a:ext uri="{FF2B5EF4-FFF2-40B4-BE49-F238E27FC236}">
                <a16:creationId xmlns:a16="http://schemas.microsoft.com/office/drawing/2014/main" id="{CD8495EC-4350-42C3-A0FC-64DEBC28B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164" y="260808"/>
            <a:ext cx="61722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3600" dirty="0">
                <a:solidFill>
                  <a:schemeClr val="tx2"/>
                </a:solidFill>
              </a:rPr>
              <a:t>Produto interno entre sinais</a:t>
            </a:r>
          </a:p>
        </p:txBody>
      </p:sp>
      <p:sp>
        <p:nvSpPr>
          <p:cNvPr id="55" name="Slide Number Placeholder 12">
            <a:extLst>
              <a:ext uri="{FF2B5EF4-FFF2-40B4-BE49-F238E27FC236}">
                <a16:creationId xmlns:a16="http://schemas.microsoft.com/office/drawing/2014/main" id="{37A1EEA5-3848-44D3-811A-3747A02E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756D71C6-BFA5-4A68-8B9A-B13FFDC9FB3A}" type="slidenum">
              <a:rPr lang="pt-PT" smtClean="0"/>
              <a:pPr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355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8" grpId="0"/>
      <p:bldP spid="4" grpId="0"/>
      <p:bldP spid="5" grpId="0"/>
      <p:bldP spid="19" grpId="0"/>
      <p:bldP spid="20" grpId="0"/>
      <p:bldP spid="21" grpId="0"/>
      <p:bldP spid="22" grpId="0"/>
      <p:bldP spid="23" grpId="0"/>
      <p:bldP spid="25" grpId="0"/>
      <p:bldP spid="26" grpId="0"/>
      <p:bldP spid="28" grpId="0"/>
      <p:bldP spid="49" grpId="0"/>
      <p:bldP spid="50" grpId="0"/>
      <p:bldP spid="51" grpId="0"/>
      <p:bldP spid="52" grpId="0"/>
      <p:bldP spid="24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1485164" y="260808"/>
            <a:ext cx="61722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3600" dirty="0">
                <a:solidFill>
                  <a:schemeClr val="tx2"/>
                </a:solidFill>
              </a:rPr>
              <a:t>Produto interno entre sinais</a:t>
            </a:r>
          </a:p>
        </p:txBody>
      </p:sp>
      <p:sp>
        <p:nvSpPr>
          <p:cNvPr id="6164" name="Rectangle 2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165" name="Rectangle 8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166" name="Rectangle 6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43908" y="2116728"/>
            <a:ext cx="135016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743908" y="2116729"/>
            <a:ext cx="588169" cy="59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743908" y="1826217"/>
            <a:ext cx="1350169" cy="2917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094076" y="1822644"/>
            <a:ext cx="0" cy="3024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Object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8719" y="2026241"/>
            <a:ext cx="108347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Straight Connector 25"/>
          <p:cNvCxnSpPr/>
          <p:nvPr/>
        </p:nvCxnSpPr>
        <p:spPr>
          <a:xfrm>
            <a:off x="4041563" y="2054817"/>
            <a:ext cx="0" cy="67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8" name="Rectangle 20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189" name="Rectangle 22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190" name="Rectangle 24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191" name="Rectangle 26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192" name="Rectangle 28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cxnSp>
        <p:nvCxnSpPr>
          <p:cNvPr id="58" name="Straight Connector 57"/>
          <p:cNvCxnSpPr>
            <a:cxnSpLocks/>
          </p:cNvCxnSpPr>
          <p:nvPr/>
        </p:nvCxnSpPr>
        <p:spPr>
          <a:xfrm>
            <a:off x="4610507" y="2828779"/>
            <a:ext cx="0" cy="33725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96" name="Rectangle 35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198" name="Rectangle 38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199" name="Rectangle 40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200" name="Rectangle 44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201" name="Rectangle 48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202" name="Rectangle 52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86" name="Rectangle 17"/>
          <p:cNvSpPr>
            <a:spLocks noChangeArrowheads="1"/>
          </p:cNvSpPr>
          <p:nvPr/>
        </p:nvSpPr>
        <p:spPr bwMode="auto">
          <a:xfrm>
            <a:off x="4824028" y="2828779"/>
            <a:ext cx="39604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Produto interno entre sinais de potência:</a:t>
            </a:r>
          </a:p>
        </p:txBody>
      </p:sp>
      <p:sp>
        <p:nvSpPr>
          <p:cNvPr id="6205" name="Rectangle 56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91" name="Rectangle 17"/>
          <p:cNvSpPr>
            <a:spLocks noChangeArrowheads="1"/>
          </p:cNvSpPr>
          <p:nvPr/>
        </p:nvSpPr>
        <p:spPr bwMode="auto">
          <a:xfrm>
            <a:off x="4800764" y="4336889"/>
            <a:ext cx="39558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Produto interno entre sinais periódicos:</a:t>
            </a:r>
          </a:p>
        </p:txBody>
      </p:sp>
      <p:sp>
        <p:nvSpPr>
          <p:cNvPr id="6207" name="Rectangle 60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208" name="Rectangle 67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1332DAF-D26A-4FB7-986A-BDCC5425E051}"/>
                  </a:ext>
                </a:extLst>
              </p:cNvPr>
              <p:cNvSpPr/>
              <p:nvPr/>
            </p:nvSpPr>
            <p:spPr>
              <a:xfrm>
                <a:off x="4710396" y="1430749"/>
                <a:ext cx="6678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1332DAF-D26A-4FB7-986A-BDCC5425E0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396" y="1430749"/>
                <a:ext cx="66781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142493B-0CC4-42F2-B361-26068B0E59AD}"/>
                  </a:ext>
                </a:extLst>
              </p:cNvPr>
              <p:cNvSpPr/>
              <p:nvPr/>
            </p:nvSpPr>
            <p:spPr>
              <a:xfrm>
                <a:off x="3970835" y="2098601"/>
                <a:ext cx="739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142493B-0CC4-42F2-B361-26068B0E5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835" y="2098601"/>
                <a:ext cx="7395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BB515D-C60D-4060-AF86-AF774311E36A}"/>
                  </a:ext>
                </a:extLst>
              </p:cNvPr>
              <p:cNvSpPr/>
              <p:nvPr/>
            </p:nvSpPr>
            <p:spPr>
              <a:xfrm>
                <a:off x="5139130" y="1826153"/>
                <a:ext cx="7464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BB515D-C60D-4060-AF86-AF774311E3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130" y="1826153"/>
                <a:ext cx="746486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8F34861-6416-453D-8368-9EF3921CC44F}"/>
                  </a:ext>
                </a:extLst>
              </p:cNvPr>
              <p:cNvSpPr/>
              <p:nvPr/>
            </p:nvSpPr>
            <p:spPr>
              <a:xfrm>
                <a:off x="1395527" y="3308742"/>
                <a:ext cx="1767087" cy="689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pt-PT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PT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8F34861-6416-453D-8368-9EF3921CC4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527" y="3308742"/>
                <a:ext cx="1767087" cy="6899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17">
            <a:extLst>
              <a:ext uri="{FF2B5EF4-FFF2-40B4-BE49-F238E27FC236}">
                <a16:creationId xmlns:a16="http://schemas.microsoft.com/office/drawing/2014/main" id="{BAEB7DF5-5EF1-4298-A45C-10D63FD9B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2" y="2828779"/>
            <a:ext cx="39604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Produto interno entre sinais de energia:</a:t>
            </a:r>
          </a:p>
        </p:txBody>
      </p:sp>
      <p:sp>
        <p:nvSpPr>
          <p:cNvPr id="84" name="Rectangle 17">
            <a:extLst>
              <a:ext uri="{FF2B5EF4-FFF2-40B4-BE49-F238E27FC236}">
                <a16:creationId xmlns:a16="http://schemas.microsoft.com/office/drawing/2014/main" id="{B6846249-1FC1-4962-B205-7D066AD97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572" y="4303077"/>
            <a:ext cx="39604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Produto interno entre sinais discretos: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BF6564-284A-4CBD-92C2-E5783D4A5340}"/>
                  </a:ext>
                </a:extLst>
              </p:cNvPr>
              <p:cNvSpPr/>
              <p:nvPr/>
            </p:nvSpPr>
            <p:spPr>
              <a:xfrm>
                <a:off x="5580112" y="4960146"/>
                <a:ext cx="1989199" cy="773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subSup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BF6564-284A-4CBD-92C2-E5783D4A5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960146"/>
                <a:ext cx="1989199" cy="7737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48F20AE-5F74-42CA-8509-084877ED601F}"/>
                  </a:ext>
                </a:extLst>
              </p:cNvPr>
              <p:cNvSpPr/>
              <p:nvPr/>
            </p:nvSpPr>
            <p:spPr>
              <a:xfrm>
                <a:off x="5509878" y="3387524"/>
                <a:ext cx="2537618" cy="7599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PT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limLoc m:val="subSup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f>
                                <m:fPr>
                                  <m:type m:val="lin"/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48F20AE-5F74-42CA-8509-084877ED60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878" y="3387524"/>
                <a:ext cx="2537618" cy="7599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84D90FD-95FA-4672-A997-CB20F4793297}"/>
                  </a:ext>
                </a:extLst>
              </p:cNvPr>
              <p:cNvSpPr/>
              <p:nvPr/>
            </p:nvSpPr>
            <p:spPr>
              <a:xfrm>
                <a:off x="1434512" y="4960146"/>
                <a:ext cx="1728102" cy="847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84D90FD-95FA-4672-A997-CB20F4793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512" y="4960146"/>
                <a:ext cx="1728102" cy="8476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Slide Number Placeholder 12">
            <a:extLst>
              <a:ext uri="{FF2B5EF4-FFF2-40B4-BE49-F238E27FC236}">
                <a16:creationId xmlns:a16="http://schemas.microsoft.com/office/drawing/2014/main" id="{E205E1AB-0F4F-44B1-B9F7-823C281FC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756D71C6-BFA5-4A68-8B9A-B13FFDC9FB3A}" type="slidenum">
              <a:rPr lang="pt-PT" smtClean="0"/>
              <a:pPr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047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1" grpId="0"/>
      <p:bldP spid="84" grpId="0"/>
      <p:bldP spid="9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2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8201" name="Rectangle 6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8202" name="Rectangle 2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8203" name="Rectangle 4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8205" name="Rectangle 6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8206" name="Rectangle 8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497886" y="1618298"/>
            <a:ext cx="24836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Correlação:</a:t>
            </a:r>
            <a:r>
              <a:rPr lang="pt-PT" sz="15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0" name="Rectangle 17">
            <a:extLst>
              <a:ext uri="{FF2B5EF4-FFF2-40B4-BE49-F238E27FC236}">
                <a16:creationId xmlns:a16="http://schemas.microsoft.com/office/drawing/2014/main" id="{C8C5FC7A-5FEE-4B15-AF05-9DD432519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6920" y="1934095"/>
            <a:ext cx="2819554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Recetores DSB</a:t>
            </a:r>
          </a:p>
          <a:p>
            <a:pPr eaLnBrk="0" hangingPunct="0"/>
            <a:endParaRPr lang="pt-PT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Recetores FM</a:t>
            </a:r>
          </a:p>
          <a:p>
            <a:pPr eaLnBrk="0" hangingPunct="0"/>
            <a:endParaRPr lang="pt-PT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Recetores Digitais</a:t>
            </a:r>
          </a:p>
          <a:p>
            <a:pPr eaLnBrk="0" hangingPunct="0"/>
            <a:endParaRPr lang="pt-PT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Predição linear</a:t>
            </a:r>
          </a:p>
          <a:p>
            <a:pPr eaLnBrk="0" hangingPunct="0"/>
            <a:endParaRPr lang="pt-PT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Transformadas</a:t>
            </a:r>
          </a:p>
          <a:p>
            <a:pPr eaLnBrk="0" hangingPunct="0"/>
            <a:endParaRPr lang="pt-PT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pt-PT" i="1" dirty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ADBA91-D4D1-4E62-B9E1-87E3A5B43454}"/>
              </a:ext>
            </a:extLst>
          </p:cNvPr>
          <p:cNvSpPr/>
          <p:nvPr/>
        </p:nvSpPr>
        <p:spPr>
          <a:xfrm>
            <a:off x="547258" y="4560376"/>
            <a:ext cx="4269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Convolução (resposta de SLIT) (filtragem):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F8AB14-6320-432E-BC6C-9115468F6DCF}"/>
              </a:ext>
            </a:extLst>
          </p:cNvPr>
          <p:cNvSpPr/>
          <p:nvPr/>
        </p:nvSpPr>
        <p:spPr>
          <a:xfrm>
            <a:off x="939638" y="259200"/>
            <a:ext cx="63658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sz="3600" dirty="0">
                <a:solidFill>
                  <a:schemeClr val="tx2"/>
                </a:solidFill>
              </a:rPr>
              <a:t>Aplicações do Produto Interno</a:t>
            </a:r>
          </a:p>
        </p:txBody>
      </p:sp>
      <p:sp>
        <p:nvSpPr>
          <p:cNvPr id="38" name="Slide Number Placeholder 12">
            <a:extLst>
              <a:ext uri="{FF2B5EF4-FFF2-40B4-BE49-F238E27FC236}">
                <a16:creationId xmlns:a16="http://schemas.microsoft.com/office/drawing/2014/main" id="{BB22565B-8F10-4FF6-A25C-D3FDC150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756D71C6-BFA5-4A68-8B9A-B13FFDC9FB3A}" type="slidenum">
              <a:rPr lang="pt-PT" smtClean="0"/>
              <a:pPr/>
              <a:t>5</a:t>
            </a:fld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FEB958D-AA0D-4740-97AC-269629F894A4}"/>
                  </a:ext>
                </a:extLst>
              </p:cNvPr>
              <p:cNvSpPr/>
              <p:nvPr/>
            </p:nvSpPr>
            <p:spPr>
              <a:xfrm>
                <a:off x="892245" y="2225469"/>
                <a:ext cx="3049425" cy="689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FEB958D-AA0D-4740-97AC-269629F89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45" y="2225469"/>
                <a:ext cx="3049425" cy="6899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9DE4124-6650-43D9-86D1-9D255A680122}"/>
                  </a:ext>
                </a:extLst>
              </p:cNvPr>
              <p:cNvSpPr/>
              <p:nvPr/>
            </p:nvSpPr>
            <p:spPr>
              <a:xfrm>
                <a:off x="980332" y="5151336"/>
                <a:ext cx="2835584" cy="689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9DE4124-6650-43D9-86D1-9D255A6801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32" y="5151336"/>
                <a:ext cx="2835584" cy="689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17">
            <a:extLst>
              <a:ext uri="{FF2B5EF4-FFF2-40B4-BE49-F238E27FC236}">
                <a16:creationId xmlns:a16="http://schemas.microsoft.com/office/drawing/2014/main" id="{E1147F5C-9D2E-458D-A744-067E57D47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58" y="3172907"/>
            <a:ext cx="24836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Energia de um sinal:</a:t>
            </a:r>
            <a:r>
              <a:rPr lang="pt-PT" sz="15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9DCDBA-5F7D-406F-826F-F1B2175D5D41}"/>
                  </a:ext>
                </a:extLst>
              </p:cNvPr>
              <p:cNvSpPr/>
              <p:nvPr/>
            </p:nvSpPr>
            <p:spPr>
              <a:xfrm>
                <a:off x="899871" y="3723000"/>
                <a:ext cx="1843966" cy="689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9DCDBA-5F7D-406F-826F-F1B2175D5D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71" y="3723000"/>
                <a:ext cx="1843966" cy="6899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71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15D8C4-83CC-4754-A12B-567FC23BE308}"/>
              </a:ext>
            </a:extLst>
          </p:cNvPr>
          <p:cNvCxnSpPr/>
          <p:nvPr/>
        </p:nvCxnSpPr>
        <p:spPr>
          <a:xfrm flipV="1">
            <a:off x="5582762" y="5053819"/>
            <a:ext cx="0" cy="1047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9" name="Rectangle 2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8201" name="Rectangle 6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8202" name="Rectangle 2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8203" name="Rectangle 4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8205" name="Rectangle 6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8206" name="Rectangle 8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497886" y="1699849"/>
            <a:ext cx="24836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Sinais de base:</a:t>
            </a:r>
            <a:r>
              <a:rPr lang="pt-PT" sz="15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7"/>
              <p:cNvSpPr>
                <a:spLocks noChangeArrowheads="1"/>
              </p:cNvSpPr>
              <p:nvPr/>
            </p:nvSpPr>
            <p:spPr bwMode="auto">
              <a:xfrm>
                <a:off x="6479848" y="4723949"/>
                <a:ext cx="609394" cy="323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pPr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5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5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PT" sz="15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9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9848" y="4723949"/>
                <a:ext cx="609394" cy="323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4B7D2E3-94B2-4177-AFF9-02B1247664E5}"/>
                  </a:ext>
                </a:extLst>
              </p:cNvPr>
              <p:cNvSpPr/>
              <p:nvPr/>
            </p:nvSpPr>
            <p:spPr>
              <a:xfrm>
                <a:off x="3156602" y="2602593"/>
                <a:ext cx="2819554" cy="689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sup>
                          </m:sSup>
                        </m:e>
                      </m:nary>
                      <m:r>
                        <a:rPr lang="pt-PT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4B7D2E3-94B2-4177-AFF9-02B124766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602" y="2602593"/>
                <a:ext cx="2819554" cy="6899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9DE61E2-090D-4191-95F2-2A72A9FAB0E8}"/>
                  </a:ext>
                </a:extLst>
              </p:cNvPr>
              <p:cNvSpPr/>
              <p:nvPr/>
            </p:nvSpPr>
            <p:spPr>
              <a:xfrm>
                <a:off x="2725058" y="3855192"/>
                <a:ext cx="2732095" cy="689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sup>
                          </m:sSup>
                        </m:e>
                      </m:nary>
                      <m:r>
                        <a:rPr lang="pt-PT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9DE61E2-090D-4191-95F2-2A72A9FAB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58" y="3855192"/>
                <a:ext cx="2732095" cy="6899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65F343-A8B0-42DD-8091-3097C95C106F}"/>
              </a:ext>
            </a:extLst>
          </p:cNvPr>
          <p:cNvCxnSpPr/>
          <p:nvPr/>
        </p:nvCxnSpPr>
        <p:spPr>
          <a:xfrm>
            <a:off x="5582763" y="6106332"/>
            <a:ext cx="135016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C998F2-5781-4F90-87A7-1A2ED7B41369}"/>
              </a:ext>
            </a:extLst>
          </p:cNvPr>
          <p:cNvCxnSpPr/>
          <p:nvPr/>
        </p:nvCxnSpPr>
        <p:spPr>
          <a:xfrm flipV="1">
            <a:off x="5582763" y="6106333"/>
            <a:ext cx="588169" cy="71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F4F905-2DDD-4819-B763-FA899AC6CC7E}"/>
              </a:ext>
            </a:extLst>
          </p:cNvPr>
          <p:cNvCxnSpPr/>
          <p:nvPr/>
        </p:nvCxnSpPr>
        <p:spPr>
          <a:xfrm flipV="1">
            <a:off x="5582763" y="5059773"/>
            <a:ext cx="1350169" cy="1047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E0FEC2-C9C7-400B-BD7C-7A69CF733D19}"/>
              </a:ext>
            </a:extLst>
          </p:cNvPr>
          <p:cNvCxnSpPr/>
          <p:nvPr/>
        </p:nvCxnSpPr>
        <p:spPr>
          <a:xfrm flipV="1">
            <a:off x="5582762" y="5593172"/>
            <a:ext cx="0" cy="5191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3CFF59-C755-4ED9-9B9F-A8798674BA35}"/>
              </a:ext>
            </a:extLst>
          </p:cNvPr>
          <p:cNvCxnSpPr/>
          <p:nvPr/>
        </p:nvCxnSpPr>
        <p:spPr>
          <a:xfrm>
            <a:off x="6932931" y="5053819"/>
            <a:ext cx="0" cy="104775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D6181F1-9423-4AB1-93F9-A2D71D3DC052}"/>
              </a:ext>
            </a:extLst>
          </p:cNvPr>
          <p:cNvCxnSpPr/>
          <p:nvPr/>
        </p:nvCxnSpPr>
        <p:spPr>
          <a:xfrm flipH="1">
            <a:off x="5582763" y="5059773"/>
            <a:ext cx="1350169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8B52F39-F519-4F92-BEAF-D81007ED05BC}"/>
                  </a:ext>
                </a:extLst>
              </p:cNvPr>
              <p:cNvSpPr/>
              <p:nvPr/>
            </p:nvSpPr>
            <p:spPr>
              <a:xfrm>
                <a:off x="5639435" y="6111095"/>
                <a:ext cx="910827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8B52F39-F519-4F92-BEAF-D81007ED05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435" y="6111095"/>
                <a:ext cx="910827" cy="3782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B4AF8E-F2F5-42DC-B1BD-4FABD7E07C8A}"/>
                  </a:ext>
                </a:extLst>
              </p:cNvPr>
              <p:cNvSpPr/>
              <p:nvPr/>
            </p:nvSpPr>
            <p:spPr>
              <a:xfrm>
                <a:off x="6479847" y="6111095"/>
                <a:ext cx="1449756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B4AF8E-F2F5-42DC-B1BD-4FABD7E07C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847" y="6111095"/>
                <a:ext cx="1449756" cy="378245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D337637-D107-42CB-9DA8-5E26C794C261}"/>
                  </a:ext>
                </a:extLst>
              </p:cNvPr>
              <p:cNvSpPr/>
              <p:nvPr/>
            </p:nvSpPr>
            <p:spPr>
              <a:xfrm>
                <a:off x="4712578" y="5461387"/>
                <a:ext cx="926857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D337637-D107-42CB-9DA8-5E26C794C2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578" y="5461387"/>
                <a:ext cx="926857" cy="3782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CC2C1D-B1F7-449A-9512-5DA5F03E6C42}"/>
                  </a:ext>
                </a:extLst>
              </p:cNvPr>
              <p:cNvSpPr/>
              <p:nvPr/>
            </p:nvSpPr>
            <p:spPr>
              <a:xfrm>
                <a:off x="6868244" y="4735490"/>
                <a:ext cx="2159887" cy="6641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PT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PT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CC2C1D-B1F7-449A-9512-5DA5F03E6C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244" y="4735490"/>
                <a:ext cx="2159887" cy="664156"/>
              </a:xfrm>
              <a:prstGeom prst="rect">
                <a:avLst/>
              </a:prstGeom>
              <a:blipFill>
                <a:blip r:embed="rId9"/>
                <a:stretch>
                  <a:fillRect b="-733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610F641-602B-4036-B2AB-B6C52A656563}"/>
                  </a:ext>
                </a:extLst>
              </p:cNvPr>
              <p:cNvSpPr/>
              <p:nvPr/>
            </p:nvSpPr>
            <p:spPr>
              <a:xfrm>
                <a:off x="5027204" y="4671474"/>
                <a:ext cx="1476173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610F641-602B-4036-B2AB-B6C52A656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204" y="4671474"/>
                <a:ext cx="1476173" cy="378245"/>
              </a:xfrm>
              <a:prstGeom prst="rect">
                <a:avLst/>
              </a:prstGeom>
              <a:blipFill>
                <a:blip r:embed="rId15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0F4C567-F78C-4AAD-9846-552531408E47}"/>
                  </a:ext>
                </a:extLst>
              </p:cNvPr>
              <p:cNvSpPr/>
              <p:nvPr/>
            </p:nvSpPr>
            <p:spPr>
              <a:xfrm>
                <a:off x="539556" y="5583384"/>
                <a:ext cx="3551550" cy="689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nary>
                      <m:r>
                        <a:rPr lang="pt-PT" i="1"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pt-PT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0F4C567-F78C-4AAD-9846-552531408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6" y="5583384"/>
                <a:ext cx="3551550" cy="6899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17">
            <a:extLst>
              <a:ext uri="{FF2B5EF4-FFF2-40B4-BE49-F238E27FC236}">
                <a16:creationId xmlns:a16="http://schemas.microsoft.com/office/drawing/2014/main" id="{C8C5FC7A-5FEE-4B15-AF05-9DD432519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822" y="2265714"/>
            <a:ext cx="2819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Transformada de Fourier: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ADBA91-D4D1-4E62-B9E1-87E3A5B43454}"/>
              </a:ext>
            </a:extLst>
          </p:cNvPr>
          <p:cNvSpPr/>
          <p:nvPr/>
        </p:nvSpPr>
        <p:spPr>
          <a:xfrm>
            <a:off x="468182" y="3426951"/>
            <a:ext cx="3344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Transformada Inversa de Fourier: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FCEC99C-B4D0-4B4D-8A3C-E77CA6D0E264}"/>
              </a:ext>
            </a:extLst>
          </p:cNvPr>
          <p:cNvSpPr/>
          <p:nvPr/>
        </p:nvSpPr>
        <p:spPr>
          <a:xfrm>
            <a:off x="365014" y="5149182"/>
            <a:ext cx="4426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Teorema de </a:t>
            </a:r>
            <a:r>
              <a:rPr lang="pt-PT" dirty="0" err="1">
                <a:latin typeface="Times New Roman" pitchFamily="18" charset="0"/>
                <a:cs typeface="Times New Roman" pitchFamily="18" charset="0"/>
              </a:rPr>
              <a:t>Rayleigh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 (teorema de Pitágoras): </a:t>
            </a:r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AFC366DA-C6DB-4A6F-9629-A9E1721E8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572" y="1123103"/>
            <a:ext cx="759578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pt-PT" sz="1500" dirty="0">
                <a:latin typeface="Times New Roman" pitchFamily="18" charset="0"/>
                <a:cs typeface="Times New Roman" pitchFamily="18" charset="0"/>
              </a:rPr>
              <a:t>Produto interno entre  um sinal </a:t>
            </a:r>
            <a:r>
              <a:rPr lang="pt-PT" sz="15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PT" sz="15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PT" sz="15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PT" sz="1500" dirty="0">
                <a:latin typeface="Times New Roman" pitchFamily="18" charset="0"/>
                <a:cs typeface="Times New Roman" pitchFamily="18" charset="0"/>
              </a:rPr>
              <a:t>) e uma exponencial complexa de frequência genérica </a:t>
            </a:r>
            <a:r>
              <a:rPr lang="pt-PT" sz="15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pt-PT" sz="15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F8AB14-6320-432E-BC6C-9115468F6DCF}"/>
              </a:ext>
            </a:extLst>
          </p:cNvPr>
          <p:cNvSpPr/>
          <p:nvPr/>
        </p:nvSpPr>
        <p:spPr>
          <a:xfrm>
            <a:off x="1486800" y="259200"/>
            <a:ext cx="5271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sz="3600" dirty="0">
                <a:solidFill>
                  <a:schemeClr val="tx2"/>
                </a:solidFill>
              </a:rPr>
              <a:t>Transformada de Fourier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2535B4E-98F4-4A6C-AA9C-FE7345F05294}"/>
                  </a:ext>
                </a:extLst>
              </p:cNvPr>
              <p:cNvSpPr/>
              <p:nvPr/>
            </p:nvSpPr>
            <p:spPr>
              <a:xfrm>
                <a:off x="1891240" y="1690936"/>
                <a:ext cx="1771703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𝑓𝑡</m:t>
                          </m:r>
                        </m:sup>
                      </m:s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2535B4E-98F4-4A6C-AA9C-FE7345F05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240" y="1690936"/>
                <a:ext cx="1771703" cy="378245"/>
              </a:xfrm>
              <a:prstGeom prst="rect">
                <a:avLst/>
              </a:prstGeom>
              <a:blipFill>
                <a:blip r:embed="rId17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Slide Number Placeholder 12">
            <a:extLst>
              <a:ext uri="{FF2B5EF4-FFF2-40B4-BE49-F238E27FC236}">
                <a16:creationId xmlns:a16="http://schemas.microsoft.com/office/drawing/2014/main" id="{BB22565B-8F10-4FF6-A25C-D3FDC150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756D71C6-BFA5-4A68-8B9A-B13FFDC9FB3A}" type="slidenum">
              <a:rPr lang="pt-PT" smtClean="0"/>
              <a:pPr/>
              <a:t>6</a:t>
            </a:fld>
            <a:endParaRPr lang="pt-PT"/>
          </a:p>
        </p:txBody>
      </p:sp>
      <p:sp>
        <p:nvSpPr>
          <p:cNvPr id="39" name="Rectangle 17">
            <a:extLst>
              <a:ext uri="{FF2B5EF4-FFF2-40B4-BE49-F238E27FC236}">
                <a16:creationId xmlns:a16="http://schemas.microsoft.com/office/drawing/2014/main" id="{AE43CDEC-7FC9-4DB9-8FB7-8EF4E0CA9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3373" y="1580398"/>
            <a:ext cx="2324675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Base ortonormal: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pt-PT" sz="1500" dirty="0">
                <a:latin typeface="Times New Roman" pitchFamily="18" charset="0"/>
                <a:cs typeface="Times New Roman" pitchFamily="18" charset="0"/>
              </a:rPr>
              <a:t>Vetores de base ortogonais (produto interno entre vetores de base nula);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pt-PT" sz="1500" dirty="0">
                <a:latin typeface="Times New Roman" pitchFamily="18" charset="0"/>
                <a:cs typeface="Times New Roman" pitchFamily="18" charset="0"/>
              </a:rPr>
              <a:t>Vetores de base com norma unitária (produto interno entre ele e ele próprio igual a 1;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EAA335-5B1E-44F8-9DC8-5B2F55C9E659}"/>
                  </a:ext>
                </a:extLst>
              </p:cNvPr>
              <p:cNvSpPr/>
              <p:nvPr/>
            </p:nvSpPr>
            <p:spPr>
              <a:xfrm>
                <a:off x="437982" y="2530489"/>
                <a:ext cx="2324675" cy="8341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PT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PT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subSup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PT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pt-PT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pt-PT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subSup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PT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pt-PT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pt-PT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pt-PT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EAA335-5B1E-44F8-9DC8-5B2F55C9E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82" y="2530489"/>
                <a:ext cx="2324675" cy="83413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59934B1-4929-4047-83D7-4E88D3908468}"/>
                  </a:ext>
                </a:extLst>
              </p:cNvPr>
              <p:cNvSpPr/>
              <p:nvPr/>
            </p:nvSpPr>
            <p:spPr>
              <a:xfrm>
                <a:off x="507220" y="3770693"/>
                <a:ext cx="2099036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59934B1-4929-4047-83D7-4E88D39084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20" y="3770693"/>
                <a:ext cx="2099036" cy="87120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61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3" grpId="0"/>
      <p:bldP spid="4" grpId="0"/>
      <p:bldP spid="5" grpId="0"/>
      <p:bldP spid="6" grpId="0"/>
      <p:bldP spid="7" grpId="0"/>
      <p:bldP spid="8" grpId="0"/>
      <p:bldP spid="12" grpId="0"/>
      <p:bldP spid="13" grpId="0"/>
      <p:bldP spid="40" grpId="0"/>
      <p:bldP spid="14" grpId="0"/>
      <p:bldP spid="42" grpId="0"/>
      <p:bldP spid="37" grpId="0"/>
      <p:bldP spid="2" grpId="0"/>
      <p:bldP spid="39" grpId="0"/>
      <p:bldP spid="9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19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3600">
                <a:solidFill>
                  <a:schemeClr val="tx2"/>
                </a:solidFill>
              </a:rPr>
              <a:t>Autocorrelação de sinais</a:t>
            </a:r>
          </a:p>
        </p:txBody>
      </p:sp>
      <p:sp>
        <p:nvSpPr>
          <p:cNvPr id="81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820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8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5" name="Object 1"/>
              <p:cNvSpPr txBox="1"/>
              <p:nvPr/>
            </p:nvSpPr>
            <p:spPr bwMode="auto">
              <a:xfrm>
                <a:off x="4716463" y="4340225"/>
                <a:ext cx="3465512" cy="687388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pt-P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PT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func>
                      <m:nary>
                        <m:naryPr>
                          <m:chr m:val="∑"/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1985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6463" y="4340225"/>
                <a:ext cx="3465512" cy="6873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7" name="Object 3"/>
              <p:cNvSpPr txBox="1"/>
              <p:nvPr/>
            </p:nvSpPr>
            <p:spPr bwMode="auto">
              <a:xfrm>
                <a:off x="684213" y="4268788"/>
                <a:ext cx="2976562" cy="75565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pt-P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PT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func>
                      <m:nary>
                        <m:naryPr>
                          <m:limLoc m:val="undOvr"/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198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213" y="4268788"/>
                <a:ext cx="2976562" cy="7556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4356100" y="3836566"/>
            <a:ext cx="0" cy="2447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0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9" name="Object 5"/>
              <p:cNvSpPr txBox="1"/>
              <p:nvPr/>
            </p:nvSpPr>
            <p:spPr bwMode="auto">
              <a:xfrm>
                <a:off x="5254625" y="5708650"/>
                <a:ext cx="1838325" cy="6731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pt-P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pt-P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1989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4625" y="5708650"/>
                <a:ext cx="1838325" cy="673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91" name="Object 7"/>
              <p:cNvSpPr txBox="1"/>
              <p:nvPr/>
            </p:nvSpPr>
            <p:spPr bwMode="auto">
              <a:xfrm>
                <a:off x="1403350" y="5708650"/>
                <a:ext cx="1155700" cy="67310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pt-P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num>
                        <m:den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1991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3350" y="5708650"/>
                <a:ext cx="1155700" cy="6731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1116013" y="3646066"/>
            <a:ext cx="24479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pt-PT" sz="2400">
                <a:latin typeface="Times New Roman" pitchFamily="18" charset="0"/>
                <a:cs typeface="Times New Roman" pitchFamily="18" charset="0"/>
              </a:rPr>
              <a:t>Sinais contínuos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5364163" y="3692103"/>
            <a:ext cx="2447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pt-PT" sz="2400">
                <a:latin typeface="Times New Roman" pitchFamily="18" charset="0"/>
                <a:cs typeface="Times New Roman" pitchFamily="18" charset="0"/>
              </a:rPr>
              <a:t>Sinais discretos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323850" y="5276428"/>
            <a:ext cx="32400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pt-PT">
                <a:latin typeface="Times New Roman" pitchFamily="18" charset="0"/>
                <a:cs typeface="Times New Roman" pitchFamily="18" charset="0"/>
              </a:rPr>
              <a:t>Autocorrelação normalizada:  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643438" y="5276428"/>
            <a:ext cx="3241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pt-PT">
                <a:latin typeface="Times New Roman" pitchFamily="18" charset="0"/>
                <a:cs typeface="Times New Roman" pitchFamily="18" charset="0"/>
              </a:rPr>
              <a:t>Autocorrelação normalizada:  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827088" y="1387475"/>
            <a:ext cx="72009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pt-PT" sz="2000">
                <a:latin typeface="Times New Roman" pitchFamily="18" charset="0"/>
                <a:cs typeface="Times New Roman" pitchFamily="18" charset="0"/>
              </a:rPr>
              <a:t>Autocorrelação – Produto interno entre  um sinal e uma versão dele próprio deslocada  no tempo.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36A5A2-05EA-4C9C-916A-A8336AA039DF}"/>
              </a:ext>
            </a:extLst>
          </p:cNvPr>
          <p:cNvCxnSpPr>
            <a:cxnSpLocks/>
          </p:cNvCxnSpPr>
          <p:nvPr/>
        </p:nvCxnSpPr>
        <p:spPr>
          <a:xfrm>
            <a:off x="5284472" y="3149803"/>
            <a:ext cx="1800000" cy="83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A52618-8039-4D62-BD2B-711C492D020E}"/>
              </a:ext>
            </a:extLst>
          </p:cNvPr>
          <p:cNvCxnSpPr>
            <a:cxnSpLocks/>
          </p:cNvCxnSpPr>
          <p:nvPr/>
        </p:nvCxnSpPr>
        <p:spPr>
          <a:xfrm flipV="1">
            <a:off x="5284472" y="2252780"/>
            <a:ext cx="1440000" cy="900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3932D41-D559-4EF9-A3CD-D512E49EA3DB}"/>
              </a:ext>
            </a:extLst>
          </p:cNvPr>
          <p:cNvCxnSpPr>
            <a:cxnSpLocks/>
          </p:cNvCxnSpPr>
          <p:nvPr/>
        </p:nvCxnSpPr>
        <p:spPr>
          <a:xfrm flipV="1">
            <a:off x="6724472" y="2252781"/>
            <a:ext cx="0" cy="9053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Object 6">
            <a:extLst>
              <a:ext uri="{FF2B5EF4-FFF2-40B4-BE49-F238E27FC236}">
                <a16:creationId xmlns:a16="http://schemas.microsoft.com/office/drawing/2014/main" id="{CA2C7642-9EDE-4CC1-90B6-FCC501392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26757" y="3023538"/>
            <a:ext cx="108347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74D0B5-9CAD-48CC-B64E-5D8EDE93A679}"/>
              </a:ext>
            </a:extLst>
          </p:cNvPr>
          <p:cNvCxnSpPr>
            <a:cxnSpLocks/>
          </p:cNvCxnSpPr>
          <p:nvPr/>
        </p:nvCxnSpPr>
        <p:spPr>
          <a:xfrm>
            <a:off x="5499294" y="3050371"/>
            <a:ext cx="82833" cy="105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BE1AF9F-7B82-4665-84E6-0DF97E8046AC}"/>
                  </a:ext>
                </a:extLst>
              </p:cNvPr>
              <p:cNvSpPr/>
              <p:nvPr/>
            </p:nvSpPr>
            <p:spPr>
              <a:xfrm>
                <a:off x="6173787" y="3242054"/>
                <a:ext cx="1384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PT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BE1AF9F-7B82-4665-84E6-0DF97E804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787" y="3242054"/>
                <a:ext cx="1384674" cy="369332"/>
              </a:xfrm>
              <a:prstGeom prst="rect">
                <a:avLst/>
              </a:prstGeom>
              <a:blipFill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601C1EB-A2DE-4210-B84C-B8B7290B6AFA}"/>
                  </a:ext>
                </a:extLst>
              </p:cNvPr>
              <p:cNvSpPr/>
              <p:nvPr/>
            </p:nvSpPr>
            <p:spPr>
              <a:xfrm>
                <a:off x="6004472" y="1911905"/>
                <a:ext cx="745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601C1EB-A2DE-4210-B84C-B8B7290B6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472" y="1911905"/>
                <a:ext cx="74533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446A2F1-CEA9-49D0-9965-8A7FDC86A1E7}"/>
                  </a:ext>
                </a:extLst>
              </p:cNvPr>
              <p:cNvSpPr/>
              <p:nvPr/>
            </p:nvSpPr>
            <p:spPr>
              <a:xfrm>
                <a:off x="6749803" y="2244304"/>
                <a:ext cx="6662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446A2F1-CEA9-49D0-9965-8A7FDC86A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803" y="2244304"/>
                <a:ext cx="66627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9AE60E2-7AA3-4005-8668-66237DC00F5D}"/>
                  </a:ext>
                </a:extLst>
              </p:cNvPr>
              <p:cNvSpPr/>
              <p:nvPr/>
            </p:nvSpPr>
            <p:spPr>
              <a:xfrm>
                <a:off x="7030428" y="2965137"/>
                <a:ext cx="11544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9AE60E2-7AA3-4005-8668-66237DC00F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428" y="2965137"/>
                <a:ext cx="115441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50FBD2-C892-4BFF-BB4F-8BB6B1441D99}"/>
              </a:ext>
            </a:extLst>
          </p:cNvPr>
          <p:cNvCxnSpPr>
            <a:cxnSpLocks/>
          </p:cNvCxnSpPr>
          <p:nvPr/>
        </p:nvCxnSpPr>
        <p:spPr>
          <a:xfrm flipH="1" flipV="1">
            <a:off x="6749804" y="2281237"/>
            <a:ext cx="343146" cy="876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E378B3A-5DA6-4575-B9FD-B76DC071E0A4}"/>
                  </a:ext>
                </a:extLst>
              </p:cNvPr>
              <p:cNvSpPr/>
              <p:nvPr/>
            </p:nvSpPr>
            <p:spPr>
              <a:xfrm>
                <a:off x="7653425" y="3467079"/>
                <a:ext cx="11894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PT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E378B3A-5DA6-4575-B9FD-B76DC071E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425" y="3467079"/>
                <a:ext cx="1189428" cy="369332"/>
              </a:xfrm>
              <a:prstGeom prst="rect">
                <a:avLst/>
              </a:prstGeom>
              <a:blipFill>
                <a:blip r:embed="rId1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5" grpId="0"/>
      <p:bldP spid="41987" grpId="0"/>
      <p:bldP spid="41989" grpId="0"/>
      <p:bldP spid="41991" grpId="0"/>
      <p:bldP spid="15" grpId="0"/>
      <p:bldP spid="16" grpId="0"/>
      <p:bldP spid="17" grpId="0"/>
      <p:bldP spid="18" grpId="0"/>
      <p:bldP spid="19" grpId="0"/>
      <p:bldP spid="26" grpId="0"/>
      <p:bldP spid="30" grpId="0"/>
      <p:bldP spid="31" grpId="0"/>
      <p:bldP spid="35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19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3600">
                <a:solidFill>
                  <a:schemeClr val="tx2"/>
                </a:solidFill>
              </a:rPr>
              <a:t>Autocorrelação de uma sinusoide</a:t>
            </a:r>
          </a:p>
        </p:txBody>
      </p:sp>
      <p:sp>
        <p:nvSpPr>
          <p:cNvPr id="92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922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92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92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92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5314950" y="1479550"/>
          <a:ext cx="2497138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4" name="Equação" r:id="rId3" imgW="1587240" imgH="495000" progId="Equation.3">
                  <p:embed/>
                </p:oleObj>
              </mc:Choice>
              <mc:Fallback>
                <p:oleObj name="Equação" r:id="rId3" imgW="1587240" imgH="49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950" y="1479550"/>
                        <a:ext cx="2497138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92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923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graphicFrame>
        <p:nvGraphicFramePr>
          <p:cNvPr id="9219" name="Object 6"/>
          <p:cNvGraphicFramePr>
            <a:graphicFrameLocks noChangeAspect="1"/>
          </p:cNvGraphicFramePr>
          <p:nvPr/>
        </p:nvGraphicFramePr>
        <p:xfrm>
          <a:off x="684213" y="1693863"/>
          <a:ext cx="2455862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5" name="Equação" r:id="rId5" imgW="1587240" imgH="228600" progId="Equation.3">
                  <p:embed/>
                </p:oleObj>
              </mc:Choice>
              <mc:Fallback>
                <p:oleObj name="Equação" r:id="rId5" imgW="158724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693863"/>
                        <a:ext cx="2455862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graphicFrame>
        <p:nvGraphicFramePr>
          <p:cNvPr id="9220" name="Object 8"/>
          <p:cNvGraphicFramePr>
            <a:graphicFrameLocks noChangeAspect="1"/>
          </p:cNvGraphicFramePr>
          <p:nvPr/>
        </p:nvGraphicFramePr>
        <p:xfrm>
          <a:off x="642938" y="2565400"/>
          <a:ext cx="572928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6" name="Equação" r:id="rId7" imgW="3543300" imgH="495300" progId="Equation.3">
                  <p:embed/>
                </p:oleObj>
              </mc:Choice>
              <mc:Fallback>
                <p:oleObj name="Equação" r:id="rId7" imgW="3543300" imgH="495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2565400"/>
                        <a:ext cx="5729287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graphicFrame>
        <p:nvGraphicFramePr>
          <p:cNvPr id="563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157327"/>
              </p:ext>
            </p:extLst>
          </p:nvPr>
        </p:nvGraphicFramePr>
        <p:xfrm>
          <a:off x="628650" y="3716338"/>
          <a:ext cx="531018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7" name="Equação" r:id="rId9" imgW="3301920" imgH="495000" progId="Equation.3">
                  <p:embed/>
                </p:oleObj>
              </mc:Choice>
              <mc:Fallback>
                <p:oleObj name="Equação" r:id="rId9" imgW="3301920" imgH="495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3716338"/>
                        <a:ext cx="5310188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graphicFrame>
        <p:nvGraphicFramePr>
          <p:cNvPr id="9222" name="Object 12"/>
          <p:cNvGraphicFramePr>
            <a:graphicFrameLocks noChangeAspect="1"/>
          </p:cNvGraphicFramePr>
          <p:nvPr/>
        </p:nvGraphicFramePr>
        <p:xfrm>
          <a:off x="611188" y="4987925"/>
          <a:ext cx="2260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8" name="Equação" r:id="rId11" imgW="1435100" imgH="419100" progId="Equation.3">
                  <p:embed/>
                </p:oleObj>
              </mc:Choice>
              <mc:Fallback>
                <p:oleObj name="Equação" r:id="rId11" imgW="1435100" imgH="419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987925"/>
                        <a:ext cx="22606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923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9238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5937250" y="3776663"/>
          <a:ext cx="2306638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9" name="Equação" r:id="rId13" imgW="1434960" imgH="457200" progId="Equation.3">
                  <p:embed/>
                </p:oleObj>
              </mc:Choice>
              <mc:Fallback>
                <p:oleObj name="Equação" r:id="rId13" imgW="1434960" imgH="457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0" y="3776663"/>
                        <a:ext cx="2306638" cy="731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Connector 27"/>
          <p:cNvCxnSpPr/>
          <p:nvPr/>
        </p:nvCxnSpPr>
        <p:spPr>
          <a:xfrm flipV="1">
            <a:off x="3492500" y="3932238"/>
            <a:ext cx="1727200" cy="36036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211638" y="3571875"/>
            <a:ext cx="647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pt-PT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19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3600">
                <a:solidFill>
                  <a:schemeClr val="tx2"/>
                </a:solidFill>
              </a:rPr>
              <a:t>Autocorrelação de uma sinusoide</a:t>
            </a:r>
          </a:p>
        </p:txBody>
      </p:sp>
      <p:sp>
        <p:nvSpPr>
          <p:cNvPr id="102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1025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1025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10252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1025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10254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102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1025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10257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1025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1025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76" name="Object 16"/>
              <p:cNvSpPr txBox="1"/>
              <p:nvPr/>
            </p:nvSpPr>
            <p:spPr bwMode="auto">
              <a:xfrm>
                <a:off x="827088" y="2298700"/>
                <a:ext cx="2130425" cy="6683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pt-P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P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0976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088" y="2298700"/>
                <a:ext cx="2130425" cy="668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78" name="Object 18"/>
              <p:cNvSpPr txBox="1"/>
              <p:nvPr/>
            </p:nvSpPr>
            <p:spPr bwMode="auto">
              <a:xfrm>
                <a:off x="827088" y="5251450"/>
                <a:ext cx="2673350" cy="7699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pt-P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  <m:r>
                        <a:rPr lang="pt-P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pt-P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PT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PT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0978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088" y="5251450"/>
                <a:ext cx="2673350" cy="769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79" name="Object 19"/>
              <p:cNvSpPr txBox="1"/>
              <p:nvPr/>
            </p:nvSpPr>
            <p:spPr bwMode="auto">
              <a:xfrm>
                <a:off x="827088" y="1651000"/>
                <a:ext cx="2266950" cy="3667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P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P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0979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088" y="1651000"/>
                <a:ext cx="2266950" cy="3667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>
            <a:off x="5003800" y="3140075"/>
            <a:ext cx="35290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084888" y="1700213"/>
            <a:ext cx="0" cy="2447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8172450" y="3140075"/>
            <a:ext cx="285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Symbol" pitchFamily="18" charset="2"/>
              </a:rPr>
              <a:t>t</a:t>
            </a:r>
          </a:p>
        </p:txBody>
      </p:sp>
      <p:sp>
        <p:nvSpPr>
          <p:cNvPr id="47" name="Arc 46"/>
          <p:cNvSpPr/>
          <p:nvPr/>
        </p:nvSpPr>
        <p:spPr>
          <a:xfrm>
            <a:off x="5580063" y="2338388"/>
            <a:ext cx="1008062" cy="158432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49" name="Arc 48"/>
          <p:cNvSpPr/>
          <p:nvPr/>
        </p:nvSpPr>
        <p:spPr>
          <a:xfrm flipH="1">
            <a:off x="5580063" y="2338388"/>
            <a:ext cx="1008062" cy="158432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50" name="Arc 49"/>
          <p:cNvSpPr/>
          <p:nvPr/>
        </p:nvSpPr>
        <p:spPr>
          <a:xfrm flipV="1">
            <a:off x="6588125" y="2347913"/>
            <a:ext cx="1008063" cy="158432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52" name="Arc 51"/>
          <p:cNvSpPr/>
          <p:nvPr/>
        </p:nvSpPr>
        <p:spPr>
          <a:xfrm flipH="1" flipV="1">
            <a:off x="6588125" y="2347913"/>
            <a:ext cx="1008063" cy="158432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graphicFrame>
        <p:nvGraphicFramePr>
          <p:cNvPr id="40981" name="Object 21"/>
          <p:cNvGraphicFramePr>
            <a:graphicFrameLocks noChangeAspect="1"/>
          </p:cNvGraphicFramePr>
          <p:nvPr/>
        </p:nvGraphicFramePr>
        <p:xfrm>
          <a:off x="6229350" y="1628775"/>
          <a:ext cx="136683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3" name="Equação" r:id="rId6" imgW="1054080" imgH="228600" progId="Equation.3">
                  <p:embed/>
                </p:oleObj>
              </mc:Choice>
              <mc:Fallback>
                <p:oleObj name="Equação" r:id="rId6" imgW="105408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0" y="1628775"/>
                        <a:ext cx="1366838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Straight Connector 53"/>
          <p:cNvCxnSpPr/>
          <p:nvPr/>
        </p:nvCxnSpPr>
        <p:spPr>
          <a:xfrm flipV="1">
            <a:off x="6300788" y="2419350"/>
            <a:ext cx="0" cy="720725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6156325" y="3140075"/>
            <a:ext cx="3603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600" i="1">
                <a:latin typeface="Times New Roman" pitchFamily="18" charset="0"/>
                <a:cs typeface="Times New Roman" pitchFamily="18" charset="0"/>
              </a:rPr>
              <a:t>Ts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6048375" y="2419350"/>
            <a:ext cx="252413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084888" y="1987550"/>
            <a:ext cx="2746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4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0271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06" name="Object 38"/>
              <p:cNvSpPr txBox="1"/>
              <p:nvPr/>
            </p:nvSpPr>
            <p:spPr bwMode="auto">
              <a:xfrm>
                <a:off x="827088" y="3190875"/>
                <a:ext cx="2386012" cy="669925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pt-P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num>
                        <m:den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  <m:r>
                        <a:rPr lang="pt-P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P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7206" name="Object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088" y="3190875"/>
                <a:ext cx="2386012" cy="6699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300788" y="2203450"/>
            <a:ext cx="4524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400">
                <a:latin typeface="Times New Roman" pitchFamily="18" charset="0"/>
                <a:cs typeface="Times New Roman" pitchFamily="18" charset="0"/>
              </a:rPr>
              <a:t>r[1]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17"/>
              <p:cNvSpPr txBox="1"/>
              <p:nvPr/>
            </p:nvSpPr>
            <p:spPr bwMode="auto">
              <a:xfrm>
                <a:off x="782638" y="4170363"/>
                <a:ext cx="3502025" cy="773112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pt-P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pt-P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𝑘𝑇𝑠</m:t>
                          </m:r>
                        </m:sub>
                      </m:sSub>
                      <m:r>
                        <a:rPr lang="pt-P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pt-P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PT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PT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638" y="4170363"/>
                <a:ext cx="3502025" cy="7731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7" grpId="0"/>
      <p:bldP spid="32" grpId="0"/>
      <p:bldP spid="40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6507</TotalTime>
  <Words>503</Words>
  <Application>Microsoft Office PowerPoint</Application>
  <PresentationFormat>On-screen Show (4:3)</PresentationFormat>
  <Paragraphs>128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Symbol</vt:lpstr>
      <vt:lpstr>Times New Roman</vt:lpstr>
      <vt:lpstr>Default Design</vt:lpstr>
      <vt:lpstr>Equação</vt:lpstr>
      <vt:lpstr>Sistemas de Comunicação Digital   Produto Interno Autocorrelação  Carlos Meneses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Fim</vt:lpstr>
    </vt:vector>
  </TitlesOfParts>
  <Company>ISEL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 Comunicação Digital</dc:title>
  <dc:creator>cmeneses</dc:creator>
  <cp:lastModifiedBy>Carlos Meneses</cp:lastModifiedBy>
  <cp:revision>263</cp:revision>
  <dcterms:created xsi:type="dcterms:W3CDTF">2008-09-10T08:37:19Z</dcterms:created>
  <dcterms:modified xsi:type="dcterms:W3CDTF">2022-03-08T14:11:58Z</dcterms:modified>
</cp:coreProperties>
</file>