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2" r:id="rId7"/>
    <p:sldId id="266" r:id="rId8"/>
    <p:sldId id="265" r:id="rId9"/>
    <p:sldId id="288" r:id="rId10"/>
    <p:sldId id="261" r:id="rId11"/>
    <p:sldId id="260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HqtV+uqC8dQUebDOc38nkZnz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3"/>
    <p:restoredTop sz="94694"/>
  </p:normalViewPr>
  <p:slideViewPr>
    <p:cSldViewPr snapToGrid="0">
      <p:cViewPr varScale="1"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F72C035-D96F-100F-681B-9EC05E4F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372C683A-4686-21E9-55C0-8E06B0C09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801A10D7-1F4F-606B-ADFD-AA855F489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03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36CA73E-C1FB-5A0C-D877-7ACE45425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797A0C51-13FE-ECD0-C171-D16A6FF76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1F87377-57D0-1F3F-7FBF-BECBE4DD1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84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68E78BEB-4FC4-9026-A52D-E3CD22D2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6526B66E-EB94-5A01-5F71-11C38E89F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Keratin</a:t>
            </a:r>
            <a:endParaRPr/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55CC9B59-6CF7-15B1-A0D8-1D5092B94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276" y="1736940"/>
            <a:ext cx="47922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The emission spectrum of keratin is broad and overlaps with both NADH and FAD emission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Plot emissions of keratin from </a:t>
            </a:r>
            <a:r>
              <a:rPr lang="en-US" b="0" i="0" dirty="0" err="1">
                <a:latin typeface="Arial"/>
                <a:ea typeface="Arial"/>
                <a:cs typeface="Arial"/>
                <a:sym typeface="Arial"/>
              </a:rPr>
              <a:t>Wu&amp;Gu</a:t>
            </a: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 and from DaCosta 2003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106430-63AC-C658-7836-FD08721FA61E}"/>
              </a:ext>
            </a:extLst>
          </p:cNvPr>
          <p:cNvGrpSpPr/>
          <p:nvPr/>
        </p:nvGrpSpPr>
        <p:grpSpPr>
          <a:xfrm>
            <a:off x="4892564" y="1690688"/>
            <a:ext cx="9096705" cy="4397590"/>
            <a:chOff x="4892564" y="1690688"/>
            <a:chExt cx="9096705" cy="43975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6B0D93-410E-AD42-AFCC-E75664F12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84"/>
            <a:stretch/>
          </p:blipFill>
          <p:spPr bwMode="auto">
            <a:xfrm>
              <a:off x="4892564" y="1690688"/>
              <a:ext cx="7283670" cy="439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3B8B2CC-E023-9406-0936-FF3B78CA51DC}"/>
                </a:ext>
              </a:extLst>
            </p:cNvPr>
            <p:cNvSpPr/>
            <p:nvPr/>
          </p:nvSpPr>
          <p:spPr>
            <a:xfrm>
              <a:off x="6642538" y="2016169"/>
              <a:ext cx="7346731" cy="3470231"/>
            </a:xfrm>
            <a:custGeom>
              <a:avLst/>
              <a:gdLst>
                <a:gd name="connsiteX0" fmla="*/ 0 w 7346731"/>
                <a:gd name="connsiteY0" fmla="*/ 3449210 h 3470231"/>
                <a:gd name="connsiteX1" fmla="*/ 515007 w 7346731"/>
                <a:gd name="connsiteY1" fmla="*/ 3470231 h 3470231"/>
                <a:gd name="connsiteX2" fmla="*/ 809296 w 7346731"/>
                <a:gd name="connsiteY2" fmla="*/ 3449210 h 3470231"/>
                <a:gd name="connsiteX3" fmla="*/ 924910 w 7346731"/>
                <a:gd name="connsiteY3" fmla="*/ 3407169 h 3470231"/>
                <a:gd name="connsiteX4" fmla="*/ 1008993 w 7346731"/>
                <a:gd name="connsiteY4" fmla="*/ 2818590 h 3470231"/>
                <a:gd name="connsiteX5" fmla="*/ 1145628 w 7346731"/>
                <a:gd name="connsiteY5" fmla="*/ 1483776 h 3470231"/>
                <a:gd name="connsiteX6" fmla="*/ 1471448 w 7346731"/>
                <a:gd name="connsiteY6" fmla="*/ 558865 h 3470231"/>
                <a:gd name="connsiteX7" fmla="*/ 1786759 w 7346731"/>
                <a:gd name="connsiteY7" fmla="*/ 33348 h 3470231"/>
                <a:gd name="connsiteX8" fmla="*/ 2207172 w 7346731"/>
                <a:gd name="connsiteY8" fmla="*/ 85900 h 3470231"/>
                <a:gd name="connsiteX9" fmla="*/ 2490952 w 7346731"/>
                <a:gd name="connsiteY9" fmla="*/ 348659 h 3470231"/>
                <a:gd name="connsiteX10" fmla="*/ 2995448 w 7346731"/>
                <a:gd name="connsiteY10" fmla="*/ 1157955 h 3470231"/>
                <a:gd name="connsiteX11" fmla="*/ 3930869 w 7346731"/>
                <a:gd name="connsiteY11" fmla="*/ 2356134 h 3470231"/>
                <a:gd name="connsiteX12" fmla="*/ 5181600 w 7346731"/>
                <a:gd name="connsiteY12" fmla="*/ 3123390 h 3470231"/>
                <a:gd name="connsiteX13" fmla="*/ 6400800 w 7346731"/>
                <a:gd name="connsiteY13" fmla="*/ 3323086 h 3470231"/>
                <a:gd name="connsiteX14" fmla="*/ 7041931 w 7346731"/>
                <a:gd name="connsiteY14" fmla="*/ 3417679 h 3470231"/>
                <a:gd name="connsiteX15" fmla="*/ 7346731 w 7346731"/>
                <a:gd name="connsiteY15" fmla="*/ 3470231 h 347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6731" h="3470231">
                  <a:moveTo>
                    <a:pt x="0" y="3449210"/>
                  </a:moveTo>
                  <a:cubicBezTo>
                    <a:pt x="190062" y="3459720"/>
                    <a:pt x="380124" y="3470231"/>
                    <a:pt x="515007" y="3470231"/>
                  </a:cubicBezTo>
                  <a:cubicBezTo>
                    <a:pt x="649890" y="3470231"/>
                    <a:pt x="740979" y="3459720"/>
                    <a:pt x="809296" y="3449210"/>
                  </a:cubicBezTo>
                  <a:cubicBezTo>
                    <a:pt x="877613" y="3438700"/>
                    <a:pt x="891627" y="3512272"/>
                    <a:pt x="924910" y="3407169"/>
                  </a:cubicBezTo>
                  <a:cubicBezTo>
                    <a:pt x="958193" y="3302066"/>
                    <a:pt x="972207" y="3139155"/>
                    <a:pt x="1008993" y="2818590"/>
                  </a:cubicBezTo>
                  <a:cubicBezTo>
                    <a:pt x="1045779" y="2498025"/>
                    <a:pt x="1068552" y="1860397"/>
                    <a:pt x="1145628" y="1483776"/>
                  </a:cubicBezTo>
                  <a:cubicBezTo>
                    <a:pt x="1222704" y="1107155"/>
                    <a:pt x="1364593" y="800603"/>
                    <a:pt x="1471448" y="558865"/>
                  </a:cubicBezTo>
                  <a:cubicBezTo>
                    <a:pt x="1578303" y="317127"/>
                    <a:pt x="1664138" y="112175"/>
                    <a:pt x="1786759" y="33348"/>
                  </a:cubicBezTo>
                  <a:cubicBezTo>
                    <a:pt x="1909380" y="-45480"/>
                    <a:pt x="2089807" y="33348"/>
                    <a:pt x="2207172" y="85900"/>
                  </a:cubicBezTo>
                  <a:cubicBezTo>
                    <a:pt x="2324537" y="138452"/>
                    <a:pt x="2359573" y="169983"/>
                    <a:pt x="2490952" y="348659"/>
                  </a:cubicBezTo>
                  <a:cubicBezTo>
                    <a:pt x="2622331" y="527335"/>
                    <a:pt x="2755462" y="823376"/>
                    <a:pt x="2995448" y="1157955"/>
                  </a:cubicBezTo>
                  <a:cubicBezTo>
                    <a:pt x="3235434" y="1492534"/>
                    <a:pt x="3566510" y="2028562"/>
                    <a:pt x="3930869" y="2356134"/>
                  </a:cubicBezTo>
                  <a:cubicBezTo>
                    <a:pt x="4295228" y="2683706"/>
                    <a:pt x="4769945" y="2962231"/>
                    <a:pt x="5181600" y="3123390"/>
                  </a:cubicBezTo>
                  <a:cubicBezTo>
                    <a:pt x="5593255" y="3284549"/>
                    <a:pt x="6090745" y="3274038"/>
                    <a:pt x="6400800" y="3323086"/>
                  </a:cubicBezTo>
                  <a:cubicBezTo>
                    <a:pt x="6710855" y="3372134"/>
                    <a:pt x="6884276" y="3393155"/>
                    <a:pt x="7041931" y="3417679"/>
                  </a:cubicBezTo>
                  <a:cubicBezTo>
                    <a:pt x="7199586" y="3442203"/>
                    <a:pt x="7273158" y="3456217"/>
                    <a:pt x="7346731" y="34702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ED192C0-4A92-6BCD-B67F-C61456E95E0E}"/>
                </a:ext>
              </a:extLst>
            </p:cNvPr>
            <p:cNvSpPr/>
            <p:nvPr/>
          </p:nvSpPr>
          <p:spPr>
            <a:xfrm>
              <a:off x="6684579" y="2577554"/>
              <a:ext cx="7283669" cy="2919356"/>
            </a:xfrm>
            <a:custGeom>
              <a:avLst/>
              <a:gdLst>
                <a:gd name="connsiteX0" fmla="*/ 0 w 7283669"/>
                <a:gd name="connsiteY0" fmla="*/ 2898336 h 2919356"/>
                <a:gd name="connsiteX1" fmla="*/ 830318 w 7283669"/>
                <a:gd name="connsiteY1" fmla="*/ 2898336 h 2919356"/>
                <a:gd name="connsiteX2" fmla="*/ 1292773 w 7283669"/>
                <a:gd name="connsiteY2" fmla="*/ 2919356 h 2919356"/>
                <a:gd name="connsiteX3" fmla="*/ 1566042 w 7283669"/>
                <a:gd name="connsiteY3" fmla="*/ 2898336 h 2919356"/>
                <a:gd name="connsiteX4" fmla="*/ 1755228 w 7283669"/>
                <a:gd name="connsiteY4" fmla="*/ 2877315 h 2919356"/>
                <a:gd name="connsiteX5" fmla="*/ 1902373 w 7283669"/>
                <a:gd name="connsiteY5" fmla="*/ 2656598 h 2919356"/>
                <a:gd name="connsiteX6" fmla="*/ 1965435 w 7283669"/>
                <a:gd name="connsiteY6" fmla="*/ 1826280 h 2919356"/>
                <a:gd name="connsiteX7" fmla="*/ 2028497 w 7283669"/>
                <a:gd name="connsiteY7" fmla="*/ 838308 h 2919356"/>
                <a:gd name="connsiteX8" fmla="*/ 2228193 w 7283669"/>
                <a:gd name="connsiteY8" fmla="*/ 218198 h 2919356"/>
                <a:gd name="connsiteX9" fmla="*/ 2480442 w 7283669"/>
                <a:gd name="connsiteY9" fmla="*/ 29012 h 2919356"/>
                <a:gd name="connsiteX10" fmla="*/ 2659118 w 7283669"/>
                <a:gd name="connsiteY10" fmla="*/ 7991 h 2919356"/>
                <a:gd name="connsiteX11" fmla="*/ 2890345 w 7283669"/>
                <a:gd name="connsiteY11" fmla="*/ 102584 h 2919356"/>
                <a:gd name="connsiteX12" fmla="*/ 3153104 w 7283669"/>
                <a:gd name="connsiteY12" fmla="*/ 417894 h 2919356"/>
                <a:gd name="connsiteX13" fmla="*/ 3373821 w 7283669"/>
                <a:gd name="connsiteY13" fmla="*/ 680653 h 2919356"/>
                <a:gd name="connsiteX14" fmla="*/ 3531476 w 7283669"/>
                <a:gd name="connsiteY14" fmla="*/ 817287 h 2919356"/>
                <a:gd name="connsiteX15" fmla="*/ 3867807 w 7283669"/>
                <a:gd name="connsiteY15" fmla="*/ 1164129 h 2919356"/>
                <a:gd name="connsiteX16" fmla="*/ 4540469 w 7283669"/>
                <a:gd name="connsiteY16" fmla="*/ 1941894 h 2919356"/>
                <a:gd name="connsiteX17" fmla="*/ 5181600 w 7283669"/>
                <a:gd name="connsiteY17" fmla="*/ 2414860 h 2919356"/>
                <a:gd name="connsiteX18" fmla="*/ 6096000 w 7283669"/>
                <a:gd name="connsiteY18" fmla="*/ 2709149 h 2919356"/>
                <a:gd name="connsiteX19" fmla="*/ 6611007 w 7283669"/>
                <a:gd name="connsiteY19" fmla="*/ 2793232 h 2919356"/>
                <a:gd name="connsiteX20" fmla="*/ 7283669 w 7283669"/>
                <a:gd name="connsiteY20" fmla="*/ 2814253 h 2919356"/>
                <a:gd name="connsiteX21" fmla="*/ 7283669 w 7283669"/>
                <a:gd name="connsiteY21" fmla="*/ 2814253 h 291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83669" h="2919356">
                  <a:moveTo>
                    <a:pt x="0" y="2898336"/>
                  </a:moveTo>
                  <a:lnTo>
                    <a:pt x="830318" y="2898336"/>
                  </a:lnTo>
                  <a:cubicBezTo>
                    <a:pt x="1045780" y="2901839"/>
                    <a:pt x="1170152" y="2919356"/>
                    <a:pt x="1292773" y="2919356"/>
                  </a:cubicBezTo>
                  <a:cubicBezTo>
                    <a:pt x="1415394" y="2919356"/>
                    <a:pt x="1488966" y="2905343"/>
                    <a:pt x="1566042" y="2898336"/>
                  </a:cubicBezTo>
                  <a:cubicBezTo>
                    <a:pt x="1643118" y="2891329"/>
                    <a:pt x="1699173" y="2917605"/>
                    <a:pt x="1755228" y="2877315"/>
                  </a:cubicBezTo>
                  <a:cubicBezTo>
                    <a:pt x="1811283" y="2837025"/>
                    <a:pt x="1867339" y="2831770"/>
                    <a:pt x="1902373" y="2656598"/>
                  </a:cubicBezTo>
                  <a:cubicBezTo>
                    <a:pt x="1937408" y="2481425"/>
                    <a:pt x="1944414" y="2129328"/>
                    <a:pt x="1965435" y="1826280"/>
                  </a:cubicBezTo>
                  <a:cubicBezTo>
                    <a:pt x="1986456" y="1523232"/>
                    <a:pt x="1984704" y="1106322"/>
                    <a:pt x="2028497" y="838308"/>
                  </a:cubicBezTo>
                  <a:cubicBezTo>
                    <a:pt x="2072290" y="570294"/>
                    <a:pt x="2152869" y="353081"/>
                    <a:pt x="2228193" y="218198"/>
                  </a:cubicBezTo>
                  <a:cubicBezTo>
                    <a:pt x="2303517" y="83315"/>
                    <a:pt x="2408621" y="64046"/>
                    <a:pt x="2480442" y="29012"/>
                  </a:cubicBezTo>
                  <a:cubicBezTo>
                    <a:pt x="2552263" y="-6022"/>
                    <a:pt x="2590801" y="-4271"/>
                    <a:pt x="2659118" y="7991"/>
                  </a:cubicBezTo>
                  <a:cubicBezTo>
                    <a:pt x="2727435" y="20253"/>
                    <a:pt x="2808014" y="34267"/>
                    <a:pt x="2890345" y="102584"/>
                  </a:cubicBezTo>
                  <a:cubicBezTo>
                    <a:pt x="2972676" y="170901"/>
                    <a:pt x="3153104" y="417894"/>
                    <a:pt x="3153104" y="417894"/>
                  </a:cubicBezTo>
                  <a:cubicBezTo>
                    <a:pt x="3233683" y="514239"/>
                    <a:pt x="3310759" y="614087"/>
                    <a:pt x="3373821" y="680653"/>
                  </a:cubicBezTo>
                  <a:cubicBezTo>
                    <a:pt x="3436883" y="747218"/>
                    <a:pt x="3449145" y="736708"/>
                    <a:pt x="3531476" y="817287"/>
                  </a:cubicBezTo>
                  <a:cubicBezTo>
                    <a:pt x="3613807" y="897866"/>
                    <a:pt x="3699642" y="976695"/>
                    <a:pt x="3867807" y="1164129"/>
                  </a:cubicBezTo>
                  <a:cubicBezTo>
                    <a:pt x="4035972" y="1351563"/>
                    <a:pt x="4321504" y="1733439"/>
                    <a:pt x="4540469" y="1941894"/>
                  </a:cubicBezTo>
                  <a:cubicBezTo>
                    <a:pt x="4759434" y="2150349"/>
                    <a:pt x="4922345" y="2286984"/>
                    <a:pt x="5181600" y="2414860"/>
                  </a:cubicBezTo>
                  <a:cubicBezTo>
                    <a:pt x="5440855" y="2542736"/>
                    <a:pt x="5857766" y="2646087"/>
                    <a:pt x="6096000" y="2709149"/>
                  </a:cubicBezTo>
                  <a:cubicBezTo>
                    <a:pt x="6334234" y="2772211"/>
                    <a:pt x="6413062" y="2775715"/>
                    <a:pt x="6611007" y="2793232"/>
                  </a:cubicBezTo>
                  <a:cubicBezTo>
                    <a:pt x="6808952" y="2810749"/>
                    <a:pt x="7283669" y="2814253"/>
                    <a:pt x="7283669" y="2814253"/>
                  </a:cubicBezTo>
                  <a:lnTo>
                    <a:pt x="7283669" y="2814253"/>
                  </a:ln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68637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6602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dirty="0">
                <a:latin typeface="Arial"/>
                <a:ea typeface="Arial"/>
                <a:cs typeface="Arial"/>
                <a:sym typeface="Arial"/>
              </a:rPr>
              <a:t>Compare keratin powder measurements (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Tulio’s lab) </a:t>
            </a:r>
            <a:r>
              <a:rPr lang="en-US" sz="2000" b="0" i="0" dirty="0">
                <a:latin typeface="Arial"/>
                <a:ea typeface="Arial"/>
                <a:cs typeface="Arial"/>
                <a:sym typeface="Arial"/>
              </a:rPr>
              <a:t>to what is predicted by DaCosta emission spectra for keratin * </a:t>
            </a:r>
            <a:r>
              <a:rPr lang="en-US" sz="2000" b="0" i="0" dirty="0" err="1">
                <a:latin typeface="Arial"/>
                <a:ea typeface="Arial"/>
                <a:cs typeface="Arial"/>
                <a:sym typeface="Arial"/>
              </a:rPr>
              <a:t>longpass</a:t>
            </a:r>
            <a:r>
              <a:rPr lang="en-US" sz="2000" b="0" i="0" dirty="0">
                <a:latin typeface="Arial"/>
                <a:ea typeface="Arial"/>
                <a:cs typeface="Arial"/>
                <a:sym typeface="Arial"/>
              </a:rPr>
              <a:t> filter </a:t>
            </a:r>
            <a:endParaRPr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7E1DE4-3FDA-357F-3F96-D769BDDC7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667297" y="1957343"/>
            <a:ext cx="5235481" cy="403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2F6-1EFA-52B0-A651-9F6EA660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2FE7CD-9BA9-FBF3-88A6-13147C92E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894842" y="1969700"/>
            <a:ext cx="5123267" cy="39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7;p5">
            <a:extLst>
              <a:ext uri="{FF2B5EF4-FFF2-40B4-BE49-F238E27FC236}">
                <a16:creationId xmlns:a16="http://schemas.microsoft.com/office/drawing/2014/main" id="{EFCDB256-7E4C-F277-298F-4CCCD2954A4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6602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Compare FAD powder measurements (Tulio’s lab) to what is predicted by DaCosta emission spectra for FAD * longpass filter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09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62F-CA34-3E23-904D-34366176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0993-067C-F6B1-E71E-D69A8B395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001" dirty="0"/>
              <a:t>Superficial layers of oral mucosal are some combination of FAD and keratin</a:t>
            </a:r>
          </a:p>
          <a:p>
            <a:r>
              <a:rPr lang="en-001" dirty="0"/>
              <a:t>Matlab </a:t>
            </a:r>
          </a:p>
          <a:p>
            <a:pPr lvl="1"/>
            <a:r>
              <a:rPr lang="en-001" dirty="0"/>
              <a:t>Can we predict the tongue measurements we make with linear combination of FAD and keratin emissions* longpass filter?</a:t>
            </a:r>
          </a:p>
          <a:p>
            <a:pPr lvl="1"/>
            <a:r>
              <a:rPr lang="en-001" dirty="0"/>
              <a:t>Use the measurements of the powder for FAD and keratin made in Tulio’s lab</a:t>
            </a:r>
          </a:p>
          <a:p>
            <a:pPr lvl="1"/>
            <a:r>
              <a:rPr lang="en-001" dirty="0"/>
              <a:t>Do we need to include collagen? (see collagen power measurements made in Tulio’s lab)</a:t>
            </a:r>
          </a:p>
          <a:p>
            <a:pPr lvl="1"/>
            <a:r>
              <a:rPr lang="en-001" dirty="0"/>
              <a:t>Do we need to include blood?</a:t>
            </a:r>
          </a:p>
          <a:p>
            <a:pPr lvl="1"/>
            <a:r>
              <a:rPr lang="en-001"/>
              <a:t>Do we reduce the weight on keratin for the lower lip measurements?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4029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5855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2" name="Google Shape;92;p2" descr="Normalized fluorescence spectra: ͑ a ͒ keratinized epithelial layer; ͑ b ͒ pure keratin. The number above each spectrum is the magnification. 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166" y="1114468"/>
            <a:ext cx="4864100" cy="511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2"/>
          <p:cNvCxnSpPr/>
          <p:nvPr/>
        </p:nvCxnSpPr>
        <p:spPr>
          <a:xfrm>
            <a:off x="7009974" y="1701521"/>
            <a:ext cx="0" cy="39439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9" name="Google Shape;99;p3" descr="Normalized measured spectral emission of pure samples of keratin (circles), NADPH (upright triangles), FAD (squares), collagen fiber (diamonds), elastin (inverted triangles), and melanin (left triangles) using 764 nm excitation wavelength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17323" y="1690688"/>
            <a:ext cx="5559011" cy="416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Keratin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02276" y="1736940"/>
            <a:ext cx="47922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The emission spectrum of keratin is broad and overlaps with both NADH and FAD emission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Plot emissions of keratin from Wu&amp;Gu and from DaCosta 2003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6" name="Google Shape;106;p4" descr="Normalized measured spectral emission of pure samples of keratin (circles), NADPH (upright triangles), FAD (squares), collagen fiber (diamonds), elastin (inverted triangles), and melanin (left triangles) using 764 nm excitation wavelength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0419" y="1825625"/>
            <a:ext cx="5559011" cy="416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6499654" y="2592430"/>
            <a:ext cx="4559643" cy="2918684"/>
          </a:xfrm>
          <a:custGeom>
            <a:avLst/>
            <a:gdLst/>
            <a:ahLst/>
            <a:cxnLst/>
            <a:rect l="l" t="t" r="r" b="b"/>
            <a:pathLst>
              <a:path w="4559643" h="2918684" extrusionOk="0">
                <a:moveTo>
                  <a:pt x="0" y="2844543"/>
                </a:moveTo>
                <a:cubicBezTo>
                  <a:pt x="151370" y="2855870"/>
                  <a:pt x="302741" y="2867197"/>
                  <a:pt x="420130" y="2795116"/>
                </a:cubicBezTo>
                <a:cubicBezTo>
                  <a:pt x="537519" y="2723035"/>
                  <a:pt x="556054" y="2762164"/>
                  <a:pt x="704335" y="2412056"/>
                </a:cubicBezTo>
                <a:cubicBezTo>
                  <a:pt x="852616" y="2061948"/>
                  <a:pt x="1143000" y="1081645"/>
                  <a:pt x="1309816" y="694467"/>
                </a:cubicBezTo>
                <a:cubicBezTo>
                  <a:pt x="1476632" y="307289"/>
                  <a:pt x="1604319" y="200197"/>
                  <a:pt x="1705232" y="88986"/>
                </a:cubicBezTo>
                <a:cubicBezTo>
                  <a:pt x="1806145" y="-22225"/>
                  <a:pt x="1808205" y="-11928"/>
                  <a:pt x="1915297" y="27202"/>
                </a:cubicBezTo>
                <a:cubicBezTo>
                  <a:pt x="2022389" y="66332"/>
                  <a:pt x="2152135" y="119878"/>
                  <a:pt x="2347784" y="323765"/>
                </a:cubicBezTo>
                <a:cubicBezTo>
                  <a:pt x="2543433" y="527651"/>
                  <a:pt x="2879124" y="984851"/>
                  <a:pt x="3089189" y="1250521"/>
                </a:cubicBezTo>
                <a:cubicBezTo>
                  <a:pt x="3299254" y="1516191"/>
                  <a:pt x="3443416" y="1720078"/>
                  <a:pt x="3608173" y="1917786"/>
                </a:cubicBezTo>
                <a:cubicBezTo>
                  <a:pt x="3772930" y="2115494"/>
                  <a:pt x="3943865" y="2294667"/>
                  <a:pt x="4077730" y="2436770"/>
                </a:cubicBezTo>
                <a:cubicBezTo>
                  <a:pt x="4211595" y="2578873"/>
                  <a:pt x="4411362" y="2770402"/>
                  <a:pt x="4411362" y="2770402"/>
                </a:cubicBezTo>
                <a:lnTo>
                  <a:pt x="4559643" y="2918684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400800" y="1837864"/>
            <a:ext cx="4582510" cy="3712376"/>
          </a:xfrm>
          <a:custGeom>
            <a:avLst/>
            <a:gdLst/>
            <a:ahLst/>
            <a:cxnLst/>
            <a:rect l="l" t="t" r="r" b="b"/>
            <a:pathLst>
              <a:path w="4582510" h="3712376" extrusionOk="0">
                <a:moveTo>
                  <a:pt x="0" y="3606495"/>
                </a:moveTo>
                <a:lnTo>
                  <a:pt x="578069" y="3606495"/>
                </a:lnTo>
                <a:cubicBezTo>
                  <a:pt x="679669" y="3606495"/>
                  <a:pt x="499241" y="3844729"/>
                  <a:pt x="609600" y="3606495"/>
                </a:cubicBezTo>
                <a:cubicBezTo>
                  <a:pt x="719959" y="3368261"/>
                  <a:pt x="1240221" y="2177088"/>
                  <a:pt x="1240221" y="2177088"/>
                </a:cubicBezTo>
                <a:cubicBezTo>
                  <a:pt x="1467945" y="1658578"/>
                  <a:pt x="1727200" y="851033"/>
                  <a:pt x="1975945" y="495433"/>
                </a:cubicBezTo>
                <a:cubicBezTo>
                  <a:pt x="2224690" y="139833"/>
                  <a:pt x="2298263" y="118812"/>
                  <a:pt x="2732690" y="43488"/>
                </a:cubicBezTo>
                <a:cubicBezTo>
                  <a:pt x="3167118" y="-31836"/>
                  <a:pt x="3874814" y="5826"/>
                  <a:pt x="4582510" y="43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6960500" y="1837864"/>
            <a:ext cx="4582510" cy="3712376"/>
          </a:xfrm>
          <a:custGeom>
            <a:avLst/>
            <a:gdLst/>
            <a:ahLst/>
            <a:cxnLst/>
            <a:rect l="l" t="t" r="r" b="b"/>
            <a:pathLst>
              <a:path w="4582510" h="3712376" extrusionOk="0">
                <a:moveTo>
                  <a:pt x="0" y="3606495"/>
                </a:moveTo>
                <a:lnTo>
                  <a:pt x="578069" y="3606495"/>
                </a:lnTo>
                <a:cubicBezTo>
                  <a:pt x="679669" y="3606495"/>
                  <a:pt x="499241" y="3844729"/>
                  <a:pt x="609600" y="3606495"/>
                </a:cubicBezTo>
                <a:cubicBezTo>
                  <a:pt x="719959" y="3368261"/>
                  <a:pt x="1240221" y="2177088"/>
                  <a:pt x="1240221" y="2177088"/>
                </a:cubicBezTo>
                <a:cubicBezTo>
                  <a:pt x="1467945" y="1658578"/>
                  <a:pt x="1727200" y="851033"/>
                  <a:pt x="1975945" y="495433"/>
                </a:cubicBezTo>
                <a:cubicBezTo>
                  <a:pt x="2224690" y="139833"/>
                  <a:pt x="2298263" y="118812"/>
                  <a:pt x="2732690" y="43488"/>
                </a:cubicBezTo>
                <a:cubicBezTo>
                  <a:pt x="3167118" y="-31836"/>
                  <a:pt x="3874814" y="5826"/>
                  <a:pt x="4582510" y="43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CEE54CD3-5694-0DE1-8CCA-C286573DDB68}"/>
              </a:ext>
            </a:extLst>
          </p:cNvPr>
          <p:cNvSpPr/>
          <p:nvPr/>
        </p:nvSpPr>
        <p:spPr>
          <a:xfrm>
            <a:off x="7421346" y="1850103"/>
            <a:ext cx="4582510" cy="3712376"/>
          </a:xfrm>
          <a:custGeom>
            <a:avLst/>
            <a:gdLst/>
            <a:ahLst/>
            <a:cxnLst/>
            <a:rect l="l" t="t" r="r" b="b"/>
            <a:pathLst>
              <a:path w="4582510" h="3712376" extrusionOk="0">
                <a:moveTo>
                  <a:pt x="0" y="3606495"/>
                </a:moveTo>
                <a:lnTo>
                  <a:pt x="578069" y="3606495"/>
                </a:lnTo>
                <a:cubicBezTo>
                  <a:pt x="679669" y="3606495"/>
                  <a:pt x="499241" y="3844729"/>
                  <a:pt x="609600" y="3606495"/>
                </a:cubicBezTo>
                <a:cubicBezTo>
                  <a:pt x="719959" y="3368261"/>
                  <a:pt x="1240221" y="2177088"/>
                  <a:pt x="1240221" y="2177088"/>
                </a:cubicBezTo>
                <a:cubicBezTo>
                  <a:pt x="1467945" y="1658578"/>
                  <a:pt x="1727200" y="851033"/>
                  <a:pt x="1975945" y="495433"/>
                </a:cubicBezTo>
                <a:cubicBezTo>
                  <a:pt x="2224690" y="139833"/>
                  <a:pt x="2298263" y="118812"/>
                  <a:pt x="2732690" y="43488"/>
                </a:cubicBezTo>
                <a:cubicBezTo>
                  <a:pt x="3167118" y="-31836"/>
                  <a:pt x="3874814" y="5826"/>
                  <a:pt x="4582510" y="43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7A4CB80-901D-B70C-CDAA-41FA78DA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1B301305-8B44-E115-3CA1-83F5DB99E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Keratin</a:t>
            </a:r>
            <a:endParaRPr/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2FDCBD63-1916-4B6A-AB52-37A975A91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276" y="1736940"/>
            <a:ext cx="47922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The emission spectrum of keratin is broad and overlaps with both NADH and FAD emission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Plot emissions of keratin from </a:t>
            </a:r>
            <a:r>
              <a:rPr lang="en-US" b="0" i="0" dirty="0" err="1">
                <a:latin typeface="Arial"/>
                <a:ea typeface="Arial"/>
                <a:cs typeface="Arial"/>
                <a:sym typeface="Arial"/>
              </a:rPr>
              <a:t>Wu&amp;Gu</a:t>
            </a:r>
            <a:r>
              <a:rPr lang="en-US" b="0" i="0" dirty="0">
                <a:latin typeface="Arial"/>
                <a:ea typeface="Arial"/>
                <a:cs typeface="Arial"/>
                <a:sym typeface="Arial"/>
              </a:rPr>
              <a:t> and from DaCosta 2003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EF75A-5BAC-5F7B-3526-4BC45C0BDB4A}"/>
              </a:ext>
            </a:extLst>
          </p:cNvPr>
          <p:cNvGrpSpPr/>
          <p:nvPr/>
        </p:nvGrpSpPr>
        <p:grpSpPr>
          <a:xfrm>
            <a:off x="5630420" y="1825625"/>
            <a:ext cx="5552588" cy="4163135"/>
            <a:chOff x="5630420" y="1825625"/>
            <a:chExt cx="5552588" cy="4163135"/>
          </a:xfrm>
        </p:grpSpPr>
        <p:pic>
          <p:nvPicPr>
            <p:cNvPr id="106" name="Google Shape;106;p4" descr="Normalized measured spectral emission of pure samples of keratin (circles), NADPH (upright triangles), FAD (squares), collagen fiber (diamonds), elastin (inverted triangles), and melanin (left triangles) using 764 nm excitation wavelength.">
              <a:extLst>
                <a:ext uri="{FF2B5EF4-FFF2-40B4-BE49-F238E27FC236}">
                  <a16:creationId xmlns:a16="http://schemas.microsoft.com/office/drawing/2014/main" id="{9B90AE06-808E-1E4F-9E22-442184DFA2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30420" y="1902371"/>
              <a:ext cx="5552588" cy="408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>
              <a:extLst>
                <a:ext uri="{FF2B5EF4-FFF2-40B4-BE49-F238E27FC236}">
                  <a16:creationId xmlns:a16="http://schemas.microsoft.com/office/drawing/2014/main" id="{BB508A39-4C92-261B-74F8-469BB83BBC4B}"/>
                </a:ext>
              </a:extLst>
            </p:cNvPr>
            <p:cNvSpPr/>
            <p:nvPr/>
          </p:nvSpPr>
          <p:spPr>
            <a:xfrm>
              <a:off x="6499654" y="2592430"/>
              <a:ext cx="4559643" cy="2918684"/>
            </a:xfrm>
            <a:custGeom>
              <a:avLst/>
              <a:gdLst/>
              <a:ahLst/>
              <a:cxnLst/>
              <a:rect l="l" t="t" r="r" b="b"/>
              <a:pathLst>
                <a:path w="4559643" h="2918684" extrusionOk="0">
                  <a:moveTo>
                    <a:pt x="0" y="2844543"/>
                  </a:moveTo>
                  <a:cubicBezTo>
                    <a:pt x="151370" y="2855870"/>
                    <a:pt x="302741" y="2867197"/>
                    <a:pt x="420130" y="2795116"/>
                  </a:cubicBezTo>
                  <a:cubicBezTo>
                    <a:pt x="537519" y="2723035"/>
                    <a:pt x="556054" y="2762164"/>
                    <a:pt x="704335" y="2412056"/>
                  </a:cubicBezTo>
                  <a:cubicBezTo>
                    <a:pt x="852616" y="2061948"/>
                    <a:pt x="1143000" y="1081645"/>
                    <a:pt x="1309816" y="694467"/>
                  </a:cubicBezTo>
                  <a:cubicBezTo>
                    <a:pt x="1476632" y="307289"/>
                    <a:pt x="1604319" y="200197"/>
                    <a:pt x="1705232" y="88986"/>
                  </a:cubicBezTo>
                  <a:cubicBezTo>
                    <a:pt x="1806145" y="-22225"/>
                    <a:pt x="1808205" y="-11928"/>
                    <a:pt x="1915297" y="27202"/>
                  </a:cubicBezTo>
                  <a:cubicBezTo>
                    <a:pt x="2022389" y="66332"/>
                    <a:pt x="2152135" y="119878"/>
                    <a:pt x="2347784" y="323765"/>
                  </a:cubicBezTo>
                  <a:cubicBezTo>
                    <a:pt x="2543433" y="527651"/>
                    <a:pt x="2879124" y="984851"/>
                    <a:pt x="3089189" y="1250521"/>
                  </a:cubicBezTo>
                  <a:cubicBezTo>
                    <a:pt x="3299254" y="1516191"/>
                    <a:pt x="3443416" y="1720078"/>
                    <a:pt x="3608173" y="1917786"/>
                  </a:cubicBezTo>
                  <a:cubicBezTo>
                    <a:pt x="3772930" y="2115494"/>
                    <a:pt x="3943865" y="2294667"/>
                    <a:pt x="4077730" y="2436770"/>
                  </a:cubicBezTo>
                  <a:cubicBezTo>
                    <a:pt x="4211595" y="2578873"/>
                    <a:pt x="4411362" y="2770402"/>
                    <a:pt x="4411362" y="2770402"/>
                  </a:cubicBezTo>
                  <a:lnTo>
                    <a:pt x="4559643" y="2918684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4">
              <a:extLst>
                <a:ext uri="{FF2B5EF4-FFF2-40B4-BE49-F238E27FC236}">
                  <a16:creationId xmlns:a16="http://schemas.microsoft.com/office/drawing/2014/main" id="{B0D84B10-0F06-8154-8AB6-FB8699631246}"/>
                </a:ext>
              </a:extLst>
            </p:cNvPr>
            <p:cNvCxnSpPr/>
            <p:nvPr/>
          </p:nvCxnSpPr>
          <p:spPr>
            <a:xfrm>
              <a:off x="7704083" y="1825625"/>
              <a:ext cx="0" cy="368548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4">
              <a:extLst>
                <a:ext uri="{FF2B5EF4-FFF2-40B4-BE49-F238E27FC236}">
                  <a16:creationId xmlns:a16="http://schemas.microsoft.com/office/drawing/2014/main" id="{E65261BF-051F-67D2-8256-6EED42C4652A}"/>
                </a:ext>
              </a:extLst>
            </p:cNvPr>
            <p:cNvCxnSpPr/>
            <p:nvPr/>
          </p:nvCxnSpPr>
          <p:spPr>
            <a:xfrm>
              <a:off x="6243145" y="4030752"/>
              <a:ext cx="474016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BE5C81-2752-33DF-E517-BBD1A8D00C70}"/>
              </a:ext>
            </a:extLst>
          </p:cNvPr>
          <p:cNvGrpSpPr/>
          <p:nvPr/>
        </p:nvGrpSpPr>
        <p:grpSpPr>
          <a:xfrm>
            <a:off x="6642538" y="2480441"/>
            <a:ext cx="7346731" cy="3016469"/>
            <a:chOff x="6642538" y="2016169"/>
            <a:chExt cx="7346731" cy="348074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25BD028B-4147-748A-7CC1-12AEE18A07F9}"/>
                </a:ext>
              </a:extLst>
            </p:cNvPr>
            <p:cNvSpPr/>
            <p:nvPr/>
          </p:nvSpPr>
          <p:spPr>
            <a:xfrm>
              <a:off x="6642538" y="2016169"/>
              <a:ext cx="7346731" cy="3470231"/>
            </a:xfrm>
            <a:custGeom>
              <a:avLst/>
              <a:gdLst>
                <a:gd name="connsiteX0" fmla="*/ 0 w 7346731"/>
                <a:gd name="connsiteY0" fmla="*/ 3449210 h 3470231"/>
                <a:gd name="connsiteX1" fmla="*/ 515007 w 7346731"/>
                <a:gd name="connsiteY1" fmla="*/ 3470231 h 3470231"/>
                <a:gd name="connsiteX2" fmla="*/ 809296 w 7346731"/>
                <a:gd name="connsiteY2" fmla="*/ 3449210 h 3470231"/>
                <a:gd name="connsiteX3" fmla="*/ 924910 w 7346731"/>
                <a:gd name="connsiteY3" fmla="*/ 3407169 h 3470231"/>
                <a:gd name="connsiteX4" fmla="*/ 1008993 w 7346731"/>
                <a:gd name="connsiteY4" fmla="*/ 2818590 h 3470231"/>
                <a:gd name="connsiteX5" fmla="*/ 1145628 w 7346731"/>
                <a:gd name="connsiteY5" fmla="*/ 1483776 h 3470231"/>
                <a:gd name="connsiteX6" fmla="*/ 1471448 w 7346731"/>
                <a:gd name="connsiteY6" fmla="*/ 558865 h 3470231"/>
                <a:gd name="connsiteX7" fmla="*/ 1786759 w 7346731"/>
                <a:gd name="connsiteY7" fmla="*/ 33348 h 3470231"/>
                <a:gd name="connsiteX8" fmla="*/ 2207172 w 7346731"/>
                <a:gd name="connsiteY8" fmla="*/ 85900 h 3470231"/>
                <a:gd name="connsiteX9" fmla="*/ 2490952 w 7346731"/>
                <a:gd name="connsiteY9" fmla="*/ 348659 h 3470231"/>
                <a:gd name="connsiteX10" fmla="*/ 2995448 w 7346731"/>
                <a:gd name="connsiteY10" fmla="*/ 1157955 h 3470231"/>
                <a:gd name="connsiteX11" fmla="*/ 3930869 w 7346731"/>
                <a:gd name="connsiteY11" fmla="*/ 2356134 h 3470231"/>
                <a:gd name="connsiteX12" fmla="*/ 5181600 w 7346731"/>
                <a:gd name="connsiteY12" fmla="*/ 3123390 h 3470231"/>
                <a:gd name="connsiteX13" fmla="*/ 6400800 w 7346731"/>
                <a:gd name="connsiteY13" fmla="*/ 3323086 h 3470231"/>
                <a:gd name="connsiteX14" fmla="*/ 7041931 w 7346731"/>
                <a:gd name="connsiteY14" fmla="*/ 3417679 h 3470231"/>
                <a:gd name="connsiteX15" fmla="*/ 7346731 w 7346731"/>
                <a:gd name="connsiteY15" fmla="*/ 3470231 h 347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6731" h="3470231">
                  <a:moveTo>
                    <a:pt x="0" y="3449210"/>
                  </a:moveTo>
                  <a:cubicBezTo>
                    <a:pt x="190062" y="3459720"/>
                    <a:pt x="380124" y="3470231"/>
                    <a:pt x="515007" y="3470231"/>
                  </a:cubicBezTo>
                  <a:cubicBezTo>
                    <a:pt x="649890" y="3470231"/>
                    <a:pt x="740979" y="3459720"/>
                    <a:pt x="809296" y="3449210"/>
                  </a:cubicBezTo>
                  <a:cubicBezTo>
                    <a:pt x="877613" y="3438700"/>
                    <a:pt x="891627" y="3512272"/>
                    <a:pt x="924910" y="3407169"/>
                  </a:cubicBezTo>
                  <a:cubicBezTo>
                    <a:pt x="958193" y="3302066"/>
                    <a:pt x="972207" y="3139155"/>
                    <a:pt x="1008993" y="2818590"/>
                  </a:cubicBezTo>
                  <a:cubicBezTo>
                    <a:pt x="1045779" y="2498025"/>
                    <a:pt x="1068552" y="1860397"/>
                    <a:pt x="1145628" y="1483776"/>
                  </a:cubicBezTo>
                  <a:cubicBezTo>
                    <a:pt x="1222704" y="1107155"/>
                    <a:pt x="1364593" y="800603"/>
                    <a:pt x="1471448" y="558865"/>
                  </a:cubicBezTo>
                  <a:cubicBezTo>
                    <a:pt x="1578303" y="317127"/>
                    <a:pt x="1664138" y="112175"/>
                    <a:pt x="1786759" y="33348"/>
                  </a:cubicBezTo>
                  <a:cubicBezTo>
                    <a:pt x="1909380" y="-45480"/>
                    <a:pt x="2089807" y="33348"/>
                    <a:pt x="2207172" y="85900"/>
                  </a:cubicBezTo>
                  <a:cubicBezTo>
                    <a:pt x="2324537" y="138452"/>
                    <a:pt x="2359573" y="169983"/>
                    <a:pt x="2490952" y="348659"/>
                  </a:cubicBezTo>
                  <a:cubicBezTo>
                    <a:pt x="2622331" y="527335"/>
                    <a:pt x="2755462" y="823376"/>
                    <a:pt x="2995448" y="1157955"/>
                  </a:cubicBezTo>
                  <a:cubicBezTo>
                    <a:pt x="3235434" y="1492534"/>
                    <a:pt x="3566510" y="2028562"/>
                    <a:pt x="3930869" y="2356134"/>
                  </a:cubicBezTo>
                  <a:cubicBezTo>
                    <a:pt x="4295228" y="2683706"/>
                    <a:pt x="4769945" y="2962231"/>
                    <a:pt x="5181600" y="3123390"/>
                  </a:cubicBezTo>
                  <a:cubicBezTo>
                    <a:pt x="5593255" y="3284549"/>
                    <a:pt x="6090745" y="3274038"/>
                    <a:pt x="6400800" y="3323086"/>
                  </a:cubicBezTo>
                  <a:cubicBezTo>
                    <a:pt x="6710855" y="3372134"/>
                    <a:pt x="6884276" y="3393155"/>
                    <a:pt x="7041931" y="3417679"/>
                  </a:cubicBezTo>
                  <a:cubicBezTo>
                    <a:pt x="7199586" y="3442203"/>
                    <a:pt x="7273158" y="3456217"/>
                    <a:pt x="7346731" y="3470231"/>
                  </a:cubicBezTo>
                </a:path>
              </a:pathLst>
            </a:custGeom>
            <a:noFill/>
            <a:ln w="381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001" dirty="0"/>
                <a:t>z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8B13C26-4CB6-6942-1AAD-68D248D9F2A0}"/>
                </a:ext>
              </a:extLst>
            </p:cNvPr>
            <p:cNvSpPr/>
            <p:nvPr/>
          </p:nvSpPr>
          <p:spPr>
            <a:xfrm>
              <a:off x="6684579" y="2577554"/>
              <a:ext cx="7283669" cy="2919356"/>
            </a:xfrm>
            <a:custGeom>
              <a:avLst/>
              <a:gdLst>
                <a:gd name="connsiteX0" fmla="*/ 0 w 7283669"/>
                <a:gd name="connsiteY0" fmla="*/ 2898336 h 2919356"/>
                <a:gd name="connsiteX1" fmla="*/ 830318 w 7283669"/>
                <a:gd name="connsiteY1" fmla="*/ 2898336 h 2919356"/>
                <a:gd name="connsiteX2" fmla="*/ 1292773 w 7283669"/>
                <a:gd name="connsiteY2" fmla="*/ 2919356 h 2919356"/>
                <a:gd name="connsiteX3" fmla="*/ 1566042 w 7283669"/>
                <a:gd name="connsiteY3" fmla="*/ 2898336 h 2919356"/>
                <a:gd name="connsiteX4" fmla="*/ 1755228 w 7283669"/>
                <a:gd name="connsiteY4" fmla="*/ 2877315 h 2919356"/>
                <a:gd name="connsiteX5" fmla="*/ 1902373 w 7283669"/>
                <a:gd name="connsiteY5" fmla="*/ 2656598 h 2919356"/>
                <a:gd name="connsiteX6" fmla="*/ 1965435 w 7283669"/>
                <a:gd name="connsiteY6" fmla="*/ 1826280 h 2919356"/>
                <a:gd name="connsiteX7" fmla="*/ 2028497 w 7283669"/>
                <a:gd name="connsiteY7" fmla="*/ 838308 h 2919356"/>
                <a:gd name="connsiteX8" fmla="*/ 2228193 w 7283669"/>
                <a:gd name="connsiteY8" fmla="*/ 218198 h 2919356"/>
                <a:gd name="connsiteX9" fmla="*/ 2480442 w 7283669"/>
                <a:gd name="connsiteY9" fmla="*/ 29012 h 2919356"/>
                <a:gd name="connsiteX10" fmla="*/ 2659118 w 7283669"/>
                <a:gd name="connsiteY10" fmla="*/ 7991 h 2919356"/>
                <a:gd name="connsiteX11" fmla="*/ 2890345 w 7283669"/>
                <a:gd name="connsiteY11" fmla="*/ 102584 h 2919356"/>
                <a:gd name="connsiteX12" fmla="*/ 3153104 w 7283669"/>
                <a:gd name="connsiteY12" fmla="*/ 417894 h 2919356"/>
                <a:gd name="connsiteX13" fmla="*/ 3373821 w 7283669"/>
                <a:gd name="connsiteY13" fmla="*/ 680653 h 2919356"/>
                <a:gd name="connsiteX14" fmla="*/ 3531476 w 7283669"/>
                <a:gd name="connsiteY14" fmla="*/ 817287 h 2919356"/>
                <a:gd name="connsiteX15" fmla="*/ 3867807 w 7283669"/>
                <a:gd name="connsiteY15" fmla="*/ 1164129 h 2919356"/>
                <a:gd name="connsiteX16" fmla="*/ 4540469 w 7283669"/>
                <a:gd name="connsiteY16" fmla="*/ 1941894 h 2919356"/>
                <a:gd name="connsiteX17" fmla="*/ 5181600 w 7283669"/>
                <a:gd name="connsiteY17" fmla="*/ 2414860 h 2919356"/>
                <a:gd name="connsiteX18" fmla="*/ 6096000 w 7283669"/>
                <a:gd name="connsiteY18" fmla="*/ 2709149 h 2919356"/>
                <a:gd name="connsiteX19" fmla="*/ 6611007 w 7283669"/>
                <a:gd name="connsiteY19" fmla="*/ 2793232 h 2919356"/>
                <a:gd name="connsiteX20" fmla="*/ 7283669 w 7283669"/>
                <a:gd name="connsiteY20" fmla="*/ 2814253 h 2919356"/>
                <a:gd name="connsiteX21" fmla="*/ 7283669 w 7283669"/>
                <a:gd name="connsiteY21" fmla="*/ 2814253 h 291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83669" h="2919356">
                  <a:moveTo>
                    <a:pt x="0" y="2898336"/>
                  </a:moveTo>
                  <a:lnTo>
                    <a:pt x="830318" y="2898336"/>
                  </a:lnTo>
                  <a:cubicBezTo>
                    <a:pt x="1045780" y="2901839"/>
                    <a:pt x="1170152" y="2919356"/>
                    <a:pt x="1292773" y="2919356"/>
                  </a:cubicBezTo>
                  <a:cubicBezTo>
                    <a:pt x="1415394" y="2919356"/>
                    <a:pt x="1488966" y="2905343"/>
                    <a:pt x="1566042" y="2898336"/>
                  </a:cubicBezTo>
                  <a:cubicBezTo>
                    <a:pt x="1643118" y="2891329"/>
                    <a:pt x="1699173" y="2917605"/>
                    <a:pt x="1755228" y="2877315"/>
                  </a:cubicBezTo>
                  <a:cubicBezTo>
                    <a:pt x="1811283" y="2837025"/>
                    <a:pt x="1867339" y="2831770"/>
                    <a:pt x="1902373" y="2656598"/>
                  </a:cubicBezTo>
                  <a:cubicBezTo>
                    <a:pt x="1937408" y="2481425"/>
                    <a:pt x="1944414" y="2129328"/>
                    <a:pt x="1965435" y="1826280"/>
                  </a:cubicBezTo>
                  <a:cubicBezTo>
                    <a:pt x="1986456" y="1523232"/>
                    <a:pt x="1984704" y="1106322"/>
                    <a:pt x="2028497" y="838308"/>
                  </a:cubicBezTo>
                  <a:cubicBezTo>
                    <a:pt x="2072290" y="570294"/>
                    <a:pt x="2152869" y="353081"/>
                    <a:pt x="2228193" y="218198"/>
                  </a:cubicBezTo>
                  <a:cubicBezTo>
                    <a:pt x="2303517" y="83315"/>
                    <a:pt x="2408621" y="64046"/>
                    <a:pt x="2480442" y="29012"/>
                  </a:cubicBezTo>
                  <a:cubicBezTo>
                    <a:pt x="2552263" y="-6022"/>
                    <a:pt x="2590801" y="-4271"/>
                    <a:pt x="2659118" y="7991"/>
                  </a:cubicBezTo>
                  <a:cubicBezTo>
                    <a:pt x="2727435" y="20253"/>
                    <a:pt x="2808014" y="34267"/>
                    <a:pt x="2890345" y="102584"/>
                  </a:cubicBezTo>
                  <a:cubicBezTo>
                    <a:pt x="2972676" y="170901"/>
                    <a:pt x="3153104" y="417894"/>
                    <a:pt x="3153104" y="417894"/>
                  </a:cubicBezTo>
                  <a:cubicBezTo>
                    <a:pt x="3233683" y="514239"/>
                    <a:pt x="3310759" y="614087"/>
                    <a:pt x="3373821" y="680653"/>
                  </a:cubicBezTo>
                  <a:cubicBezTo>
                    <a:pt x="3436883" y="747218"/>
                    <a:pt x="3449145" y="736708"/>
                    <a:pt x="3531476" y="817287"/>
                  </a:cubicBezTo>
                  <a:cubicBezTo>
                    <a:pt x="3613807" y="897866"/>
                    <a:pt x="3699642" y="976695"/>
                    <a:pt x="3867807" y="1164129"/>
                  </a:cubicBezTo>
                  <a:cubicBezTo>
                    <a:pt x="4035972" y="1351563"/>
                    <a:pt x="4321504" y="1733439"/>
                    <a:pt x="4540469" y="1941894"/>
                  </a:cubicBezTo>
                  <a:cubicBezTo>
                    <a:pt x="4759434" y="2150349"/>
                    <a:pt x="4922345" y="2286984"/>
                    <a:pt x="5181600" y="2414860"/>
                  </a:cubicBezTo>
                  <a:cubicBezTo>
                    <a:pt x="5440855" y="2542736"/>
                    <a:pt x="5857766" y="2646087"/>
                    <a:pt x="6096000" y="2709149"/>
                  </a:cubicBezTo>
                  <a:cubicBezTo>
                    <a:pt x="6334234" y="2772211"/>
                    <a:pt x="6413062" y="2775715"/>
                    <a:pt x="6611007" y="2793232"/>
                  </a:cubicBezTo>
                  <a:cubicBezTo>
                    <a:pt x="6808952" y="2810749"/>
                    <a:pt x="7283669" y="2814253"/>
                    <a:pt x="7283669" y="2814253"/>
                  </a:cubicBezTo>
                  <a:lnTo>
                    <a:pt x="7283669" y="2814253"/>
                  </a:lnTo>
                </a:path>
              </a:pathLst>
            </a:custGeom>
            <a:noFill/>
            <a:ln w="381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  <p:cxnSp>
        <p:nvCxnSpPr>
          <p:cNvPr id="6" name="Google Shape;108;p4">
            <a:extLst>
              <a:ext uri="{FF2B5EF4-FFF2-40B4-BE49-F238E27FC236}">
                <a16:creationId xmlns:a16="http://schemas.microsoft.com/office/drawing/2014/main" id="{A9B580FA-43EA-F42F-040B-7EE5BFF32B42}"/>
              </a:ext>
            </a:extLst>
          </p:cNvPr>
          <p:cNvCxnSpPr/>
          <p:nvPr/>
        </p:nvCxnSpPr>
        <p:spPr>
          <a:xfrm>
            <a:off x="8634247" y="1825625"/>
            <a:ext cx="0" cy="36854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4416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AD042-FB2A-3CC1-9FA9-69E33B65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483066"/>
            <a:ext cx="4176110" cy="3132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8D338-3B23-B5F0-5EC8-655F1A28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8" y="2483067"/>
            <a:ext cx="4176110" cy="3132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BFD7D-0BE4-D43E-8AD0-2A3A8BCD5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904" y="2483066"/>
            <a:ext cx="4176110" cy="3132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AF1FD-0DBB-F922-A4C7-2EF20CF2DC53}"/>
              </a:ext>
            </a:extLst>
          </p:cNvPr>
          <p:cNvSpPr txBox="1"/>
          <p:nvPr/>
        </p:nvSpPr>
        <p:spPr>
          <a:xfrm>
            <a:off x="1807779" y="1429406"/>
            <a:ext cx="828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of emissions is at an excitation wavelength that is less than 400 nm</a:t>
            </a:r>
          </a:p>
          <a:p>
            <a:r>
              <a:rPr lang="en-US" dirty="0"/>
              <a:t>As the excitation wavelength increases, the amount of fluorescence decreases, as one would 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74E21-AF44-A226-C725-C6858361863B}"/>
              </a:ext>
            </a:extLst>
          </p:cNvPr>
          <p:cNvSpPr txBox="1"/>
          <p:nvPr/>
        </p:nvSpPr>
        <p:spPr>
          <a:xfrm>
            <a:off x="1566555" y="591188"/>
            <a:ext cx="905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fluorescence measured for different excitation lights with different </a:t>
            </a:r>
            <a:r>
              <a:rPr lang="en-US" dirty="0" err="1"/>
              <a:t>longpass</a:t>
            </a:r>
            <a:r>
              <a:rPr lang="en-US" dirty="0"/>
              <a:t> filters on the PR670 nm light</a:t>
            </a:r>
          </a:p>
        </p:txBody>
      </p:sp>
    </p:spTree>
    <p:extLst>
      <p:ext uri="{BB962C8B-B14F-4D97-AF65-F5344CB8AC3E}">
        <p14:creationId xmlns:p14="http://schemas.microsoft.com/office/powerpoint/2010/main" val="156140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9D0ECD-3D3E-81AF-23A5-D6F951CF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75" y="1313794"/>
            <a:ext cx="6032558" cy="4524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0FD7B6-6DE5-863E-2779-E07E1317302B}"/>
              </a:ext>
            </a:extLst>
          </p:cNvPr>
          <p:cNvSpPr txBox="1"/>
          <p:nvPr/>
        </p:nvSpPr>
        <p:spPr>
          <a:xfrm>
            <a:off x="8746927" y="2837340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how much of the emitted light passes thru a 425 nm LP filter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8851C8-8E25-D2E1-606C-77BD7D7622CE}"/>
              </a:ext>
            </a:extLst>
          </p:cNvPr>
          <p:cNvCxnSpPr/>
          <p:nvPr/>
        </p:nvCxnSpPr>
        <p:spPr>
          <a:xfrm flipH="1">
            <a:off x="8523890" y="2932386"/>
            <a:ext cx="325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B30381-CA19-03C3-024A-1D9B534C3B1A}"/>
              </a:ext>
            </a:extLst>
          </p:cNvPr>
          <p:cNvSpPr txBox="1"/>
          <p:nvPr/>
        </p:nvSpPr>
        <p:spPr>
          <a:xfrm>
            <a:off x="6954913" y="793078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how much of the emitted light passes thru a 360 (?) nm LP filter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8CBEAF-F584-D8B5-385E-3902EE3D3073}"/>
              </a:ext>
            </a:extLst>
          </p:cNvPr>
          <p:cNvCxnSpPr/>
          <p:nvPr/>
        </p:nvCxnSpPr>
        <p:spPr>
          <a:xfrm flipH="1">
            <a:off x="6957848" y="1471448"/>
            <a:ext cx="220718" cy="328477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4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DF3F67-62A5-4DB0-D220-EFFC47190397}"/>
              </a:ext>
            </a:extLst>
          </p:cNvPr>
          <p:cNvSpPr txBox="1"/>
          <p:nvPr/>
        </p:nvSpPr>
        <p:spPr>
          <a:xfrm>
            <a:off x="735679" y="1360449"/>
            <a:ext cx="3939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EEM for Keratin from DaCosta</a:t>
            </a:r>
          </a:p>
          <a:p>
            <a:endParaRPr lang="en-US" dirty="0"/>
          </a:p>
          <a:p>
            <a:r>
              <a:rPr lang="en-US" dirty="0"/>
              <a:t>The left part of the curve is due to a </a:t>
            </a:r>
            <a:r>
              <a:rPr lang="en-US" dirty="0" err="1"/>
              <a:t>longpass</a:t>
            </a:r>
            <a:r>
              <a:rPr lang="en-US" dirty="0"/>
              <a:t> filter placed over the detector. </a:t>
            </a:r>
          </a:p>
          <a:p>
            <a:endParaRPr lang="en-US" dirty="0"/>
          </a:p>
          <a:p>
            <a:r>
              <a:rPr lang="en-US" dirty="0"/>
              <a:t>The amplitude of the emissions is arbitrary and scaled to one. This is because we do not know the concentration of keratin. </a:t>
            </a:r>
          </a:p>
          <a:p>
            <a:endParaRPr lang="en-US" dirty="0"/>
          </a:p>
          <a:p>
            <a:r>
              <a:rPr lang="en-US" dirty="0"/>
              <a:t>I scaled the amplitude to demonstrate that the measurements could be consistent with DaCosta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D29595-8A4E-B3A0-AAA4-0956D38EF6B7}"/>
              </a:ext>
            </a:extLst>
          </p:cNvPr>
          <p:cNvGrpSpPr/>
          <p:nvPr/>
        </p:nvGrpSpPr>
        <p:grpSpPr>
          <a:xfrm>
            <a:off x="4661209" y="858643"/>
            <a:ext cx="7283605" cy="5377959"/>
            <a:chOff x="4661209" y="858643"/>
            <a:chExt cx="7283605" cy="53779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A1E395-49BB-5845-0F35-B501B4F30E07}"/>
                </a:ext>
              </a:extLst>
            </p:cNvPr>
            <p:cNvGrpSpPr/>
            <p:nvPr/>
          </p:nvGrpSpPr>
          <p:grpSpPr>
            <a:xfrm>
              <a:off x="4661209" y="858643"/>
              <a:ext cx="7283605" cy="5377959"/>
              <a:chOff x="2209800" y="621397"/>
              <a:chExt cx="7772400" cy="561520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DD8F227-D4CA-45D0-F9F1-06E3D621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9800" y="621397"/>
                <a:ext cx="7772400" cy="5615206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B646184-9278-28ED-8563-E23AE66BCA38}"/>
                  </a:ext>
                </a:extLst>
              </p:cNvPr>
              <p:cNvGrpSpPr/>
              <p:nvPr/>
            </p:nvGrpSpPr>
            <p:grpSpPr>
              <a:xfrm>
                <a:off x="3691054" y="1059366"/>
                <a:ext cx="4696285" cy="4565141"/>
                <a:chOff x="3691054" y="1059366"/>
                <a:chExt cx="4696285" cy="4565141"/>
              </a:xfrm>
            </p:grpSpPr>
            <p:sp>
              <p:nvSpPr>
                <p:cNvPr id="3" name="Freeform 2">
                  <a:extLst>
                    <a:ext uri="{FF2B5EF4-FFF2-40B4-BE49-F238E27FC236}">
                      <a16:creationId xmlns:a16="http://schemas.microsoft.com/office/drawing/2014/main" id="{2441DE97-B6A5-29F9-541B-1268CB687A0A}"/>
                    </a:ext>
                  </a:extLst>
                </p:cNvPr>
                <p:cNvSpPr/>
                <p:nvPr/>
              </p:nvSpPr>
              <p:spPr>
                <a:xfrm>
                  <a:off x="3691054" y="5531005"/>
                  <a:ext cx="4696285" cy="89210"/>
                </a:xfrm>
                <a:custGeom>
                  <a:avLst/>
                  <a:gdLst>
                    <a:gd name="connsiteX0" fmla="*/ 0 w 4696285"/>
                    <a:gd name="connsiteY0" fmla="*/ 4573921 h 4573921"/>
                    <a:gd name="connsiteX1" fmla="*/ 1103970 w 4696285"/>
                    <a:gd name="connsiteY1" fmla="*/ 4562769 h 4573921"/>
                    <a:gd name="connsiteX2" fmla="*/ 1471961 w 4696285"/>
                    <a:gd name="connsiteY2" fmla="*/ 4529316 h 4573921"/>
                    <a:gd name="connsiteX3" fmla="*/ 1672683 w 4696285"/>
                    <a:gd name="connsiteY3" fmla="*/ 4417804 h 4573921"/>
                    <a:gd name="connsiteX4" fmla="*/ 1728439 w 4696285"/>
                    <a:gd name="connsiteY4" fmla="*/ 4239384 h 4573921"/>
                    <a:gd name="connsiteX5" fmla="*/ 1851102 w 4696285"/>
                    <a:gd name="connsiteY5" fmla="*/ 1105891 h 4573921"/>
                    <a:gd name="connsiteX6" fmla="*/ 2029522 w 4696285"/>
                    <a:gd name="connsiteY6" fmla="*/ 213794 h 4573921"/>
                    <a:gd name="connsiteX7" fmla="*/ 2152185 w 4696285"/>
                    <a:gd name="connsiteY7" fmla="*/ 1921 h 4573921"/>
                    <a:gd name="connsiteX8" fmla="*/ 2252546 w 4696285"/>
                    <a:gd name="connsiteY8" fmla="*/ 124584 h 4573921"/>
                    <a:gd name="connsiteX9" fmla="*/ 2364058 w 4696285"/>
                    <a:gd name="connsiteY9" fmla="*/ 381062 h 4573921"/>
                    <a:gd name="connsiteX10" fmla="*/ 2464419 w 4696285"/>
                    <a:gd name="connsiteY10" fmla="*/ 749052 h 4573921"/>
                    <a:gd name="connsiteX11" fmla="*/ 2854712 w 4696285"/>
                    <a:gd name="connsiteY11" fmla="*/ 2343677 h 4573921"/>
                    <a:gd name="connsiteX12" fmla="*/ 3378819 w 4696285"/>
                    <a:gd name="connsiteY12" fmla="*/ 3659521 h 4573921"/>
                    <a:gd name="connsiteX13" fmla="*/ 3757961 w 4696285"/>
                    <a:gd name="connsiteY13" fmla="*/ 4049813 h 4573921"/>
                    <a:gd name="connsiteX14" fmla="*/ 4248614 w 4696285"/>
                    <a:gd name="connsiteY14" fmla="*/ 4250535 h 4573921"/>
                    <a:gd name="connsiteX15" fmla="*/ 4627756 w 4696285"/>
                    <a:gd name="connsiteY15" fmla="*/ 4395501 h 4573921"/>
                    <a:gd name="connsiteX16" fmla="*/ 4694663 w 4696285"/>
                    <a:gd name="connsiteY16" fmla="*/ 4428955 h 457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96285" h="4573921">
                      <a:moveTo>
                        <a:pt x="0" y="4573921"/>
                      </a:moveTo>
                      <a:lnTo>
                        <a:pt x="1103970" y="4562769"/>
                      </a:lnTo>
                      <a:cubicBezTo>
                        <a:pt x="1349297" y="4555335"/>
                        <a:pt x="1377176" y="4553477"/>
                        <a:pt x="1471961" y="4529316"/>
                      </a:cubicBezTo>
                      <a:cubicBezTo>
                        <a:pt x="1566746" y="4505155"/>
                        <a:pt x="1629937" y="4466126"/>
                        <a:pt x="1672683" y="4417804"/>
                      </a:cubicBezTo>
                      <a:cubicBezTo>
                        <a:pt x="1715429" y="4369482"/>
                        <a:pt x="1698703" y="4791369"/>
                        <a:pt x="1728439" y="4239384"/>
                      </a:cubicBezTo>
                      <a:cubicBezTo>
                        <a:pt x="1758175" y="3687399"/>
                        <a:pt x="1800922" y="1776823"/>
                        <a:pt x="1851102" y="1105891"/>
                      </a:cubicBezTo>
                      <a:cubicBezTo>
                        <a:pt x="1901282" y="434959"/>
                        <a:pt x="1979342" y="397789"/>
                        <a:pt x="2029522" y="213794"/>
                      </a:cubicBezTo>
                      <a:cubicBezTo>
                        <a:pt x="2079702" y="29799"/>
                        <a:pt x="2115014" y="16789"/>
                        <a:pt x="2152185" y="1921"/>
                      </a:cubicBezTo>
                      <a:cubicBezTo>
                        <a:pt x="2189356" y="-12947"/>
                        <a:pt x="2217234" y="61394"/>
                        <a:pt x="2252546" y="124584"/>
                      </a:cubicBezTo>
                      <a:cubicBezTo>
                        <a:pt x="2287858" y="187774"/>
                        <a:pt x="2328746" y="276984"/>
                        <a:pt x="2364058" y="381062"/>
                      </a:cubicBezTo>
                      <a:cubicBezTo>
                        <a:pt x="2399370" y="485140"/>
                        <a:pt x="2382643" y="421949"/>
                        <a:pt x="2464419" y="749052"/>
                      </a:cubicBezTo>
                      <a:cubicBezTo>
                        <a:pt x="2546195" y="1076154"/>
                        <a:pt x="2702312" y="1858599"/>
                        <a:pt x="2854712" y="2343677"/>
                      </a:cubicBezTo>
                      <a:cubicBezTo>
                        <a:pt x="3007112" y="2828755"/>
                        <a:pt x="3228278" y="3375165"/>
                        <a:pt x="3378819" y="3659521"/>
                      </a:cubicBezTo>
                      <a:cubicBezTo>
                        <a:pt x="3529360" y="3943877"/>
                        <a:pt x="3612995" y="3951311"/>
                        <a:pt x="3757961" y="4049813"/>
                      </a:cubicBezTo>
                      <a:cubicBezTo>
                        <a:pt x="3902927" y="4148315"/>
                        <a:pt x="4103648" y="4192920"/>
                        <a:pt x="4248614" y="4250535"/>
                      </a:cubicBezTo>
                      <a:cubicBezTo>
                        <a:pt x="4393580" y="4308150"/>
                        <a:pt x="4627756" y="4395501"/>
                        <a:pt x="4627756" y="4395501"/>
                      </a:cubicBezTo>
                      <a:cubicBezTo>
                        <a:pt x="4702098" y="4425238"/>
                        <a:pt x="4698380" y="4427096"/>
                        <a:pt x="4694663" y="4428955"/>
                      </a:cubicBezTo>
                    </a:path>
                  </a:pathLst>
                </a:custGeom>
                <a:noFill/>
                <a:ln w="38100">
                  <a:solidFill>
                    <a:srgbClr val="0432FF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011CA6A3-9398-9D2E-9D05-EF2070D5C3C3}"/>
                    </a:ext>
                  </a:extLst>
                </p:cNvPr>
                <p:cNvSpPr/>
                <p:nvPr/>
              </p:nvSpPr>
              <p:spPr>
                <a:xfrm>
                  <a:off x="3858322" y="3802566"/>
                  <a:ext cx="2475571" cy="1821941"/>
                </a:xfrm>
                <a:custGeom>
                  <a:avLst/>
                  <a:gdLst>
                    <a:gd name="connsiteX0" fmla="*/ 0 w 2475571"/>
                    <a:gd name="connsiteY0" fmla="*/ 4579791 h 4584083"/>
                    <a:gd name="connsiteX1" fmla="*/ 501805 w 2475571"/>
                    <a:gd name="connsiteY1" fmla="*/ 4579791 h 4584083"/>
                    <a:gd name="connsiteX2" fmla="*/ 713678 w 2475571"/>
                    <a:gd name="connsiteY2" fmla="*/ 4535186 h 4584083"/>
                    <a:gd name="connsiteX3" fmla="*/ 892098 w 2475571"/>
                    <a:gd name="connsiteY3" fmla="*/ 4468278 h 4584083"/>
                    <a:gd name="connsiteX4" fmla="*/ 959005 w 2475571"/>
                    <a:gd name="connsiteY4" fmla="*/ 4033381 h 4584083"/>
                    <a:gd name="connsiteX5" fmla="*/ 1092819 w 2475571"/>
                    <a:gd name="connsiteY5" fmla="*/ 1647020 h 4584083"/>
                    <a:gd name="connsiteX6" fmla="*/ 1137424 w 2475571"/>
                    <a:gd name="connsiteY6" fmla="*/ 331176 h 4584083"/>
                    <a:gd name="connsiteX7" fmla="*/ 1159727 w 2475571"/>
                    <a:gd name="connsiteY7" fmla="*/ 7791 h 4584083"/>
                    <a:gd name="connsiteX8" fmla="*/ 1248937 w 2475571"/>
                    <a:gd name="connsiteY8" fmla="*/ 197361 h 4584083"/>
                    <a:gd name="connsiteX9" fmla="*/ 1371600 w 2475571"/>
                    <a:gd name="connsiteY9" fmla="*/ 1189820 h 4584083"/>
                    <a:gd name="connsiteX10" fmla="*/ 1527717 w 2475571"/>
                    <a:gd name="connsiteY10" fmla="*/ 2427605 h 4584083"/>
                    <a:gd name="connsiteX11" fmla="*/ 1862254 w 2475571"/>
                    <a:gd name="connsiteY11" fmla="*/ 4011078 h 4584083"/>
                    <a:gd name="connsiteX12" fmla="*/ 2475571 w 2475571"/>
                    <a:gd name="connsiteY12" fmla="*/ 4401371 h 458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75571" h="4584083">
                      <a:moveTo>
                        <a:pt x="0" y="4579791"/>
                      </a:moveTo>
                      <a:cubicBezTo>
                        <a:pt x="191429" y="4583508"/>
                        <a:pt x="382859" y="4587225"/>
                        <a:pt x="501805" y="4579791"/>
                      </a:cubicBezTo>
                      <a:cubicBezTo>
                        <a:pt x="620751" y="4572357"/>
                        <a:pt x="648629" y="4553772"/>
                        <a:pt x="713678" y="4535186"/>
                      </a:cubicBezTo>
                      <a:cubicBezTo>
                        <a:pt x="778727" y="4516600"/>
                        <a:pt x="851210" y="4551912"/>
                        <a:pt x="892098" y="4468278"/>
                      </a:cubicBezTo>
                      <a:cubicBezTo>
                        <a:pt x="932986" y="4384644"/>
                        <a:pt x="925552" y="4503591"/>
                        <a:pt x="959005" y="4033381"/>
                      </a:cubicBezTo>
                      <a:cubicBezTo>
                        <a:pt x="992459" y="3563171"/>
                        <a:pt x="1063083" y="2264054"/>
                        <a:pt x="1092819" y="1647020"/>
                      </a:cubicBezTo>
                      <a:cubicBezTo>
                        <a:pt x="1122555" y="1029986"/>
                        <a:pt x="1126273" y="604381"/>
                        <a:pt x="1137424" y="331176"/>
                      </a:cubicBezTo>
                      <a:cubicBezTo>
                        <a:pt x="1148575" y="57971"/>
                        <a:pt x="1141142" y="30093"/>
                        <a:pt x="1159727" y="7791"/>
                      </a:cubicBezTo>
                      <a:cubicBezTo>
                        <a:pt x="1178313" y="-14512"/>
                        <a:pt x="1213625" y="356"/>
                        <a:pt x="1248937" y="197361"/>
                      </a:cubicBezTo>
                      <a:cubicBezTo>
                        <a:pt x="1284249" y="394366"/>
                        <a:pt x="1325137" y="818113"/>
                        <a:pt x="1371600" y="1189820"/>
                      </a:cubicBezTo>
                      <a:cubicBezTo>
                        <a:pt x="1418063" y="1561527"/>
                        <a:pt x="1445941" y="1957395"/>
                        <a:pt x="1527717" y="2427605"/>
                      </a:cubicBezTo>
                      <a:cubicBezTo>
                        <a:pt x="1609493" y="2897815"/>
                        <a:pt x="1704278" y="3682117"/>
                        <a:pt x="1862254" y="4011078"/>
                      </a:cubicBezTo>
                      <a:cubicBezTo>
                        <a:pt x="2020230" y="4340039"/>
                        <a:pt x="2247900" y="4370705"/>
                        <a:pt x="2475571" y="4401371"/>
                      </a:cubicBezTo>
                    </a:path>
                  </a:pathLst>
                </a:custGeom>
                <a:noFill/>
                <a:ln w="38100">
                  <a:solidFill>
                    <a:srgbClr val="00FA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0CFC0AD0-7E5A-71BD-285A-6652223429AD}"/>
                    </a:ext>
                  </a:extLst>
                </p:cNvPr>
                <p:cNvCxnSpPr/>
                <p:nvPr/>
              </p:nvCxnSpPr>
              <p:spPr>
                <a:xfrm>
                  <a:off x="5040351" y="1059366"/>
                  <a:ext cx="0" cy="2743200"/>
                </a:xfrm>
                <a:prstGeom prst="straightConnector1">
                  <a:avLst/>
                </a:prstGeom>
                <a:ln w="38100">
                  <a:solidFill>
                    <a:srgbClr val="00FA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063F14B-4A32-D43F-E628-DF4A0E4E3C55}"/>
                    </a:ext>
                  </a:extLst>
                </p:cNvPr>
                <p:cNvCxnSpPr>
                  <a:cxnSpLocks/>
                  <a:endCxn id="3" idx="7"/>
                </p:cNvCxnSpPr>
                <p:nvPr/>
              </p:nvCxnSpPr>
              <p:spPr>
                <a:xfrm>
                  <a:off x="5828370" y="1059366"/>
                  <a:ext cx="14869" cy="4471676"/>
                </a:xfrm>
                <a:prstGeom prst="straightConnector1">
                  <a:avLst/>
                </a:prstGeom>
                <a:ln w="38100">
                  <a:solidFill>
                    <a:srgbClr val="0432FF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7B910E-B3C4-D612-C4ED-D57E26E84469}"/>
                </a:ext>
              </a:extLst>
            </p:cNvPr>
            <p:cNvSpPr txBox="1"/>
            <p:nvPr/>
          </p:nvSpPr>
          <p:spPr>
            <a:xfrm>
              <a:off x="9912300" y="1360449"/>
              <a:ext cx="135248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DaCosta</a:t>
              </a:r>
            </a:p>
            <a:p>
              <a:endParaRPr lang="en-US" sz="1400" dirty="0"/>
            </a:p>
            <a:p>
              <a:r>
                <a:rPr lang="en-US" sz="1400" dirty="0"/>
                <a:t>Wu &amp; Gu</a:t>
              </a:r>
            </a:p>
            <a:p>
              <a:endParaRPr lang="en-US" sz="1400" dirty="0"/>
            </a:p>
            <a:p>
              <a:r>
                <a:rPr lang="en-US" sz="1400" dirty="0"/>
                <a:t>Powder </a:t>
              </a:r>
              <a:br>
                <a:rPr lang="en-US" sz="1400" dirty="0"/>
              </a:br>
              <a:r>
                <a:rPr lang="en-US" sz="1400" dirty="0"/>
                <a:t>measured in lab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FE4548-2CF8-8857-3FBE-1D3F73AE0D3A}"/>
                </a:ext>
              </a:extLst>
            </p:cNvPr>
            <p:cNvCxnSpPr>
              <a:cxnSpLocks/>
            </p:cNvCxnSpPr>
            <p:nvPr/>
          </p:nvCxnSpPr>
          <p:spPr>
            <a:xfrm>
              <a:off x="9612351" y="1494263"/>
              <a:ext cx="2999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633B7C-EBD6-EB73-139B-77403A8A6EEC}"/>
                </a:ext>
              </a:extLst>
            </p:cNvPr>
            <p:cNvCxnSpPr>
              <a:cxnSpLocks/>
            </p:cNvCxnSpPr>
            <p:nvPr/>
          </p:nvCxnSpPr>
          <p:spPr>
            <a:xfrm>
              <a:off x="9612351" y="1925444"/>
              <a:ext cx="299949" cy="0"/>
            </a:xfrm>
            <a:prstGeom prst="line">
              <a:avLst/>
            </a:prstGeom>
            <a:ln w="38100">
              <a:solidFill>
                <a:srgbClr val="00F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CD0D32-4CB5-E0DF-218F-80B8E8E56CC5}"/>
                </a:ext>
              </a:extLst>
            </p:cNvPr>
            <p:cNvCxnSpPr>
              <a:cxnSpLocks/>
            </p:cNvCxnSpPr>
            <p:nvPr/>
          </p:nvCxnSpPr>
          <p:spPr>
            <a:xfrm>
              <a:off x="9612351" y="2356625"/>
              <a:ext cx="299949" cy="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E2A7EF-516F-9343-82BF-3ED817197AC7}"/>
              </a:ext>
            </a:extLst>
          </p:cNvPr>
          <p:cNvCxnSpPr/>
          <p:nvPr/>
        </p:nvCxnSpPr>
        <p:spPr>
          <a:xfrm flipV="1">
            <a:off x="7683419" y="858643"/>
            <a:ext cx="149975" cy="47876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23186-2570-D345-0024-C7A273DC56C7}"/>
              </a:ext>
            </a:extLst>
          </p:cNvPr>
          <p:cNvCxnSpPr/>
          <p:nvPr/>
        </p:nvCxnSpPr>
        <p:spPr>
          <a:xfrm flipV="1">
            <a:off x="7133200" y="858643"/>
            <a:ext cx="149975" cy="47876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4F110F-E4F9-8ACA-ACC7-1ED7B93D0977}"/>
              </a:ext>
            </a:extLst>
          </p:cNvPr>
          <p:cNvCxnSpPr/>
          <p:nvPr/>
        </p:nvCxnSpPr>
        <p:spPr>
          <a:xfrm flipV="1">
            <a:off x="6464724" y="858643"/>
            <a:ext cx="149975" cy="47876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3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360</Words>
  <Application>Microsoft Macintosh PowerPoint</Application>
  <PresentationFormat>Widescreen</PresentationFormat>
  <Paragraphs>45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Keratin</vt:lpstr>
      <vt:lpstr>Keratin</vt:lpstr>
      <vt:lpstr>PowerPoint Presentation</vt:lpstr>
      <vt:lpstr>PowerPoint Presentation</vt:lpstr>
      <vt:lpstr>PowerPoint Presentation</vt:lpstr>
      <vt:lpstr>Keratin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Eileen Farrell</dc:creator>
  <cp:lastModifiedBy>Joyce Eileen Farrell</cp:lastModifiedBy>
  <cp:revision>3</cp:revision>
  <dcterms:created xsi:type="dcterms:W3CDTF">2024-11-19T01:30:56Z</dcterms:created>
  <dcterms:modified xsi:type="dcterms:W3CDTF">2024-11-25T22:18:51Z</dcterms:modified>
</cp:coreProperties>
</file>