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modernComment_102_88F933C2.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85"/>
  </p:notesMasterIdLst>
  <p:sldIdLst>
    <p:sldId id="256" r:id="rId2"/>
    <p:sldId id="258" r:id="rId3"/>
    <p:sldId id="257" r:id="rId4"/>
    <p:sldId id="334" r:id="rId5"/>
    <p:sldId id="336" r:id="rId6"/>
    <p:sldId id="261" r:id="rId7"/>
    <p:sldId id="259" r:id="rId8"/>
    <p:sldId id="335"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40" r:id="rId37"/>
    <p:sldId id="288" r:id="rId38"/>
    <p:sldId id="328" r:id="rId39"/>
    <p:sldId id="329" r:id="rId40"/>
    <p:sldId id="338" r:id="rId41"/>
    <p:sldId id="330" r:id="rId42"/>
    <p:sldId id="326" r:id="rId43"/>
    <p:sldId id="327" r:id="rId44"/>
    <p:sldId id="331" r:id="rId45"/>
    <p:sldId id="332" r:id="rId46"/>
    <p:sldId id="289" r:id="rId47"/>
    <p:sldId id="290" r:id="rId48"/>
    <p:sldId id="291" r:id="rId49"/>
    <p:sldId id="292" r:id="rId50"/>
    <p:sldId id="293" r:id="rId51"/>
    <p:sldId id="294" r:id="rId52"/>
    <p:sldId id="295" r:id="rId53"/>
    <p:sldId id="296" r:id="rId54"/>
    <p:sldId id="297" r:id="rId55"/>
    <p:sldId id="298" r:id="rId56"/>
    <p:sldId id="299" r:id="rId57"/>
    <p:sldId id="300" r:id="rId58"/>
    <p:sldId id="301" r:id="rId59"/>
    <p:sldId id="302" r:id="rId60"/>
    <p:sldId id="303" r:id="rId61"/>
    <p:sldId id="304" r:id="rId62"/>
    <p:sldId id="305" r:id="rId63"/>
    <p:sldId id="306" r:id="rId64"/>
    <p:sldId id="307" r:id="rId65"/>
    <p:sldId id="308" r:id="rId66"/>
    <p:sldId id="309" r:id="rId67"/>
    <p:sldId id="310" r:id="rId68"/>
    <p:sldId id="311" r:id="rId69"/>
    <p:sldId id="312" r:id="rId70"/>
    <p:sldId id="313" r:id="rId71"/>
    <p:sldId id="314" r:id="rId72"/>
    <p:sldId id="315" r:id="rId73"/>
    <p:sldId id="316" r:id="rId74"/>
    <p:sldId id="317" r:id="rId75"/>
    <p:sldId id="318" r:id="rId76"/>
    <p:sldId id="319" r:id="rId77"/>
    <p:sldId id="320" r:id="rId78"/>
    <p:sldId id="321" r:id="rId79"/>
    <p:sldId id="322" r:id="rId80"/>
    <p:sldId id="323" r:id="rId81"/>
    <p:sldId id="324" r:id="rId82"/>
    <p:sldId id="341" r:id="rId83"/>
    <p:sldId id="325" r:id="rId84"/>
  </p:sldIdLst>
  <p:sldSz cx="12192000" cy="6858000"/>
  <p:notesSz cx="6858000" cy="9144000"/>
  <p:embeddedFontLst>
    <p:embeddedFont>
      <p:font typeface="Calibri" panose="020F0502020204030204" pitchFamily="34" charset="0"/>
      <p:regular r:id="rId86"/>
      <p:bold r:id="rId87"/>
      <p:italic r:id="rId88"/>
      <p:boldItalic r:id="rId89"/>
    </p:embeddedFont>
    <p:embeddedFont>
      <p:font typeface="Helvetica Neue Light" panose="02000403000000020004" pitchFamily="2" charset="0"/>
      <p:regular r:id="rId90"/>
      <p:bold r:id="rId91"/>
      <p:italic r:id="rId92"/>
      <p:boldItalic r:id="rId93"/>
    </p:embeddedFont>
    <p:embeddedFont>
      <p:font typeface="Helvetica Neue Light" panose="02000403000000020004" pitchFamily="2" charset="0"/>
      <p:regular r:id="rId90"/>
      <p:bold r:id="rId91"/>
      <p:italic r:id="rId92"/>
      <p:boldItalic r:id="rId93"/>
    </p:embeddedFont>
    <p:embeddedFont>
      <p:font typeface="Roboto" panose="02000000000000000000" pitchFamily="2" charset="0"/>
      <p:regular r:id="rId94"/>
      <p:bold r:id="rId95"/>
      <p:italic r:id="rId96"/>
      <p:boldItalic r:id="rId9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751C465E-49B1-C446-AF20-467660DC5A44}">
          <p14:sldIdLst>
            <p14:sldId id="256"/>
            <p14:sldId id="258"/>
          </p14:sldIdLst>
        </p14:section>
        <p14:section name="Empirical data" id="{634523C9-1F81-F14F-871D-2BD32C291A91}">
          <p14:sldIdLst>
            <p14:sldId id="257"/>
          </p14:sldIdLst>
        </p14:section>
        <p14:section name="How strong is the signal?" id="{BAE65DE7-E08D-BF4D-ADD9-955A088EEB82}">
          <p14:sldIdLst>
            <p14:sldId id="334"/>
            <p14:sldId id="336"/>
            <p14:sldId id="261"/>
            <p14:sldId id="259"/>
          </p14:sldIdLst>
        </p14:section>
        <p14:section name="Possible source of fluorescence" id="{C6685B7D-3502-0A45-B124-F3F6802BD7D5}">
          <p14:sldIdLst>
            <p14:sldId id="335"/>
            <p14:sldId id="260"/>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340"/>
            <p14:sldId id="288"/>
            <p14:sldId id="328"/>
            <p14:sldId id="329"/>
            <p14:sldId id="338"/>
            <p14:sldId id="330"/>
            <p14:sldId id="326"/>
            <p14:sldId id="327"/>
            <p14:sldId id="331"/>
            <p14:sldId id="332"/>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 id="316"/>
            <p14:sldId id="317"/>
            <p14:sldId id="318"/>
            <p14:sldId id="319"/>
            <p14:sldId id="320"/>
            <p14:sldId id="321"/>
            <p14:sldId id="322"/>
            <p14:sldId id="323"/>
            <p14:sldId id="324"/>
            <p14:sldId id="341"/>
            <p14:sldId id="325"/>
          </p14:sldIdLst>
        </p14:section>
      </p14:sectionLst>
    </p:ex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98" roundtripDataSignature="AMtx7mjErmWrftVQLy+Ko+EiZvG6uwrofw=="/>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61C92F0-6A0F-E489-AC1C-08F67A233880}" name="Joyce Eileen Farrell" initials="JF" userId="S::jefarrel@stanford.edu::b6de10df-9781-438a-ac1f-c5d0b70eede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19"/>
    <p:restoredTop sz="78512"/>
  </p:normalViewPr>
  <p:slideViewPr>
    <p:cSldViewPr snapToGrid="0">
      <p:cViewPr varScale="1">
        <p:scale>
          <a:sx n="98" d="100"/>
          <a:sy n="98"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font" Target="fonts/font5.fntdata"/><Relationship Id="rId95" Type="http://schemas.openxmlformats.org/officeDocument/2006/relationships/font" Target="fonts/font10.fntdata"/><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microsoft.com/office/2018/10/relationships/authors" Targe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font" Target="fonts/font3.fntdata"/><Relationship Id="rId91" Type="http://schemas.openxmlformats.org/officeDocument/2006/relationships/font" Target="fonts/font6.fntdata"/><Relationship Id="rId96"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font" Target="fonts/font1.fntdata"/><Relationship Id="rId94" Type="http://schemas.openxmlformats.org/officeDocument/2006/relationships/font" Target="fonts/font9.fntdata"/><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12.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7.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font" Target="fonts/font8.fntdata"/><Relationship Id="rId98" Type="http://customschemas.google.com/relationships/presentationmetadata" Target="metadata"/><Relationship Id="rId3" Type="http://schemas.openxmlformats.org/officeDocument/2006/relationships/slide" Target="slides/slide2.xml"/></Relationships>
</file>

<file path=ppt/comments/modernComment_102_88F933C2.xml><?xml version="1.0" encoding="utf-8"?>
<p188:cmLst xmlns:a="http://schemas.openxmlformats.org/drawingml/2006/main" xmlns:r="http://schemas.openxmlformats.org/officeDocument/2006/relationships" xmlns:p188="http://schemas.microsoft.com/office/powerpoint/2018/8/main">
  <p188:cm id="{9F099B37-84D2-E64B-BEA5-B30D21652F7C}" authorId="{761C92F0-6A0F-E489-AC1C-08F67A233880}" created="2024-09-19T20:57:08.593">
    <ac:txMkLst xmlns:ac="http://schemas.microsoft.com/office/drawing/2013/main/command">
      <pc:docMk xmlns:pc="http://schemas.microsoft.com/office/powerpoint/2013/main/command"/>
      <pc:sldMk xmlns:pc="http://schemas.microsoft.com/office/powerpoint/2013/main/command" cId="2298033090" sldId="258"/>
      <ac:spMk id="101" creationId="{00000000-0000-0000-0000-000000000000}"/>
      <ac:txMk cp="208" len="42">
        <ac:context len="300" hash="1658270979"/>
      </ac:txMk>
    </ac:txMkLst>
    <p188:pos x="8908915" y="3699686"/>
    <p188:txBody>
      <a:bodyPr/>
      <a:lstStyle/>
      <a:p>
        <a:r>
          <a:rPr lang="en-US"/>
          <a:t>Empirical measurements of fluorophores (powder form)
Empirical measurements of effect of excitation light on both tissue fluorescence and fluorophore (powder form)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2" name="Google Shape;13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58981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Measurements support hypothesis that emitted light is absorbed by blood (see dip in fluorescence at peak wavelengths for blood absorbance)</a:t>
            </a:r>
          </a:p>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We measure porphyrin fluorescence on tongue, but not on lower lip</a:t>
            </a:r>
          </a:p>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For some individuals, we measure chlorophyl fluorescence on tongue after eating a salad</a:t>
            </a:r>
          </a:p>
          <a:p>
            <a:pPr marL="0" lvl="0" indent="0" algn="l" rtl="0">
              <a:spcBef>
                <a:spcPts val="0"/>
              </a:spcBef>
              <a:spcAft>
                <a:spcPts val="0"/>
              </a:spcAft>
              <a:buNone/>
            </a:pPr>
            <a:endParaRPr dirty="0"/>
          </a:p>
        </p:txBody>
      </p:sp>
      <p:sp>
        <p:nvSpPr>
          <p:cNvPr id="92" name="Google Shape;9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2" name="Google Shape;252;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A709F5"/>
              </a:buClr>
              <a:buSzPts val="1200"/>
              <a:buFont typeface="Arial"/>
              <a:buNone/>
            </a:pPr>
            <a:r>
              <a:rPr lang="en-US" b="0" i="0">
                <a:solidFill>
                  <a:srgbClr val="A709F5"/>
                </a:solidFill>
                <a:latin typeface="Arial"/>
                <a:ea typeface="Arial"/>
                <a:cs typeface="Arial"/>
                <a:sym typeface="Arial"/>
              </a:rPr>
              <a:t>/Oral Cancer Screening/Spectral Data/Lab Measurements/2024-03-19'</a:t>
            </a:r>
            <a:r>
              <a:rPr lang="en-US" b="0" i="0">
                <a:latin typeface="Arial"/>
                <a:ea typeface="Arial"/>
                <a:cs typeface="Arial"/>
                <a:sym typeface="Arial"/>
              </a:rPr>
              <a:t>;</a:t>
            </a:r>
            <a:endParaRPr/>
          </a:p>
          <a:p>
            <a:pPr marL="0" lvl="0" indent="0" algn="l" rtl="0">
              <a:spcBef>
                <a:spcPts val="0"/>
              </a:spcBef>
              <a:spcAft>
                <a:spcPts val="0"/>
              </a:spcAft>
              <a:buNone/>
            </a:pPr>
            <a:endParaRPr/>
          </a:p>
        </p:txBody>
      </p:sp>
      <p:sp>
        <p:nvSpPr>
          <p:cNvPr id="259" name="Google Shape;259;p3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3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4" name="Google Shape;284;p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4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4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9" name="Google Shape;299;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4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5" name="Google Shape;30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7" name="Google Shape;317;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4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4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5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7" name="Google Shape;347;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p5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3" name="Google Shape;353;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5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9" name="Google Shape;359;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Measurements support hypothesis that emitted light is absorbed by blood (see dip in fluorescence at peak wavelengths for blood absorbance)</a:t>
            </a:r>
          </a:p>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We measure porphyrin fluorescence on tongue, but not on lower lip</a:t>
            </a:r>
          </a:p>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For some individuals, we measure chlorophyl fluorescence on tongue after eating a salad</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957794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9" name="Google Shape;409;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5" name="Google Shape;415;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2" name="Google Shape;422;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8" name="Google Shape;428;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6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6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1" name="Google Shape;441;p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p6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7" name="Google Shape;447;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4" name="Google Shape;454;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6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9" name="Google Shape;459;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b="0" i="0">
                <a:latin typeface="Helvetica Neue Light" panose="02000403000000020004" pitchFamily="2" charset="0"/>
                <a:ea typeface="Helvetica Neue Light" panose="02000403000000020004"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7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0" i="0">
                <a:latin typeface="Helvetica Neue Light" panose="02000403000000020004" pitchFamily="2" charset="0"/>
                <a:ea typeface="Helvetica Neue Light" panose="02000403000000020004" pitchFamily="2" charset="0"/>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dirty="0"/>
          </a:p>
        </p:txBody>
      </p:sp>
      <p:sp>
        <p:nvSpPr>
          <p:cNvPr id="18" name="Google Shape;18;p7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8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8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8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8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8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8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8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8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8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8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73"/>
          <p:cNvSpPr txBox="1">
            <a:spLocks noGrp="1"/>
          </p:cNvSpPr>
          <p:nvPr>
            <p:ph type="title" hasCustomPrompt="1"/>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3600" b="0" i="0">
                <a:latin typeface="Helvetica Neue Light" panose="02000403000000020004" pitchFamily="2" charset="0"/>
                <a:ea typeface="Helvetica Neue Light" panose="02000403000000020004"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Title</a:t>
            </a:r>
            <a:endParaRPr dirty="0"/>
          </a:p>
        </p:txBody>
      </p:sp>
      <p:sp>
        <p:nvSpPr>
          <p:cNvPr id="23" name="Google Shape;23;p7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b="0" i="0">
                <a:latin typeface="Helvetica Neue Light" panose="02000403000000020004" pitchFamily="2" charset="0"/>
                <a:ea typeface="Helvetica Neue Light" panose="02000403000000020004" pitchFamily="2"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24" name="Google Shape;24;p7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7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7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7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7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7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7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0" i="0">
                <a:latin typeface="Helvetica Neue Light" panose="02000403000000020004" pitchFamily="2" charset="0"/>
                <a:ea typeface="Helvetica Neue Light" panose="02000403000000020004"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3" name="Google Shape;33;p7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b="0" i="0">
                <a:solidFill>
                  <a:srgbClr val="888888"/>
                </a:solidFill>
                <a:latin typeface="Helvetica Neue Light" panose="02000403000000020004" pitchFamily="2" charset="0"/>
                <a:ea typeface="Helvetica Neue Light" panose="02000403000000020004" pitchFamily="2" charset="0"/>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dirty="0"/>
          </a:p>
        </p:txBody>
      </p:sp>
      <p:sp>
        <p:nvSpPr>
          <p:cNvPr id="34" name="Google Shape;34;p7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7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7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b="0" i="0">
                <a:latin typeface="Helvetica Neue Light" panose="02000403000000020004" pitchFamily="2" charset="0"/>
                <a:ea typeface="Helvetica Neue Light" panose="02000403000000020004" pitchFamily="2"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9" name="Google Shape;39;p7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b="0" i="0">
                <a:latin typeface="Helvetica Neue Light" panose="02000403000000020004" pitchFamily="2" charset="0"/>
                <a:ea typeface="Helvetica Neue Light" panose="02000403000000020004" pitchFamily="2"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0" name="Google Shape;40;p7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b="0" i="0">
                <a:latin typeface="Helvetica Neue Light" panose="02000403000000020004" pitchFamily="2" charset="0"/>
                <a:ea typeface="Helvetica Neue Light" panose="02000403000000020004" pitchFamily="2" charset="0"/>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1" name="Google Shape;41;p7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7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7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7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7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7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7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7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7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7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7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8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0"/>
          <p:cNvSpPr>
            <a:spLocks noGrp="1"/>
          </p:cNvSpPr>
          <p:nvPr>
            <p:ph type="pic" idx="2"/>
          </p:nvPr>
        </p:nvSpPr>
        <p:spPr>
          <a:xfrm>
            <a:off x="5183188" y="987425"/>
            <a:ext cx="6172200" cy="4873625"/>
          </a:xfrm>
          <a:prstGeom prst="rect">
            <a:avLst/>
          </a:prstGeom>
          <a:noFill/>
          <a:ln>
            <a:noFill/>
          </a:ln>
        </p:spPr>
      </p:sp>
      <p:sp>
        <p:nvSpPr>
          <p:cNvPr id="68" name="Google Shape;68;p8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8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8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7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7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7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7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7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2_88F933C2.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endParaRPr/>
          </a:p>
        </p:txBody>
      </p:sp>
      <p:sp>
        <p:nvSpPr>
          <p:cNvPr id="89" name="Google Shape;89;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7"/>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pic>
        <p:nvPicPr>
          <p:cNvPr id="129" name="Google Shape;129;p8"/>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4" name="TextBox 3">
            <a:extLst>
              <a:ext uri="{FF2B5EF4-FFF2-40B4-BE49-F238E27FC236}">
                <a16:creationId xmlns:a16="http://schemas.microsoft.com/office/drawing/2014/main" id="{8040F51E-1B74-3434-8176-0BFD2D570775}"/>
              </a:ext>
            </a:extLst>
          </p:cNvPr>
          <p:cNvSpPr txBox="1"/>
          <p:nvPr/>
        </p:nvSpPr>
        <p:spPr>
          <a:xfrm>
            <a:off x="5717177" y="1449979"/>
            <a:ext cx="1441269" cy="738664"/>
          </a:xfrm>
          <a:prstGeom prst="rect">
            <a:avLst/>
          </a:prstGeom>
          <a:noFill/>
        </p:spPr>
        <p:txBody>
          <a:bodyPr wrap="square" rtlCol="0">
            <a:spAutoFit/>
          </a:bodyPr>
          <a:lstStyle/>
          <a:p>
            <a:r>
              <a:rPr lang="en-US" dirty="0"/>
              <a:t>Dip at 580 due to </a:t>
            </a:r>
            <a:r>
              <a:rPr lang="en-US" dirty="0" err="1"/>
              <a:t>blod</a:t>
            </a:r>
            <a:r>
              <a:rPr lang="en-US" dirty="0"/>
              <a:t> absorption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p9"/>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pic>
        <p:nvPicPr>
          <p:cNvPr id="139" name="Google Shape;139;p10"/>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4" name="Google Shape;144;p11"/>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pic>
        <p:nvPicPr>
          <p:cNvPr id="149" name="Google Shape;149;p12"/>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pic>
        <p:nvPicPr>
          <p:cNvPr id="154" name="Google Shape;154;p13"/>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159" name="Google Shape;159;p14"/>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pic>
        <p:nvPicPr>
          <p:cNvPr id="164" name="Google Shape;164;p15"/>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pic>
        <p:nvPicPr>
          <p:cNvPr id="169" name="Google Shape;169;p16"/>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3600" dirty="0">
                <a:latin typeface="Helvetica Neue Light" panose="02000403000000020004" pitchFamily="2" charset="0"/>
                <a:ea typeface="Helvetica Neue Light" panose="02000403000000020004" pitchFamily="2" charset="0"/>
              </a:rPr>
              <a:t>Outline</a:t>
            </a:r>
            <a:endParaRPr sz="3600" dirty="0">
              <a:latin typeface="Helvetica Neue Light" panose="02000403000000020004" pitchFamily="2" charset="0"/>
              <a:ea typeface="Helvetica Neue Light" panose="02000403000000020004" pitchFamily="2" charset="0"/>
            </a:endParaRPr>
          </a:p>
        </p:txBody>
      </p:sp>
      <p:sp>
        <p:nvSpPr>
          <p:cNvPr id="101" name="Google Shape;101;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latin typeface="Helvetica Neue Light" panose="02000403000000020004" pitchFamily="2" charset="0"/>
                <a:ea typeface="Helvetica Neue Light" panose="02000403000000020004" pitchFamily="2" charset="0"/>
              </a:rPr>
              <a:t>Purpose</a:t>
            </a:r>
            <a:endParaRPr dirty="0">
              <a:latin typeface="Helvetica Neue Light" panose="02000403000000020004" pitchFamily="2" charset="0"/>
              <a:ea typeface="Helvetica Neue Light" panose="02000403000000020004" pitchFamily="2" charset="0"/>
            </a:endParaRPr>
          </a:p>
          <a:p>
            <a:pPr marL="514350" lvl="0" indent="-514350" algn="l" rtl="0">
              <a:lnSpc>
                <a:spcPct val="90000"/>
              </a:lnSpc>
              <a:spcBef>
                <a:spcPts val="1000"/>
              </a:spcBef>
              <a:spcAft>
                <a:spcPts val="0"/>
              </a:spcAft>
              <a:buClr>
                <a:schemeClr val="dk1"/>
              </a:buClr>
              <a:buSzPts val="2800"/>
              <a:buAutoNum type="arabicPeriod"/>
            </a:pPr>
            <a:r>
              <a:rPr lang="en-US" dirty="0">
                <a:latin typeface="Helvetica Neue Light" panose="02000403000000020004" pitchFamily="2" charset="0"/>
                <a:ea typeface="Helvetica Neue Light" panose="02000403000000020004" pitchFamily="2" charset="0"/>
              </a:rPr>
              <a:t>Demonstrate that we are measuring tissue fluorescence and not reflected light</a:t>
            </a:r>
            <a:endParaRPr dirty="0">
              <a:latin typeface="Helvetica Neue Light" panose="02000403000000020004" pitchFamily="2" charset="0"/>
              <a:ea typeface="Helvetica Neue Light" panose="02000403000000020004" pitchFamily="2" charset="0"/>
            </a:endParaRPr>
          </a:p>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SNR</a:t>
            </a:r>
          </a:p>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Linearity</a:t>
            </a:r>
            <a:br>
              <a:rPr lang="en-US" dirty="0">
                <a:latin typeface="Helvetica Neue Light" panose="02000403000000020004" pitchFamily="2" charset="0"/>
                <a:ea typeface="Helvetica Neue Light" panose="02000403000000020004" pitchFamily="2" charset="0"/>
              </a:rPr>
            </a:br>
            <a:endParaRPr dirty="0">
              <a:latin typeface="Helvetica Neue Light" panose="02000403000000020004" pitchFamily="2" charset="0"/>
              <a:ea typeface="Helvetica Neue Light" panose="02000403000000020004" pitchFamily="2" charset="0"/>
            </a:endParaRPr>
          </a:p>
          <a:p>
            <a:pPr marL="514350" lvl="0" indent="-514350" algn="l" rtl="0">
              <a:lnSpc>
                <a:spcPct val="90000"/>
              </a:lnSpc>
              <a:spcBef>
                <a:spcPts val="1000"/>
              </a:spcBef>
              <a:spcAft>
                <a:spcPts val="0"/>
              </a:spcAft>
              <a:buClr>
                <a:schemeClr val="dk1"/>
              </a:buClr>
              <a:buSzPts val="2800"/>
              <a:buAutoNum type="arabicPeriod"/>
            </a:pPr>
            <a:r>
              <a:rPr lang="en-US" dirty="0">
                <a:latin typeface="Helvetica Neue Light" panose="02000403000000020004" pitchFamily="2" charset="0"/>
                <a:ea typeface="Helvetica Neue Light" panose="02000403000000020004" pitchFamily="2" charset="0"/>
              </a:rPr>
              <a:t>Testing hypotheses about source of tissue fluorescence</a:t>
            </a:r>
            <a:endParaRPr dirty="0">
              <a:latin typeface="Helvetica Neue Light" panose="02000403000000020004" pitchFamily="2" charset="0"/>
              <a:ea typeface="Helvetica Neue Light" panose="02000403000000020004" pitchFamily="2" charset="0"/>
            </a:endParaRPr>
          </a:p>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Non-negative matrix factorization</a:t>
            </a:r>
            <a:endParaRPr dirty="0">
              <a:latin typeface="Helvetica Neue Light" panose="02000403000000020004" pitchFamily="2" charset="0"/>
              <a:ea typeface="Helvetica Neue Light" panose="02000403000000020004" pitchFamily="2" charset="0"/>
            </a:endParaRPr>
          </a:p>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Bulk fluorescence (uncertainty surrounding emission spectra)</a:t>
            </a:r>
          </a:p>
          <a:p>
            <a:pPr marL="685800" lvl="1" indent="-228600" algn="l" rtl="0">
              <a:lnSpc>
                <a:spcPct val="90000"/>
              </a:lnSpc>
              <a:spcBef>
                <a:spcPts val="500"/>
              </a:spcBef>
              <a:spcAft>
                <a:spcPts val="0"/>
              </a:spcAft>
              <a:buClr>
                <a:schemeClr val="dk1"/>
              </a:buClr>
              <a:buSzPts val="2400"/>
              <a:buChar char="•"/>
            </a:pPr>
            <a:r>
              <a:rPr lang="en-US" dirty="0">
                <a:latin typeface="Helvetica Neue Light" panose="02000403000000020004" pitchFamily="2" charset="0"/>
                <a:ea typeface="Helvetica Neue Light" panose="02000403000000020004" pitchFamily="2" charset="0"/>
              </a:rPr>
              <a:t>Porphyrin fluorescence (porphyrins, chlorophyll)</a:t>
            </a:r>
          </a:p>
        </p:txBody>
      </p:sp>
    </p:spTree>
    <p:extLst>
      <p:ext uri="{BB962C8B-B14F-4D97-AF65-F5344CB8AC3E}">
        <p14:creationId xmlns:p14="http://schemas.microsoft.com/office/powerpoint/2010/main" val="2298033090"/>
      </p:ext>
    </p:extLst>
  </p:cSld>
  <p:clrMapOvr>
    <a:masterClrMapping/>
  </p:clrMapOvr>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17"/>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18"/>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9"/>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0"/>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2" name="TextBox 1">
            <a:extLst>
              <a:ext uri="{FF2B5EF4-FFF2-40B4-BE49-F238E27FC236}">
                <a16:creationId xmlns:a16="http://schemas.microsoft.com/office/drawing/2014/main" id="{22AAC281-81D7-AA6A-AA35-AA3783927718}"/>
              </a:ext>
            </a:extLst>
          </p:cNvPr>
          <p:cNvSpPr txBox="1"/>
          <p:nvPr/>
        </p:nvSpPr>
        <p:spPr>
          <a:xfrm>
            <a:off x="5717176" y="1489168"/>
            <a:ext cx="1441269" cy="738664"/>
          </a:xfrm>
          <a:prstGeom prst="rect">
            <a:avLst/>
          </a:prstGeom>
          <a:noFill/>
        </p:spPr>
        <p:txBody>
          <a:bodyPr wrap="square" rtlCol="0">
            <a:spAutoFit/>
          </a:bodyPr>
          <a:lstStyle/>
          <a:p>
            <a:r>
              <a:rPr lang="en-US" dirty="0"/>
              <a:t>Dip at 580 due to blood absorption</a:t>
            </a:r>
          </a:p>
        </p:txBody>
      </p:sp>
      <p:cxnSp>
        <p:nvCxnSpPr>
          <p:cNvPr id="3" name="Straight Arrow Connector 2">
            <a:extLst>
              <a:ext uri="{FF2B5EF4-FFF2-40B4-BE49-F238E27FC236}">
                <a16:creationId xmlns:a16="http://schemas.microsoft.com/office/drawing/2014/main" id="{D0F7C89A-429B-8622-AF80-5D1442D4B6FE}"/>
              </a:ext>
            </a:extLst>
          </p:cNvPr>
          <p:cNvCxnSpPr/>
          <p:nvPr/>
        </p:nvCxnSpPr>
        <p:spPr>
          <a:xfrm>
            <a:off x="6322422" y="2259875"/>
            <a:ext cx="0" cy="1018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1"/>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2" name="TextBox 1">
            <a:extLst>
              <a:ext uri="{FF2B5EF4-FFF2-40B4-BE49-F238E27FC236}">
                <a16:creationId xmlns:a16="http://schemas.microsoft.com/office/drawing/2014/main" id="{D7C50A0B-3D7B-7182-E591-1BADDF3C2963}"/>
              </a:ext>
            </a:extLst>
          </p:cNvPr>
          <p:cNvSpPr txBox="1"/>
          <p:nvPr/>
        </p:nvSpPr>
        <p:spPr>
          <a:xfrm>
            <a:off x="5704114" y="2534196"/>
            <a:ext cx="1441269" cy="738664"/>
          </a:xfrm>
          <a:prstGeom prst="rect">
            <a:avLst/>
          </a:prstGeom>
          <a:noFill/>
        </p:spPr>
        <p:txBody>
          <a:bodyPr wrap="square" rtlCol="0">
            <a:spAutoFit/>
          </a:bodyPr>
          <a:lstStyle/>
          <a:p>
            <a:r>
              <a:rPr lang="en-US" dirty="0"/>
              <a:t>Dip at 580 due to blood absorption</a:t>
            </a:r>
          </a:p>
        </p:txBody>
      </p:sp>
      <p:cxnSp>
        <p:nvCxnSpPr>
          <p:cNvPr id="3" name="Straight Arrow Connector 2">
            <a:extLst>
              <a:ext uri="{FF2B5EF4-FFF2-40B4-BE49-F238E27FC236}">
                <a16:creationId xmlns:a16="http://schemas.microsoft.com/office/drawing/2014/main" id="{B5728C7A-DD7F-51EC-3B56-8CF7AE68F21A}"/>
              </a:ext>
            </a:extLst>
          </p:cNvPr>
          <p:cNvCxnSpPr/>
          <p:nvPr/>
        </p:nvCxnSpPr>
        <p:spPr>
          <a:xfrm>
            <a:off x="6309360" y="3304903"/>
            <a:ext cx="0" cy="10189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22"/>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pic>
        <p:nvPicPr>
          <p:cNvPr id="204" name="Google Shape;204;p23"/>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pic>
        <p:nvPicPr>
          <p:cNvPr id="209" name="Google Shape;209;p24"/>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pic>
        <p:nvPicPr>
          <p:cNvPr id="214" name="Google Shape;214;p25"/>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6"/>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latin typeface="Helvetica Neue Light" panose="02000403000000020004" pitchFamily="2" charset="0"/>
                <a:ea typeface="Helvetica Neue Light" panose="02000403000000020004" pitchFamily="2" charset="0"/>
              </a:rPr>
              <a:t>Empirical observations</a:t>
            </a:r>
            <a:endParaRPr dirty="0">
              <a:latin typeface="Helvetica Neue Light" panose="02000403000000020004" pitchFamily="2" charset="0"/>
              <a:ea typeface="Helvetica Neue Light" panose="02000403000000020004" pitchFamily="2" charset="0"/>
            </a:endParaRPr>
          </a:p>
        </p:txBody>
      </p:sp>
      <p:sp>
        <p:nvSpPr>
          <p:cNvPr id="95" name="Google Shape;95;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latin typeface="Helvetica Neue Light" panose="02000403000000020004" pitchFamily="2" charset="0"/>
                <a:ea typeface="Helvetica Neue Light" panose="02000403000000020004" pitchFamily="2" charset="0"/>
              </a:rPr>
              <a:t>Tissue autofluorescence in healthy individuals</a:t>
            </a:r>
            <a:endParaRPr dirty="0">
              <a:latin typeface="Helvetica Neue Light" panose="02000403000000020004" pitchFamily="2" charset="0"/>
              <a:ea typeface="Helvetica Neue Light" panose="02000403000000020004" pitchFamily="2" charset="0"/>
            </a:endParaRPr>
          </a:p>
          <a:p>
            <a:pPr marL="228600" lvl="0" indent="-50800" algn="l" rtl="0">
              <a:lnSpc>
                <a:spcPct val="90000"/>
              </a:lnSpc>
              <a:spcBef>
                <a:spcPts val="1000"/>
              </a:spcBef>
              <a:spcAft>
                <a:spcPts val="0"/>
              </a:spcAft>
              <a:buClr>
                <a:schemeClr val="dk1"/>
              </a:buClr>
              <a:buSzPts val="2800"/>
              <a:buNone/>
            </a:pPr>
            <a:endParaRPr lang="en-US" dirty="0"/>
          </a:p>
          <a:p>
            <a:pPr marL="0" lvl="0" indent="0" algn="l" rtl="0">
              <a:lnSpc>
                <a:spcPct val="90000"/>
              </a:lnSpc>
              <a:spcBef>
                <a:spcPts val="1000"/>
              </a:spcBef>
              <a:spcAft>
                <a:spcPts val="0"/>
              </a:spcAft>
              <a:buClr>
                <a:schemeClr val="dk1"/>
              </a:buClr>
              <a:buSzPts val="280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7"/>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8"/>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29"/>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pic>
        <p:nvPicPr>
          <p:cNvPr id="239" name="Google Shape;239;p30"/>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pic>
        <p:nvPicPr>
          <p:cNvPr id="244" name="Google Shape;244;p31"/>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p32"/>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E3561-1F2A-180A-A98E-04E07CFCC0A1}"/>
              </a:ext>
            </a:extLst>
          </p:cNvPr>
          <p:cNvSpPr>
            <a:spLocks noGrp="1"/>
          </p:cNvSpPr>
          <p:nvPr>
            <p:ph type="title"/>
          </p:nvPr>
        </p:nvSpPr>
        <p:spPr/>
        <p:txBody>
          <a:bodyPr>
            <a:normAutofit/>
          </a:bodyPr>
          <a:lstStyle/>
          <a:p>
            <a:r>
              <a:rPr lang="en-US" sz="3600" dirty="0">
                <a:latin typeface="Helvetica Neue Light" panose="02000403000000020004" pitchFamily="2" charset="0"/>
                <a:ea typeface="Helvetica Neue Light" panose="02000403000000020004" pitchFamily="2" charset="0"/>
              </a:rPr>
              <a:t>Experiment to distinguish between quenching and photobleaching</a:t>
            </a:r>
          </a:p>
        </p:txBody>
      </p:sp>
      <p:graphicFrame>
        <p:nvGraphicFramePr>
          <p:cNvPr id="4" name="Table 3">
            <a:extLst>
              <a:ext uri="{FF2B5EF4-FFF2-40B4-BE49-F238E27FC236}">
                <a16:creationId xmlns:a16="http://schemas.microsoft.com/office/drawing/2014/main" id="{2F3A6919-E509-3D2D-5614-E7E5445A7416}"/>
              </a:ext>
            </a:extLst>
          </p:cNvPr>
          <p:cNvGraphicFramePr>
            <a:graphicFrameLocks noGrp="1"/>
          </p:cNvGraphicFramePr>
          <p:nvPr>
            <p:extLst>
              <p:ext uri="{D42A27DB-BD31-4B8C-83A1-F6EECF244321}">
                <p14:modId xmlns:p14="http://schemas.microsoft.com/office/powerpoint/2010/main" val="1921588294"/>
              </p:ext>
            </p:extLst>
          </p:nvPr>
        </p:nvGraphicFramePr>
        <p:xfrm>
          <a:off x="671211" y="1910714"/>
          <a:ext cx="10515600" cy="4582161"/>
        </p:xfrm>
        <a:graphic>
          <a:graphicData uri="http://schemas.openxmlformats.org/drawingml/2006/table">
            <a:tbl>
              <a:tblPr firstRow="1" bandRow="1">
                <a:tableStyleId>{5940675A-B579-460E-94D1-54222C63F5DA}</a:tableStyleId>
              </a:tblPr>
              <a:tblGrid>
                <a:gridCol w="1780159">
                  <a:extLst>
                    <a:ext uri="{9D8B030D-6E8A-4147-A177-3AD203B41FA5}">
                      <a16:colId xmlns:a16="http://schemas.microsoft.com/office/drawing/2014/main" val="2057793344"/>
                    </a:ext>
                  </a:extLst>
                </a:gridCol>
                <a:gridCol w="4280171">
                  <a:extLst>
                    <a:ext uri="{9D8B030D-6E8A-4147-A177-3AD203B41FA5}">
                      <a16:colId xmlns:a16="http://schemas.microsoft.com/office/drawing/2014/main" val="2215211801"/>
                    </a:ext>
                  </a:extLst>
                </a:gridCol>
                <a:gridCol w="4455270">
                  <a:extLst>
                    <a:ext uri="{9D8B030D-6E8A-4147-A177-3AD203B41FA5}">
                      <a16:colId xmlns:a16="http://schemas.microsoft.com/office/drawing/2014/main" val="2891064096"/>
                    </a:ext>
                  </a:extLst>
                </a:gridCol>
              </a:tblGrid>
              <a:tr h="472762">
                <a:tc>
                  <a:txBody>
                    <a:bodyPr/>
                    <a:lstStyle/>
                    <a:p>
                      <a:endParaRPr lang="en-US" b="0" i="0" dirty="0">
                        <a:latin typeface="Helvetica Neue Light" panose="02000403000000020004" pitchFamily="2" charset="0"/>
                        <a:ea typeface="Helvetica Neue Light" panose="02000403000000020004" pitchFamily="2" charset="0"/>
                      </a:endParaRPr>
                    </a:p>
                  </a:txBody>
                  <a:tcPr/>
                </a:tc>
                <a:tc>
                  <a:txBody>
                    <a:bodyPr/>
                    <a:lstStyle/>
                    <a:p>
                      <a:r>
                        <a:rPr lang="en-US" sz="2000" b="0" i="0" dirty="0">
                          <a:latin typeface="Helvetica Neue Light" panose="02000403000000020004" pitchFamily="2" charset="0"/>
                          <a:ea typeface="Helvetica Neue Light" panose="02000403000000020004" pitchFamily="2" charset="0"/>
                        </a:rPr>
                        <a:t>Photobleaching</a:t>
                      </a:r>
                      <a:endParaRPr lang="en-US" sz="2000" b="0" i="0" dirty="0">
                        <a:latin typeface="Helvetica Neue Light" panose="02000403000000020004" pitchFamily="2" charset="0"/>
                        <a:ea typeface="Helvetica Neue Light" panose="02000403000000020004" pitchFamily="2" charset="0"/>
                      </a:endParaRPr>
                    </a:p>
                  </a:txBody>
                  <a:tcPr/>
                </a:tc>
                <a:tc>
                  <a:txBody>
                    <a:bodyPr/>
                    <a:lstStyle/>
                    <a:p>
                      <a:r>
                        <a:rPr lang="en-US" sz="2000" b="0" i="0" dirty="0">
                          <a:latin typeface="Helvetica Neue Light" panose="02000403000000020004" pitchFamily="2" charset="0"/>
                          <a:ea typeface="Helvetica Neue Light" panose="02000403000000020004" pitchFamily="2" charset="0"/>
                        </a:rPr>
                        <a:t>Quenching</a:t>
                      </a:r>
                      <a:endParaRPr lang="en-US" sz="2000" b="0" i="0" dirty="0">
                        <a:latin typeface="Helvetica Neue Light" panose="02000403000000020004" pitchFamily="2" charset="0"/>
                        <a:ea typeface="Helvetica Neue Light" panose="02000403000000020004" pitchFamily="2" charset="0"/>
                      </a:endParaRPr>
                    </a:p>
                  </a:txBody>
                  <a:tcPr/>
                </a:tc>
                <a:extLst>
                  <a:ext uri="{0D108BD9-81ED-4DB2-BD59-A6C34878D82A}">
                    <a16:rowId xmlns:a16="http://schemas.microsoft.com/office/drawing/2014/main" val="1537560145"/>
                  </a:ext>
                </a:extLst>
              </a:tr>
              <a:tr h="8727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Helvetica Neue Light" panose="02000403000000020004" pitchFamily="2" charset="0"/>
                          <a:ea typeface="Helvetica Neue Light" panose="02000403000000020004" pitchFamily="2" charset="0"/>
                        </a:rPr>
                        <a:t>Reversibility</a:t>
                      </a:r>
                    </a:p>
                    <a:p>
                      <a:endParaRPr lang="en-US" b="0" i="0" dirty="0">
                        <a:latin typeface="Helvetica Neue Light" panose="02000403000000020004" pitchFamily="2" charset="0"/>
                        <a:ea typeface="Helvetica Neue Light" panose="02000403000000020004"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dirty="0">
                          <a:effectLst/>
                          <a:latin typeface="Helvetica Neue Light" panose="02000403000000020004" pitchFamily="2" charset="0"/>
                          <a:ea typeface="Helvetica Neue Light" panose="02000403000000020004" pitchFamily="2" charset="0"/>
                        </a:rPr>
                        <a:t>generally irreversible. Once a fluorophore is photobleached, it permanently loses its ability to fluoresce</a:t>
                      </a:r>
                      <a:endParaRPr lang="en-US" b="0" i="0" dirty="0">
                        <a:latin typeface="Helvetica Neue Light" panose="02000403000000020004" pitchFamily="2" charset="0"/>
                        <a:ea typeface="Helvetica Neue Light" panose="02000403000000020004"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dirty="0">
                          <a:effectLst/>
                          <a:latin typeface="Helvetica Neue Light" panose="02000403000000020004" pitchFamily="2" charset="0"/>
                          <a:ea typeface="Helvetica Neue Light" panose="02000403000000020004" pitchFamily="2" charset="0"/>
                        </a:rPr>
                        <a:t>The fluorescence can be restored when the quenching condition is removed.</a:t>
                      </a:r>
                    </a:p>
                    <a:p>
                      <a:endParaRPr lang="en-US" b="0" i="0" dirty="0">
                        <a:latin typeface="Helvetica Neue Light" panose="02000403000000020004" pitchFamily="2" charset="0"/>
                        <a:ea typeface="Helvetica Neue Light" panose="02000403000000020004" pitchFamily="2" charset="0"/>
                      </a:endParaRPr>
                    </a:p>
                  </a:txBody>
                  <a:tcPr/>
                </a:tc>
                <a:extLst>
                  <a:ext uri="{0D108BD9-81ED-4DB2-BD59-A6C34878D82A}">
                    <a16:rowId xmlns:a16="http://schemas.microsoft.com/office/drawing/2014/main" val="2950380502"/>
                  </a:ext>
                </a:extLst>
              </a:tr>
              <a:tr h="1127357">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Helvetica Neue Light" panose="02000403000000020004" pitchFamily="2" charset="0"/>
                          <a:ea typeface="Helvetica Neue Light" panose="02000403000000020004" pitchFamily="2" charset="0"/>
                        </a:rPr>
                        <a:t>Mechanism</a:t>
                      </a:r>
                    </a:p>
                    <a:p>
                      <a:endParaRPr lang="en-US" b="0" i="0" dirty="0">
                        <a:latin typeface="Helvetica Neue Light" panose="02000403000000020004" pitchFamily="2" charset="0"/>
                        <a:ea typeface="Helvetica Neue Light" panose="02000403000000020004"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dirty="0">
                          <a:effectLst/>
                          <a:latin typeface="Helvetica Neue Light" panose="02000403000000020004" pitchFamily="2" charset="0"/>
                          <a:ea typeface="Helvetica Neue Light" panose="02000403000000020004" pitchFamily="2" charset="0"/>
                        </a:rPr>
                        <a:t>due to photon-induced chemical damage and covalent modification of the fluorophore molecule.</a:t>
                      </a:r>
                    </a:p>
                    <a:p>
                      <a:endParaRPr lang="en-US" b="0" i="0" dirty="0">
                        <a:latin typeface="Helvetica Neue Light" panose="02000403000000020004" pitchFamily="2" charset="0"/>
                        <a:ea typeface="Helvetica Neue Light" panose="02000403000000020004"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dirty="0">
                          <a:effectLst/>
                          <a:latin typeface="Helvetica Neue Light" panose="02000403000000020004" pitchFamily="2" charset="0"/>
                          <a:ea typeface="Helvetica Neue Light" panose="02000403000000020004" pitchFamily="2" charset="0"/>
                        </a:rPr>
                        <a:t>arises from various competing processes that induce non-radiative relaxation of excited state electrons to the ground state, without chemical alteration of the fluorophore.</a:t>
                      </a:r>
                    </a:p>
                  </a:txBody>
                  <a:tcPr/>
                </a:tc>
                <a:extLst>
                  <a:ext uri="{0D108BD9-81ED-4DB2-BD59-A6C34878D82A}">
                    <a16:rowId xmlns:a16="http://schemas.microsoft.com/office/drawing/2014/main" val="3566947720"/>
                  </a:ext>
                </a:extLst>
              </a:tr>
              <a:tr h="872793">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Helvetica Neue Light" panose="02000403000000020004" pitchFamily="2" charset="0"/>
                          <a:ea typeface="Helvetica Neue Light" panose="02000403000000020004" pitchFamily="2" charset="0"/>
                        </a:rPr>
                        <a:t>Cause:</a:t>
                      </a:r>
                    </a:p>
                    <a:p>
                      <a:endParaRPr lang="en-US" b="0" i="0" dirty="0">
                        <a:latin typeface="Helvetica Neue Light" panose="02000403000000020004" pitchFamily="2" charset="0"/>
                        <a:ea typeface="Helvetica Neue Light" panose="02000403000000020004"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dirty="0">
                          <a:effectLst/>
                          <a:latin typeface="Helvetica Neue Light" panose="02000403000000020004" pitchFamily="2" charset="0"/>
                          <a:ea typeface="Helvetica Neue Light" panose="02000403000000020004" pitchFamily="2" charset="0"/>
                        </a:rPr>
                        <a:t>prolonged exposure to excitation light.</a:t>
                      </a:r>
                    </a:p>
                    <a:p>
                      <a:endParaRPr lang="en-US" b="0" i="0" dirty="0">
                        <a:latin typeface="Helvetica Neue Light" panose="02000403000000020004" pitchFamily="2" charset="0"/>
                        <a:ea typeface="Helvetica Neue Light" panose="02000403000000020004" pitchFamily="2" charset="0"/>
                      </a:endParaRPr>
                    </a:p>
                  </a:txBody>
                  <a:tcPr/>
                </a:tc>
                <a:tc>
                  <a:txBody>
                    <a:bodyPr/>
                    <a:lstStyle/>
                    <a:p>
                      <a:r>
                        <a:rPr lang="en-US" sz="1400" b="0" i="0" dirty="0">
                          <a:effectLst/>
                          <a:latin typeface="Helvetica Neue Light" panose="02000403000000020004" pitchFamily="2" charset="0"/>
                          <a:ea typeface="Helvetica Neue Light" panose="02000403000000020004" pitchFamily="2" charset="0"/>
                        </a:rPr>
                        <a:t>caused by various factors such as collisions with other molecules, complex formation, or energy transfer processes.</a:t>
                      </a:r>
                      <a:endParaRPr lang="en-US" b="0" i="0" dirty="0">
                        <a:latin typeface="Helvetica Neue Light" panose="02000403000000020004" pitchFamily="2" charset="0"/>
                        <a:ea typeface="Helvetica Neue Light" panose="02000403000000020004" pitchFamily="2" charset="0"/>
                      </a:endParaRPr>
                    </a:p>
                  </a:txBody>
                  <a:tcPr/>
                </a:tc>
                <a:extLst>
                  <a:ext uri="{0D108BD9-81ED-4DB2-BD59-A6C34878D82A}">
                    <a16:rowId xmlns:a16="http://schemas.microsoft.com/office/drawing/2014/main" val="1659909939"/>
                  </a:ext>
                </a:extLst>
              </a:tr>
              <a:tr h="61822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Helvetica Neue Light" panose="02000403000000020004" pitchFamily="2" charset="0"/>
                          <a:ea typeface="Helvetica Neue Light" panose="02000403000000020004" pitchFamily="2" charset="0"/>
                        </a:rPr>
                        <a:t>Time scale:</a:t>
                      </a:r>
                    </a:p>
                    <a:p>
                      <a:endParaRPr lang="en-US" b="0" i="0" dirty="0">
                        <a:latin typeface="Helvetica Neue Light" panose="02000403000000020004" pitchFamily="2" charset="0"/>
                        <a:ea typeface="Helvetica Neue Light" panose="02000403000000020004" pitchFamily="2"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i="0" dirty="0">
                          <a:effectLst/>
                          <a:latin typeface="Helvetica Neue Light" panose="02000403000000020004" pitchFamily="2" charset="0"/>
                          <a:ea typeface="Helvetica Neue Light" panose="02000403000000020004" pitchFamily="2" charset="0"/>
                        </a:rPr>
                        <a:t>occurs over longer time scales, often during extended imaging sessions.</a:t>
                      </a:r>
                    </a:p>
                  </a:txBody>
                  <a:tcPr/>
                </a:tc>
                <a:tc>
                  <a:txBody>
                    <a:bodyPr/>
                    <a:lstStyle/>
                    <a:p>
                      <a:r>
                        <a:rPr lang="en-US" sz="1400" b="0" i="0" u="none" strike="noStrike" cap="none" dirty="0">
                          <a:solidFill>
                            <a:schemeClr val="tx1"/>
                          </a:solidFill>
                          <a:effectLst/>
                          <a:latin typeface="Helvetica Neue Light" panose="02000403000000020004" pitchFamily="2" charset="0"/>
                          <a:ea typeface="Helvetica Neue Light" panose="02000403000000020004" pitchFamily="2" charset="0"/>
                          <a:cs typeface="+mn-cs"/>
                          <a:sym typeface="Arial"/>
                        </a:rPr>
                        <a:t>can occur rapidly, even on the timescale of fluorescen</a:t>
                      </a:r>
                      <a:r>
                        <a:rPr lang="en-US" sz="1400" b="0" i="0" u="none" strike="noStrike" cap="none" dirty="0">
                          <a:solidFill>
                            <a:schemeClr val="tx1"/>
                          </a:solidFill>
                          <a:effectLst/>
                          <a:latin typeface="Helvetica Neue Light" panose="02000403000000020004" pitchFamily="2" charset="0"/>
                          <a:ea typeface="Helvetica Neue Light" panose="02000403000000020004" pitchFamily="2" charset="0"/>
                          <a:cs typeface="+mn-cs"/>
                          <a:sym typeface="Arial"/>
                        </a:rPr>
                        <a:t>c</a:t>
                      </a:r>
                      <a:r>
                        <a:rPr lang="en-US" sz="1400" b="0" i="0" u="none" strike="noStrike" cap="none" dirty="0">
                          <a:solidFill>
                            <a:schemeClr val="tx1"/>
                          </a:solidFill>
                          <a:effectLst/>
                          <a:latin typeface="Helvetica Neue Light" panose="02000403000000020004" pitchFamily="2" charset="0"/>
                          <a:ea typeface="Helvetica Neue Light" panose="02000403000000020004" pitchFamily="2" charset="0"/>
                          <a:cs typeface="+mn-cs"/>
                          <a:sym typeface="Arial"/>
                        </a:rPr>
                        <a:t>e lifetimes.</a:t>
                      </a:r>
                      <a:endParaRPr lang="en-US" b="0" i="0" dirty="0">
                        <a:latin typeface="Helvetica Neue Light" panose="02000403000000020004" pitchFamily="2" charset="0"/>
                        <a:ea typeface="Helvetica Neue Light" panose="02000403000000020004" pitchFamily="2" charset="0"/>
                      </a:endParaRPr>
                    </a:p>
                  </a:txBody>
                  <a:tcPr/>
                </a:tc>
                <a:extLst>
                  <a:ext uri="{0D108BD9-81ED-4DB2-BD59-A6C34878D82A}">
                    <a16:rowId xmlns:a16="http://schemas.microsoft.com/office/drawing/2014/main" val="982364866"/>
                  </a:ext>
                </a:extLst>
              </a:tr>
              <a:tr h="61822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dirty="0">
                          <a:effectLst/>
                          <a:latin typeface="Helvetica Neue Light" panose="02000403000000020004" pitchFamily="2" charset="0"/>
                          <a:ea typeface="Helvetica Neue Light" panose="02000403000000020004" pitchFamily="2" charset="0"/>
                        </a:rPr>
                        <a:t>Molecular state:</a:t>
                      </a:r>
                    </a:p>
                    <a:p>
                      <a:endParaRPr lang="en-US" b="0" i="0" dirty="0">
                        <a:latin typeface="Helvetica Neue Light" panose="02000403000000020004" pitchFamily="2" charset="0"/>
                        <a:ea typeface="Helvetica Neue Light" panose="02000403000000020004" pitchFamily="2" charset="0"/>
                      </a:endParaRPr>
                    </a:p>
                  </a:txBody>
                  <a:tcPr/>
                </a:tc>
                <a:tc>
                  <a:txBody>
                    <a:bodyPr/>
                    <a:lstStyle/>
                    <a:p>
                      <a:r>
                        <a:rPr lang="en-US" sz="1400" b="0" i="0" u="none" strike="noStrike" cap="none" dirty="0">
                          <a:solidFill>
                            <a:schemeClr val="tx1"/>
                          </a:solidFill>
                          <a:effectLst/>
                          <a:latin typeface="Helvetica Neue Light" panose="02000403000000020004" pitchFamily="2" charset="0"/>
                          <a:ea typeface="Helvetica Neue Light" panose="02000403000000020004" pitchFamily="2" charset="0"/>
                          <a:cs typeface="+mn-cs"/>
                          <a:sym typeface="Arial"/>
                        </a:rPr>
                        <a:t>involves permanent changes to the molecular structure of the fluorophore.</a:t>
                      </a:r>
                      <a:endParaRPr lang="en-US" b="0" i="0" dirty="0">
                        <a:latin typeface="Helvetica Neue Light" panose="02000403000000020004" pitchFamily="2" charset="0"/>
                        <a:ea typeface="Helvetica Neue Light" panose="02000403000000020004" pitchFamily="2" charset="0"/>
                      </a:endParaRPr>
                    </a:p>
                  </a:txBody>
                  <a:tcPr/>
                </a:tc>
                <a:tc>
                  <a:txBody>
                    <a:bodyPr/>
                    <a:lstStyle/>
                    <a:p>
                      <a:r>
                        <a:rPr lang="en-US" sz="1400" b="0" i="0" u="none" strike="noStrike" cap="none" dirty="0">
                          <a:solidFill>
                            <a:schemeClr val="tx1"/>
                          </a:solidFill>
                          <a:effectLst/>
                          <a:latin typeface="Helvetica Neue Light" panose="02000403000000020004" pitchFamily="2" charset="0"/>
                          <a:ea typeface="Helvetica Neue Light" panose="02000403000000020004" pitchFamily="2" charset="0"/>
                          <a:cs typeface="+mn-cs"/>
                          <a:sym typeface="Arial"/>
                        </a:rPr>
                        <a:t>does not involve chemical changes to the fluorophore molecule.</a:t>
                      </a:r>
                      <a:endParaRPr lang="en-US" b="0" i="0" dirty="0">
                        <a:latin typeface="Helvetica Neue Light" panose="02000403000000020004" pitchFamily="2" charset="0"/>
                        <a:ea typeface="Helvetica Neue Light" panose="02000403000000020004" pitchFamily="2" charset="0"/>
                      </a:endParaRPr>
                    </a:p>
                  </a:txBody>
                  <a:tcPr/>
                </a:tc>
                <a:extLst>
                  <a:ext uri="{0D108BD9-81ED-4DB2-BD59-A6C34878D82A}">
                    <a16:rowId xmlns:a16="http://schemas.microsoft.com/office/drawing/2014/main" val="691140351"/>
                  </a:ext>
                </a:extLst>
              </a:tr>
            </a:tbl>
          </a:graphicData>
        </a:graphic>
      </p:graphicFrame>
    </p:spTree>
    <p:extLst>
      <p:ext uri="{BB962C8B-B14F-4D97-AF65-F5344CB8AC3E}">
        <p14:creationId xmlns:p14="http://schemas.microsoft.com/office/powerpoint/2010/main" val="36232257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Quenching</a:t>
            </a:r>
            <a:endParaRPr dirty="0"/>
          </a:p>
        </p:txBody>
      </p:sp>
      <p:sp>
        <p:nvSpPr>
          <p:cNvPr id="255" name="Google Shape;255;p33"/>
          <p:cNvSpPr txBox="1">
            <a:spLocks noGrp="1"/>
          </p:cNvSpPr>
          <p:nvPr>
            <p:ph type="body" idx="1"/>
          </p:nvPr>
        </p:nvSpPr>
        <p:spPr>
          <a:xfrm>
            <a:off x="659296" y="1690688"/>
            <a:ext cx="9876182" cy="4351338"/>
          </a:xfrm>
          <a:prstGeom prst="rect">
            <a:avLst/>
          </a:prstGeom>
          <a:noFill/>
          <a:ln>
            <a:noFill/>
          </a:ln>
        </p:spPr>
        <p:txBody>
          <a:bodyPr spcFirstLastPara="1" wrap="square" lIns="91425" tIns="45700" rIns="91425" bIns="45700" anchor="t" anchorCtr="0">
            <a:normAutofit fontScale="77500" lnSpcReduction="20000"/>
          </a:bodyPr>
          <a:lstStyle/>
          <a:p>
            <a:pPr marL="0" lvl="0" indent="0" algn="l" rtl="0">
              <a:lnSpc>
                <a:spcPct val="90000"/>
              </a:lnSpc>
              <a:spcBef>
                <a:spcPts val="0"/>
              </a:spcBef>
              <a:spcAft>
                <a:spcPts val="0"/>
              </a:spcAft>
              <a:buClr>
                <a:schemeClr val="dk1"/>
              </a:buClr>
              <a:buSzPct val="100000"/>
              <a:buNone/>
            </a:pPr>
            <a:r>
              <a:rPr lang="en-US"/>
              <a:t>Redo experiment/measurements to show that</a:t>
            </a:r>
            <a:endParaRPr/>
          </a:p>
          <a:p>
            <a:pPr marL="228600" lvl="0" indent="-215265" algn="l" rtl="0">
              <a:lnSpc>
                <a:spcPct val="90000"/>
              </a:lnSpc>
              <a:spcBef>
                <a:spcPts val="1000"/>
              </a:spcBef>
              <a:spcAft>
                <a:spcPts val="0"/>
              </a:spcAft>
              <a:buClr>
                <a:schemeClr val="dk1"/>
              </a:buClr>
              <a:buSzPct val="100000"/>
              <a:buChar char="•"/>
            </a:pPr>
            <a:r>
              <a:rPr lang="en-US"/>
              <a:t>Fluorescence decreases across series of measurements with constant light intensity - quenching or photobleaching?</a:t>
            </a:r>
            <a:endParaRPr/>
          </a:p>
          <a:p>
            <a:pPr marL="228600" lvl="0" indent="-215265" algn="l" rtl="0">
              <a:lnSpc>
                <a:spcPct val="90000"/>
              </a:lnSpc>
              <a:spcBef>
                <a:spcPts val="1000"/>
              </a:spcBef>
              <a:spcAft>
                <a:spcPts val="0"/>
              </a:spcAft>
              <a:buClr>
                <a:schemeClr val="dk1"/>
              </a:buClr>
              <a:buSzPct val="100000"/>
              <a:buChar char="•"/>
            </a:pPr>
            <a:r>
              <a:rPr lang="en-US"/>
              <a:t>Light intensity does not decrease across series of measurements – not due to decrease in light over time</a:t>
            </a:r>
            <a:endParaRPr/>
          </a:p>
          <a:p>
            <a:pPr marL="228600" lvl="0" indent="-215265" algn="l" rtl="0">
              <a:lnSpc>
                <a:spcPct val="90000"/>
              </a:lnSpc>
              <a:spcBef>
                <a:spcPts val="1000"/>
              </a:spcBef>
              <a:spcAft>
                <a:spcPts val="0"/>
              </a:spcAft>
              <a:buClr>
                <a:srgbClr val="13343B"/>
              </a:buClr>
              <a:buSzPct val="100000"/>
              <a:buChar char="•"/>
            </a:pPr>
            <a:r>
              <a:rPr lang="en-US" b="0" i="0">
                <a:solidFill>
                  <a:srgbClr val="13343B"/>
                </a:solidFill>
                <a:highlight>
                  <a:srgbClr val="FCFCF9"/>
                </a:highlight>
                <a:latin typeface="Arial"/>
                <a:ea typeface="Arial"/>
                <a:cs typeface="Arial"/>
                <a:sym typeface="Arial"/>
              </a:rPr>
              <a:t>tissue fluorophores can </a:t>
            </a:r>
            <a:r>
              <a:rPr lang="en-US">
                <a:solidFill>
                  <a:srgbClr val="13343B"/>
                </a:solidFill>
                <a:highlight>
                  <a:srgbClr val="FCFCF9"/>
                </a:highlight>
                <a:latin typeface="Arial"/>
                <a:ea typeface="Arial"/>
                <a:cs typeface="Arial"/>
                <a:sym typeface="Arial"/>
              </a:rPr>
              <a:t>quench</a:t>
            </a:r>
            <a:r>
              <a:rPr lang="en-US" b="0" i="0">
                <a:solidFill>
                  <a:srgbClr val="13343B"/>
                </a:solidFill>
                <a:highlight>
                  <a:srgbClr val="FCFCF9"/>
                </a:highlight>
                <a:latin typeface="Arial"/>
                <a:ea typeface="Arial"/>
                <a:cs typeface="Arial"/>
                <a:sym typeface="Arial"/>
              </a:rPr>
              <a:t> very rapidly, with half-lives ranging from a few seconds to a minute or so, depending on the illumination intensity.</a:t>
            </a:r>
            <a:endParaRPr b="0" i="0">
              <a:solidFill>
                <a:srgbClr val="13343B"/>
              </a:solidFill>
              <a:highlight>
                <a:srgbClr val="FCFCF9"/>
              </a:highlight>
              <a:latin typeface="Arial"/>
              <a:ea typeface="Arial"/>
              <a:cs typeface="Arial"/>
              <a:sym typeface="Arial"/>
            </a:endParaRPr>
          </a:p>
          <a:p>
            <a:pPr marL="228600" lvl="0" indent="-166052" algn="l" rtl="0">
              <a:lnSpc>
                <a:spcPct val="90000"/>
              </a:lnSpc>
              <a:spcBef>
                <a:spcPts val="1000"/>
              </a:spcBef>
              <a:spcAft>
                <a:spcPts val="0"/>
              </a:spcAft>
              <a:buClr>
                <a:srgbClr val="13343B"/>
              </a:buClr>
              <a:buSzPct val="64285"/>
              <a:buFont typeface="Arial"/>
              <a:buChar char="•"/>
            </a:pPr>
            <a:r>
              <a:rPr lang="en-US">
                <a:solidFill>
                  <a:srgbClr val="13343B"/>
                </a:solidFill>
                <a:highlight>
                  <a:srgbClr val="FCFCF9"/>
                </a:highlight>
                <a:latin typeface="Arial"/>
                <a:ea typeface="Arial"/>
                <a:cs typeface="Arial"/>
                <a:sym typeface="Arial"/>
              </a:rPr>
              <a:t>see differences between quenching or photobleaching</a:t>
            </a:r>
            <a:endParaRPr>
              <a:solidFill>
                <a:srgbClr val="13343B"/>
              </a:solidFill>
              <a:highlight>
                <a:srgbClr val="FCFCF9"/>
              </a:highlight>
              <a:latin typeface="Arial"/>
              <a:ea typeface="Arial"/>
              <a:cs typeface="Arial"/>
              <a:sym typeface="Arial"/>
            </a:endParaRPr>
          </a:p>
          <a:p>
            <a:pPr marL="685800" lvl="1" indent="-252094" algn="l" rtl="0">
              <a:lnSpc>
                <a:spcPct val="90000"/>
              </a:lnSpc>
              <a:spcBef>
                <a:spcPts val="1000"/>
              </a:spcBef>
              <a:spcAft>
                <a:spcPts val="0"/>
              </a:spcAft>
              <a:buClr>
                <a:srgbClr val="13343B"/>
              </a:buClr>
              <a:buSzPct val="116666"/>
              <a:buChar char="•"/>
            </a:pPr>
            <a:r>
              <a:rPr lang="en-US" b="0" i="0">
                <a:solidFill>
                  <a:srgbClr val="13343B"/>
                </a:solidFill>
                <a:highlight>
                  <a:srgbClr val="FCFCF9"/>
                </a:highlight>
                <a:latin typeface="Arial"/>
                <a:ea typeface="Arial"/>
                <a:cs typeface="Arial"/>
                <a:sym typeface="Arial"/>
              </a:rPr>
              <a:t>Higher excitation power leads to faster photobleaching. Reducing the excitation power can significantly slow down the bleaching rate, though the relationship is non-linear.</a:t>
            </a:r>
            <a:endParaRPr/>
          </a:p>
          <a:p>
            <a:pPr marL="228600" lvl="0" indent="-215265" algn="l" rtl="0">
              <a:lnSpc>
                <a:spcPct val="90000"/>
              </a:lnSpc>
              <a:spcBef>
                <a:spcPts val="1000"/>
              </a:spcBef>
              <a:spcAft>
                <a:spcPts val="0"/>
              </a:spcAft>
              <a:buClr>
                <a:srgbClr val="13343B"/>
              </a:buClr>
              <a:buSzPct val="100000"/>
              <a:buChar char="•"/>
            </a:pPr>
            <a:r>
              <a:rPr lang="en-US">
                <a:solidFill>
                  <a:srgbClr val="13343B"/>
                </a:solidFill>
                <a:highlight>
                  <a:srgbClr val="FFFF00"/>
                </a:highlight>
                <a:latin typeface="Arial"/>
                <a:ea typeface="Arial"/>
                <a:cs typeface="Arial"/>
                <a:sym typeface="Arial"/>
              </a:rPr>
              <a:t>So, if the intensity of the light is higher, we should see this effect bigger for photobleaching – Check to see if we have data that shows this</a:t>
            </a:r>
            <a:endParaRPr>
              <a:highlight>
                <a:srgbClr val="FFFF00"/>
              </a:highlight>
            </a:endParaRPr>
          </a:p>
          <a:p>
            <a:pPr marL="228600" lvl="0" indent="-77470" algn="l" rtl="0">
              <a:lnSpc>
                <a:spcPct val="90000"/>
              </a:lnSpc>
              <a:spcBef>
                <a:spcPts val="1000"/>
              </a:spcBef>
              <a:spcAft>
                <a:spcPts val="0"/>
              </a:spcAft>
              <a:buClr>
                <a:schemeClr val="dk1"/>
              </a:buClr>
              <a:buSzPct val="100000"/>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DEC48-E6AD-C9BE-B419-F5CA01298893}"/>
              </a:ext>
            </a:extLst>
          </p:cNvPr>
          <p:cNvSpPr>
            <a:spLocks noGrp="1"/>
          </p:cNvSpPr>
          <p:nvPr>
            <p:ph type="title"/>
          </p:nvPr>
        </p:nvSpPr>
        <p:spPr/>
        <p:txBody>
          <a:bodyPr/>
          <a:lstStyle/>
          <a:p>
            <a:r>
              <a:rPr lang="en-US" sz="1800" b="0" i="0" u="none" strike="noStrike" dirty="0">
                <a:solidFill>
                  <a:srgbClr val="000000"/>
                </a:solidFill>
                <a:effectLst/>
                <a:latin typeface="Roboto" panose="02000000000000000000" pitchFamily="2" charset="0"/>
              </a:rPr>
              <a:t>Reversibility:</a:t>
            </a:r>
            <a:endParaRPr lang="en-001" dirty="0"/>
          </a:p>
        </p:txBody>
      </p:sp>
      <p:sp>
        <p:nvSpPr>
          <p:cNvPr id="3" name="Text Placeholder 2">
            <a:extLst>
              <a:ext uri="{FF2B5EF4-FFF2-40B4-BE49-F238E27FC236}">
                <a16:creationId xmlns:a16="http://schemas.microsoft.com/office/drawing/2014/main" id="{5321EED0-8288-CBA4-8664-9B688BF5FF73}"/>
              </a:ext>
            </a:extLst>
          </p:cNvPr>
          <p:cNvSpPr>
            <a:spLocks noGrp="1"/>
          </p:cNvSpPr>
          <p:nvPr>
            <p:ph type="body" idx="1"/>
          </p:nvPr>
        </p:nvSpPr>
        <p:spPr/>
        <p:txBody>
          <a:bodyPr/>
          <a:lstStyle/>
          <a:p>
            <a:pPr marL="457200" rtl="0" fontAlgn="base">
              <a:spcBef>
                <a:spcPts val="210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Quenching is often reversible, while photobleaching is irreversible.</a:t>
            </a:r>
          </a:p>
          <a:p>
            <a:pPr marL="457200" rtl="0" fontAlgn="base">
              <a:spcBef>
                <a:spcPts val="2100"/>
              </a:spcBef>
              <a:spcAft>
                <a:spcPts val="0"/>
              </a:spcAft>
              <a:buFont typeface="Arial" panose="020B0604020202020204" pitchFamily="34" charset="0"/>
              <a:buChar char="•"/>
            </a:pPr>
            <a:endParaRPr lang="en-US" sz="1800" b="0" i="0" u="none" strike="noStrike" dirty="0">
              <a:solidFill>
                <a:srgbClr val="000000"/>
              </a:solidFill>
              <a:effectLst/>
              <a:latin typeface="Roboto" panose="02000000000000000000" pitchFamily="2" charset="0"/>
            </a:endParaRPr>
          </a:p>
          <a:p>
            <a:pPr marL="457200" rtl="0" fontAlgn="base">
              <a:spcBef>
                <a:spcPts val="0"/>
              </a:spcBef>
              <a:spcAft>
                <a:spcPts val="210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Test: Remove the suspected quenching agent or change environmental conditions. If fluorescence recovers, it was likely quenching rather than photobleaching.</a:t>
            </a:r>
          </a:p>
          <a:p>
            <a:pPr marL="457200" rtl="0" fontAlgn="base">
              <a:spcBef>
                <a:spcPts val="0"/>
              </a:spcBef>
              <a:spcAft>
                <a:spcPts val="2100"/>
              </a:spcAft>
              <a:buFont typeface="Arial" panose="020B0604020202020204" pitchFamily="34" charset="0"/>
              <a:buChar char="•"/>
            </a:pPr>
            <a:endParaRPr lang="en-US" sz="1800" dirty="0">
              <a:solidFill>
                <a:srgbClr val="000000"/>
              </a:solidFill>
              <a:latin typeface="Roboto" panose="02000000000000000000" pitchFamily="2" charset="0"/>
            </a:endParaRPr>
          </a:p>
          <a:p>
            <a:pPr marL="114300" indent="0" rtl="0" fontAlgn="base">
              <a:spcBef>
                <a:spcPts val="0"/>
              </a:spcBef>
              <a:spcAft>
                <a:spcPts val="2100"/>
              </a:spcAft>
              <a:buNone/>
            </a:pPr>
            <a:r>
              <a:rPr lang="en-US" sz="1800" b="0" i="0" u="none" strike="noStrike" dirty="0">
                <a:solidFill>
                  <a:srgbClr val="000000"/>
                </a:solidFill>
                <a:effectLst/>
                <a:latin typeface="Roboto" panose="02000000000000000000" pitchFamily="2" charset="0"/>
              </a:rPr>
              <a:t>Experiment: turn off the light, wait, then measure again with light?  </a:t>
            </a:r>
            <a:br>
              <a:rPr lang="en-US" sz="1800" b="0" i="0" u="none" strike="noStrike" dirty="0">
                <a:solidFill>
                  <a:srgbClr val="000000"/>
                </a:solidFill>
                <a:effectLst/>
                <a:latin typeface="Roboto" panose="02000000000000000000" pitchFamily="2" charset="0"/>
              </a:rPr>
            </a:br>
            <a:r>
              <a:rPr lang="en-US" sz="1800" b="0" i="0" u="none" strike="noStrike" dirty="0">
                <a:solidFill>
                  <a:srgbClr val="000000"/>
                </a:solidFill>
                <a:effectLst/>
                <a:latin typeface="Roboto" panose="02000000000000000000" pitchFamily="2" charset="0"/>
              </a:rPr>
              <a:t>Challenge: holding the tongue or lip steady in same location</a:t>
            </a:r>
          </a:p>
          <a:p>
            <a:endParaRPr lang="en-001" dirty="0"/>
          </a:p>
        </p:txBody>
      </p:sp>
    </p:spTree>
    <p:extLst>
      <p:ext uri="{BB962C8B-B14F-4D97-AF65-F5344CB8AC3E}">
        <p14:creationId xmlns:p14="http://schemas.microsoft.com/office/powerpoint/2010/main" val="38720088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960F2-62D4-6881-2B05-C354000D8FB6}"/>
              </a:ext>
            </a:extLst>
          </p:cNvPr>
          <p:cNvSpPr>
            <a:spLocks noGrp="1"/>
          </p:cNvSpPr>
          <p:nvPr>
            <p:ph type="title"/>
          </p:nvPr>
        </p:nvSpPr>
        <p:spPr/>
        <p:txBody>
          <a:bodyPr/>
          <a:lstStyle/>
          <a:p>
            <a:r>
              <a:rPr lang="en-US" sz="1800" b="0" i="0" u="none" strike="noStrike" dirty="0">
                <a:solidFill>
                  <a:srgbClr val="000000"/>
                </a:solidFill>
                <a:effectLst/>
                <a:latin typeface="Roboto" panose="02000000000000000000" pitchFamily="2" charset="0"/>
              </a:rPr>
              <a:t>Time course</a:t>
            </a:r>
            <a:endParaRPr lang="en-001" dirty="0"/>
          </a:p>
        </p:txBody>
      </p:sp>
      <p:sp>
        <p:nvSpPr>
          <p:cNvPr id="3" name="Text Placeholder 2">
            <a:extLst>
              <a:ext uri="{FF2B5EF4-FFF2-40B4-BE49-F238E27FC236}">
                <a16:creationId xmlns:a16="http://schemas.microsoft.com/office/drawing/2014/main" id="{F042314D-CE3F-EA91-0E75-1A8235533D43}"/>
              </a:ext>
            </a:extLst>
          </p:cNvPr>
          <p:cNvSpPr>
            <a:spLocks noGrp="1"/>
          </p:cNvSpPr>
          <p:nvPr>
            <p:ph type="body" idx="1"/>
          </p:nvPr>
        </p:nvSpPr>
        <p:spPr>
          <a:xfrm>
            <a:off x="838200" y="1825625"/>
            <a:ext cx="5152053" cy="4351338"/>
          </a:xfrm>
        </p:spPr>
        <p:txBody>
          <a:bodyPr/>
          <a:lstStyle/>
          <a:p>
            <a:pPr marL="457200" rtl="0" fontAlgn="base">
              <a:spcBef>
                <a:spcPts val="210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Photobleaching typically occurs gradually over time with continued UV exposure.</a:t>
            </a:r>
          </a:p>
          <a:p>
            <a:pPr marL="457200"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Quenching usually happens more rapidly.</a:t>
            </a:r>
          </a:p>
          <a:p>
            <a:pPr marL="457200" rtl="0" fontAlgn="base">
              <a:spcBef>
                <a:spcPts val="0"/>
              </a:spcBef>
              <a:spcAft>
                <a:spcPts val="210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Observe the fluorescence intensity over time. A sudden drop suggests quenching, while a gradual decline indicates photobleaching.</a:t>
            </a:r>
          </a:p>
          <a:p>
            <a:r>
              <a:rPr lang="en-001" dirty="0"/>
              <a:t>Is this a sudden drop?</a:t>
            </a:r>
          </a:p>
        </p:txBody>
      </p:sp>
    </p:spTree>
    <p:extLst>
      <p:ext uri="{BB962C8B-B14F-4D97-AF65-F5344CB8AC3E}">
        <p14:creationId xmlns:p14="http://schemas.microsoft.com/office/powerpoint/2010/main" val="738012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63DE-B428-2371-F85A-1CE1FFA4204B}"/>
              </a:ext>
            </a:extLst>
          </p:cNvPr>
          <p:cNvSpPr>
            <a:spLocks noGrp="1"/>
          </p:cNvSpPr>
          <p:nvPr>
            <p:ph type="title"/>
          </p:nvPr>
        </p:nvSpPr>
        <p:spPr/>
        <p:txBody>
          <a:bodyPr>
            <a:normAutofit/>
          </a:bodyPr>
          <a:lstStyle/>
          <a:p>
            <a:r>
              <a:rPr lang="en-US" sz="3600" dirty="0">
                <a:latin typeface="Helvetica Neue Light" panose="02000403000000020004" pitchFamily="2" charset="0"/>
                <a:ea typeface="Helvetica Neue Light" panose="02000403000000020004" pitchFamily="2" charset="0"/>
              </a:rPr>
              <a:t>Measurements to address these questions</a:t>
            </a:r>
          </a:p>
        </p:txBody>
      </p:sp>
      <p:sp>
        <p:nvSpPr>
          <p:cNvPr id="3" name="Text Placeholder 2">
            <a:extLst>
              <a:ext uri="{FF2B5EF4-FFF2-40B4-BE49-F238E27FC236}">
                <a16:creationId xmlns:a16="http://schemas.microsoft.com/office/drawing/2014/main" id="{CDD4BAED-FE39-5EE9-0979-EE258D17C776}"/>
              </a:ext>
            </a:extLst>
          </p:cNvPr>
          <p:cNvSpPr>
            <a:spLocks noGrp="1"/>
          </p:cNvSpPr>
          <p:nvPr>
            <p:ph type="body" idx="1"/>
          </p:nvPr>
        </p:nvSpPr>
        <p:spPr/>
        <p:txBody>
          <a:bodyPr>
            <a:normAutofit/>
          </a:bodyPr>
          <a:lstStyle/>
          <a:p>
            <a:pPr marL="628650" indent="-514350">
              <a:buFont typeface="+mj-lt"/>
              <a:buAutoNum type="arabicPeriod"/>
            </a:pPr>
            <a:endParaRPr lang="en-US" sz="2400" dirty="0">
              <a:latin typeface="Helvetica Neue Light" panose="02000403000000020004" pitchFamily="2" charset="0"/>
              <a:ea typeface="Helvetica Neue Light" panose="02000403000000020004" pitchFamily="2" charset="0"/>
            </a:endParaRPr>
          </a:p>
          <a:p>
            <a:pPr marL="628650" indent="-514350">
              <a:buFont typeface="+mj-lt"/>
              <a:buAutoNum type="arabicPeriod"/>
            </a:pPr>
            <a:r>
              <a:rPr lang="en-US" sz="2400" dirty="0">
                <a:latin typeface="Helvetica Neue Light" panose="02000403000000020004" pitchFamily="2" charset="0"/>
                <a:ea typeface="Helvetica Neue Light" panose="02000403000000020004" pitchFamily="2" charset="0"/>
              </a:rPr>
              <a:t>First question is always: Are we measuring fluorescence?</a:t>
            </a:r>
          </a:p>
          <a:p>
            <a:pPr marL="628650" indent="-514350">
              <a:buFont typeface="+mj-lt"/>
              <a:buAutoNum type="arabicPeriod"/>
            </a:pPr>
            <a:endParaRPr lang="en-US" sz="2400" dirty="0">
              <a:latin typeface="Helvetica Neue Light" panose="02000403000000020004" pitchFamily="2" charset="0"/>
              <a:ea typeface="Helvetica Neue Light" panose="02000403000000020004" pitchFamily="2" charset="0"/>
            </a:endParaRPr>
          </a:p>
          <a:p>
            <a:pPr marL="628650" indent="-514350">
              <a:buFont typeface="+mj-lt"/>
              <a:buAutoNum type="arabicPeriod"/>
            </a:pPr>
            <a:endParaRPr lang="en-US" sz="2400" dirty="0">
              <a:latin typeface="Helvetica Neue Light" panose="02000403000000020004" pitchFamily="2" charset="0"/>
              <a:ea typeface="Helvetica Neue Light" panose="02000403000000020004" pitchFamily="2" charset="0"/>
            </a:endParaRPr>
          </a:p>
          <a:p>
            <a:pPr marL="628650" indent="-514350">
              <a:buFont typeface="+mj-lt"/>
              <a:buAutoNum type="arabicPeriod"/>
            </a:pPr>
            <a:r>
              <a:rPr lang="en-US" sz="2400" dirty="0">
                <a:latin typeface="Helvetica Neue Light" panose="02000403000000020004" pitchFamily="2" charset="0"/>
                <a:ea typeface="Helvetica Neue Light" panose="02000403000000020004" pitchFamily="2" charset="0"/>
              </a:rPr>
              <a:t>Second question is what are the possible sources of fluorescence</a:t>
            </a:r>
          </a:p>
          <a:p>
            <a:endParaRPr lang="en-US" dirty="0"/>
          </a:p>
        </p:txBody>
      </p:sp>
    </p:spTree>
    <p:extLst>
      <p:ext uri="{BB962C8B-B14F-4D97-AF65-F5344CB8AC3E}">
        <p14:creationId xmlns:p14="http://schemas.microsoft.com/office/powerpoint/2010/main" val="2153595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91563C3-8A65-0F2B-4BBF-0DFD68DE8722}"/>
              </a:ext>
            </a:extLst>
          </p:cNvPr>
          <p:cNvSpPr txBox="1"/>
          <p:nvPr/>
        </p:nvSpPr>
        <p:spPr>
          <a:xfrm>
            <a:off x="719847" y="363915"/>
            <a:ext cx="10972800" cy="6494085"/>
          </a:xfrm>
          <a:prstGeom prst="rect">
            <a:avLst/>
          </a:prstGeom>
          <a:noFill/>
        </p:spPr>
        <p:txBody>
          <a:bodyPr wrap="square">
            <a:spAutoFit/>
          </a:bodyPr>
          <a:lstStyle/>
          <a:p>
            <a:pPr algn="l"/>
            <a:r>
              <a:rPr lang="en-US" sz="1600" dirty="0">
                <a:effectLst/>
                <a:latin typeface="Helvetica Neue Light" panose="02000403000000020004" pitchFamily="2" charset="0"/>
                <a:ea typeface="Helvetica Neue Light" panose="02000403000000020004" pitchFamily="2" charset="0"/>
              </a:rPr>
              <a:t>measuring tissue fluorophore photobleaching can potentially cause some tissue damage, but the extent depends on several factors:</a:t>
            </a:r>
          </a:p>
          <a:p>
            <a:pPr marL="342900" indent="-342900" algn="l">
              <a:buFont typeface="+mj-lt"/>
              <a:buAutoNum type="arabicPeriod"/>
            </a:pPr>
            <a:endParaRPr lang="en-US" sz="1600" dirty="0">
              <a:latin typeface="Helvetica Neue Light" panose="02000403000000020004" pitchFamily="2" charset="0"/>
              <a:ea typeface="Helvetica Neue Light" panose="02000403000000020004" pitchFamily="2" charset="0"/>
            </a:endParaRPr>
          </a:p>
          <a:p>
            <a:pPr marL="342900" indent="-342900" algn="l">
              <a:buFont typeface="+mj-lt"/>
              <a:buAutoNum type="arabicPeriod"/>
            </a:pPr>
            <a:r>
              <a:rPr lang="en-US" sz="1600" dirty="0">
                <a:effectLst/>
                <a:latin typeface="Helvetica Neue Light" panose="02000403000000020004" pitchFamily="2" charset="0"/>
                <a:ea typeface="Helvetica Neue Light" panose="02000403000000020004" pitchFamily="2" charset="0"/>
              </a:rPr>
              <a:t>Light exposure: Photobleaching involves exposing the tissue to light, which can cause photochemical damage. The amount of damage depends on the intensity and duration of light exposure .</a:t>
            </a:r>
          </a:p>
          <a:p>
            <a:pPr marL="342900" indent="-342900" algn="l">
              <a:buFont typeface="+mj-lt"/>
              <a:buAutoNum type="arabicPeriod"/>
            </a:pPr>
            <a:r>
              <a:rPr lang="en-US" sz="1600" dirty="0">
                <a:effectLst/>
                <a:latin typeface="Helvetica Neue Light" panose="02000403000000020004" pitchFamily="2" charset="0"/>
                <a:ea typeface="Helvetica Neue Light" panose="02000403000000020004" pitchFamily="2" charset="0"/>
              </a:rPr>
              <a:t>Photodynamic effects: An important class of photobleaching events are photodynamic, involving the interaction of fluorophores with light and oxygen. This can produce reactive oxygen species that can chemically modify other molecules in living cells .</a:t>
            </a:r>
          </a:p>
          <a:p>
            <a:pPr marL="342900" indent="-342900" algn="l">
              <a:buFont typeface="+mj-lt"/>
              <a:buAutoNum type="arabicPeriod"/>
            </a:pPr>
            <a:r>
              <a:rPr lang="en-US" sz="1600" dirty="0">
                <a:effectLst/>
                <a:latin typeface="Helvetica Neue Light" panose="02000403000000020004" pitchFamily="2" charset="0"/>
                <a:ea typeface="Helvetica Neue Light" panose="02000403000000020004" pitchFamily="2" charset="0"/>
              </a:rPr>
              <a:t>Heat generation: Some photobleaching methods can generate heat, which may damage tissues if not properly controlled .</a:t>
            </a:r>
          </a:p>
          <a:p>
            <a:pPr marL="342900" indent="-342900" algn="l">
              <a:buFont typeface="+mj-lt"/>
              <a:buAutoNum type="arabicPeriod"/>
            </a:pPr>
            <a:r>
              <a:rPr lang="en-US" sz="1600" dirty="0">
                <a:effectLst/>
                <a:latin typeface="Helvetica Neue Light" panose="02000403000000020004" pitchFamily="2" charset="0"/>
                <a:ea typeface="Helvetica Neue Light" panose="02000403000000020004" pitchFamily="2" charset="0"/>
              </a:rPr>
              <a:t>Tissue type and preparation: Different tissues and fluorophores have varying susceptibility to photobleaching and associated damage .</a:t>
            </a:r>
          </a:p>
          <a:p>
            <a:pPr marL="342900" indent="-342900" algn="l">
              <a:buFont typeface="+mj-lt"/>
              <a:buAutoNum type="arabicPeriod"/>
            </a:pPr>
            <a:r>
              <a:rPr lang="en-US" sz="1600" dirty="0">
                <a:effectLst/>
                <a:latin typeface="Helvetica Neue Light" panose="02000403000000020004" pitchFamily="2" charset="0"/>
                <a:ea typeface="Helvetica Neue Light" panose="02000403000000020004" pitchFamily="2" charset="0"/>
              </a:rPr>
              <a:t>Experimental design: Proper experimental design can minimize tissue damage</a:t>
            </a:r>
          </a:p>
          <a:p>
            <a:pPr marL="342900" lvl="2" indent="-342900">
              <a:buFont typeface="Arial" panose="020B0604020202020204" pitchFamily="34" charset="0"/>
              <a:buChar char="•"/>
            </a:pPr>
            <a:r>
              <a:rPr lang="en-US" sz="1600" dirty="0">
                <a:effectLst/>
                <a:latin typeface="Helvetica Neue Light" panose="02000403000000020004" pitchFamily="2" charset="0"/>
                <a:ea typeface="Helvetica Neue Light" panose="02000403000000020004" pitchFamily="2" charset="0"/>
              </a:rPr>
              <a:t>Using lower light intensities or shorter exposure times </a:t>
            </a:r>
          </a:p>
          <a:p>
            <a:pPr marL="342900" lvl="2" indent="-342900">
              <a:buFont typeface="Arial" panose="020B0604020202020204" pitchFamily="34" charset="0"/>
              <a:buChar char="•"/>
            </a:pPr>
            <a:r>
              <a:rPr lang="en-US" sz="1600" dirty="0">
                <a:effectLst/>
                <a:latin typeface="Helvetica Neue Light" panose="02000403000000020004" pitchFamily="2" charset="0"/>
                <a:ea typeface="Helvetica Neue Light" panose="02000403000000020004" pitchFamily="2" charset="0"/>
              </a:rPr>
              <a:t>Employing antifade reagents or oxygen scavengers </a:t>
            </a:r>
          </a:p>
          <a:p>
            <a:pPr marL="342900" lvl="2" indent="-342900">
              <a:buFont typeface="Arial" panose="020B0604020202020204" pitchFamily="34" charset="0"/>
              <a:buChar char="•"/>
            </a:pPr>
            <a:r>
              <a:rPr lang="en-US" sz="1600" dirty="0">
                <a:effectLst/>
                <a:latin typeface="Helvetica Neue Light" panose="02000403000000020004" pitchFamily="2" charset="0"/>
                <a:ea typeface="Helvetica Neue Light" panose="02000403000000020004" pitchFamily="2" charset="0"/>
              </a:rPr>
              <a:t>Using longer wavelength excitation light to reduce phototoxicity </a:t>
            </a:r>
          </a:p>
          <a:p>
            <a:pPr marL="342900" lvl="2" indent="-342900">
              <a:buFont typeface="Arial" panose="020B0604020202020204" pitchFamily="34" charset="0"/>
              <a:buChar char="•"/>
            </a:pPr>
            <a:r>
              <a:rPr lang="en-US" sz="1600" dirty="0">
                <a:effectLst/>
                <a:latin typeface="Helvetica Neue Light" panose="02000403000000020004" pitchFamily="2" charset="0"/>
                <a:ea typeface="Helvetica Neue Light" panose="02000403000000020004" pitchFamily="2" charset="0"/>
              </a:rPr>
              <a:t>Optimizing fluorophore concentration and imaging conditions </a:t>
            </a:r>
          </a:p>
          <a:p>
            <a:pPr marL="342900" indent="-342900" algn="l">
              <a:buFont typeface="+mj-lt"/>
              <a:buAutoNum type="arabicPeriod"/>
            </a:pPr>
            <a:r>
              <a:rPr lang="en-US" sz="1600" dirty="0">
                <a:effectLst/>
                <a:latin typeface="Helvetica Neue Light" panose="02000403000000020004" pitchFamily="2" charset="0"/>
                <a:ea typeface="Helvetica Neue Light" panose="02000403000000020004" pitchFamily="2" charset="0"/>
              </a:rPr>
              <a:t>Potential benefits: In some cases, controlled photobleaching can actually be beneficial for reducing autofluorescence in tissues, potentially improving subsequent imaging or analysis .</a:t>
            </a:r>
          </a:p>
          <a:p>
            <a:pPr marL="342900" indent="-342900" algn="l">
              <a:buFont typeface="+mj-lt"/>
              <a:buAutoNum type="arabicPeriod"/>
            </a:pPr>
            <a:r>
              <a:rPr lang="en-US" sz="1600" dirty="0">
                <a:effectLst/>
                <a:latin typeface="Helvetica Neue Light" panose="02000403000000020004" pitchFamily="2" charset="0"/>
                <a:ea typeface="Helvetica Neue Light" panose="02000403000000020004" pitchFamily="2" charset="0"/>
              </a:rPr>
              <a:t>Recovery: Some tissues may recover from mild photobleaching effects, especially if kept in cool, dark conditions .</a:t>
            </a:r>
          </a:p>
          <a:p>
            <a:pPr algn="l">
              <a:buFont typeface="+mj-lt"/>
              <a:buAutoNum type="arabicPeriod"/>
            </a:pPr>
            <a:endParaRPr lang="en-US" sz="1600" dirty="0">
              <a:latin typeface="Helvetica Neue Light" panose="02000403000000020004" pitchFamily="2" charset="0"/>
              <a:ea typeface="Helvetica Neue Light" panose="02000403000000020004" pitchFamily="2" charset="0"/>
            </a:endParaRPr>
          </a:p>
          <a:p>
            <a:pPr algn="l">
              <a:buFont typeface="+mj-lt"/>
              <a:buAutoNum type="arabicPeriod"/>
            </a:pPr>
            <a:endParaRPr lang="en-US" sz="1600" dirty="0">
              <a:effectLst/>
              <a:latin typeface="Helvetica Neue Light" panose="02000403000000020004" pitchFamily="2" charset="0"/>
              <a:ea typeface="Helvetica Neue Light" panose="02000403000000020004" pitchFamily="2" charset="0"/>
            </a:endParaRPr>
          </a:p>
          <a:p>
            <a:r>
              <a:rPr lang="en-US" sz="1600" dirty="0">
                <a:effectLst/>
                <a:latin typeface="Helvetica Neue Light" panose="02000403000000020004" pitchFamily="2" charset="0"/>
                <a:ea typeface="Helvetica Neue Light" panose="02000403000000020004" pitchFamily="2" charset="0"/>
              </a:rPr>
              <a:t>In summary, while measuring tissue fluorophore photobleaching can potentially cause some tissue damage, careful experimental design and appropriate precautions can minimize this damage. The extent of damage would depend on the specific experimental conditions and tissue type being studied.</a:t>
            </a:r>
            <a:endParaRPr lang="en-US" sz="16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104351283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ED24-B8A7-F9EC-3513-24E4F3E2D89F}"/>
              </a:ext>
            </a:extLst>
          </p:cNvPr>
          <p:cNvSpPr>
            <a:spLocks noGrp="1"/>
          </p:cNvSpPr>
          <p:nvPr>
            <p:ph type="title"/>
          </p:nvPr>
        </p:nvSpPr>
        <p:spPr/>
        <p:txBody>
          <a:bodyPr>
            <a:normAutofit/>
          </a:bodyPr>
          <a:lstStyle/>
          <a:p>
            <a:r>
              <a:rPr lang="en-US" sz="3600" u="none" strike="noStrike" dirty="0">
                <a:solidFill>
                  <a:srgbClr val="000000"/>
                </a:solidFill>
                <a:effectLst/>
                <a:latin typeface="Helvetica Neue Light" panose="02000403000000020004" pitchFamily="2" charset="0"/>
                <a:ea typeface="Helvetica Neue Light" panose="02000403000000020004" pitchFamily="2" charset="0"/>
              </a:rPr>
              <a:t>Excitation intensity dependence:</a:t>
            </a:r>
            <a:endParaRPr lang="en-001" sz="7200" dirty="0">
              <a:latin typeface="Helvetica Neue Light" panose="02000403000000020004" pitchFamily="2" charset="0"/>
              <a:ea typeface="Helvetica Neue Light" panose="02000403000000020004" pitchFamily="2" charset="0"/>
            </a:endParaRPr>
          </a:p>
        </p:txBody>
      </p:sp>
      <p:sp>
        <p:nvSpPr>
          <p:cNvPr id="3" name="Text Placeholder 2">
            <a:extLst>
              <a:ext uri="{FF2B5EF4-FFF2-40B4-BE49-F238E27FC236}">
                <a16:creationId xmlns:a16="http://schemas.microsoft.com/office/drawing/2014/main" id="{4AE66727-E8B6-9142-56D4-F6E7A89B055D}"/>
              </a:ext>
            </a:extLst>
          </p:cNvPr>
          <p:cNvSpPr>
            <a:spLocks noGrp="1"/>
          </p:cNvSpPr>
          <p:nvPr>
            <p:ph type="body" idx="1"/>
          </p:nvPr>
        </p:nvSpPr>
        <p:spPr>
          <a:xfrm>
            <a:off x="838200" y="1825625"/>
            <a:ext cx="10757170" cy="4351338"/>
          </a:xfrm>
        </p:spPr>
        <p:txBody>
          <a:bodyPr>
            <a:normAutofit/>
          </a:bodyPr>
          <a:lstStyle/>
          <a:p>
            <a:pPr marL="457200" rtl="0" fontAlgn="base">
              <a:spcBef>
                <a:spcPts val="2100"/>
              </a:spcBef>
              <a:spcAft>
                <a:spcPts val="0"/>
              </a:spcAft>
              <a:buFont typeface="Arial" panose="020B0604020202020204" pitchFamily="34" charset="0"/>
              <a:buChar char="•"/>
            </a:pPr>
            <a:r>
              <a:rPr lang="en-US" sz="2400" u="none" strike="noStrike" dirty="0">
                <a:solidFill>
                  <a:srgbClr val="000000"/>
                </a:solidFill>
                <a:effectLst/>
                <a:latin typeface="Helvetica Light" panose="020B0403020202020204" pitchFamily="34" charset="0"/>
              </a:rPr>
              <a:t>Photobleaching rate increases with higher UV excitation intensities.</a:t>
            </a:r>
          </a:p>
          <a:p>
            <a:pPr marL="457200" rtl="0" fontAlgn="base">
              <a:spcBef>
                <a:spcPts val="2100"/>
              </a:spcBef>
              <a:spcAft>
                <a:spcPts val="0"/>
              </a:spcAft>
              <a:buFont typeface="Arial" panose="020B0604020202020204" pitchFamily="34" charset="0"/>
              <a:buChar char="•"/>
            </a:pPr>
            <a:endParaRPr lang="en-US" sz="2400" u="none" strike="noStrike" dirty="0">
              <a:solidFill>
                <a:srgbClr val="000000"/>
              </a:solidFill>
              <a:effectLst/>
              <a:latin typeface="Helvetica Light" panose="020B0403020202020204" pitchFamily="34" charset="0"/>
            </a:endParaRPr>
          </a:p>
          <a:p>
            <a:pPr marL="457200" rtl="0" fontAlgn="base">
              <a:spcBef>
                <a:spcPts val="0"/>
              </a:spcBef>
              <a:spcAft>
                <a:spcPts val="0"/>
              </a:spcAft>
              <a:buFont typeface="Arial" panose="020B0604020202020204" pitchFamily="34" charset="0"/>
              <a:buChar char="•"/>
            </a:pPr>
            <a:r>
              <a:rPr lang="en-US" sz="2400" u="none" strike="noStrike" dirty="0">
                <a:solidFill>
                  <a:srgbClr val="000000"/>
                </a:solidFill>
                <a:effectLst/>
                <a:latin typeface="Helvetica Light" panose="020B0403020202020204" pitchFamily="34" charset="0"/>
              </a:rPr>
              <a:t>Quenching is generally less dependent on excitation intensity.</a:t>
            </a:r>
          </a:p>
          <a:p>
            <a:pPr marL="457200" rtl="0" fontAlgn="base">
              <a:spcBef>
                <a:spcPts val="0"/>
              </a:spcBef>
              <a:spcAft>
                <a:spcPts val="0"/>
              </a:spcAft>
              <a:buFont typeface="Arial" panose="020B0604020202020204" pitchFamily="34" charset="0"/>
              <a:buChar char="•"/>
            </a:pPr>
            <a:endParaRPr lang="en-US" sz="2400" dirty="0">
              <a:solidFill>
                <a:srgbClr val="000000"/>
              </a:solidFill>
              <a:latin typeface="Helvetica Light" panose="020B0403020202020204" pitchFamily="34" charset="0"/>
            </a:endParaRPr>
          </a:p>
          <a:p>
            <a:pPr marL="457200" rtl="0" fontAlgn="base">
              <a:spcBef>
                <a:spcPts val="0"/>
              </a:spcBef>
              <a:spcAft>
                <a:spcPts val="0"/>
              </a:spcAft>
              <a:buFont typeface="Arial" panose="020B0604020202020204" pitchFamily="34" charset="0"/>
              <a:buChar char="•"/>
            </a:pPr>
            <a:endParaRPr lang="en-US" sz="2400" u="none" strike="noStrike" dirty="0">
              <a:solidFill>
                <a:srgbClr val="000000"/>
              </a:solidFill>
              <a:effectLst/>
              <a:latin typeface="Helvetica Light" panose="020B0403020202020204" pitchFamily="34" charset="0"/>
            </a:endParaRPr>
          </a:p>
          <a:p>
            <a:pPr marL="457200" rtl="0" fontAlgn="base">
              <a:spcBef>
                <a:spcPts val="0"/>
              </a:spcBef>
              <a:spcAft>
                <a:spcPts val="2100"/>
              </a:spcAft>
              <a:buFont typeface="Arial" panose="020B0604020202020204" pitchFamily="34" charset="0"/>
              <a:buChar char="•"/>
            </a:pPr>
            <a:r>
              <a:rPr lang="en-US" sz="2400" u="none" strike="noStrike" dirty="0">
                <a:solidFill>
                  <a:srgbClr val="000000"/>
                </a:solidFill>
                <a:effectLst/>
                <a:latin typeface="Helvetica Light" panose="020B0403020202020204" pitchFamily="34" charset="0"/>
              </a:rPr>
              <a:t>Test: Vary the UV excitation intensity and observe the rate of fluorescence loss.</a:t>
            </a:r>
          </a:p>
          <a:p>
            <a:r>
              <a:rPr lang="en-001" sz="2400" dirty="0">
                <a:latin typeface="Helvetica Light" panose="020B0403020202020204" pitchFamily="34" charset="0"/>
              </a:rPr>
              <a:t>Not sure that I want to do this experiment …</a:t>
            </a:r>
          </a:p>
        </p:txBody>
      </p:sp>
    </p:spTree>
    <p:extLst>
      <p:ext uri="{BB962C8B-B14F-4D97-AF65-F5344CB8AC3E}">
        <p14:creationId xmlns:p14="http://schemas.microsoft.com/office/powerpoint/2010/main" val="6461059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EECB0-2ADD-4DAE-C103-745DF5D2B5B2}"/>
              </a:ext>
            </a:extLst>
          </p:cNvPr>
          <p:cNvSpPr>
            <a:spLocks noGrp="1"/>
          </p:cNvSpPr>
          <p:nvPr>
            <p:ph type="title"/>
          </p:nvPr>
        </p:nvSpPr>
        <p:spPr/>
        <p:txBody>
          <a:bodyPr/>
          <a:lstStyle/>
          <a:p>
            <a:r>
              <a:rPr lang="en-US" sz="1800" b="0" i="0" u="none" strike="noStrike" dirty="0">
                <a:solidFill>
                  <a:srgbClr val="000000"/>
                </a:solidFill>
                <a:effectLst/>
                <a:latin typeface="Roboto" panose="02000000000000000000" pitchFamily="2" charset="0"/>
              </a:rPr>
              <a:t>Spectral changes</a:t>
            </a:r>
            <a:endParaRPr lang="en-001" dirty="0"/>
          </a:p>
        </p:txBody>
      </p:sp>
      <p:sp>
        <p:nvSpPr>
          <p:cNvPr id="3" name="Text Placeholder 2">
            <a:extLst>
              <a:ext uri="{FF2B5EF4-FFF2-40B4-BE49-F238E27FC236}">
                <a16:creationId xmlns:a16="http://schemas.microsoft.com/office/drawing/2014/main" id="{A6CFEBEE-1B2C-A3FB-4E08-0570ECC4B48E}"/>
              </a:ext>
            </a:extLst>
          </p:cNvPr>
          <p:cNvSpPr>
            <a:spLocks noGrp="1"/>
          </p:cNvSpPr>
          <p:nvPr>
            <p:ph type="body" idx="1"/>
          </p:nvPr>
        </p:nvSpPr>
        <p:spPr>
          <a:xfrm>
            <a:off x="650310" y="1800573"/>
            <a:ext cx="6235680" cy="4351338"/>
          </a:xfrm>
        </p:spPr>
        <p:txBody>
          <a:bodyPr>
            <a:normAutofit/>
          </a:bodyPr>
          <a:lstStyle/>
          <a:p>
            <a:pPr marL="457200" rtl="0" fontAlgn="base">
              <a:spcBef>
                <a:spcPts val="2100"/>
              </a:spcBef>
              <a:spcAft>
                <a:spcPts val="0"/>
              </a:spcAft>
              <a:buFont typeface="Arial" panose="020B0604020202020204" pitchFamily="34" charset="0"/>
              <a:buChar char="•"/>
            </a:pPr>
            <a:r>
              <a:rPr lang="en-US" sz="1800" u="none" strike="noStrike" dirty="0">
                <a:solidFill>
                  <a:srgbClr val="000000"/>
                </a:solidFill>
                <a:effectLst/>
                <a:latin typeface="Helvetica Neue Light" panose="02000403000000020004" pitchFamily="2" charset="0"/>
                <a:ea typeface="Helvetica Neue Light" panose="02000403000000020004" pitchFamily="2" charset="0"/>
              </a:rPr>
              <a:t>Photobleaching often leads to changes in the emission spectrum shape.</a:t>
            </a:r>
          </a:p>
          <a:p>
            <a:pPr marL="457200" rtl="0" fontAlgn="base">
              <a:spcBef>
                <a:spcPts val="0"/>
              </a:spcBef>
              <a:spcAft>
                <a:spcPts val="2100"/>
              </a:spcAft>
              <a:buFont typeface="Arial" panose="020B0604020202020204" pitchFamily="34" charset="0"/>
              <a:buChar char="•"/>
            </a:pPr>
            <a:r>
              <a:rPr lang="en-US" sz="1800" u="none" strike="noStrike" dirty="0">
                <a:solidFill>
                  <a:srgbClr val="000000"/>
                </a:solidFill>
                <a:effectLst/>
                <a:latin typeface="Helvetica Neue Light" panose="02000403000000020004" pitchFamily="2" charset="0"/>
                <a:ea typeface="Helvetica Neue Light" panose="02000403000000020004" pitchFamily="2" charset="0"/>
              </a:rPr>
              <a:t>Quenching usually affects overall intensity without changing spectral shape.</a:t>
            </a:r>
          </a:p>
          <a:p>
            <a:pPr marL="457200" rtl="0" fontAlgn="base">
              <a:spcBef>
                <a:spcPts val="2100"/>
              </a:spcBef>
              <a:spcAft>
                <a:spcPts val="0"/>
              </a:spcAft>
              <a:buFont typeface="Arial" panose="020B0604020202020204" pitchFamily="34" charset="0"/>
              <a:buChar char="•"/>
            </a:pPr>
            <a:r>
              <a:rPr lang="en-US" sz="1800" u="none" strike="noStrike" dirty="0">
                <a:solidFill>
                  <a:srgbClr val="000000"/>
                </a:solidFill>
                <a:effectLst/>
                <a:latin typeface="Helvetica Neue Light" panose="02000403000000020004" pitchFamily="2" charset="0"/>
                <a:ea typeface="Helvetica Neue Light" panose="02000403000000020004" pitchFamily="2" charset="0"/>
              </a:rPr>
              <a:t>Analyze the emission spectrum over time to detect changes.</a:t>
            </a:r>
          </a:p>
          <a:p>
            <a:pPr lvl="1"/>
            <a:r>
              <a:rPr lang="en-001" sz="1400" dirty="0">
                <a:latin typeface="Helvetica Neue Light" panose="02000403000000020004" pitchFamily="2" charset="0"/>
                <a:ea typeface="Helvetica Neue Light" panose="02000403000000020004" pitchFamily="2" charset="0"/>
              </a:rPr>
              <a:t>The shape seems to be the same</a:t>
            </a:r>
          </a:p>
        </p:txBody>
      </p:sp>
      <p:pic>
        <p:nvPicPr>
          <p:cNvPr id="4" name="Google Shape;281;p38">
            <a:extLst>
              <a:ext uri="{FF2B5EF4-FFF2-40B4-BE49-F238E27FC236}">
                <a16:creationId xmlns:a16="http://schemas.microsoft.com/office/drawing/2014/main" id="{136C647C-3DD9-84DD-7DA3-E90ED71B7569}"/>
              </a:ext>
            </a:extLst>
          </p:cNvPr>
          <p:cNvPicPr preferRelativeResize="0"/>
          <p:nvPr/>
        </p:nvPicPr>
        <p:blipFill rotWithShape="1">
          <a:blip r:embed="rId2">
            <a:alphaModFix/>
          </a:blip>
          <a:srcRect/>
          <a:stretch/>
        </p:blipFill>
        <p:spPr>
          <a:xfrm>
            <a:off x="9269756" y="1778327"/>
            <a:ext cx="2084044" cy="1563034"/>
          </a:xfrm>
          <a:prstGeom prst="rect">
            <a:avLst/>
          </a:prstGeom>
          <a:noFill/>
          <a:ln>
            <a:noFill/>
          </a:ln>
        </p:spPr>
      </p:pic>
      <p:pic>
        <p:nvPicPr>
          <p:cNvPr id="5" name="Google Shape;286;p39">
            <a:extLst>
              <a:ext uri="{FF2B5EF4-FFF2-40B4-BE49-F238E27FC236}">
                <a16:creationId xmlns:a16="http://schemas.microsoft.com/office/drawing/2014/main" id="{06CCA995-017F-5144-E379-07A892569C32}"/>
              </a:ext>
            </a:extLst>
          </p:cNvPr>
          <p:cNvPicPr preferRelativeResize="0"/>
          <p:nvPr/>
        </p:nvPicPr>
        <p:blipFill rotWithShape="1">
          <a:blip r:embed="rId3">
            <a:alphaModFix/>
          </a:blip>
          <a:srcRect/>
          <a:stretch/>
        </p:blipFill>
        <p:spPr>
          <a:xfrm>
            <a:off x="9269756" y="127654"/>
            <a:ext cx="2084044" cy="1563034"/>
          </a:xfrm>
          <a:prstGeom prst="rect">
            <a:avLst/>
          </a:prstGeom>
          <a:noFill/>
          <a:ln>
            <a:noFill/>
          </a:ln>
        </p:spPr>
      </p:pic>
      <p:pic>
        <p:nvPicPr>
          <p:cNvPr id="6" name="Google Shape;291;p40">
            <a:extLst>
              <a:ext uri="{FF2B5EF4-FFF2-40B4-BE49-F238E27FC236}">
                <a16:creationId xmlns:a16="http://schemas.microsoft.com/office/drawing/2014/main" id="{620132DC-3B5B-1B45-1C57-09DAC17E60B4}"/>
              </a:ext>
            </a:extLst>
          </p:cNvPr>
          <p:cNvPicPr preferRelativeResize="0"/>
          <p:nvPr/>
        </p:nvPicPr>
        <p:blipFill rotWithShape="1">
          <a:blip r:embed="rId4">
            <a:alphaModFix/>
          </a:blip>
          <a:srcRect/>
          <a:stretch/>
        </p:blipFill>
        <p:spPr>
          <a:xfrm>
            <a:off x="9269756" y="3516640"/>
            <a:ext cx="2084044" cy="1563034"/>
          </a:xfrm>
          <a:prstGeom prst="rect">
            <a:avLst/>
          </a:prstGeom>
          <a:noFill/>
          <a:ln>
            <a:noFill/>
          </a:ln>
        </p:spPr>
      </p:pic>
      <p:pic>
        <p:nvPicPr>
          <p:cNvPr id="7" name="Google Shape;296;p41">
            <a:extLst>
              <a:ext uri="{FF2B5EF4-FFF2-40B4-BE49-F238E27FC236}">
                <a16:creationId xmlns:a16="http://schemas.microsoft.com/office/drawing/2014/main" id="{EA6E1B01-80F7-D16B-0FC1-1DA92B263DC8}"/>
              </a:ext>
            </a:extLst>
          </p:cNvPr>
          <p:cNvPicPr preferRelativeResize="0"/>
          <p:nvPr/>
        </p:nvPicPr>
        <p:blipFill rotWithShape="1">
          <a:blip r:embed="rId5">
            <a:alphaModFix/>
          </a:blip>
          <a:srcRect/>
          <a:stretch/>
        </p:blipFill>
        <p:spPr>
          <a:xfrm>
            <a:off x="9269756" y="5167312"/>
            <a:ext cx="2084044" cy="1563034"/>
          </a:xfrm>
          <a:prstGeom prst="rect">
            <a:avLst/>
          </a:prstGeom>
          <a:noFill/>
          <a:ln>
            <a:noFill/>
          </a:ln>
        </p:spPr>
      </p:pic>
      <p:cxnSp>
        <p:nvCxnSpPr>
          <p:cNvPr id="9" name="Straight Connector 8">
            <a:extLst>
              <a:ext uri="{FF2B5EF4-FFF2-40B4-BE49-F238E27FC236}">
                <a16:creationId xmlns:a16="http://schemas.microsoft.com/office/drawing/2014/main" id="{5DE478A0-0656-E941-1A75-1794FD89C93F}"/>
              </a:ext>
            </a:extLst>
          </p:cNvPr>
          <p:cNvCxnSpPr/>
          <p:nvPr/>
        </p:nvCxnSpPr>
        <p:spPr>
          <a:xfrm>
            <a:off x="10105055" y="233265"/>
            <a:ext cx="0" cy="63634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21970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DA730-B597-437A-294F-3BC1FE51D3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8B19A2-0A26-E26F-822E-9CB7589E5429}"/>
              </a:ext>
            </a:extLst>
          </p:cNvPr>
          <p:cNvSpPr>
            <a:spLocks noGrp="1"/>
          </p:cNvSpPr>
          <p:nvPr>
            <p:ph type="title"/>
          </p:nvPr>
        </p:nvSpPr>
        <p:spPr/>
        <p:txBody>
          <a:bodyPr/>
          <a:lstStyle/>
          <a:p>
            <a:r>
              <a:rPr lang="en-US" sz="1800" b="0" i="0" u="none" strike="noStrike" dirty="0">
                <a:solidFill>
                  <a:srgbClr val="000000"/>
                </a:solidFill>
                <a:effectLst/>
                <a:latin typeface="Roboto" panose="02000000000000000000" pitchFamily="2" charset="0"/>
              </a:rPr>
              <a:t>Excitation intensity dependence</a:t>
            </a:r>
            <a:endParaRPr lang="en-001" dirty="0"/>
          </a:p>
        </p:txBody>
      </p:sp>
      <p:sp>
        <p:nvSpPr>
          <p:cNvPr id="3" name="Text Placeholder 2">
            <a:extLst>
              <a:ext uri="{FF2B5EF4-FFF2-40B4-BE49-F238E27FC236}">
                <a16:creationId xmlns:a16="http://schemas.microsoft.com/office/drawing/2014/main" id="{89B06E66-7BA5-565C-9306-AF78FC8E44D7}"/>
              </a:ext>
            </a:extLst>
          </p:cNvPr>
          <p:cNvSpPr>
            <a:spLocks noGrp="1"/>
          </p:cNvSpPr>
          <p:nvPr>
            <p:ph type="body" idx="1"/>
          </p:nvPr>
        </p:nvSpPr>
        <p:spPr>
          <a:xfrm>
            <a:off x="650309" y="1800573"/>
            <a:ext cx="8963953" cy="4351338"/>
          </a:xfrm>
        </p:spPr>
        <p:txBody>
          <a:bodyPr>
            <a:normAutofit/>
          </a:bodyPr>
          <a:lstStyle/>
          <a:p>
            <a:pPr marL="457200" rtl="0" fontAlgn="base">
              <a:lnSpc>
                <a:spcPct val="200000"/>
              </a:lnSpc>
              <a:spcBef>
                <a:spcPts val="210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Photobleaching rate increases with higher UV excitation intensities.</a:t>
            </a:r>
          </a:p>
          <a:p>
            <a:pPr marL="457200" rtl="0" fontAlgn="base">
              <a:lnSpc>
                <a:spcPct val="200000"/>
              </a:lnSpc>
              <a:spcBef>
                <a:spcPts val="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Quenching is generally less dependent on excitation intensity.</a:t>
            </a:r>
          </a:p>
          <a:p>
            <a:pPr marL="457200" rtl="0" fontAlgn="base">
              <a:lnSpc>
                <a:spcPct val="200000"/>
              </a:lnSpc>
              <a:spcBef>
                <a:spcPts val="0"/>
              </a:spcBef>
              <a:spcAft>
                <a:spcPts val="210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Test: Vary the UV excitation intensity and observe the rate of fluorescence loss.</a:t>
            </a:r>
          </a:p>
        </p:txBody>
      </p:sp>
    </p:spTree>
    <p:extLst>
      <p:ext uri="{BB962C8B-B14F-4D97-AF65-F5344CB8AC3E}">
        <p14:creationId xmlns:p14="http://schemas.microsoft.com/office/powerpoint/2010/main" val="97567621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8C426-09AA-33FB-93BB-78CBEC9F9D04}"/>
              </a:ext>
            </a:extLst>
          </p:cNvPr>
          <p:cNvSpPr>
            <a:spLocks noGrp="1"/>
          </p:cNvSpPr>
          <p:nvPr>
            <p:ph type="title"/>
          </p:nvPr>
        </p:nvSpPr>
        <p:spPr/>
        <p:txBody>
          <a:bodyPr/>
          <a:lstStyle/>
          <a:p>
            <a:r>
              <a:rPr lang="en-US" sz="1800" b="0" i="0" u="none" strike="noStrike" dirty="0">
                <a:solidFill>
                  <a:srgbClr val="000000"/>
                </a:solidFill>
                <a:effectLst/>
                <a:latin typeface="Roboto" panose="02000000000000000000" pitchFamily="2" charset="0"/>
              </a:rPr>
              <a:t>Fluorescence lifetime measurements:</a:t>
            </a:r>
            <a:endParaRPr lang="en-001" dirty="0"/>
          </a:p>
        </p:txBody>
      </p:sp>
      <p:sp>
        <p:nvSpPr>
          <p:cNvPr id="3" name="Text Placeholder 2">
            <a:extLst>
              <a:ext uri="{FF2B5EF4-FFF2-40B4-BE49-F238E27FC236}">
                <a16:creationId xmlns:a16="http://schemas.microsoft.com/office/drawing/2014/main" id="{A703F1A3-39DD-1A8A-DF39-F9613CFDD783}"/>
              </a:ext>
            </a:extLst>
          </p:cNvPr>
          <p:cNvSpPr>
            <a:spLocks noGrp="1"/>
          </p:cNvSpPr>
          <p:nvPr>
            <p:ph type="body" idx="1"/>
          </p:nvPr>
        </p:nvSpPr>
        <p:spPr/>
        <p:txBody>
          <a:bodyPr/>
          <a:lstStyle/>
          <a:p>
            <a:pPr marL="457200" rtl="0" fontAlgn="base">
              <a:spcBef>
                <a:spcPts val="2100"/>
              </a:spcBef>
              <a:spcAft>
                <a:spcPts val="0"/>
              </a:spcAft>
              <a:buFont typeface="Arial" panose="020B0604020202020204" pitchFamily="34" charset="0"/>
              <a:buChar char="•"/>
            </a:pPr>
            <a:r>
              <a:rPr lang="en-US" sz="1800" u="none" strike="noStrike" dirty="0">
                <a:solidFill>
                  <a:srgbClr val="000000"/>
                </a:solidFill>
                <a:effectLst/>
                <a:latin typeface="Helvetica Neue Light" panose="02000403000000020004" pitchFamily="2" charset="0"/>
                <a:ea typeface="Helvetica Neue Light" panose="02000403000000020004" pitchFamily="2" charset="0"/>
              </a:rPr>
              <a:t>Quenching typically shortens the fluorescence lifetime.</a:t>
            </a:r>
          </a:p>
          <a:p>
            <a:pPr marL="457200" rtl="0" fontAlgn="base">
              <a:spcBef>
                <a:spcPts val="0"/>
              </a:spcBef>
              <a:spcAft>
                <a:spcPts val="2100"/>
              </a:spcAft>
              <a:buFont typeface="Arial" panose="020B0604020202020204" pitchFamily="34" charset="0"/>
              <a:buChar char="•"/>
            </a:pPr>
            <a:r>
              <a:rPr lang="en-US" sz="1800" u="none" strike="noStrike" dirty="0">
                <a:solidFill>
                  <a:srgbClr val="000000"/>
                </a:solidFill>
                <a:effectLst/>
                <a:latin typeface="Helvetica Neue Light" panose="02000403000000020004" pitchFamily="2" charset="0"/>
                <a:ea typeface="Helvetica Neue Light" panose="02000403000000020004" pitchFamily="2" charset="0"/>
              </a:rPr>
              <a:t>Photobleaching does not affect the lifetime of remaining intact fluorophores.</a:t>
            </a:r>
          </a:p>
          <a:p>
            <a:pPr marL="457200" rtl="0" fontAlgn="base">
              <a:spcBef>
                <a:spcPts val="2100"/>
              </a:spcBef>
              <a:spcAft>
                <a:spcPts val="0"/>
              </a:spcAft>
              <a:buFont typeface="Arial" panose="020B0604020202020204" pitchFamily="34" charset="0"/>
              <a:buChar char="•"/>
            </a:pPr>
            <a:r>
              <a:rPr lang="en-US" sz="1800" u="none" strike="noStrike" dirty="0">
                <a:solidFill>
                  <a:srgbClr val="000000"/>
                </a:solidFill>
                <a:effectLst/>
                <a:latin typeface="Helvetica Neue Light" panose="02000403000000020004" pitchFamily="2" charset="0"/>
                <a:ea typeface="Helvetica Neue Light" panose="02000403000000020004" pitchFamily="2" charset="0"/>
              </a:rPr>
              <a:t>Use time-resolved fluorescence techniques to measure lifetimes.</a:t>
            </a:r>
          </a:p>
          <a:p>
            <a:endParaRPr lang="en-001" sz="1800" dirty="0">
              <a:latin typeface="Helvetica Neue Light" panose="02000403000000020004" pitchFamily="2" charset="0"/>
              <a:ea typeface="Helvetica Neue Light" panose="02000403000000020004" pitchFamily="2" charset="0"/>
            </a:endParaRPr>
          </a:p>
          <a:p>
            <a:r>
              <a:rPr lang="en-001" sz="1800" dirty="0">
                <a:latin typeface="Helvetica Neue Light" panose="02000403000000020004" pitchFamily="2" charset="0"/>
                <a:ea typeface="Helvetica Neue Light" panose="02000403000000020004" pitchFamily="2" charset="0"/>
              </a:rPr>
              <a:t>Do this experiment with </a:t>
            </a:r>
            <a:r>
              <a:rPr lang="en-US" sz="1800" dirty="0">
                <a:effectLst/>
                <a:latin typeface="Helvetica Neue Light" panose="02000403000000020004" pitchFamily="2" charset="0"/>
                <a:ea typeface="Helvetica Neue Light" panose="02000403000000020004" pitchFamily="2" charset="0"/>
              </a:rPr>
              <a:t>Yi Xue (UC Davis) or Laura </a:t>
            </a:r>
            <a:r>
              <a:rPr lang="en-US" sz="1800" dirty="0" err="1">
                <a:effectLst/>
                <a:latin typeface="Helvetica Neue Light" panose="02000403000000020004" pitchFamily="2" charset="0"/>
                <a:ea typeface="Helvetica Neue Light" panose="02000403000000020004" pitchFamily="2" charset="0"/>
              </a:rPr>
              <a:t>Marcu</a:t>
            </a:r>
            <a:r>
              <a:rPr lang="en-US" sz="1800" dirty="0">
                <a:effectLst/>
                <a:latin typeface="Helvetica Neue Light" panose="02000403000000020004" pitchFamily="2" charset="0"/>
                <a:ea typeface="Helvetica Neue Light" panose="02000403000000020004" pitchFamily="2" charset="0"/>
              </a:rPr>
              <a:t>?</a:t>
            </a:r>
          </a:p>
          <a:p>
            <a:endParaRPr lang="en-001" dirty="0"/>
          </a:p>
        </p:txBody>
      </p:sp>
    </p:spTree>
    <p:extLst>
      <p:ext uri="{BB962C8B-B14F-4D97-AF65-F5344CB8AC3E}">
        <p14:creationId xmlns:p14="http://schemas.microsoft.com/office/powerpoint/2010/main" val="29191245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41B78-6734-4ABF-4360-7A52BD98B31D}"/>
              </a:ext>
            </a:extLst>
          </p:cNvPr>
          <p:cNvSpPr>
            <a:spLocks noGrp="1"/>
          </p:cNvSpPr>
          <p:nvPr>
            <p:ph type="title"/>
          </p:nvPr>
        </p:nvSpPr>
        <p:spPr/>
        <p:txBody>
          <a:bodyPr/>
          <a:lstStyle/>
          <a:p>
            <a:r>
              <a:rPr lang="en-US" sz="1800" b="0" i="0" u="none" strike="noStrike" dirty="0">
                <a:solidFill>
                  <a:srgbClr val="000000"/>
                </a:solidFill>
                <a:effectLst/>
                <a:latin typeface="Roboto" panose="02000000000000000000" pitchFamily="2" charset="0"/>
              </a:rPr>
              <a:t>Recovery experiments:</a:t>
            </a:r>
            <a:endParaRPr lang="en-001" dirty="0"/>
          </a:p>
        </p:txBody>
      </p:sp>
      <p:sp>
        <p:nvSpPr>
          <p:cNvPr id="3" name="Text Placeholder 2">
            <a:extLst>
              <a:ext uri="{FF2B5EF4-FFF2-40B4-BE49-F238E27FC236}">
                <a16:creationId xmlns:a16="http://schemas.microsoft.com/office/drawing/2014/main" id="{5BBD3BFE-8382-14E2-FB99-D9D13E40F04A}"/>
              </a:ext>
            </a:extLst>
          </p:cNvPr>
          <p:cNvSpPr>
            <a:spLocks noGrp="1"/>
          </p:cNvSpPr>
          <p:nvPr>
            <p:ph type="body" idx="1"/>
          </p:nvPr>
        </p:nvSpPr>
        <p:spPr/>
        <p:txBody>
          <a:bodyPr/>
          <a:lstStyle/>
          <a:p>
            <a:pPr marL="457200" rtl="0" fontAlgn="base">
              <a:spcBef>
                <a:spcPts val="2100"/>
              </a:spcBef>
              <a:spcAft>
                <a:spcPts val="210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Perform FRAP (Fluorescence Recovery After Photobleaching) experiments.</a:t>
            </a:r>
          </a:p>
          <a:p>
            <a:pPr marL="457200" rtl="0" fontAlgn="base">
              <a:spcBef>
                <a:spcPts val="2100"/>
              </a:spcBef>
              <a:spcAft>
                <a:spcPts val="0"/>
              </a:spcAft>
              <a:buFont typeface="Arial" panose="020B0604020202020204" pitchFamily="34" charset="0"/>
              <a:buChar char="•"/>
            </a:pPr>
            <a:r>
              <a:rPr lang="en-US" sz="1800" b="0" i="0" u="none" strike="noStrike" dirty="0">
                <a:solidFill>
                  <a:srgbClr val="000000"/>
                </a:solidFill>
                <a:effectLst/>
                <a:latin typeface="Roboto" panose="02000000000000000000" pitchFamily="2" charset="0"/>
              </a:rPr>
              <a:t>Rapid recovery suggests quenching, while slow or no recovery indicates photobleaching.</a:t>
            </a:r>
          </a:p>
          <a:p>
            <a:endParaRPr lang="en-001" dirty="0"/>
          </a:p>
        </p:txBody>
      </p:sp>
    </p:spTree>
    <p:extLst>
      <p:ext uri="{BB962C8B-B14F-4D97-AF65-F5344CB8AC3E}">
        <p14:creationId xmlns:p14="http://schemas.microsoft.com/office/powerpoint/2010/main" val="33515354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34"/>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p35"/>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pic>
        <p:nvPicPr>
          <p:cNvPr id="271" name="Google Shape;271;p36"/>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pic>
        <p:nvPicPr>
          <p:cNvPr id="276" name="Google Shape;276;p37"/>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63DE-B428-2371-F85A-1CE1FFA4204B}"/>
              </a:ext>
            </a:extLst>
          </p:cNvPr>
          <p:cNvSpPr>
            <a:spLocks noGrp="1"/>
          </p:cNvSpPr>
          <p:nvPr>
            <p:ph type="title"/>
          </p:nvPr>
        </p:nvSpPr>
        <p:spPr/>
        <p:txBody>
          <a:bodyPr>
            <a:normAutofit/>
          </a:bodyPr>
          <a:lstStyle/>
          <a:p>
            <a:r>
              <a:rPr lang="en-US" sz="3600" dirty="0">
                <a:latin typeface="Helvetica Neue Light" panose="02000403000000020004" pitchFamily="2" charset="0"/>
                <a:ea typeface="Helvetica Neue Light" panose="02000403000000020004" pitchFamily="2" charset="0"/>
              </a:rPr>
              <a:t>1. Are we measuring fluorescence?</a:t>
            </a:r>
          </a:p>
        </p:txBody>
      </p:sp>
      <p:sp>
        <p:nvSpPr>
          <p:cNvPr id="3" name="Text Placeholder 2">
            <a:extLst>
              <a:ext uri="{FF2B5EF4-FFF2-40B4-BE49-F238E27FC236}">
                <a16:creationId xmlns:a16="http://schemas.microsoft.com/office/drawing/2014/main" id="{CDD4BAED-FE39-5EE9-0979-EE258D17C776}"/>
              </a:ext>
            </a:extLst>
          </p:cNvPr>
          <p:cNvSpPr>
            <a:spLocks noGrp="1"/>
          </p:cNvSpPr>
          <p:nvPr>
            <p:ph type="body" idx="1"/>
          </p:nvPr>
        </p:nvSpPr>
        <p:spPr/>
        <p:txBody>
          <a:bodyPr>
            <a:normAutofit/>
          </a:bodyPr>
          <a:lstStyle/>
          <a:p>
            <a:pPr marL="114300" indent="0">
              <a:buNone/>
            </a:pPr>
            <a:r>
              <a:rPr lang="en-US" sz="2400" dirty="0">
                <a:latin typeface="Helvetica Neue Light" panose="02000403000000020004" pitchFamily="2" charset="0"/>
                <a:ea typeface="Helvetica Neue Light" panose="02000403000000020004" pitchFamily="2" charset="0"/>
              </a:rPr>
              <a:t>Quantify SNR</a:t>
            </a:r>
          </a:p>
          <a:p>
            <a:pPr marL="114300" indent="0">
              <a:buNone/>
            </a:pPr>
            <a:endParaRPr lang="en-US" sz="2400" dirty="0">
              <a:latin typeface="Helvetica Neue Light" panose="02000403000000020004" pitchFamily="2" charset="0"/>
              <a:ea typeface="Helvetica Neue Light" panose="02000403000000020004" pitchFamily="2" charset="0"/>
            </a:endParaRPr>
          </a:p>
          <a:p>
            <a:pPr marL="571500" lvl="1" indent="0">
              <a:buNone/>
            </a:pPr>
            <a:r>
              <a:rPr lang="en-US" sz="2000" dirty="0">
                <a:latin typeface="Helvetica Neue Light" panose="02000403000000020004" pitchFamily="2" charset="0"/>
                <a:ea typeface="Helvetica Neue Light" panose="02000403000000020004" pitchFamily="2" charset="0"/>
              </a:rPr>
              <a:t>Compare fluorescence signal to noise (SNR). The signal should be higher than expected noise</a:t>
            </a:r>
          </a:p>
          <a:p>
            <a:pPr marL="571500" lvl="1" indent="0">
              <a:buNone/>
            </a:pPr>
            <a:endParaRPr lang="en-US" sz="2000" dirty="0">
              <a:latin typeface="Helvetica Neue Light" panose="02000403000000020004" pitchFamily="2" charset="0"/>
              <a:ea typeface="Helvetica Neue Light" panose="02000403000000020004" pitchFamily="2" charset="0"/>
            </a:endParaRPr>
          </a:p>
          <a:p>
            <a:pPr marL="571500" lvl="1" indent="0">
              <a:buNone/>
            </a:pPr>
            <a:r>
              <a:rPr lang="en-US" sz="2000" dirty="0">
                <a:latin typeface="Helvetica Neue Light" panose="02000403000000020004" pitchFamily="2" charset="0"/>
                <a:ea typeface="Helvetica Neue Light" panose="02000403000000020004" pitchFamily="2" charset="0"/>
              </a:rPr>
              <a:t>Signal should increase linearly with excitation light level</a:t>
            </a:r>
          </a:p>
          <a:p>
            <a:pPr marL="571500" lvl="1" indent="0">
              <a:buNone/>
            </a:pPr>
            <a:endParaRPr lang="en-US" sz="2000" dirty="0">
              <a:latin typeface="Helvetica Neue Light" panose="02000403000000020004" pitchFamily="2" charset="0"/>
              <a:ea typeface="Helvetica Neue Light" panose="02000403000000020004" pitchFamily="2" charset="0"/>
            </a:endParaRPr>
          </a:p>
          <a:p>
            <a:pPr marL="571500" lvl="1" indent="0">
              <a:buNone/>
            </a:pPr>
            <a:r>
              <a:rPr lang="en-US" sz="2000" dirty="0">
                <a:latin typeface="Helvetica Neue Light" panose="02000403000000020004" pitchFamily="2" charset="0"/>
                <a:ea typeface="Helvetica Neue Light" panose="02000403000000020004" pitchFamily="2" charset="0"/>
              </a:rPr>
              <a:t>Expected noise is measured by illuminating a target with 414, 450 and 520 nm lights and measuring the light that passes through the </a:t>
            </a:r>
            <a:r>
              <a:rPr lang="en-US" sz="2000" dirty="0" err="1">
                <a:latin typeface="Helvetica Neue Light" panose="02000403000000020004" pitchFamily="2" charset="0"/>
                <a:ea typeface="Helvetica Neue Light" panose="02000403000000020004" pitchFamily="2" charset="0"/>
              </a:rPr>
              <a:t>longpass</a:t>
            </a:r>
            <a:r>
              <a:rPr lang="en-US" sz="2000" dirty="0">
                <a:latin typeface="Helvetica Neue Light" panose="02000403000000020004" pitchFamily="2" charset="0"/>
                <a:ea typeface="Helvetica Neue Light" panose="02000403000000020004" pitchFamily="2" charset="0"/>
              </a:rPr>
              <a:t> filter * tongue fluorescence.  Plot that as the baseline noise above which tissue fluorescence should be higher. </a:t>
            </a:r>
          </a:p>
          <a:p>
            <a:pPr marL="571500" lvl="1" indent="0">
              <a:buNone/>
            </a:pPr>
            <a:endParaRPr lang="en-US" sz="2000" dirty="0">
              <a:latin typeface="Helvetica Neue Light" panose="02000403000000020004" pitchFamily="2" charset="0"/>
              <a:ea typeface="Helvetica Neue Light" panose="02000403000000020004" pitchFamily="2" charset="0"/>
            </a:endParaRPr>
          </a:p>
          <a:p>
            <a:pPr marL="114300" indent="0">
              <a:buNone/>
            </a:pPr>
            <a:r>
              <a:rPr lang="en-US" sz="2400" dirty="0">
                <a:latin typeface="Helvetica Neue Light" panose="02000403000000020004" pitchFamily="2" charset="0"/>
                <a:ea typeface="Helvetica Neue Light" panose="02000403000000020004" pitchFamily="2" charset="0"/>
              </a:rPr>
              <a:t>Do this for different excitation light levels</a:t>
            </a:r>
          </a:p>
          <a:p>
            <a:endParaRPr lang="en-US" dirty="0"/>
          </a:p>
        </p:txBody>
      </p:sp>
    </p:spTree>
    <p:extLst>
      <p:ext uri="{BB962C8B-B14F-4D97-AF65-F5344CB8AC3E}">
        <p14:creationId xmlns:p14="http://schemas.microsoft.com/office/powerpoint/2010/main" val="26906327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pic>
        <p:nvPicPr>
          <p:cNvPr id="281" name="Google Shape;281;p38"/>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9"/>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pic>
        <p:nvPicPr>
          <p:cNvPr id="291" name="Google Shape;291;p40"/>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pic>
        <p:nvPicPr>
          <p:cNvPr id="296" name="Google Shape;296;p41"/>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Effect of excitation light</a:t>
            </a:r>
            <a:endParaRPr/>
          </a:p>
        </p:txBody>
      </p:sp>
      <p:sp>
        <p:nvSpPr>
          <p:cNvPr id="302" name="Google Shape;302;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Fluorescence emission should be higher at 550 nm for 450 nm excitation light</a:t>
            </a:r>
            <a:endParaRPr/>
          </a:p>
          <a:p>
            <a:pPr marL="228600" lvl="0" indent="-228600" algn="l" rtl="0">
              <a:lnSpc>
                <a:spcPct val="90000"/>
              </a:lnSpc>
              <a:spcBef>
                <a:spcPts val="1000"/>
              </a:spcBef>
              <a:spcAft>
                <a:spcPts val="0"/>
              </a:spcAft>
              <a:buClr>
                <a:schemeClr val="dk1"/>
              </a:buClr>
              <a:buSzPts val="2800"/>
              <a:buChar char="•"/>
            </a:pPr>
            <a:r>
              <a:rPr lang="en-US"/>
              <a:t>The best strategy is to measure fluorescence of fluorophores (powder form) for the different lights. And then use the spectral emissions for each light as the basis functions for that light.  </a:t>
            </a:r>
            <a:endParaRPr/>
          </a:p>
          <a:p>
            <a:pPr marL="228600" lvl="0" indent="-228600" algn="l" rtl="0">
              <a:lnSpc>
                <a:spcPct val="90000"/>
              </a:lnSpc>
              <a:spcBef>
                <a:spcPts val="1000"/>
              </a:spcBef>
              <a:spcAft>
                <a:spcPts val="0"/>
              </a:spcAft>
              <a:buClr>
                <a:schemeClr val="dk1"/>
              </a:buClr>
              <a:buSzPts val="2800"/>
              <a:buChar char="•"/>
            </a:pPr>
            <a:r>
              <a:rPr lang="en-US"/>
              <a:t>And determine whether the lip and tongue fluorescence can be considered a linear combination of these basis functions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43"/>
          <p:cNvPicPr preferRelativeResize="0"/>
          <p:nvPr/>
        </p:nvPicPr>
        <p:blipFill rotWithShape="1">
          <a:blip r:embed="rId3">
            <a:alphaModFix/>
          </a:blip>
          <a:srcRect/>
          <a:stretch/>
        </p:blipFill>
        <p:spPr>
          <a:xfrm>
            <a:off x="2540000" y="762000"/>
            <a:ext cx="7112000" cy="5334000"/>
          </a:xfrm>
          <a:prstGeom prst="rect">
            <a:avLst/>
          </a:prstGeom>
          <a:noFill/>
          <a:ln>
            <a:noFill/>
          </a:ln>
        </p:spPr>
      </p:pic>
      <p:cxnSp>
        <p:nvCxnSpPr>
          <p:cNvPr id="308" name="Google Shape;308;p43"/>
          <p:cNvCxnSpPr/>
          <p:nvPr/>
        </p:nvCxnSpPr>
        <p:spPr>
          <a:xfrm rot="10800000">
            <a:off x="5917041" y="3058510"/>
            <a:ext cx="0" cy="525518"/>
          </a:xfrm>
          <a:prstGeom prst="straightConnector1">
            <a:avLst/>
          </a:prstGeom>
          <a:noFill/>
          <a:ln w="38100" cap="flat" cmpd="sng">
            <a:solidFill>
              <a:srgbClr val="FF0000"/>
            </a:solidFill>
            <a:prstDash val="dot"/>
            <a:miter lim="800000"/>
            <a:headEnd type="none" w="sm" len="sm"/>
            <a:tailEnd type="triangle" w="med" len="med"/>
          </a:ln>
        </p:spPr>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44"/>
          <p:cNvPicPr preferRelativeResize="0"/>
          <p:nvPr/>
        </p:nvPicPr>
        <p:blipFill rotWithShape="1">
          <a:blip r:embed="rId3">
            <a:alphaModFix/>
          </a:blip>
          <a:srcRect/>
          <a:stretch/>
        </p:blipFill>
        <p:spPr>
          <a:xfrm>
            <a:off x="2540000" y="762000"/>
            <a:ext cx="7112000" cy="5334000"/>
          </a:xfrm>
          <a:prstGeom prst="rect">
            <a:avLst/>
          </a:prstGeom>
          <a:noFill/>
          <a:ln>
            <a:noFill/>
          </a:ln>
        </p:spPr>
      </p:pic>
      <p:cxnSp>
        <p:nvCxnSpPr>
          <p:cNvPr id="314" name="Google Shape;314;p44"/>
          <p:cNvCxnSpPr/>
          <p:nvPr/>
        </p:nvCxnSpPr>
        <p:spPr>
          <a:xfrm rot="10800000">
            <a:off x="5906814" y="2112579"/>
            <a:ext cx="0" cy="525518"/>
          </a:xfrm>
          <a:prstGeom prst="straightConnector1">
            <a:avLst/>
          </a:prstGeom>
          <a:noFill/>
          <a:ln w="38100" cap="flat" cmpd="sng">
            <a:solidFill>
              <a:srgbClr val="FF0000"/>
            </a:solidFill>
            <a:prstDash val="dot"/>
            <a:miter lim="800000"/>
            <a:headEnd type="none" w="sm" len="sm"/>
            <a:tailEnd type="triangl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pic>
        <p:nvPicPr>
          <p:cNvPr id="319" name="Google Shape;319;p45"/>
          <p:cNvPicPr preferRelativeResize="0"/>
          <p:nvPr/>
        </p:nvPicPr>
        <p:blipFill rotWithShape="1">
          <a:blip r:embed="rId3">
            <a:alphaModFix/>
          </a:blip>
          <a:srcRect/>
          <a:stretch/>
        </p:blipFill>
        <p:spPr>
          <a:xfrm>
            <a:off x="2540000" y="762000"/>
            <a:ext cx="7112000" cy="5334000"/>
          </a:xfrm>
          <a:prstGeom prst="rect">
            <a:avLst/>
          </a:prstGeom>
          <a:noFill/>
          <a:ln>
            <a:noFill/>
          </a:ln>
        </p:spPr>
      </p:pic>
      <p:cxnSp>
        <p:nvCxnSpPr>
          <p:cNvPr id="320" name="Google Shape;320;p45"/>
          <p:cNvCxnSpPr/>
          <p:nvPr/>
        </p:nvCxnSpPr>
        <p:spPr>
          <a:xfrm rot="10800000">
            <a:off x="5906530" y="2217682"/>
            <a:ext cx="0" cy="525518"/>
          </a:xfrm>
          <a:prstGeom prst="straightConnector1">
            <a:avLst/>
          </a:prstGeom>
          <a:noFill/>
          <a:ln w="38100" cap="flat" cmpd="sng">
            <a:solidFill>
              <a:srgbClr val="FF0000"/>
            </a:solidFill>
            <a:prstDash val="dot"/>
            <a:miter lim="800000"/>
            <a:headEnd type="none" w="sm" len="sm"/>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pic>
        <p:nvPicPr>
          <p:cNvPr id="325" name="Google Shape;325;p46"/>
          <p:cNvPicPr preferRelativeResize="0"/>
          <p:nvPr/>
        </p:nvPicPr>
        <p:blipFill rotWithShape="1">
          <a:blip r:embed="rId3">
            <a:alphaModFix/>
          </a:blip>
          <a:srcRect/>
          <a:stretch/>
        </p:blipFill>
        <p:spPr>
          <a:xfrm>
            <a:off x="2540000" y="762000"/>
            <a:ext cx="7112000" cy="5334000"/>
          </a:xfrm>
          <a:prstGeom prst="rect">
            <a:avLst/>
          </a:prstGeom>
          <a:noFill/>
          <a:ln>
            <a:noFill/>
          </a:ln>
        </p:spPr>
      </p:pic>
      <p:cxnSp>
        <p:nvCxnSpPr>
          <p:cNvPr id="326" name="Google Shape;326;p46"/>
          <p:cNvCxnSpPr/>
          <p:nvPr/>
        </p:nvCxnSpPr>
        <p:spPr>
          <a:xfrm rot="10800000">
            <a:off x="5906530" y="2903482"/>
            <a:ext cx="0" cy="525518"/>
          </a:xfrm>
          <a:prstGeom prst="straightConnector1">
            <a:avLst/>
          </a:prstGeom>
          <a:noFill/>
          <a:ln w="38100" cap="flat" cmpd="sng">
            <a:solidFill>
              <a:srgbClr val="FF0000"/>
            </a:solidFill>
            <a:prstDash val="dot"/>
            <a:miter lim="800000"/>
            <a:headEnd type="none" w="sm" len="sm"/>
            <a:tailEnd type="triangle" w="med" len="med"/>
          </a:ln>
        </p:spPr>
      </p:cxn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pic>
        <p:nvPicPr>
          <p:cNvPr id="331" name="Google Shape;331;p47"/>
          <p:cNvPicPr preferRelativeResize="0"/>
          <p:nvPr/>
        </p:nvPicPr>
        <p:blipFill rotWithShape="1">
          <a:blip r:embed="rId3">
            <a:alphaModFix/>
          </a:blip>
          <a:srcRect/>
          <a:stretch/>
        </p:blipFill>
        <p:spPr>
          <a:xfrm>
            <a:off x="2540000" y="762000"/>
            <a:ext cx="7112000" cy="5334000"/>
          </a:xfrm>
          <a:prstGeom prst="rect">
            <a:avLst/>
          </a:prstGeom>
          <a:noFill/>
          <a:ln>
            <a:noFill/>
          </a:ln>
        </p:spPr>
      </p:pic>
      <p:cxnSp>
        <p:nvCxnSpPr>
          <p:cNvPr id="332" name="Google Shape;332;p47"/>
          <p:cNvCxnSpPr/>
          <p:nvPr/>
        </p:nvCxnSpPr>
        <p:spPr>
          <a:xfrm rot="10800000">
            <a:off x="5906814" y="2070538"/>
            <a:ext cx="0" cy="567559"/>
          </a:xfrm>
          <a:prstGeom prst="straightConnector1">
            <a:avLst/>
          </a:prstGeom>
          <a:noFill/>
          <a:ln w="38100" cap="flat" cmpd="sng">
            <a:solidFill>
              <a:srgbClr val="FF0000"/>
            </a:solidFill>
            <a:prstDash val="dot"/>
            <a:miter lim="800000"/>
            <a:headEnd type="none" w="sm" len="sm"/>
            <a:tailEnd type="triangle" w="med" len="med"/>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Linearity</a:t>
            </a:r>
            <a:endParaRPr/>
          </a:p>
        </p:txBody>
      </p:sp>
      <p:sp>
        <p:nvSpPr>
          <p:cNvPr id="119" name="Google Shape;1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ts val="2800"/>
              <a:buChar char="•"/>
            </a:pPr>
            <a:r>
              <a:rPr lang="en-US" dirty="0"/>
              <a:t>Fluorescence increases with intensity</a:t>
            </a:r>
          </a:p>
          <a:p>
            <a:pPr marL="685800" lvl="1" indent="-228600">
              <a:spcBef>
                <a:spcPts val="0"/>
              </a:spcBef>
              <a:buSzPts val="2800"/>
            </a:pPr>
            <a:r>
              <a:rPr lang="en-US" dirty="0"/>
              <a:t>Plot radiance at 525 nm for different </a:t>
            </a:r>
            <a:r>
              <a:rPr lang="en-US" dirty="0" err="1"/>
              <a:t>levesl</a:t>
            </a:r>
            <a:r>
              <a:rPr lang="en-US" dirty="0"/>
              <a:t>?</a:t>
            </a:r>
            <a:endParaRPr dirty="0"/>
          </a:p>
          <a:p>
            <a:pPr marL="228600" lvl="0" indent="-228600" algn="l" rtl="0">
              <a:lnSpc>
                <a:spcPct val="90000"/>
              </a:lnSpc>
              <a:spcBef>
                <a:spcPts val="1000"/>
              </a:spcBef>
              <a:spcAft>
                <a:spcPts val="0"/>
              </a:spcAft>
              <a:buClr>
                <a:schemeClr val="dk1"/>
              </a:buClr>
              <a:buSzPts val="2800"/>
              <a:buChar char="•"/>
            </a:pPr>
            <a:r>
              <a:rPr lang="en-US" dirty="0"/>
              <a:t>Need to show that the increase in intensity is due to fluorescence and not reflected light</a:t>
            </a:r>
          </a:p>
          <a:p>
            <a:pPr marL="228600" lvl="0" indent="-228600" algn="l" rtl="0">
              <a:lnSpc>
                <a:spcPct val="90000"/>
              </a:lnSpc>
              <a:spcBef>
                <a:spcPts val="1000"/>
              </a:spcBef>
              <a:spcAft>
                <a:spcPts val="0"/>
              </a:spcAft>
              <a:buClr>
                <a:schemeClr val="dk1"/>
              </a:buClr>
              <a:buSzPts val="2800"/>
              <a:buChar char="•"/>
            </a:pPr>
            <a:r>
              <a:rPr lang="en-US" dirty="0"/>
              <a:t>Measure light spectra using PR670 with white calibration target at different levels</a:t>
            </a:r>
          </a:p>
          <a:p>
            <a:pPr marL="685800" lvl="1" indent="-228600">
              <a:spcBef>
                <a:spcPts val="1000"/>
              </a:spcBef>
              <a:buSzPts val="2800"/>
            </a:pPr>
            <a:r>
              <a:rPr lang="en-US" dirty="0"/>
              <a:t>Measure  light spectra with using PR670 with </a:t>
            </a:r>
            <a:r>
              <a:rPr lang="en-US" dirty="0" err="1"/>
              <a:t>longpass</a:t>
            </a:r>
            <a:r>
              <a:rPr lang="en-US" dirty="0"/>
              <a:t> filter and white calibration target at different levels</a:t>
            </a:r>
          </a:p>
          <a:p>
            <a:pPr marL="1143000" lvl="2" indent="-228600">
              <a:spcBef>
                <a:spcPts val="1000"/>
              </a:spcBef>
              <a:buSzPts val="2800"/>
            </a:pPr>
            <a:r>
              <a:rPr lang="en-US" dirty="0"/>
              <a:t>Or use non-fluorescent paper that I ordered </a:t>
            </a:r>
          </a:p>
          <a:p>
            <a:pPr marL="685800" lvl="1" indent="-228600">
              <a:spcBef>
                <a:spcPts val="1000"/>
              </a:spcBef>
              <a:buSzPts val="2800"/>
            </a:pPr>
            <a:r>
              <a:rPr lang="en-US" dirty="0"/>
              <a:t>Maximum possible reflected light is estimated by multiplying the light that passes through the </a:t>
            </a:r>
            <a:r>
              <a:rPr lang="en-US" dirty="0" err="1"/>
              <a:t>longpass</a:t>
            </a:r>
            <a:r>
              <a:rPr lang="en-US" dirty="0"/>
              <a:t> filter and the tongue (and lip) reflectance</a:t>
            </a:r>
          </a:p>
          <a:p>
            <a:pPr marL="685800" lvl="1" indent="-228600">
              <a:spcBef>
                <a:spcPts val="1000"/>
              </a:spcBef>
              <a:buSzPts val="2800"/>
            </a:pPr>
            <a:r>
              <a:rPr lang="en-US" dirty="0"/>
              <a:t>Note that the white calibration target does contain fluorescence</a:t>
            </a:r>
          </a:p>
          <a:p>
            <a:pPr marL="228600" lvl="0" indent="-228600" algn="l" rtl="0">
              <a:lnSpc>
                <a:spcPct val="90000"/>
              </a:lnSpc>
              <a:spcBef>
                <a:spcPts val="1000"/>
              </a:spcBef>
              <a:spcAft>
                <a:spcPts val="0"/>
              </a:spcAft>
              <a:buClr>
                <a:schemeClr val="dk1"/>
              </a:buClr>
              <a:buSzPts val="2800"/>
              <a:buChar char="•"/>
            </a:pPr>
            <a:endParaRPr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pic>
        <p:nvPicPr>
          <p:cNvPr id="337" name="Google Shape;337;p48"/>
          <p:cNvPicPr preferRelativeResize="0"/>
          <p:nvPr/>
        </p:nvPicPr>
        <p:blipFill rotWithShape="1">
          <a:blip r:embed="rId3">
            <a:alphaModFix/>
          </a:blip>
          <a:srcRect/>
          <a:stretch/>
        </p:blipFill>
        <p:spPr>
          <a:xfrm>
            <a:off x="2540000" y="762000"/>
            <a:ext cx="7112000" cy="5334000"/>
          </a:xfrm>
          <a:prstGeom prst="rect">
            <a:avLst/>
          </a:prstGeom>
          <a:noFill/>
          <a:ln>
            <a:noFill/>
          </a:ln>
        </p:spPr>
      </p:pic>
      <p:cxnSp>
        <p:nvCxnSpPr>
          <p:cNvPr id="338" name="Google Shape;338;p48"/>
          <p:cNvCxnSpPr/>
          <p:nvPr/>
        </p:nvCxnSpPr>
        <p:spPr>
          <a:xfrm rot="10800000">
            <a:off x="5906530" y="2932386"/>
            <a:ext cx="0" cy="759373"/>
          </a:xfrm>
          <a:prstGeom prst="straightConnector1">
            <a:avLst/>
          </a:prstGeom>
          <a:noFill/>
          <a:ln w="38100" cap="flat" cmpd="sng">
            <a:solidFill>
              <a:srgbClr val="FF0000"/>
            </a:solidFill>
            <a:prstDash val="dot"/>
            <a:miter lim="800000"/>
            <a:headEnd type="none" w="sm" len="sm"/>
            <a:tailEnd type="triangle"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pic>
        <p:nvPicPr>
          <p:cNvPr id="343" name="Google Shape;343;p49"/>
          <p:cNvPicPr preferRelativeResize="0"/>
          <p:nvPr/>
        </p:nvPicPr>
        <p:blipFill rotWithShape="1">
          <a:blip r:embed="rId3">
            <a:alphaModFix/>
          </a:blip>
          <a:srcRect/>
          <a:stretch/>
        </p:blipFill>
        <p:spPr>
          <a:xfrm>
            <a:off x="2540000" y="762000"/>
            <a:ext cx="7112000" cy="5334000"/>
          </a:xfrm>
          <a:prstGeom prst="rect">
            <a:avLst/>
          </a:prstGeom>
          <a:noFill/>
          <a:ln>
            <a:noFill/>
          </a:ln>
        </p:spPr>
      </p:pic>
      <p:cxnSp>
        <p:nvCxnSpPr>
          <p:cNvPr id="344" name="Google Shape;344;p49"/>
          <p:cNvCxnSpPr/>
          <p:nvPr/>
        </p:nvCxnSpPr>
        <p:spPr>
          <a:xfrm rot="10800000">
            <a:off x="5906530" y="2732690"/>
            <a:ext cx="0" cy="1313793"/>
          </a:xfrm>
          <a:prstGeom prst="straightConnector1">
            <a:avLst/>
          </a:prstGeom>
          <a:noFill/>
          <a:ln w="38100" cap="flat" cmpd="sng">
            <a:solidFill>
              <a:srgbClr val="FF0000"/>
            </a:solidFill>
            <a:prstDash val="dot"/>
            <a:miter lim="800000"/>
            <a:headEnd type="none" w="sm" len="sm"/>
            <a:tailEnd type="triangle" w="med" len="med"/>
          </a:ln>
        </p:spPr>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pic>
        <p:nvPicPr>
          <p:cNvPr id="349" name="Google Shape;349;p50"/>
          <p:cNvPicPr preferRelativeResize="0"/>
          <p:nvPr/>
        </p:nvPicPr>
        <p:blipFill rotWithShape="1">
          <a:blip r:embed="rId3">
            <a:alphaModFix/>
          </a:blip>
          <a:srcRect/>
          <a:stretch/>
        </p:blipFill>
        <p:spPr>
          <a:xfrm>
            <a:off x="2540000" y="762000"/>
            <a:ext cx="7112000" cy="5334000"/>
          </a:xfrm>
          <a:prstGeom prst="rect">
            <a:avLst/>
          </a:prstGeom>
          <a:noFill/>
          <a:ln>
            <a:noFill/>
          </a:ln>
        </p:spPr>
      </p:pic>
      <p:cxnSp>
        <p:nvCxnSpPr>
          <p:cNvPr id="350" name="Google Shape;350;p50"/>
          <p:cNvCxnSpPr/>
          <p:nvPr/>
        </p:nvCxnSpPr>
        <p:spPr>
          <a:xfrm rot="10800000">
            <a:off x="5906530" y="3005959"/>
            <a:ext cx="0" cy="423041"/>
          </a:xfrm>
          <a:prstGeom prst="straightConnector1">
            <a:avLst/>
          </a:prstGeom>
          <a:noFill/>
          <a:ln w="38100" cap="flat" cmpd="sng">
            <a:solidFill>
              <a:srgbClr val="FF0000"/>
            </a:solidFill>
            <a:prstDash val="dot"/>
            <a:miter lim="800000"/>
            <a:headEnd type="none" w="sm" len="sm"/>
            <a:tailEnd type="triangle" w="med" len="med"/>
          </a:ln>
        </p:spPr>
      </p:cxn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pic>
        <p:nvPicPr>
          <p:cNvPr id="355" name="Google Shape;355;p51"/>
          <p:cNvPicPr preferRelativeResize="0"/>
          <p:nvPr/>
        </p:nvPicPr>
        <p:blipFill rotWithShape="1">
          <a:blip r:embed="rId3">
            <a:alphaModFix/>
          </a:blip>
          <a:srcRect/>
          <a:stretch/>
        </p:blipFill>
        <p:spPr>
          <a:xfrm>
            <a:off x="2540000" y="762000"/>
            <a:ext cx="7112000" cy="5334000"/>
          </a:xfrm>
          <a:prstGeom prst="rect">
            <a:avLst/>
          </a:prstGeom>
          <a:noFill/>
          <a:ln>
            <a:noFill/>
          </a:ln>
        </p:spPr>
      </p:pic>
      <p:cxnSp>
        <p:nvCxnSpPr>
          <p:cNvPr id="356" name="Google Shape;356;p51"/>
          <p:cNvCxnSpPr/>
          <p:nvPr/>
        </p:nvCxnSpPr>
        <p:spPr>
          <a:xfrm rot="10800000">
            <a:off x="5906530" y="2060027"/>
            <a:ext cx="0" cy="525518"/>
          </a:xfrm>
          <a:prstGeom prst="straightConnector1">
            <a:avLst/>
          </a:prstGeom>
          <a:noFill/>
          <a:ln w="38100" cap="flat" cmpd="sng">
            <a:solidFill>
              <a:srgbClr val="FF0000"/>
            </a:solidFill>
            <a:prstDash val="dot"/>
            <a:miter lim="800000"/>
            <a:headEnd type="none" w="sm" len="sm"/>
            <a:tailEnd type="triangle" w="med" len="med"/>
          </a:ln>
        </p:spPr>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Absorption of light by blood</a:t>
            </a:r>
            <a:endParaRPr/>
          </a:p>
        </p:txBody>
      </p:sp>
      <p:sp>
        <p:nvSpPr>
          <p:cNvPr id="366" name="Google Shape;366;p5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ts val="2400"/>
              <a:buNone/>
            </a:pPr>
            <a:r>
              <a:rPr lang="en-US" sz="2400">
                <a:latin typeface="Helvetica Neue Light"/>
                <a:ea typeface="Helvetica Neue Light"/>
                <a:cs typeface="Helvetica Neue Light"/>
                <a:sym typeface="Helvetica Neue Light"/>
              </a:rPr>
              <a:t>Highest absorption at 420 nm</a:t>
            </a:r>
            <a:endParaRPr/>
          </a:p>
          <a:p>
            <a:pPr marL="457200" lvl="1" indent="0" algn="l" rtl="0">
              <a:lnSpc>
                <a:spcPct val="90000"/>
              </a:lnSpc>
              <a:spcBef>
                <a:spcPts val="500"/>
              </a:spcBef>
              <a:spcAft>
                <a:spcPts val="0"/>
              </a:spcAft>
              <a:buClr>
                <a:schemeClr val="dk1"/>
              </a:buClr>
              <a:buSzPts val="1800"/>
              <a:buNone/>
            </a:pPr>
            <a:r>
              <a:rPr lang="en-US" sz="1800">
                <a:latin typeface="Helvetica Neue Light"/>
                <a:ea typeface="Helvetica Neue Light"/>
                <a:cs typeface="Helvetica Neue Light"/>
                <a:sym typeface="Helvetica Neue Light"/>
              </a:rPr>
              <a:t>“</a:t>
            </a:r>
            <a:r>
              <a:rPr lang="en-US" sz="1800" u="none" strike="noStrike">
                <a:solidFill>
                  <a:srgbClr val="000000"/>
                </a:solidFill>
                <a:latin typeface="Helvetica Neue Light"/>
                <a:ea typeface="Helvetica Neue Light"/>
                <a:cs typeface="Helvetica Neue Light"/>
                <a:sym typeface="Helvetica Neue Light"/>
              </a:rPr>
              <a:t>The Soret band is an intense absorption peak in the blue region of the visible spectrum, typically around 400-420 nm, that is characteristic of porphyrin-containing compounds like hemoglobin and other heme proteins.”</a:t>
            </a:r>
            <a:endParaRPr sz="1800">
              <a:latin typeface="Helvetica Neue Light"/>
              <a:ea typeface="Helvetica Neue Light"/>
              <a:cs typeface="Helvetica Neue Light"/>
              <a:sym typeface="Helvetica Neue Light"/>
            </a:endParaRPr>
          </a:p>
          <a:p>
            <a:pPr marL="0" lvl="0" indent="0" algn="l" rtl="0">
              <a:lnSpc>
                <a:spcPct val="90000"/>
              </a:lnSpc>
              <a:spcBef>
                <a:spcPts val="1000"/>
              </a:spcBef>
              <a:spcAft>
                <a:spcPts val="0"/>
              </a:spcAft>
              <a:buClr>
                <a:schemeClr val="dk1"/>
              </a:buClr>
              <a:buSzPts val="2400"/>
              <a:buNone/>
            </a:pPr>
            <a:r>
              <a:rPr lang="en-US" sz="2400">
                <a:latin typeface="Helvetica Neue Light"/>
                <a:ea typeface="Helvetica Neue Light"/>
                <a:cs typeface="Helvetica Neue Light"/>
                <a:sym typeface="Helvetica Neue Light"/>
              </a:rPr>
              <a:t>Second highest absorption at 550, and then 580</a:t>
            </a:r>
            <a:endParaRPr/>
          </a:p>
          <a:p>
            <a:pPr marL="457200" lvl="1" indent="0" algn="l" rtl="0">
              <a:lnSpc>
                <a:spcPct val="90000"/>
              </a:lnSpc>
              <a:spcBef>
                <a:spcPts val="500"/>
              </a:spcBef>
              <a:spcAft>
                <a:spcPts val="0"/>
              </a:spcAft>
              <a:buClr>
                <a:srgbClr val="13343B"/>
              </a:buClr>
              <a:buSzPts val="1800"/>
              <a:buNone/>
            </a:pPr>
            <a:r>
              <a:rPr lang="en-US" sz="1800" u="none" strike="noStrike">
                <a:solidFill>
                  <a:srgbClr val="13343B"/>
                </a:solidFill>
                <a:latin typeface="Helvetica Neue Light"/>
                <a:ea typeface="Helvetica Neue Light"/>
                <a:cs typeface="Helvetica Neue Light"/>
                <a:sym typeface="Helvetica Neue Light"/>
              </a:rPr>
              <a:t>“Hemoglobin has a double peak absorption in the 550 nm and 580 nm wavelength range, which are referred to as the Q bands.</a:t>
            </a:r>
            <a:r>
              <a:rPr lang="en-US" sz="1800">
                <a:solidFill>
                  <a:srgbClr val="1155CC"/>
                </a:solidFill>
                <a:latin typeface="Helvetica Neue Light"/>
                <a:ea typeface="Helvetica Neue Light"/>
                <a:cs typeface="Helvetica Neue Light"/>
                <a:sym typeface="Helvetica Neue Light"/>
              </a:rPr>
              <a:t>”</a:t>
            </a:r>
            <a:endParaRPr/>
          </a:p>
          <a:p>
            <a:pPr marL="457200" lvl="1" indent="0" algn="l" rtl="0">
              <a:lnSpc>
                <a:spcPct val="90000"/>
              </a:lnSpc>
              <a:spcBef>
                <a:spcPts val="500"/>
              </a:spcBef>
              <a:spcAft>
                <a:spcPts val="0"/>
              </a:spcAft>
              <a:buClr>
                <a:srgbClr val="13343B"/>
              </a:buClr>
              <a:buSzPts val="1800"/>
              <a:buNone/>
            </a:pPr>
            <a:r>
              <a:rPr lang="en-US" sz="1800" u="none" strike="noStrike">
                <a:solidFill>
                  <a:srgbClr val="13343B"/>
                </a:solidFill>
                <a:latin typeface="Helvetica Neue Light"/>
                <a:ea typeface="Helvetica Neue Light"/>
                <a:cs typeface="Helvetica Neue Light"/>
                <a:sym typeface="Helvetica Neue Light"/>
              </a:rPr>
              <a:t>“The Q bands arise from electronic transitions within the porphyrin ring structure of the heme group in hemoglobin”</a:t>
            </a:r>
            <a:endParaRPr sz="1800" u="none" strike="noStrike">
              <a:solidFill>
                <a:srgbClr val="1155CC"/>
              </a:solidFill>
              <a:latin typeface="Helvetica Neue Light"/>
              <a:ea typeface="Helvetica Neue Light"/>
              <a:cs typeface="Helvetica Neue Light"/>
              <a:sym typeface="Helvetica Neue Light"/>
            </a:endParaRPr>
          </a:p>
          <a:p>
            <a:pPr marL="457200" lvl="1" indent="0" algn="l" rtl="0">
              <a:lnSpc>
                <a:spcPct val="90000"/>
              </a:lnSpc>
              <a:spcBef>
                <a:spcPts val="500"/>
              </a:spcBef>
              <a:spcAft>
                <a:spcPts val="0"/>
              </a:spcAft>
              <a:buClr>
                <a:srgbClr val="13343B"/>
              </a:buClr>
              <a:buSzPts val="1800"/>
              <a:buNone/>
            </a:pPr>
            <a:r>
              <a:rPr lang="en-US" sz="1800" u="none" strike="noStrike">
                <a:solidFill>
                  <a:srgbClr val="13343B"/>
                </a:solidFill>
                <a:latin typeface="Helvetica Neue Light"/>
                <a:ea typeface="Helvetica Neue Light"/>
                <a:cs typeface="Helvetica Neue Light"/>
                <a:sym typeface="Helvetica Neue Light"/>
              </a:rPr>
              <a:t>“The exact wavelengths and intensity of the Q bands can be influenced by factors like the oxygenation state and pH of the hemoglobin environment.”</a:t>
            </a:r>
            <a:endParaRPr/>
          </a:p>
          <a:p>
            <a:pPr marL="457200" lvl="1" indent="0" algn="l" rtl="0">
              <a:lnSpc>
                <a:spcPct val="90000"/>
              </a:lnSpc>
              <a:spcBef>
                <a:spcPts val="500"/>
              </a:spcBef>
              <a:spcAft>
                <a:spcPts val="0"/>
              </a:spcAft>
              <a:buClr>
                <a:srgbClr val="13343B"/>
              </a:buClr>
              <a:buSzPts val="1800"/>
              <a:buNone/>
            </a:pPr>
            <a:r>
              <a:rPr lang="en-US" sz="1800">
                <a:solidFill>
                  <a:srgbClr val="13343B"/>
                </a:solidFill>
                <a:latin typeface="Helvetica Neue Light"/>
                <a:ea typeface="Helvetica Neue Light"/>
                <a:cs typeface="Helvetica Neue Light"/>
                <a:sym typeface="Helvetica Neue Light"/>
              </a:rPr>
              <a:t>Should see valleys at 540 and 550</a:t>
            </a:r>
            <a:endParaRPr sz="1800" u="none" strike="noStrike">
              <a:solidFill>
                <a:srgbClr val="13343B"/>
              </a:solidFill>
              <a:latin typeface="Helvetica Neue Light"/>
              <a:ea typeface="Helvetica Neue Light"/>
              <a:cs typeface="Helvetica Neue Light"/>
              <a:sym typeface="Helvetica Neue Light"/>
            </a:endParaRPr>
          </a:p>
          <a:p>
            <a:pPr marL="0" lvl="0" indent="0" algn="l" rtl="0">
              <a:lnSpc>
                <a:spcPct val="90000"/>
              </a:lnSpc>
              <a:spcBef>
                <a:spcPts val="1000"/>
              </a:spcBef>
              <a:spcAft>
                <a:spcPts val="0"/>
              </a:spcAft>
              <a:buClr>
                <a:schemeClr val="dk1"/>
              </a:buClr>
              <a:buSzPts val="2400"/>
              <a:buNone/>
            </a:pPr>
            <a:r>
              <a:rPr lang="en-US" sz="2400">
                <a:latin typeface="Helvetica Neue Light"/>
                <a:ea typeface="Helvetica Neue Light"/>
                <a:cs typeface="Helvetica Neue Light"/>
                <a:sym typeface="Helvetica Neue Light"/>
              </a:rPr>
              <a:t>Maximum emission for FAD at 550 nm</a:t>
            </a:r>
            <a:endParaRPr/>
          </a:p>
          <a:p>
            <a:pPr marL="457200" lvl="1" indent="0" algn="l" rtl="0">
              <a:lnSpc>
                <a:spcPct val="90000"/>
              </a:lnSpc>
              <a:spcBef>
                <a:spcPts val="500"/>
              </a:spcBef>
              <a:spcAft>
                <a:spcPts val="0"/>
              </a:spcAft>
              <a:buClr>
                <a:schemeClr val="dk1"/>
              </a:buClr>
              <a:buSzPts val="1900"/>
              <a:buNone/>
            </a:pPr>
            <a:r>
              <a:rPr lang="en-US" sz="1900">
                <a:latin typeface="Helvetica Neue Light"/>
                <a:ea typeface="Helvetica Neue Light"/>
                <a:cs typeface="Helvetica Neue Light"/>
                <a:sym typeface="Helvetica Neue Light"/>
              </a:rPr>
              <a:t>Fluorescence should be higher at 550 nm for 450 nm excitation light than for 405 of 415 nm light</a:t>
            </a:r>
            <a:endParaRPr/>
          </a:p>
          <a:p>
            <a:pPr marL="0" lvl="0" indent="0" algn="l" rtl="0">
              <a:lnSpc>
                <a:spcPct val="90000"/>
              </a:lnSpc>
              <a:spcBef>
                <a:spcPts val="1000"/>
              </a:spcBef>
              <a:spcAft>
                <a:spcPts val="0"/>
              </a:spcAft>
              <a:buClr>
                <a:schemeClr val="dk1"/>
              </a:buClr>
              <a:buSzPts val="2400"/>
              <a:buNone/>
            </a:pPr>
            <a:endParaRPr sz="2400">
              <a:latin typeface="Helvetica Neue Light"/>
              <a:ea typeface="Helvetica Neue Light"/>
              <a:cs typeface="Helvetica Neue Light"/>
              <a:sym typeface="Helvetica Neue Light"/>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54"/>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2" name="Google Shape;372;p54">
            <a:extLst>
              <a:ext uri="{FF2B5EF4-FFF2-40B4-BE49-F238E27FC236}">
                <a16:creationId xmlns:a16="http://schemas.microsoft.com/office/drawing/2014/main" id="{E9DBD4E5-81D5-9175-5613-84D97CF632BA}"/>
              </a:ext>
            </a:extLst>
          </p:cNvPr>
          <p:cNvSpPr txBox="1"/>
          <p:nvPr/>
        </p:nvSpPr>
        <p:spPr>
          <a:xfrm>
            <a:off x="9287408" y="1046651"/>
            <a:ext cx="25941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We do not see porphyrin fluorescence signature in lower lip measurements</a:t>
            </a:r>
            <a:endParaRPr dirty="0"/>
          </a:p>
        </p:txBody>
      </p:sp>
      <p:sp>
        <p:nvSpPr>
          <p:cNvPr id="3" name="Google Shape;372;p54">
            <a:extLst>
              <a:ext uri="{FF2B5EF4-FFF2-40B4-BE49-F238E27FC236}">
                <a16:creationId xmlns:a16="http://schemas.microsoft.com/office/drawing/2014/main" id="{0A39CF91-AB70-6821-5A06-EC945EAE85C5}"/>
              </a:ext>
            </a:extLst>
          </p:cNvPr>
          <p:cNvSpPr txBox="1"/>
          <p:nvPr/>
        </p:nvSpPr>
        <p:spPr>
          <a:xfrm>
            <a:off x="183841" y="762000"/>
            <a:ext cx="2594113" cy="203128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Calibri"/>
                <a:ea typeface="Calibri"/>
                <a:cs typeface="Calibri"/>
                <a:sym typeface="Calibri"/>
              </a:rPr>
              <a:t>Interesting that we see shift in peak fluorescence, but not change in dips where we expect light absorption by blood – this is wha</a:t>
            </a:r>
            <a:r>
              <a:rPr lang="en-US" sz="1800" dirty="0">
                <a:solidFill>
                  <a:schemeClr val="dk1"/>
                </a:solidFill>
                <a:latin typeface="Calibri"/>
                <a:ea typeface="Calibri"/>
                <a:cs typeface="Calibri"/>
                <a:sym typeface="Calibri"/>
              </a:rPr>
              <a:t>t we would expect</a:t>
            </a:r>
            <a:endParaRPr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pic>
        <p:nvPicPr>
          <p:cNvPr id="377" name="Google Shape;377;p55"/>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378" name="Google Shape;378;p55"/>
          <p:cNvSpPr txBox="1"/>
          <p:nvPr/>
        </p:nvSpPr>
        <p:spPr>
          <a:xfrm>
            <a:off x="9352722" y="1093304"/>
            <a:ext cx="25941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do see porphyrin fluorescence signature in tongue measurements</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pic>
        <p:nvPicPr>
          <p:cNvPr id="383" name="Google Shape;383;p56"/>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pic>
        <p:nvPicPr>
          <p:cNvPr id="388" name="Google Shape;388;p57"/>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389" name="Google Shape;389;p57"/>
          <p:cNvSpPr txBox="1"/>
          <p:nvPr/>
        </p:nvSpPr>
        <p:spPr>
          <a:xfrm>
            <a:off x="9352722" y="1093304"/>
            <a:ext cx="25941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do not see porphyrin fluorescence signature in lower lip measurements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ToDo</a:t>
            </a:r>
            <a:endParaRPr/>
          </a:p>
        </p:txBody>
      </p:sp>
      <p:sp>
        <p:nvSpPr>
          <p:cNvPr id="107" name="Google Shape;10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lnSpc>
                <a:spcPct val="90000"/>
              </a:lnSpc>
              <a:spcBef>
                <a:spcPts val="0"/>
              </a:spcBef>
              <a:spcAft>
                <a:spcPts val="0"/>
              </a:spcAft>
              <a:buClr>
                <a:schemeClr val="dk1"/>
              </a:buClr>
              <a:buSzPct val="100000"/>
              <a:buNone/>
            </a:pPr>
            <a:r>
              <a:rPr lang="en-US" dirty="0"/>
              <a:t>Purpose: demonstrate that we are measuring tissue fluorescence</a:t>
            </a:r>
            <a:endParaRPr dirty="0"/>
          </a:p>
          <a:p>
            <a:pPr marL="228600" lvl="0" indent="-228600" algn="l" rtl="0">
              <a:lnSpc>
                <a:spcPct val="90000"/>
              </a:lnSpc>
              <a:spcBef>
                <a:spcPts val="1000"/>
              </a:spcBef>
              <a:spcAft>
                <a:spcPts val="0"/>
              </a:spcAft>
              <a:buClr>
                <a:schemeClr val="dk1"/>
              </a:buClr>
              <a:buSzPct val="100000"/>
              <a:buChar char="•"/>
            </a:pPr>
            <a:r>
              <a:rPr lang="en-US" dirty="0"/>
              <a:t>Fluorescence linearity</a:t>
            </a:r>
            <a:endParaRPr dirty="0"/>
          </a:p>
          <a:p>
            <a:pPr marL="685800" lvl="1" indent="-228600" algn="l" rtl="0">
              <a:lnSpc>
                <a:spcPct val="90000"/>
              </a:lnSpc>
              <a:spcBef>
                <a:spcPts val="500"/>
              </a:spcBef>
              <a:spcAft>
                <a:spcPts val="0"/>
              </a:spcAft>
              <a:buClr>
                <a:schemeClr val="dk1"/>
              </a:buClr>
              <a:buSzPct val="100000"/>
              <a:buChar char="•"/>
            </a:pPr>
            <a:r>
              <a:rPr lang="en-US" dirty="0"/>
              <a:t>For each of the linearity plots, measure the light that passes through the 450 nm </a:t>
            </a:r>
            <a:r>
              <a:rPr lang="en-US" dirty="0" err="1"/>
              <a:t>longpass</a:t>
            </a:r>
            <a:r>
              <a:rPr lang="en-US" dirty="0"/>
              <a:t> filter and multiply by tongue fluorescence to predict expected tongue reflectance</a:t>
            </a:r>
            <a:endParaRPr dirty="0"/>
          </a:p>
          <a:p>
            <a:pPr marL="685800" lvl="1" indent="-228600" algn="l" rtl="0">
              <a:lnSpc>
                <a:spcPct val="90000"/>
              </a:lnSpc>
              <a:spcBef>
                <a:spcPts val="500"/>
              </a:spcBef>
              <a:spcAft>
                <a:spcPts val="0"/>
              </a:spcAft>
              <a:buClr>
                <a:schemeClr val="dk1"/>
              </a:buClr>
              <a:buSzPct val="100000"/>
              <a:buChar char="•"/>
            </a:pPr>
            <a:r>
              <a:rPr lang="en-US" dirty="0"/>
              <a:t>For each of the linearity plots, plot expected tongue reflectance</a:t>
            </a:r>
            <a:endParaRPr dirty="0"/>
          </a:p>
          <a:p>
            <a:pPr marL="228600" lvl="0" indent="-228600" algn="l" rtl="0">
              <a:lnSpc>
                <a:spcPct val="90000"/>
              </a:lnSpc>
              <a:spcBef>
                <a:spcPts val="1000"/>
              </a:spcBef>
              <a:spcAft>
                <a:spcPts val="0"/>
              </a:spcAft>
              <a:buClr>
                <a:schemeClr val="dk1"/>
              </a:buClr>
              <a:buSzPct val="100000"/>
              <a:buChar char="•"/>
            </a:pPr>
            <a:r>
              <a:rPr lang="en-US" dirty="0"/>
              <a:t>Fluorescence photobleaching</a:t>
            </a:r>
            <a:endParaRPr dirty="0"/>
          </a:p>
          <a:p>
            <a:pPr marL="685800" lvl="1" indent="-228600" algn="l" rtl="0">
              <a:lnSpc>
                <a:spcPct val="90000"/>
              </a:lnSpc>
              <a:spcBef>
                <a:spcPts val="500"/>
              </a:spcBef>
              <a:spcAft>
                <a:spcPts val="0"/>
              </a:spcAft>
              <a:buClr>
                <a:schemeClr val="dk1"/>
              </a:buClr>
              <a:buSzPct val="100000"/>
              <a:buChar char="•"/>
            </a:pPr>
            <a:r>
              <a:rPr lang="en-US" dirty="0"/>
              <a:t>Illuminate with excitation light with constant intensity and make multiple measurements of tissue fluorescence.  Expect amplitude to decrease with each successive measurement</a:t>
            </a:r>
            <a:endParaRPr dirty="0"/>
          </a:p>
          <a:p>
            <a:pPr marL="685800" lvl="1" indent="-228600" algn="l" rtl="0">
              <a:lnSpc>
                <a:spcPct val="90000"/>
              </a:lnSpc>
              <a:spcBef>
                <a:spcPts val="500"/>
              </a:spcBef>
              <a:spcAft>
                <a:spcPts val="0"/>
              </a:spcAft>
              <a:buClr>
                <a:schemeClr val="dk1"/>
              </a:buClr>
              <a:buSzPct val="100000"/>
              <a:buChar char="•"/>
            </a:pPr>
            <a:r>
              <a:rPr lang="en-US" dirty="0"/>
              <a:t>Do this for excitation lights with different intensities. Expect effect of photobleaching to be bigger for higher intensities</a:t>
            </a:r>
            <a:endParaRPr dirty="0"/>
          </a:p>
          <a:p>
            <a:pPr marL="228600" lvl="0" indent="-228600" algn="l" rtl="0">
              <a:lnSpc>
                <a:spcPct val="90000"/>
              </a:lnSpc>
              <a:spcBef>
                <a:spcPts val="1000"/>
              </a:spcBef>
              <a:spcAft>
                <a:spcPts val="0"/>
              </a:spcAft>
              <a:buClr>
                <a:schemeClr val="dk1"/>
              </a:buClr>
              <a:buSzPct val="100000"/>
              <a:buChar char="•"/>
            </a:pPr>
            <a:r>
              <a:rPr lang="en-US" dirty="0"/>
              <a:t>Calibration </a:t>
            </a:r>
            <a:endParaRPr dirty="0"/>
          </a:p>
          <a:p>
            <a:pPr marL="685800" lvl="1" indent="-228600" algn="l" rtl="0">
              <a:lnSpc>
                <a:spcPct val="90000"/>
              </a:lnSpc>
              <a:spcBef>
                <a:spcPts val="500"/>
              </a:spcBef>
              <a:spcAft>
                <a:spcPts val="0"/>
              </a:spcAft>
              <a:buClr>
                <a:schemeClr val="dk1"/>
              </a:buClr>
              <a:buSzPct val="100000"/>
              <a:buChar char="•"/>
            </a:pPr>
            <a:r>
              <a:rPr lang="en-US" dirty="0"/>
              <a:t>For all plots of tissue fluorescence, always measure excitation light intensity in the same experiment (for calibration purposes) and always plot the expected tissue reflectance with the measured tissue fluorescence</a:t>
            </a:r>
            <a:endParaRPr dirty="0"/>
          </a:p>
          <a:p>
            <a:pPr marL="228600" lvl="0" indent="-77470" algn="l" rtl="0">
              <a:lnSpc>
                <a:spcPct val="90000"/>
              </a:lnSpc>
              <a:spcBef>
                <a:spcPts val="1000"/>
              </a:spcBef>
              <a:spcAft>
                <a:spcPts val="0"/>
              </a:spcAft>
              <a:buClr>
                <a:schemeClr val="dk1"/>
              </a:buClr>
              <a:buSzPct val="100000"/>
              <a:buNone/>
            </a:pPr>
            <a:endParaRPr dirty="0"/>
          </a:p>
          <a:p>
            <a:pPr marL="228600" lvl="0" indent="-77470" algn="l" rtl="0">
              <a:lnSpc>
                <a:spcPct val="90000"/>
              </a:lnSpc>
              <a:spcBef>
                <a:spcPts val="1000"/>
              </a:spcBef>
              <a:spcAft>
                <a:spcPts val="0"/>
              </a:spcAft>
              <a:buClr>
                <a:schemeClr val="dk1"/>
              </a:buClr>
              <a:buSzPct val="100000"/>
              <a:buNone/>
            </a:pPr>
            <a:endParaRPr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pic>
        <p:nvPicPr>
          <p:cNvPr id="394" name="Google Shape;394;p58"/>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395" name="Google Shape;395;p58"/>
          <p:cNvSpPr txBox="1"/>
          <p:nvPr/>
        </p:nvSpPr>
        <p:spPr>
          <a:xfrm>
            <a:off x="9352722" y="1093304"/>
            <a:ext cx="25941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do see porphyrin fluorescence signature in tongue measurements</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pic>
        <p:nvPicPr>
          <p:cNvPr id="400" name="Google Shape;400;p59"/>
          <p:cNvPicPr preferRelativeResize="0"/>
          <p:nvPr/>
        </p:nvPicPr>
        <p:blipFill rotWithShape="1">
          <a:blip r:embed="rId3">
            <a:alphaModFix/>
          </a:blip>
          <a:srcRect/>
          <a:stretch/>
        </p:blipFill>
        <p:spPr>
          <a:xfrm>
            <a:off x="2540000" y="762000"/>
            <a:ext cx="7112000" cy="53340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pic>
        <p:nvPicPr>
          <p:cNvPr id="405" name="Google Shape;405;p60"/>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406" name="Google Shape;406;p60"/>
          <p:cNvSpPr txBox="1"/>
          <p:nvPr/>
        </p:nvSpPr>
        <p:spPr>
          <a:xfrm>
            <a:off x="9352722" y="1093304"/>
            <a:ext cx="25941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do not see porphyrin fluorescence signature in lower lip measurements</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pic>
        <p:nvPicPr>
          <p:cNvPr id="411" name="Google Shape;411;p61"/>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412" name="Google Shape;412;p61"/>
          <p:cNvSpPr txBox="1"/>
          <p:nvPr/>
        </p:nvSpPr>
        <p:spPr>
          <a:xfrm>
            <a:off x="9352722" y="1093304"/>
            <a:ext cx="25941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do see porphyrin fluorescence signature in tongue measurements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pic>
        <p:nvPicPr>
          <p:cNvPr id="417" name="Google Shape;417;p62"/>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418" name="Google Shape;418;p62"/>
          <p:cNvSpPr txBox="1"/>
          <p:nvPr/>
        </p:nvSpPr>
        <p:spPr>
          <a:xfrm>
            <a:off x="128106" y="871330"/>
            <a:ext cx="2411894"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TODO: replot with absolute and not normalized amplitude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Should see that peak emission at 675 is higher for 405 nm light than for 415 and 450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9" name="Google Shape;419;p62"/>
          <p:cNvSpPr txBox="1"/>
          <p:nvPr/>
        </p:nvSpPr>
        <p:spPr>
          <a:xfrm>
            <a:off x="9273210" y="993913"/>
            <a:ext cx="2812774"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Note that the “chlorophyll” fluorescence signature is not present always.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JF and BAW, the signature is only present when measurements were made after eating salad for lunch</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pic>
        <p:nvPicPr>
          <p:cNvPr id="424" name="Google Shape;424;p63"/>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425" name="Google Shape;425;p63"/>
          <p:cNvSpPr txBox="1"/>
          <p:nvPr/>
        </p:nvSpPr>
        <p:spPr>
          <a:xfrm>
            <a:off x="9352722" y="1093304"/>
            <a:ext cx="25941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do not see porphyrin fluorescence signature in lower lip measurements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pic>
        <p:nvPicPr>
          <p:cNvPr id="430" name="Google Shape;430;p64"/>
          <p:cNvPicPr preferRelativeResize="0"/>
          <p:nvPr/>
        </p:nvPicPr>
        <p:blipFill rotWithShape="1">
          <a:blip r:embed="rId3">
            <a:alphaModFix/>
          </a:blip>
          <a:srcRect/>
          <a:stretch/>
        </p:blipFill>
        <p:spPr>
          <a:xfrm>
            <a:off x="2540000" y="737286"/>
            <a:ext cx="7112000" cy="5334000"/>
          </a:xfrm>
          <a:prstGeom prst="rect">
            <a:avLst/>
          </a:prstGeom>
          <a:noFill/>
          <a:ln>
            <a:noFill/>
          </a:ln>
        </p:spPr>
      </p:pic>
      <p:sp>
        <p:nvSpPr>
          <p:cNvPr id="431" name="Google Shape;431;p64"/>
          <p:cNvSpPr txBox="1"/>
          <p:nvPr/>
        </p:nvSpPr>
        <p:spPr>
          <a:xfrm>
            <a:off x="9352722" y="1093304"/>
            <a:ext cx="2594113"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We do see porphyrin fluorescence signature in tongue measurements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pic>
        <p:nvPicPr>
          <p:cNvPr id="436" name="Google Shape;436;p65"/>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437" name="Google Shape;437;p65"/>
          <p:cNvSpPr txBox="1"/>
          <p:nvPr/>
        </p:nvSpPr>
        <p:spPr>
          <a:xfrm>
            <a:off x="9273210" y="993913"/>
            <a:ext cx="2812774"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Note that the “chlorophyll” fluorescence signature is not present always.</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For JF and BAW, the signature is only present when measurements were made after eating salad for lunch</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8" name="Google Shape;438;p65"/>
          <p:cNvSpPr txBox="1"/>
          <p:nvPr/>
        </p:nvSpPr>
        <p:spPr>
          <a:xfrm>
            <a:off x="128106" y="871330"/>
            <a:ext cx="2411894" cy="286232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TODO: replot with absolute and not normalized amplitude</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Should see that peak emission at 675 is higher for 405 nm light than for 415 and 450</a:t>
            </a:r>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pic>
        <p:nvPicPr>
          <p:cNvPr id="443" name="Google Shape;443;p66"/>
          <p:cNvPicPr preferRelativeResize="0"/>
          <p:nvPr/>
        </p:nvPicPr>
        <p:blipFill rotWithShape="1">
          <a:blip r:embed="rId3">
            <a:alphaModFix/>
          </a:blip>
          <a:srcRect/>
          <a:stretch/>
        </p:blipFill>
        <p:spPr>
          <a:xfrm>
            <a:off x="3013333" y="1046900"/>
            <a:ext cx="6365447" cy="4774085"/>
          </a:xfrm>
          <a:prstGeom prst="rect">
            <a:avLst/>
          </a:prstGeom>
          <a:noFill/>
          <a:ln>
            <a:noFill/>
          </a:ln>
        </p:spPr>
      </p:pic>
      <p:sp>
        <p:nvSpPr>
          <p:cNvPr id="444" name="Google Shape;444;p66"/>
          <p:cNvSpPr txBox="1"/>
          <p:nvPr/>
        </p:nvSpPr>
        <p:spPr>
          <a:xfrm>
            <a:off x="9178667" y="1396313"/>
            <a:ext cx="2545491"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Measurements of lettuce from salad JF’s salad</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pic>
        <p:nvPicPr>
          <p:cNvPr id="449" name="Google Shape;449;p67"/>
          <p:cNvPicPr preferRelativeResize="0"/>
          <p:nvPr/>
        </p:nvPicPr>
        <p:blipFill rotWithShape="1">
          <a:blip r:embed="rId3">
            <a:alphaModFix/>
          </a:blip>
          <a:srcRect/>
          <a:stretch/>
        </p:blipFill>
        <p:spPr>
          <a:xfrm>
            <a:off x="2540000" y="762000"/>
            <a:ext cx="7112000" cy="5334000"/>
          </a:xfrm>
          <a:prstGeom prst="rect">
            <a:avLst/>
          </a:prstGeom>
          <a:noFill/>
          <a:ln>
            <a:noFill/>
          </a:ln>
        </p:spPr>
      </p:pic>
      <p:sp>
        <p:nvSpPr>
          <p:cNvPr id="450" name="Google Shape;450;p67"/>
          <p:cNvSpPr txBox="1"/>
          <p:nvPr/>
        </p:nvSpPr>
        <p:spPr>
          <a:xfrm>
            <a:off x="4880113" y="1361661"/>
            <a:ext cx="136166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3B3CC0"/>
                </a:solidFill>
                <a:latin typeface="Calibri"/>
                <a:ea typeface="Calibri"/>
                <a:cs typeface="Calibri"/>
                <a:sym typeface="Calibri"/>
              </a:rPr>
              <a:t>Chlorophyll excitation</a:t>
            </a:r>
            <a:endParaRPr/>
          </a:p>
        </p:txBody>
      </p:sp>
      <p:sp>
        <p:nvSpPr>
          <p:cNvPr id="451" name="Google Shape;451;p67"/>
          <p:cNvSpPr txBox="1"/>
          <p:nvPr/>
        </p:nvSpPr>
        <p:spPr>
          <a:xfrm>
            <a:off x="7785653" y="1341783"/>
            <a:ext cx="1030356"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400">
                <a:solidFill>
                  <a:srgbClr val="00B050"/>
                </a:solidFill>
                <a:latin typeface="Calibri"/>
                <a:ea typeface="Calibri"/>
                <a:cs typeface="Calibri"/>
                <a:sym typeface="Calibri"/>
              </a:rPr>
              <a:t>Chlorophyll emission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863DE-B428-2371-F85A-1CE1FFA4204B}"/>
              </a:ext>
            </a:extLst>
          </p:cNvPr>
          <p:cNvSpPr>
            <a:spLocks noGrp="1"/>
          </p:cNvSpPr>
          <p:nvPr>
            <p:ph type="title"/>
          </p:nvPr>
        </p:nvSpPr>
        <p:spPr/>
        <p:txBody>
          <a:bodyPr>
            <a:normAutofit/>
          </a:bodyPr>
          <a:lstStyle/>
          <a:p>
            <a:r>
              <a:rPr lang="en-US" sz="3600" dirty="0">
                <a:latin typeface="Helvetica Neue Light" panose="02000403000000020004" pitchFamily="2" charset="0"/>
                <a:ea typeface="Helvetica Neue Light" panose="02000403000000020004" pitchFamily="2" charset="0"/>
              </a:rPr>
              <a:t>1. What are the possible sources of fluorescence?</a:t>
            </a:r>
          </a:p>
        </p:txBody>
      </p:sp>
      <p:sp>
        <p:nvSpPr>
          <p:cNvPr id="3" name="Text Placeholder 2">
            <a:extLst>
              <a:ext uri="{FF2B5EF4-FFF2-40B4-BE49-F238E27FC236}">
                <a16:creationId xmlns:a16="http://schemas.microsoft.com/office/drawing/2014/main" id="{CDD4BAED-FE39-5EE9-0979-EE258D17C776}"/>
              </a:ext>
            </a:extLst>
          </p:cNvPr>
          <p:cNvSpPr>
            <a:spLocks noGrp="1"/>
          </p:cNvSpPr>
          <p:nvPr>
            <p:ph type="body" idx="1"/>
          </p:nvPr>
        </p:nvSpPr>
        <p:spPr/>
        <p:txBody>
          <a:bodyPr>
            <a:normAutofit lnSpcReduction="10000"/>
          </a:bodyPr>
          <a:lstStyle/>
          <a:p>
            <a:pPr marL="628650" indent="-514350">
              <a:buFont typeface="+mj-lt"/>
              <a:buAutoNum type="arabicPeriod"/>
            </a:pPr>
            <a:r>
              <a:rPr lang="en-US" sz="2400" dirty="0">
                <a:latin typeface="Helvetica Neue Light" panose="02000403000000020004" pitchFamily="2" charset="0"/>
                <a:ea typeface="Helvetica Neue Light" panose="02000403000000020004" pitchFamily="2" charset="0"/>
              </a:rPr>
              <a:t>Using </a:t>
            </a:r>
            <a:r>
              <a:rPr lang="en-US" sz="2400" dirty="0" err="1">
                <a:latin typeface="Helvetica Neue Light" panose="02000403000000020004" pitchFamily="2" charset="0"/>
                <a:ea typeface="Helvetica Neue Light" panose="02000403000000020004" pitchFamily="2" charset="0"/>
              </a:rPr>
              <a:t>nnmf</a:t>
            </a:r>
            <a:r>
              <a:rPr lang="en-US" sz="2400" dirty="0">
                <a:latin typeface="Helvetica Neue Light" panose="02000403000000020004" pitchFamily="2" charset="0"/>
                <a:ea typeface="Helvetica Neue Light" panose="02000403000000020004" pitchFamily="2" charset="0"/>
              </a:rPr>
              <a:t> (non-negative matrix factorization), we can identify at least two spectral components. Bulk tissue fluorescence and porphyrins (chlorophyll after eating a salad). Porphyrins (and chlorophyll) were only measured on the tongue and not on the lower lip</a:t>
            </a:r>
            <a:br>
              <a:rPr lang="en-US" sz="2400" dirty="0">
                <a:latin typeface="Helvetica Neue Light" panose="02000403000000020004" pitchFamily="2" charset="0"/>
                <a:ea typeface="Helvetica Neue Light" panose="02000403000000020004" pitchFamily="2" charset="0"/>
              </a:rPr>
            </a:br>
            <a:endParaRPr lang="en-US" sz="2400" dirty="0">
              <a:latin typeface="Helvetica Neue Light" panose="02000403000000020004" pitchFamily="2" charset="0"/>
              <a:ea typeface="Helvetica Neue Light" panose="02000403000000020004" pitchFamily="2" charset="0"/>
            </a:endParaRPr>
          </a:p>
          <a:p>
            <a:pPr marL="628650" indent="-514350">
              <a:buFont typeface="+mj-lt"/>
              <a:buAutoNum type="arabicPeriod"/>
            </a:pPr>
            <a:r>
              <a:rPr lang="en-US" sz="2400" dirty="0">
                <a:latin typeface="Helvetica Neue Light" panose="02000403000000020004" pitchFamily="2" charset="0"/>
                <a:ea typeface="Helvetica Neue Light" panose="02000403000000020004" pitchFamily="2" charset="0"/>
              </a:rPr>
              <a:t>Create a linear model to predict bulk tissue fluorescence as weighted combinations of FAD, collagen, and keratin</a:t>
            </a:r>
            <a:br>
              <a:rPr lang="en-US" sz="2400" dirty="0">
                <a:latin typeface="Helvetica Neue Light" panose="02000403000000020004" pitchFamily="2" charset="0"/>
                <a:ea typeface="Helvetica Neue Light" panose="02000403000000020004" pitchFamily="2" charset="0"/>
              </a:rPr>
            </a:br>
            <a:endParaRPr lang="en-US" sz="2400" dirty="0">
              <a:latin typeface="Helvetica Neue Light" panose="02000403000000020004" pitchFamily="2" charset="0"/>
              <a:ea typeface="Helvetica Neue Light" panose="02000403000000020004" pitchFamily="2" charset="0"/>
            </a:endParaRPr>
          </a:p>
          <a:p>
            <a:pPr marL="628650" indent="-514350">
              <a:buFont typeface="+mj-lt"/>
              <a:buAutoNum type="arabicPeriod"/>
            </a:pPr>
            <a:r>
              <a:rPr lang="en-US" sz="2400" dirty="0">
                <a:latin typeface="Helvetica Neue Light" panose="02000403000000020004" pitchFamily="2" charset="0"/>
                <a:ea typeface="Helvetica Neue Light" panose="02000403000000020004" pitchFamily="2" charset="0"/>
              </a:rPr>
              <a:t>Make predictions </a:t>
            </a:r>
            <a:r>
              <a:rPr lang="en-US" sz="2400" dirty="0" err="1">
                <a:latin typeface="Helvetica Neue Light" panose="02000403000000020004" pitchFamily="2" charset="0"/>
                <a:ea typeface="Helvetica Neue Light" panose="02000403000000020004" pitchFamily="2" charset="0"/>
              </a:rPr>
              <a:t>fof</a:t>
            </a:r>
            <a:r>
              <a:rPr lang="en-US" sz="2400" dirty="0">
                <a:latin typeface="Helvetica Neue Light" panose="02000403000000020004" pitchFamily="2" charset="0"/>
                <a:ea typeface="Helvetica Neue Light" panose="02000403000000020004" pitchFamily="2" charset="0"/>
              </a:rPr>
              <a:t> 415, 450 and 520 nm excitation lights, such that weight on FAD should be highest for 450 excitation light</a:t>
            </a:r>
          </a:p>
          <a:p>
            <a:pPr marL="628650" indent="-514350">
              <a:buFont typeface="+mj-lt"/>
              <a:buAutoNum type="arabicPeriod"/>
            </a:pPr>
            <a:endParaRPr lang="en-US" sz="2400" dirty="0">
              <a:latin typeface="Helvetica Neue Light" panose="02000403000000020004" pitchFamily="2" charset="0"/>
              <a:ea typeface="Helvetica Neue Light" panose="02000403000000020004" pitchFamily="2" charset="0"/>
            </a:endParaRPr>
          </a:p>
          <a:p>
            <a:pPr marL="628650" indent="-514350">
              <a:buFont typeface="+mj-lt"/>
              <a:buAutoNum type="arabicPeriod"/>
            </a:pPr>
            <a:r>
              <a:rPr lang="en-US" sz="2400" dirty="0">
                <a:latin typeface="Helvetica Neue Light" panose="02000403000000020004" pitchFamily="2" charset="0"/>
                <a:ea typeface="Helvetica Neue Light" panose="02000403000000020004" pitchFamily="2" charset="0"/>
              </a:rPr>
              <a:t>Also need to account for the absorbance of emitted light by blood</a:t>
            </a:r>
          </a:p>
          <a:p>
            <a:endParaRPr lang="en-US" dirty="0"/>
          </a:p>
        </p:txBody>
      </p:sp>
    </p:spTree>
    <p:extLst>
      <p:ext uri="{BB962C8B-B14F-4D97-AF65-F5344CB8AC3E}">
        <p14:creationId xmlns:p14="http://schemas.microsoft.com/office/powerpoint/2010/main" val="152012896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pic>
        <p:nvPicPr>
          <p:cNvPr id="456" name="Google Shape;456;p68"/>
          <p:cNvPicPr preferRelativeResize="0"/>
          <p:nvPr/>
        </p:nvPicPr>
        <p:blipFill rotWithShape="1">
          <a:blip r:embed="rId3">
            <a:alphaModFix/>
          </a:blip>
          <a:srcRect/>
          <a:stretch/>
        </p:blipFill>
        <p:spPr>
          <a:xfrm>
            <a:off x="3013333" y="1046900"/>
            <a:ext cx="6365446" cy="476420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pic>
        <p:nvPicPr>
          <p:cNvPr id="461" name="Google Shape;461;p69"/>
          <p:cNvPicPr preferRelativeResize="0"/>
          <p:nvPr/>
        </p:nvPicPr>
        <p:blipFill rotWithShape="1">
          <a:blip r:embed="rId3">
            <a:alphaModFix/>
          </a:blip>
          <a:srcRect/>
          <a:stretch/>
        </p:blipFill>
        <p:spPr>
          <a:xfrm>
            <a:off x="3012131" y="1046900"/>
            <a:ext cx="6365446" cy="4764201"/>
          </a:xfrm>
          <a:prstGeom prst="rect">
            <a:avLst/>
          </a:prstGeom>
          <a:noFill/>
          <a:ln>
            <a:noFill/>
          </a:ln>
        </p:spPr>
      </p:pic>
      <p:sp>
        <p:nvSpPr>
          <p:cNvPr id="462" name="Google Shape;462;p69"/>
          <p:cNvSpPr txBox="1"/>
          <p:nvPr/>
        </p:nvSpPr>
        <p:spPr>
          <a:xfrm>
            <a:off x="9049586" y="1089946"/>
            <a:ext cx="296043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Chlorophyll fluorescence is present after lunch and higher amplitude than other sources</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E7F3-BF8C-48C6-8411-D9A40B6DB974}"/>
              </a:ext>
            </a:extLst>
          </p:cNvPr>
          <p:cNvSpPr>
            <a:spLocks noGrp="1"/>
          </p:cNvSpPr>
          <p:nvPr>
            <p:ph type="title"/>
          </p:nvPr>
        </p:nvSpPr>
        <p:spPr/>
        <p:txBody>
          <a:bodyPr/>
          <a:lstStyle/>
          <a:p>
            <a:endParaRPr lang="en-US" dirty="0"/>
          </a:p>
        </p:txBody>
      </p:sp>
      <p:sp>
        <p:nvSpPr>
          <p:cNvPr id="3" name="Text Placeholder 2">
            <a:extLst>
              <a:ext uri="{FF2B5EF4-FFF2-40B4-BE49-F238E27FC236}">
                <a16:creationId xmlns:a16="http://schemas.microsoft.com/office/drawing/2014/main" id="{7F2838C8-FE8F-8F2C-1AFE-8BBA379E80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018898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ToDo</a:t>
            </a:r>
            <a:endParaRPr/>
          </a:p>
        </p:txBody>
      </p:sp>
      <p:sp>
        <p:nvSpPr>
          <p:cNvPr id="113" name="Google Shape;113;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lnSpc>
                <a:spcPct val="90000"/>
              </a:lnSpc>
              <a:spcBef>
                <a:spcPts val="0"/>
              </a:spcBef>
              <a:spcAft>
                <a:spcPts val="0"/>
              </a:spcAft>
              <a:buClr>
                <a:schemeClr val="dk1"/>
              </a:buClr>
              <a:buSzPct val="100000"/>
              <a:buNone/>
            </a:pPr>
            <a:r>
              <a:rPr lang="en-US"/>
              <a:t>Purpose: test hypotheses about source of tissue fluorescence</a:t>
            </a:r>
            <a:endParaRPr/>
          </a:p>
          <a:p>
            <a:pPr marL="228600" lvl="0" indent="-228600" algn="l" rtl="0">
              <a:lnSpc>
                <a:spcPct val="90000"/>
              </a:lnSpc>
              <a:spcBef>
                <a:spcPts val="1000"/>
              </a:spcBef>
              <a:spcAft>
                <a:spcPts val="0"/>
              </a:spcAft>
              <a:buClr>
                <a:schemeClr val="dk1"/>
              </a:buClr>
              <a:buSzPct val="100000"/>
              <a:buChar char="•"/>
            </a:pPr>
            <a:r>
              <a:rPr lang="en-US"/>
              <a:t>Non-negative matrix factorization</a:t>
            </a:r>
            <a:endParaRPr/>
          </a:p>
          <a:p>
            <a:pPr marL="685800" lvl="1" indent="-228600" algn="l" rtl="0">
              <a:lnSpc>
                <a:spcPct val="90000"/>
              </a:lnSpc>
              <a:spcBef>
                <a:spcPts val="500"/>
              </a:spcBef>
              <a:spcAft>
                <a:spcPts val="0"/>
              </a:spcAft>
              <a:buClr>
                <a:schemeClr val="dk1"/>
              </a:buClr>
              <a:buSzPct val="100000"/>
              <a:buChar char="•"/>
            </a:pPr>
            <a:r>
              <a:rPr lang="en-US"/>
              <a:t>This has been done to some extent already</a:t>
            </a:r>
            <a:endParaRPr/>
          </a:p>
          <a:p>
            <a:pPr marL="685800" lvl="1" indent="-228600" algn="l" rtl="0">
              <a:lnSpc>
                <a:spcPct val="90000"/>
              </a:lnSpc>
              <a:spcBef>
                <a:spcPts val="500"/>
              </a:spcBef>
              <a:spcAft>
                <a:spcPts val="0"/>
              </a:spcAft>
              <a:buClr>
                <a:schemeClr val="dk1"/>
              </a:buClr>
              <a:buSzPct val="100000"/>
              <a:buChar char="•"/>
            </a:pPr>
            <a:r>
              <a:rPr lang="en-US"/>
              <a:t>Use nnmf as an analysis tool</a:t>
            </a:r>
            <a:endParaRPr/>
          </a:p>
          <a:p>
            <a:pPr marL="228600" lvl="0" indent="-228600" algn="l" rtl="0">
              <a:lnSpc>
                <a:spcPct val="90000"/>
              </a:lnSpc>
              <a:spcBef>
                <a:spcPts val="1000"/>
              </a:spcBef>
              <a:spcAft>
                <a:spcPts val="0"/>
              </a:spcAft>
              <a:buClr>
                <a:schemeClr val="dk1"/>
              </a:buClr>
              <a:buSzPct val="100000"/>
              <a:buChar char="•"/>
            </a:pPr>
            <a:r>
              <a:rPr lang="en-US"/>
              <a:t>Empirical measurements of fluorophores (powder form)</a:t>
            </a:r>
            <a:endParaRPr/>
          </a:p>
          <a:p>
            <a:pPr marL="685800" lvl="1" indent="-228600" algn="l" rtl="0">
              <a:lnSpc>
                <a:spcPct val="90000"/>
              </a:lnSpc>
              <a:spcBef>
                <a:spcPts val="500"/>
              </a:spcBef>
              <a:spcAft>
                <a:spcPts val="0"/>
              </a:spcAft>
              <a:buClr>
                <a:schemeClr val="dk1"/>
              </a:buClr>
              <a:buSzPct val="100000"/>
              <a:buChar char="•"/>
            </a:pPr>
            <a:r>
              <a:rPr lang="en-US"/>
              <a:t>For each excitation light (e.g. 405, 415 and 450), empirically measure spectral emissions of the fluorophores in powder form</a:t>
            </a:r>
            <a:endParaRPr/>
          </a:p>
          <a:p>
            <a:pPr marL="685800" lvl="1" indent="-228600" algn="l" rtl="0">
              <a:lnSpc>
                <a:spcPct val="90000"/>
              </a:lnSpc>
              <a:spcBef>
                <a:spcPts val="500"/>
              </a:spcBef>
              <a:spcAft>
                <a:spcPts val="0"/>
              </a:spcAft>
              <a:buClr>
                <a:schemeClr val="dk1"/>
              </a:buClr>
              <a:buSzPct val="100000"/>
              <a:buChar char="•"/>
            </a:pPr>
            <a:r>
              <a:rPr lang="en-US"/>
              <a:t>Use these as spectral basis functions, replacing nnmf factors</a:t>
            </a:r>
            <a:endParaRPr/>
          </a:p>
          <a:p>
            <a:pPr marL="228600" lvl="0" indent="-228600" algn="l" rtl="0">
              <a:lnSpc>
                <a:spcPct val="90000"/>
              </a:lnSpc>
              <a:spcBef>
                <a:spcPts val="1000"/>
              </a:spcBef>
              <a:spcAft>
                <a:spcPts val="0"/>
              </a:spcAft>
              <a:buClr>
                <a:schemeClr val="dk1"/>
              </a:buClr>
              <a:buSzPct val="100000"/>
              <a:buChar char="•"/>
            </a:pPr>
            <a:r>
              <a:rPr lang="en-US"/>
              <a:t>Empirical measurements of tissue fluorescence</a:t>
            </a:r>
            <a:endParaRPr/>
          </a:p>
          <a:p>
            <a:pPr marL="685800" lvl="1" indent="-228600" algn="l" rtl="0">
              <a:lnSpc>
                <a:spcPct val="90000"/>
              </a:lnSpc>
              <a:spcBef>
                <a:spcPts val="500"/>
              </a:spcBef>
              <a:spcAft>
                <a:spcPts val="0"/>
              </a:spcAft>
              <a:buClr>
                <a:schemeClr val="dk1"/>
              </a:buClr>
              <a:buSzPct val="100000"/>
              <a:buChar char="•"/>
            </a:pPr>
            <a:r>
              <a:rPr lang="en-US"/>
              <a:t>For each excitation light (e.g. 405, 415 and 450), empirically measure tissue fluorescence on tongue and lower lip (already did this)</a:t>
            </a:r>
            <a:endParaRPr/>
          </a:p>
          <a:p>
            <a:pPr marL="685800" lvl="1" indent="-228600" algn="l" rtl="0">
              <a:lnSpc>
                <a:spcPct val="90000"/>
              </a:lnSpc>
              <a:spcBef>
                <a:spcPts val="500"/>
              </a:spcBef>
              <a:spcAft>
                <a:spcPts val="0"/>
              </a:spcAft>
              <a:buClr>
                <a:schemeClr val="dk1"/>
              </a:buClr>
              <a:buSzPct val="100000"/>
              <a:buChar char="•"/>
            </a:pPr>
            <a:r>
              <a:rPr lang="en-US"/>
              <a:t>Determine if we can predict tissue fluorescence as weighted combination of spectral basis functions for fluorophores measured empirically for each light</a:t>
            </a:r>
            <a:endParaRPr/>
          </a:p>
          <a:p>
            <a:pPr marL="228600" lvl="0" indent="-64135" algn="l" rtl="0">
              <a:lnSpc>
                <a:spcPct val="90000"/>
              </a:lnSpc>
              <a:spcBef>
                <a:spcPts val="1000"/>
              </a:spcBef>
              <a:spcAft>
                <a:spcPts val="0"/>
              </a:spcAft>
              <a:buClr>
                <a:schemeClr val="dk1"/>
              </a:buClr>
              <a:buSzPct val="100000"/>
              <a:buNone/>
            </a:pP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4604</TotalTime>
  <Words>2069</Words>
  <Application>Microsoft Macintosh PowerPoint</Application>
  <PresentationFormat>Widescreen</PresentationFormat>
  <Paragraphs>193</Paragraphs>
  <Slides>83</Slides>
  <Notes>71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83</vt:i4>
      </vt:variant>
    </vt:vector>
  </HeadingPairs>
  <TitlesOfParts>
    <vt:vector size="90" baseType="lpstr">
      <vt:lpstr>Arial</vt:lpstr>
      <vt:lpstr>Roboto</vt:lpstr>
      <vt:lpstr>Helvetica Neue Light</vt:lpstr>
      <vt:lpstr>Calibri</vt:lpstr>
      <vt:lpstr>Helvetica Neue Light</vt:lpstr>
      <vt:lpstr>HELVETICA LIGHT</vt:lpstr>
      <vt:lpstr>Office Theme</vt:lpstr>
      <vt:lpstr>PowerPoint Presentation</vt:lpstr>
      <vt:lpstr>Outline</vt:lpstr>
      <vt:lpstr>Empirical observations</vt:lpstr>
      <vt:lpstr>Measurements to address these questions</vt:lpstr>
      <vt:lpstr>1. Are we measuring fluorescence?</vt:lpstr>
      <vt:lpstr>Linearity</vt:lpstr>
      <vt:lpstr>ToDo</vt:lpstr>
      <vt:lpstr>1. What are the possible sources of fluorescence?</vt:lpstr>
      <vt:lpstr>ToDo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Experiment to distinguish between quenching and photobleaching</vt:lpstr>
      <vt:lpstr>Quenching</vt:lpstr>
      <vt:lpstr>Reversibility:</vt:lpstr>
      <vt:lpstr>Time course</vt:lpstr>
      <vt:lpstr>PowerPoint Presentation</vt:lpstr>
      <vt:lpstr>Excitation intensity dependence:</vt:lpstr>
      <vt:lpstr>Spectral changes</vt:lpstr>
      <vt:lpstr>Excitation intensity dependence</vt:lpstr>
      <vt:lpstr>Fluorescence lifetime measurements:</vt:lpstr>
      <vt:lpstr>Recovery experiments: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Effect of excitation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Absorption of light by blood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Joyce Eileen Farrell</dc:creator>
  <cp:lastModifiedBy>Joyce Eileen Farrell</cp:lastModifiedBy>
  <cp:revision>3</cp:revision>
  <dcterms:created xsi:type="dcterms:W3CDTF">2024-05-05T00:38:50Z</dcterms:created>
  <dcterms:modified xsi:type="dcterms:W3CDTF">2024-09-19T21:26:22Z</dcterms:modified>
</cp:coreProperties>
</file>