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89" r:id="rId2"/>
    <p:sldId id="288" r:id="rId3"/>
    <p:sldId id="290" r:id="rId4"/>
    <p:sldId id="291" r:id="rId5"/>
    <p:sldId id="292" r:id="rId6"/>
    <p:sldId id="293" r:id="rId7"/>
    <p:sldId id="274" r:id="rId8"/>
    <p:sldId id="276" r:id="rId9"/>
    <p:sldId id="275" r:id="rId10"/>
    <p:sldId id="256" r:id="rId11"/>
    <p:sldId id="273" r:id="rId12"/>
    <p:sldId id="257" r:id="rId13"/>
    <p:sldId id="272" r:id="rId14"/>
    <p:sldId id="271" r:id="rId15"/>
    <p:sldId id="269" r:id="rId16"/>
    <p:sldId id="263" r:id="rId17"/>
    <p:sldId id="264" r:id="rId18"/>
    <p:sldId id="270" r:id="rId19"/>
    <p:sldId id="265" r:id="rId20"/>
    <p:sldId id="267" r:id="rId21"/>
    <p:sldId id="258" r:id="rId22"/>
    <p:sldId id="268" r:id="rId23"/>
    <p:sldId id="266" r:id="rId24"/>
    <p:sldId id="259" r:id="rId25"/>
    <p:sldId id="261" r:id="rId26"/>
    <p:sldId id="262" r:id="rId27"/>
    <p:sldId id="260" r:id="rId28"/>
    <p:sldId id="277" r:id="rId29"/>
    <p:sldId id="278" r:id="rId30"/>
    <p:sldId id="285" r:id="rId31"/>
    <p:sldId id="286" r:id="rId32"/>
    <p:sldId id="281" r:id="rId33"/>
    <p:sldId id="282" r:id="rId34"/>
    <p:sldId id="279" r:id="rId35"/>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0"/>
    <p:restoredTop sz="81096"/>
  </p:normalViewPr>
  <p:slideViewPr>
    <p:cSldViewPr snapToGrid="0">
      <p:cViewPr varScale="1">
        <p:scale>
          <a:sx n="102" d="100"/>
          <a:sy n="102"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0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42758-E2C5-474A-8B62-67C8B1282960}" type="datetimeFigureOut">
              <a:rPr lang="en-001" smtClean="0"/>
              <a:t>2/28/25</a:t>
            </a:fld>
            <a:endParaRPr lang="en-001"/>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01"/>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01"/>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B7DA7-5E77-3545-932D-C73406B07BBA}" type="slidenum">
              <a:rPr lang="en-001" smtClean="0"/>
              <a:t>‹#›</a:t>
            </a:fld>
            <a:endParaRPr lang="en-001"/>
          </a:p>
        </p:txBody>
      </p:sp>
    </p:spTree>
    <p:extLst>
      <p:ext uri="{BB962C8B-B14F-4D97-AF65-F5344CB8AC3E}">
        <p14:creationId xmlns:p14="http://schemas.microsoft.com/office/powerpoint/2010/main" val="337481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8013"/>
                </a:solidFill>
                <a:effectLst/>
                <a:latin typeface="Menlo" panose="020B0609030804020204" pitchFamily="49" charset="0"/>
              </a:rPr>
              <a:t>s_nmfAnalysis.m</a:t>
            </a:r>
            <a:endParaRPr lang="en-US" b="0" i="0" dirty="0">
              <a:effectLst/>
              <a:latin typeface="Menlo" panose="020B0609030804020204" pitchFamily="49" charset="0"/>
            </a:endParaRPr>
          </a:p>
          <a:p>
            <a:r>
              <a:rPr lang="en-US" dirty="0"/>
              <a:t>Should report % variance accounted for a function of the number of factors</a:t>
            </a:r>
          </a:p>
          <a:p>
            <a:endParaRPr lang="en-US" dirty="0"/>
          </a:p>
        </p:txBody>
      </p:sp>
      <p:sp>
        <p:nvSpPr>
          <p:cNvPr id="4" name="Slide Number Placeholder 3"/>
          <p:cNvSpPr>
            <a:spLocks noGrp="1"/>
          </p:cNvSpPr>
          <p:nvPr>
            <p:ph type="sldNum" sz="quarter" idx="5"/>
          </p:nvPr>
        </p:nvSpPr>
        <p:spPr/>
        <p:txBody>
          <a:bodyPr/>
          <a:lstStyle/>
          <a:p>
            <a:fld id="{CF0B7DA7-5E77-3545-932D-C73406B07BBA}" type="slidenum">
              <a:rPr lang="en-001" smtClean="0"/>
              <a:t>6</a:t>
            </a:fld>
            <a:endParaRPr lang="en-001"/>
          </a:p>
        </p:txBody>
      </p:sp>
    </p:spTree>
    <p:extLst>
      <p:ext uri="{BB962C8B-B14F-4D97-AF65-F5344CB8AC3E}">
        <p14:creationId xmlns:p14="http://schemas.microsoft.com/office/powerpoint/2010/main" val="163809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92CE4-E369-326F-4815-A6635229D5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35E322-5194-BED8-DE06-2912C4F27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6F06AD-F6C1-3F82-EE1B-CA4B6685890F}"/>
              </a:ext>
            </a:extLst>
          </p:cNvPr>
          <p:cNvSpPr>
            <a:spLocks noGrp="1"/>
          </p:cNvSpPr>
          <p:nvPr>
            <p:ph type="body" idx="1"/>
          </p:nvPr>
        </p:nvSpPr>
        <p:spPr/>
        <p:txBody>
          <a:bodyPr/>
          <a:lstStyle/>
          <a:p>
            <a:endParaRPr lang="en-001" dirty="0"/>
          </a:p>
        </p:txBody>
      </p:sp>
      <p:sp>
        <p:nvSpPr>
          <p:cNvPr id="4" name="Slide Number Placeholder 3">
            <a:extLst>
              <a:ext uri="{FF2B5EF4-FFF2-40B4-BE49-F238E27FC236}">
                <a16:creationId xmlns:a16="http://schemas.microsoft.com/office/drawing/2014/main" id="{E4071F82-248B-9E7C-3F6A-9D3BED9737D7}"/>
              </a:ext>
            </a:extLst>
          </p:cNvPr>
          <p:cNvSpPr>
            <a:spLocks noGrp="1"/>
          </p:cNvSpPr>
          <p:nvPr>
            <p:ph type="sldNum" sz="quarter" idx="5"/>
          </p:nvPr>
        </p:nvSpPr>
        <p:spPr/>
        <p:txBody>
          <a:bodyPr/>
          <a:lstStyle/>
          <a:p>
            <a:fld id="{CF0B7DA7-5E77-3545-932D-C73406B07BBA}" type="slidenum">
              <a:rPr lang="en-001" smtClean="0"/>
              <a:t>23</a:t>
            </a:fld>
            <a:endParaRPr lang="en-001"/>
          </a:p>
        </p:txBody>
      </p:sp>
    </p:spTree>
    <p:extLst>
      <p:ext uri="{BB962C8B-B14F-4D97-AF65-F5344CB8AC3E}">
        <p14:creationId xmlns:p14="http://schemas.microsoft.com/office/powerpoint/2010/main" val="348433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www.idex-hs.com</a:t>
            </a:r>
            <a:r>
              <a:rPr lang="en-US" dirty="0"/>
              <a:t>/resources/resources-detail/spectral-modeling-in-fluorescence-microscopy</a:t>
            </a:r>
            <a:endParaRPr lang="en-001" dirty="0"/>
          </a:p>
        </p:txBody>
      </p:sp>
      <p:sp>
        <p:nvSpPr>
          <p:cNvPr id="4" name="Slide Number Placeholder 3"/>
          <p:cNvSpPr>
            <a:spLocks noGrp="1"/>
          </p:cNvSpPr>
          <p:nvPr>
            <p:ph type="sldNum" sz="quarter" idx="5"/>
          </p:nvPr>
        </p:nvSpPr>
        <p:spPr/>
        <p:txBody>
          <a:bodyPr/>
          <a:lstStyle/>
          <a:p>
            <a:fld id="{CF0B7DA7-5E77-3545-932D-C73406B07BBA}" type="slidenum">
              <a:rPr lang="en-001" smtClean="0"/>
              <a:t>26</a:t>
            </a:fld>
            <a:endParaRPr lang="en-001"/>
          </a:p>
        </p:txBody>
      </p:sp>
    </p:spTree>
    <p:extLst>
      <p:ext uri="{BB962C8B-B14F-4D97-AF65-F5344CB8AC3E}">
        <p14:creationId xmlns:p14="http://schemas.microsoft.com/office/powerpoint/2010/main" val="276655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0B7DA7-5E77-3545-932D-C73406B07BBA}" type="slidenum">
              <a:rPr lang="en-001" smtClean="0"/>
              <a:t>34</a:t>
            </a:fld>
            <a:endParaRPr lang="en-001"/>
          </a:p>
        </p:txBody>
      </p:sp>
    </p:spTree>
    <p:extLst>
      <p:ext uri="{BB962C8B-B14F-4D97-AF65-F5344CB8AC3E}">
        <p14:creationId xmlns:p14="http://schemas.microsoft.com/office/powerpoint/2010/main" val="1269884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01" dirty="0"/>
              <a:t>Keratin </a:t>
            </a:r>
            <a:r>
              <a:rPr lang="en-US" dirty="0"/>
              <a:t>https://</a:t>
            </a:r>
            <a:r>
              <a:rPr lang="en-US" dirty="0" err="1"/>
              <a:t>iopscience.iop.org</a:t>
            </a:r>
            <a:r>
              <a:rPr lang="en-US" dirty="0"/>
              <a:t>/article/10.1088/2050-6120/aca507</a:t>
            </a:r>
            <a:endParaRPr lang="en-001" dirty="0"/>
          </a:p>
        </p:txBody>
      </p:sp>
      <p:sp>
        <p:nvSpPr>
          <p:cNvPr id="4" name="Slide Number Placeholder 3"/>
          <p:cNvSpPr>
            <a:spLocks noGrp="1"/>
          </p:cNvSpPr>
          <p:nvPr>
            <p:ph type="sldNum" sz="quarter" idx="5"/>
          </p:nvPr>
        </p:nvSpPr>
        <p:spPr/>
        <p:txBody>
          <a:bodyPr/>
          <a:lstStyle/>
          <a:p>
            <a:fld id="{CF0B7DA7-5E77-3545-932D-C73406B07BBA}" type="slidenum">
              <a:rPr lang="en-001" smtClean="0"/>
              <a:t>12</a:t>
            </a:fld>
            <a:endParaRPr lang="en-001"/>
          </a:p>
        </p:txBody>
      </p:sp>
    </p:spTree>
    <p:extLst>
      <p:ext uri="{BB962C8B-B14F-4D97-AF65-F5344CB8AC3E}">
        <p14:creationId xmlns:p14="http://schemas.microsoft.com/office/powerpoint/2010/main" val="16103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6613B-75DD-C855-1EF0-8A0135D68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CB6CF-FCFE-22F3-023A-4C9C620F4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2FE44-9C15-C9DF-B60B-C0E61D8B2754}"/>
              </a:ext>
            </a:extLst>
          </p:cNvPr>
          <p:cNvSpPr>
            <a:spLocks noGrp="1"/>
          </p:cNvSpPr>
          <p:nvPr>
            <p:ph type="body" idx="1"/>
          </p:nvPr>
        </p:nvSpPr>
        <p:spPr/>
        <p:txBody>
          <a:bodyPr/>
          <a:lstStyle/>
          <a:p>
            <a:r>
              <a:rPr lang="en-001" dirty="0"/>
              <a:t>Keratin </a:t>
            </a:r>
            <a:r>
              <a:rPr lang="en-US" dirty="0"/>
              <a:t>https://</a:t>
            </a:r>
            <a:r>
              <a:rPr lang="en-US" dirty="0" err="1"/>
              <a:t>iopscience.iop.org</a:t>
            </a:r>
            <a:r>
              <a:rPr lang="en-US" dirty="0"/>
              <a:t>/article/10.1088/2050-6120/aca507</a:t>
            </a:r>
            <a:endParaRPr lang="en-001" dirty="0"/>
          </a:p>
        </p:txBody>
      </p:sp>
      <p:sp>
        <p:nvSpPr>
          <p:cNvPr id="4" name="Slide Number Placeholder 3">
            <a:extLst>
              <a:ext uri="{FF2B5EF4-FFF2-40B4-BE49-F238E27FC236}">
                <a16:creationId xmlns:a16="http://schemas.microsoft.com/office/drawing/2014/main" id="{176E4E20-410A-09F7-1520-3D649772A32B}"/>
              </a:ext>
            </a:extLst>
          </p:cNvPr>
          <p:cNvSpPr>
            <a:spLocks noGrp="1"/>
          </p:cNvSpPr>
          <p:nvPr>
            <p:ph type="sldNum" sz="quarter" idx="5"/>
          </p:nvPr>
        </p:nvSpPr>
        <p:spPr/>
        <p:txBody>
          <a:bodyPr/>
          <a:lstStyle/>
          <a:p>
            <a:fld id="{CF0B7DA7-5E77-3545-932D-C73406B07BBA}" type="slidenum">
              <a:rPr lang="en-001" smtClean="0"/>
              <a:t>13</a:t>
            </a:fld>
            <a:endParaRPr lang="en-001"/>
          </a:p>
        </p:txBody>
      </p:sp>
    </p:spTree>
    <p:extLst>
      <p:ext uri="{BB962C8B-B14F-4D97-AF65-F5344CB8AC3E}">
        <p14:creationId xmlns:p14="http://schemas.microsoft.com/office/powerpoint/2010/main" val="351733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journals.physiology.org</a:t>
            </a:r>
            <a:r>
              <a:rPr lang="en-US" dirty="0"/>
              <a:t>/</a:t>
            </a:r>
            <a:r>
              <a:rPr lang="en-US" dirty="0" err="1"/>
              <a:t>doi</a:t>
            </a:r>
            <a:r>
              <a:rPr lang="en-US" dirty="0"/>
              <a:t>/full/10.1152/ajpheart.1999.277.2.H698</a:t>
            </a:r>
            <a:endParaRPr lang="en-001" dirty="0"/>
          </a:p>
        </p:txBody>
      </p:sp>
      <p:sp>
        <p:nvSpPr>
          <p:cNvPr id="4" name="Slide Number Placeholder 3"/>
          <p:cNvSpPr>
            <a:spLocks noGrp="1"/>
          </p:cNvSpPr>
          <p:nvPr>
            <p:ph type="sldNum" sz="quarter" idx="5"/>
          </p:nvPr>
        </p:nvSpPr>
        <p:spPr/>
        <p:txBody>
          <a:bodyPr/>
          <a:lstStyle/>
          <a:p>
            <a:fld id="{CF0B7DA7-5E77-3545-932D-C73406B07BBA}" type="slidenum">
              <a:rPr lang="en-001" smtClean="0"/>
              <a:t>16</a:t>
            </a:fld>
            <a:endParaRPr lang="en-001"/>
          </a:p>
        </p:txBody>
      </p:sp>
    </p:spTree>
    <p:extLst>
      <p:ext uri="{BB962C8B-B14F-4D97-AF65-F5344CB8AC3E}">
        <p14:creationId xmlns:p14="http://schemas.microsoft.com/office/powerpoint/2010/main" val="36369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001" dirty="0"/>
              <a:t>Reference 13 is </a:t>
            </a:r>
            <a:r>
              <a:rPr lang="en-US" b="0" i="0" dirty="0">
                <a:solidFill>
                  <a:srgbClr val="222222"/>
                </a:solidFill>
                <a:effectLst/>
                <a:latin typeface="Arial" panose="020B0604020202020204" pitchFamily="34" charset="0"/>
              </a:rPr>
              <a:t>Patterson, M. S., Chance, B., &amp; Wilson, B. C. (1989). Time resolved reflectance and transmittance for the noninvasive measurement of tissue optical properties. </a:t>
            </a:r>
            <a:r>
              <a:rPr lang="en-US" b="0" i="1" dirty="0">
                <a:solidFill>
                  <a:srgbClr val="222222"/>
                </a:solidFill>
                <a:effectLst/>
                <a:latin typeface="Arial" panose="020B0604020202020204" pitchFamily="34" charset="0"/>
              </a:rPr>
              <a:t>Applied optics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28</a:t>
            </a:r>
            <a:r>
              <a:rPr lang="en-US" b="0" i="0" dirty="0">
                <a:solidFill>
                  <a:srgbClr val="222222"/>
                </a:solidFill>
                <a:effectLst/>
                <a:latin typeface="Arial" panose="020B0604020202020204" pitchFamily="34" charset="0"/>
              </a:rPr>
              <a:t>(12), 2331-2336.</a:t>
            </a:r>
            <a:endParaRPr lang="en-001" dirty="0"/>
          </a:p>
          <a:p>
            <a:endParaRPr lang="en-001" dirty="0"/>
          </a:p>
        </p:txBody>
      </p:sp>
      <p:sp>
        <p:nvSpPr>
          <p:cNvPr id="4" name="Slide Number Placeholder 3"/>
          <p:cNvSpPr>
            <a:spLocks noGrp="1"/>
          </p:cNvSpPr>
          <p:nvPr>
            <p:ph type="sldNum" sz="quarter" idx="5"/>
          </p:nvPr>
        </p:nvSpPr>
        <p:spPr/>
        <p:txBody>
          <a:bodyPr/>
          <a:lstStyle/>
          <a:p>
            <a:fld id="{CF0B7DA7-5E77-3545-932D-C73406B07BBA}" type="slidenum">
              <a:rPr lang="en-001" smtClean="0"/>
              <a:t>17</a:t>
            </a:fld>
            <a:endParaRPr lang="en-001"/>
          </a:p>
        </p:txBody>
      </p:sp>
    </p:spTree>
    <p:extLst>
      <p:ext uri="{BB962C8B-B14F-4D97-AF65-F5344CB8AC3E}">
        <p14:creationId xmlns:p14="http://schemas.microsoft.com/office/powerpoint/2010/main" val="1809527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543F2-D68E-6871-9969-94BF5BBF6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5BD3E-CF67-BB3A-BDDF-1D4079A6B5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E55446-2647-4C0A-9F3F-7623C5AC79BF}"/>
              </a:ext>
            </a:extLst>
          </p:cNvPr>
          <p:cNvSpPr>
            <a:spLocks noGrp="1"/>
          </p:cNvSpPr>
          <p:nvPr>
            <p:ph type="body" idx="1"/>
          </p:nvPr>
        </p:nvSpPr>
        <p:spPr/>
        <p:txBody>
          <a:bodyPr/>
          <a:lstStyle/>
          <a:p>
            <a:r>
              <a:rPr lang="en-US" dirty="0"/>
              <a:t>https://</a:t>
            </a:r>
            <a:r>
              <a:rPr lang="en-US" dirty="0" err="1"/>
              <a:t>journals.physiology.org</a:t>
            </a:r>
            <a:r>
              <a:rPr lang="en-US" dirty="0"/>
              <a:t>/</a:t>
            </a:r>
            <a:r>
              <a:rPr lang="en-US" dirty="0" err="1"/>
              <a:t>doi</a:t>
            </a:r>
            <a:r>
              <a:rPr lang="en-US" dirty="0"/>
              <a:t>/full/10.1152/ajpheart.1999.277.2.H698</a:t>
            </a:r>
            <a:endParaRPr lang="en-001" dirty="0"/>
          </a:p>
        </p:txBody>
      </p:sp>
      <p:sp>
        <p:nvSpPr>
          <p:cNvPr id="4" name="Slide Number Placeholder 3">
            <a:extLst>
              <a:ext uri="{FF2B5EF4-FFF2-40B4-BE49-F238E27FC236}">
                <a16:creationId xmlns:a16="http://schemas.microsoft.com/office/drawing/2014/main" id="{22EC9D98-3643-29CF-4EE9-A208F3E6048D}"/>
              </a:ext>
            </a:extLst>
          </p:cNvPr>
          <p:cNvSpPr>
            <a:spLocks noGrp="1"/>
          </p:cNvSpPr>
          <p:nvPr>
            <p:ph type="sldNum" sz="quarter" idx="5"/>
          </p:nvPr>
        </p:nvSpPr>
        <p:spPr/>
        <p:txBody>
          <a:bodyPr/>
          <a:lstStyle/>
          <a:p>
            <a:fld id="{CF0B7DA7-5E77-3545-932D-C73406B07BBA}" type="slidenum">
              <a:rPr lang="en-001" smtClean="0"/>
              <a:t>18</a:t>
            </a:fld>
            <a:endParaRPr lang="en-001"/>
          </a:p>
        </p:txBody>
      </p:sp>
    </p:spTree>
    <p:extLst>
      <p:ext uri="{BB962C8B-B14F-4D97-AF65-F5344CB8AC3E}">
        <p14:creationId xmlns:p14="http://schemas.microsoft.com/office/powerpoint/2010/main" val="2527927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7E56B-D5E3-EB24-2113-89003BBF80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131E8-F978-024B-18A2-27BA852665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25EA4-7B89-01D5-F8A1-CD15555ECBE1}"/>
              </a:ext>
            </a:extLst>
          </p:cNvPr>
          <p:cNvSpPr>
            <a:spLocks noGrp="1"/>
          </p:cNvSpPr>
          <p:nvPr>
            <p:ph type="body" idx="1"/>
          </p:nvPr>
        </p:nvSpPr>
        <p:spPr/>
        <p:txBody>
          <a:bodyPr/>
          <a:lstStyle/>
          <a:p>
            <a:r>
              <a:rPr lang="en-US" dirty="0"/>
              <a:t>https://</a:t>
            </a:r>
            <a:r>
              <a:rPr lang="en-US" dirty="0" err="1"/>
              <a:t>journals.physiology.org</a:t>
            </a:r>
            <a:r>
              <a:rPr lang="en-US" dirty="0"/>
              <a:t>/</a:t>
            </a:r>
            <a:r>
              <a:rPr lang="en-US" dirty="0" err="1"/>
              <a:t>doi</a:t>
            </a:r>
            <a:r>
              <a:rPr lang="en-US" dirty="0"/>
              <a:t>/full/10.1152/ajpheart.1999.277.2.H698</a:t>
            </a:r>
            <a:endParaRPr lang="en-001" dirty="0"/>
          </a:p>
        </p:txBody>
      </p:sp>
      <p:sp>
        <p:nvSpPr>
          <p:cNvPr id="4" name="Slide Number Placeholder 3">
            <a:extLst>
              <a:ext uri="{FF2B5EF4-FFF2-40B4-BE49-F238E27FC236}">
                <a16:creationId xmlns:a16="http://schemas.microsoft.com/office/drawing/2014/main" id="{8BA45D4A-B1A4-DD65-606D-494D70D29D1B}"/>
              </a:ext>
            </a:extLst>
          </p:cNvPr>
          <p:cNvSpPr>
            <a:spLocks noGrp="1"/>
          </p:cNvSpPr>
          <p:nvPr>
            <p:ph type="sldNum" sz="quarter" idx="5"/>
          </p:nvPr>
        </p:nvSpPr>
        <p:spPr/>
        <p:txBody>
          <a:bodyPr/>
          <a:lstStyle/>
          <a:p>
            <a:fld id="{CF0B7DA7-5E77-3545-932D-C73406B07BBA}" type="slidenum">
              <a:rPr lang="en-001" smtClean="0"/>
              <a:t>19</a:t>
            </a:fld>
            <a:endParaRPr lang="en-001"/>
          </a:p>
        </p:txBody>
      </p:sp>
    </p:spTree>
    <p:extLst>
      <p:ext uri="{BB962C8B-B14F-4D97-AF65-F5344CB8AC3E}">
        <p14:creationId xmlns:p14="http://schemas.microsoft.com/office/powerpoint/2010/main" val="3150029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fld id="{CF0B7DA7-5E77-3545-932D-C73406B07BBA}" type="slidenum">
              <a:rPr lang="en-001" smtClean="0"/>
              <a:t>21</a:t>
            </a:fld>
            <a:endParaRPr lang="en-001"/>
          </a:p>
        </p:txBody>
      </p:sp>
    </p:spTree>
    <p:extLst>
      <p:ext uri="{BB962C8B-B14F-4D97-AF65-F5344CB8AC3E}">
        <p14:creationId xmlns:p14="http://schemas.microsoft.com/office/powerpoint/2010/main" val="340728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4F745-BB3B-ED69-2979-FBCBE37042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40D648-036A-F544-34F1-46491773C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DB6BCB-61FF-FDC3-56A1-963D875F6AB7}"/>
              </a:ext>
            </a:extLst>
          </p:cNvPr>
          <p:cNvSpPr>
            <a:spLocks noGrp="1"/>
          </p:cNvSpPr>
          <p:nvPr>
            <p:ph type="body" idx="1"/>
          </p:nvPr>
        </p:nvSpPr>
        <p:spPr/>
        <p:txBody>
          <a:bodyPr/>
          <a:lstStyle/>
          <a:p>
            <a:endParaRPr lang="en-001" dirty="0"/>
          </a:p>
        </p:txBody>
      </p:sp>
      <p:sp>
        <p:nvSpPr>
          <p:cNvPr id="4" name="Slide Number Placeholder 3">
            <a:extLst>
              <a:ext uri="{FF2B5EF4-FFF2-40B4-BE49-F238E27FC236}">
                <a16:creationId xmlns:a16="http://schemas.microsoft.com/office/drawing/2014/main" id="{4B216DFF-E2EE-1911-EDB2-FFFFA52D1863}"/>
              </a:ext>
            </a:extLst>
          </p:cNvPr>
          <p:cNvSpPr>
            <a:spLocks noGrp="1"/>
          </p:cNvSpPr>
          <p:nvPr>
            <p:ph type="sldNum" sz="quarter" idx="5"/>
          </p:nvPr>
        </p:nvSpPr>
        <p:spPr/>
        <p:txBody>
          <a:bodyPr/>
          <a:lstStyle/>
          <a:p>
            <a:fld id="{CF0B7DA7-5E77-3545-932D-C73406B07BBA}" type="slidenum">
              <a:rPr lang="en-001" smtClean="0"/>
              <a:t>22</a:t>
            </a:fld>
            <a:endParaRPr lang="en-001"/>
          </a:p>
        </p:txBody>
      </p:sp>
    </p:spTree>
    <p:extLst>
      <p:ext uri="{BB962C8B-B14F-4D97-AF65-F5344CB8AC3E}">
        <p14:creationId xmlns:p14="http://schemas.microsoft.com/office/powerpoint/2010/main" val="192785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718C-907A-4B21-713E-82E1F0B1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001"/>
          </a:p>
        </p:txBody>
      </p:sp>
      <p:sp>
        <p:nvSpPr>
          <p:cNvPr id="3" name="Subtitle 2">
            <a:extLst>
              <a:ext uri="{FF2B5EF4-FFF2-40B4-BE49-F238E27FC236}">
                <a16:creationId xmlns:a16="http://schemas.microsoft.com/office/drawing/2014/main" id="{07159D20-5BC0-DDE7-AF1A-069DDEDE84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001"/>
          </a:p>
        </p:txBody>
      </p:sp>
      <p:sp>
        <p:nvSpPr>
          <p:cNvPr id="4" name="Date Placeholder 3">
            <a:extLst>
              <a:ext uri="{FF2B5EF4-FFF2-40B4-BE49-F238E27FC236}">
                <a16:creationId xmlns:a16="http://schemas.microsoft.com/office/drawing/2014/main" id="{D6341079-BE80-814D-A9A5-9BBF39A3817F}"/>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5" name="Footer Placeholder 4">
            <a:extLst>
              <a:ext uri="{FF2B5EF4-FFF2-40B4-BE49-F238E27FC236}">
                <a16:creationId xmlns:a16="http://schemas.microsoft.com/office/drawing/2014/main" id="{3BBF666E-72B9-DB92-AC60-2A56AC0215BC}"/>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7B6BC803-5C50-5ED6-5390-2CE90D1D9497}"/>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55746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25DB-01E2-BAAA-ED90-F3F40D1DED3D}"/>
              </a:ext>
            </a:extLst>
          </p:cNvPr>
          <p:cNvSpPr>
            <a:spLocks noGrp="1"/>
          </p:cNvSpPr>
          <p:nvPr>
            <p:ph type="title"/>
          </p:nvPr>
        </p:nvSpPr>
        <p:spPr/>
        <p:txBody>
          <a:bodyPr/>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2C410006-EBA4-B229-0CEC-37A42C269E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F376F3AD-C6EB-FD13-862A-7AD4AD2BFF09}"/>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5" name="Footer Placeholder 4">
            <a:extLst>
              <a:ext uri="{FF2B5EF4-FFF2-40B4-BE49-F238E27FC236}">
                <a16:creationId xmlns:a16="http://schemas.microsoft.com/office/drawing/2014/main" id="{839A4354-E8F1-227C-5F94-4BAAB62D6E7A}"/>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7007EACD-3D2A-E3EC-607F-37D5BC5E3C1B}"/>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195850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57140-E7BB-40D4-10C1-0A67A5C169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CDA480CD-A5FC-8B5A-4DF5-190240DB11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F4E91AD9-3F9E-7D95-8B9E-60721F588749}"/>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5" name="Footer Placeholder 4">
            <a:extLst>
              <a:ext uri="{FF2B5EF4-FFF2-40B4-BE49-F238E27FC236}">
                <a16:creationId xmlns:a16="http://schemas.microsoft.com/office/drawing/2014/main" id="{137452B9-5F12-7D1E-71DD-4B7CA8121AC9}"/>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3AD0D563-BFC4-E63C-04D0-D6A0E167218E}"/>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93181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E7A4-653F-4366-8BEE-E110AEF7B853}"/>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9CA39FE9-5721-3C09-4C83-55A75D2D0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2E8B5957-86B9-8CB7-5C0E-88DE9F019FB2}"/>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5" name="Footer Placeholder 4">
            <a:extLst>
              <a:ext uri="{FF2B5EF4-FFF2-40B4-BE49-F238E27FC236}">
                <a16:creationId xmlns:a16="http://schemas.microsoft.com/office/drawing/2014/main" id="{9C0B81F3-F95F-80DE-FABC-471B961DFBCE}"/>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45500B53-2610-578E-830E-80535420F735}"/>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40220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574D-D024-DC69-A6A2-2F6518125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001"/>
          </a:p>
        </p:txBody>
      </p:sp>
      <p:sp>
        <p:nvSpPr>
          <p:cNvPr id="3" name="Text Placeholder 2">
            <a:extLst>
              <a:ext uri="{FF2B5EF4-FFF2-40B4-BE49-F238E27FC236}">
                <a16:creationId xmlns:a16="http://schemas.microsoft.com/office/drawing/2014/main" id="{A3218189-84D1-CEC2-A9CE-F0BC739784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FF3C4-1E18-6CBE-B625-B89235E80524}"/>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5" name="Footer Placeholder 4">
            <a:extLst>
              <a:ext uri="{FF2B5EF4-FFF2-40B4-BE49-F238E27FC236}">
                <a16:creationId xmlns:a16="http://schemas.microsoft.com/office/drawing/2014/main" id="{8A612B48-FC8C-BE20-F63C-BDD4E1FED612}"/>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3F9BECD4-8F9F-E47C-0C80-0A062BB39447}"/>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333320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F2E9-0EE5-28FC-4C63-703BB5619ED7}"/>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80D6649E-CBF7-37B5-048A-EB82F9FF4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Content Placeholder 3">
            <a:extLst>
              <a:ext uri="{FF2B5EF4-FFF2-40B4-BE49-F238E27FC236}">
                <a16:creationId xmlns:a16="http://schemas.microsoft.com/office/drawing/2014/main" id="{5B37732D-F6AD-60C7-52D5-D6198D3EEF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Date Placeholder 4">
            <a:extLst>
              <a:ext uri="{FF2B5EF4-FFF2-40B4-BE49-F238E27FC236}">
                <a16:creationId xmlns:a16="http://schemas.microsoft.com/office/drawing/2014/main" id="{8E8D1C86-2655-C304-6F78-6050D4815F2B}"/>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6" name="Footer Placeholder 5">
            <a:extLst>
              <a:ext uri="{FF2B5EF4-FFF2-40B4-BE49-F238E27FC236}">
                <a16:creationId xmlns:a16="http://schemas.microsoft.com/office/drawing/2014/main" id="{E994E411-3045-5A82-AA64-25A4F0FED11A}"/>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969D0128-02CB-568D-D192-7E0B273885E9}"/>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370785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35DC-661C-8DEC-15F1-C29F06A49E94}"/>
              </a:ext>
            </a:extLst>
          </p:cNvPr>
          <p:cNvSpPr>
            <a:spLocks noGrp="1"/>
          </p:cNvSpPr>
          <p:nvPr>
            <p:ph type="title"/>
          </p:nvPr>
        </p:nvSpPr>
        <p:spPr>
          <a:xfrm>
            <a:off x="839788" y="365125"/>
            <a:ext cx="10515600" cy="1325563"/>
          </a:xfrm>
        </p:spPr>
        <p:txBody>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0F3E0E4A-9C58-7DAA-324B-27EA4357E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12FC3-0FFD-3627-C081-DF4E057AB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Text Placeholder 4">
            <a:extLst>
              <a:ext uri="{FF2B5EF4-FFF2-40B4-BE49-F238E27FC236}">
                <a16:creationId xmlns:a16="http://schemas.microsoft.com/office/drawing/2014/main" id="{8AF11879-94F8-2A99-6E0E-D7C78502B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F90C0-2CB8-63E9-AC56-019AB67099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7" name="Date Placeholder 6">
            <a:extLst>
              <a:ext uri="{FF2B5EF4-FFF2-40B4-BE49-F238E27FC236}">
                <a16:creationId xmlns:a16="http://schemas.microsoft.com/office/drawing/2014/main" id="{3129B5A2-AC93-382D-FBB4-7E71064BF57B}"/>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8" name="Footer Placeholder 7">
            <a:extLst>
              <a:ext uri="{FF2B5EF4-FFF2-40B4-BE49-F238E27FC236}">
                <a16:creationId xmlns:a16="http://schemas.microsoft.com/office/drawing/2014/main" id="{CB326F9A-BE03-0B4F-9A34-31420C67A5E6}"/>
              </a:ext>
            </a:extLst>
          </p:cNvPr>
          <p:cNvSpPr>
            <a:spLocks noGrp="1"/>
          </p:cNvSpPr>
          <p:nvPr>
            <p:ph type="ftr" sz="quarter" idx="11"/>
          </p:nvPr>
        </p:nvSpPr>
        <p:spPr/>
        <p:txBody>
          <a:bodyPr/>
          <a:lstStyle/>
          <a:p>
            <a:endParaRPr lang="en-001"/>
          </a:p>
        </p:txBody>
      </p:sp>
      <p:sp>
        <p:nvSpPr>
          <p:cNvPr id="9" name="Slide Number Placeholder 8">
            <a:extLst>
              <a:ext uri="{FF2B5EF4-FFF2-40B4-BE49-F238E27FC236}">
                <a16:creationId xmlns:a16="http://schemas.microsoft.com/office/drawing/2014/main" id="{79A39695-8FD9-386D-47C2-6BAF5CC89E7E}"/>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83568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8B9-1EA2-3128-0B42-FC5715A1C3C0}"/>
              </a:ext>
            </a:extLst>
          </p:cNvPr>
          <p:cNvSpPr>
            <a:spLocks noGrp="1"/>
          </p:cNvSpPr>
          <p:nvPr>
            <p:ph type="title"/>
          </p:nvPr>
        </p:nvSpPr>
        <p:spPr/>
        <p:txBody>
          <a:bodyPr/>
          <a:lstStyle/>
          <a:p>
            <a:r>
              <a:rPr lang="en-US"/>
              <a:t>Click to edit Master title style</a:t>
            </a:r>
            <a:endParaRPr lang="en-001"/>
          </a:p>
        </p:txBody>
      </p:sp>
      <p:sp>
        <p:nvSpPr>
          <p:cNvPr id="3" name="Date Placeholder 2">
            <a:extLst>
              <a:ext uri="{FF2B5EF4-FFF2-40B4-BE49-F238E27FC236}">
                <a16:creationId xmlns:a16="http://schemas.microsoft.com/office/drawing/2014/main" id="{4D564558-D299-07F7-37BA-DABE4A78475E}"/>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4" name="Footer Placeholder 3">
            <a:extLst>
              <a:ext uri="{FF2B5EF4-FFF2-40B4-BE49-F238E27FC236}">
                <a16:creationId xmlns:a16="http://schemas.microsoft.com/office/drawing/2014/main" id="{3F8693E7-DE65-3D14-4F8C-C338F91B0C18}"/>
              </a:ext>
            </a:extLst>
          </p:cNvPr>
          <p:cNvSpPr>
            <a:spLocks noGrp="1"/>
          </p:cNvSpPr>
          <p:nvPr>
            <p:ph type="ftr" sz="quarter" idx="11"/>
          </p:nvPr>
        </p:nvSpPr>
        <p:spPr/>
        <p:txBody>
          <a:bodyPr/>
          <a:lstStyle/>
          <a:p>
            <a:endParaRPr lang="en-001"/>
          </a:p>
        </p:txBody>
      </p:sp>
      <p:sp>
        <p:nvSpPr>
          <p:cNvPr id="5" name="Slide Number Placeholder 4">
            <a:extLst>
              <a:ext uri="{FF2B5EF4-FFF2-40B4-BE49-F238E27FC236}">
                <a16:creationId xmlns:a16="http://schemas.microsoft.com/office/drawing/2014/main" id="{54D93405-3165-F49B-155F-311DF3951F5D}"/>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269705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8AAA2-5068-DB7C-791D-D200DD3499C1}"/>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3" name="Footer Placeholder 2">
            <a:extLst>
              <a:ext uri="{FF2B5EF4-FFF2-40B4-BE49-F238E27FC236}">
                <a16:creationId xmlns:a16="http://schemas.microsoft.com/office/drawing/2014/main" id="{187A15A0-FAA7-DDEF-E0BB-6D5065174369}"/>
              </a:ext>
            </a:extLst>
          </p:cNvPr>
          <p:cNvSpPr>
            <a:spLocks noGrp="1"/>
          </p:cNvSpPr>
          <p:nvPr>
            <p:ph type="ftr" sz="quarter" idx="11"/>
          </p:nvPr>
        </p:nvSpPr>
        <p:spPr/>
        <p:txBody>
          <a:bodyPr/>
          <a:lstStyle/>
          <a:p>
            <a:endParaRPr lang="en-001"/>
          </a:p>
        </p:txBody>
      </p:sp>
      <p:sp>
        <p:nvSpPr>
          <p:cNvPr id="4" name="Slide Number Placeholder 3">
            <a:extLst>
              <a:ext uri="{FF2B5EF4-FFF2-40B4-BE49-F238E27FC236}">
                <a16:creationId xmlns:a16="http://schemas.microsoft.com/office/drawing/2014/main" id="{CF2A017B-447D-5420-54C1-EC76EC3C1216}"/>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412045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55F6-9886-A82E-0769-A3B2BD79E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Content Placeholder 2">
            <a:extLst>
              <a:ext uri="{FF2B5EF4-FFF2-40B4-BE49-F238E27FC236}">
                <a16:creationId xmlns:a16="http://schemas.microsoft.com/office/drawing/2014/main" id="{5C2B5627-F87A-1EA6-4A23-289DC2F76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Text Placeholder 3">
            <a:extLst>
              <a:ext uri="{FF2B5EF4-FFF2-40B4-BE49-F238E27FC236}">
                <a16:creationId xmlns:a16="http://schemas.microsoft.com/office/drawing/2014/main" id="{E3A7553A-BE06-03C8-BCC8-A621F9A9A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8AAA1-3356-7AE6-0EC5-EC8FDC4ACB70}"/>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6" name="Footer Placeholder 5">
            <a:extLst>
              <a:ext uri="{FF2B5EF4-FFF2-40B4-BE49-F238E27FC236}">
                <a16:creationId xmlns:a16="http://schemas.microsoft.com/office/drawing/2014/main" id="{24530AC1-23A1-30B4-2473-53626B9B5679}"/>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9E2C863F-EB3C-9913-9495-C0EF2272EB60}"/>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4379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DE96-1C43-AE0A-4F76-05D58D38D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Picture Placeholder 2">
            <a:extLst>
              <a:ext uri="{FF2B5EF4-FFF2-40B4-BE49-F238E27FC236}">
                <a16:creationId xmlns:a16="http://schemas.microsoft.com/office/drawing/2014/main" id="{8955557E-8CF5-BD4D-8B61-49470FCB3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001"/>
          </a:p>
        </p:txBody>
      </p:sp>
      <p:sp>
        <p:nvSpPr>
          <p:cNvPr id="4" name="Text Placeholder 3">
            <a:extLst>
              <a:ext uri="{FF2B5EF4-FFF2-40B4-BE49-F238E27FC236}">
                <a16:creationId xmlns:a16="http://schemas.microsoft.com/office/drawing/2014/main" id="{42145151-5C9D-9DC4-6C8C-38974D20E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900E1-70BA-5A51-08F0-9F0EAAB9A5FF}"/>
              </a:ext>
            </a:extLst>
          </p:cNvPr>
          <p:cNvSpPr>
            <a:spLocks noGrp="1"/>
          </p:cNvSpPr>
          <p:nvPr>
            <p:ph type="dt" sz="half" idx="10"/>
          </p:nvPr>
        </p:nvSpPr>
        <p:spPr/>
        <p:txBody>
          <a:bodyPr/>
          <a:lstStyle/>
          <a:p>
            <a:fld id="{BCF3F057-6580-E143-8EA6-7B9EED81433B}" type="datetimeFigureOut">
              <a:rPr lang="en-001" smtClean="0"/>
              <a:t>2/28/25</a:t>
            </a:fld>
            <a:endParaRPr lang="en-001"/>
          </a:p>
        </p:txBody>
      </p:sp>
      <p:sp>
        <p:nvSpPr>
          <p:cNvPr id="6" name="Footer Placeholder 5">
            <a:extLst>
              <a:ext uri="{FF2B5EF4-FFF2-40B4-BE49-F238E27FC236}">
                <a16:creationId xmlns:a16="http://schemas.microsoft.com/office/drawing/2014/main" id="{E9CD04BF-5CE5-8308-DB55-3B4C864555D9}"/>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256040B6-36CD-5D3F-E537-5F709204FE55}"/>
              </a:ext>
            </a:extLst>
          </p:cNvPr>
          <p:cNvSpPr>
            <a:spLocks noGrp="1"/>
          </p:cNvSpPr>
          <p:nvPr>
            <p:ph type="sldNum" sz="quarter" idx="12"/>
          </p:nvPr>
        </p:nvSpPr>
        <p:spPr/>
        <p:txBody>
          <a:bodyPr/>
          <a:lstStyle/>
          <a:p>
            <a:fld id="{44AF92B3-61B3-0443-A38F-103847405412}" type="slidenum">
              <a:rPr lang="en-001" smtClean="0"/>
              <a:t>‹#›</a:t>
            </a:fld>
            <a:endParaRPr lang="en-001"/>
          </a:p>
        </p:txBody>
      </p:sp>
    </p:spTree>
    <p:extLst>
      <p:ext uri="{BB962C8B-B14F-4D97-AF65-F5344CB8AC3E}">
        <p14:creationId xmlns:p14="http://schemas.microsoft.com/office/powerpoint/2010/main" val="381133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B5BE0-3D26-2EC8-BA2E-B9749EB0F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D976ADCB-7A04-80E0-41FC-A6C1390DE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CEA52798-F834-7757-C638-199F44B52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F3F057-6580-E143-8EA6-7B9EED81433B}" type="datetimeFigureOut">
              <a:rPr lang="en-001" smtClean="0"/>
              <a:t>2/28/25</a:t>
            </a:fld>
            <a:endParaRPr lang="en-001"/>
          </a:p>
        </p:txBody>
      </p:sp>
      <p:sp>
        <p:nvSpPr>
          <p:cNvPr id="5" name="Footer Placeholder 4">
            <a:extLst>
              <a:ext uri="{FF2B5EF4-FFF2-40B4-BE49-F238E27FC236}">
                <a16:creationId xmlns:a16="http://schemas.microsoft.com/office/drawing/2014/main" id="{970B23A0-0AFB-0ACF-595E-BBCF07624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001"/>
          </a:p>
        </p:txBody>
      </p:sp>
      <p:sp>
        <p:nvSpPr>
          <p:cNvPr id="6" name="Slide Number Placeholder 5">
            <a:extLst>
              <a:ext uri="{FF2B5EF4-FFF2-40B4-BE49-F238E27FC236}">
                <a16:creationId xmlns:a16="http://schemas.microsoft.com/office/drawing/2014/main" id="{0AD64267-260F-DAAB-1A81-709195633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AF92B3-61B3-0443-A38F-103847405412}" type="slidenum">
              <a:rPr lang="en-001" smtClean="0"/>
              <a:t>‹#›</a:t>
            </a:fld>
            <a:endParaRPr lang="en-001"/>
          </a:p>
        </p:txBody>
      </p:sp>
    </p:spTree>
    <p:extLst>
      <p:ext uri="{BB962C8B-B14F-4D97-AF65-F5344CB8AC3E}">
        <p14:creationId xmlns:p14="http://schemas.microsoft.com/office/powerpoint/2010/main" val="403036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jpeg"/><Relationship Id="rId4" Type="http://schemas.openxmlformats.org/officeDocument/2006/relationships/hyperlink" Target="https://journals.physiology.org/doi/full/10.1152/ajpheart.1999.277.2.H698#B1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mc.ncbi.nlm.nih.gov/articles/PMC153186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3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A27E9-FDD6-7882-747D-09C219D10F75}"/>
              </a:ext>
            </a:extLst>
          </p:cNvPr>
          <p:cNvPicPr>
            <a:picLocks noChangeAspect="1"/>
          </p:cNvPicPr>
          <p:nvPr/>
        </p:nvPicPr>
        <p:blipFill>
          <a:blip r:embed="rId2"/>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209950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FED30C-A3CE-1402-5F93-A8A843A2F202}"/>
              </a:ext>
            </a:extLst>
          </p:cNvPr>
          <p:cNvPicPr>
            <a:picLocks noChangeAspect="1"/>
          </p:cNvPicPr>
          <p:nvPr/>
        </p:nvPicPr>
        <p:blipFill>
          <a:blip r:embed="rId2"/>
          <a:stretch>
            <a:fillRect/>
          </a:stretch>
        </p:blipFill>
        <p:spPr>
          <a:xfrm>
            <a:off x="-247135" y="102939"/>
            <a:ext cx="4603834" cy="3326061"/>
          </a:xfrm>
          <a:prstGeom prst="rect">
            <a:avLst/>
          </a:prstGeom>
        </p:spPr>
      </p:pic>
      <p:pic>
        <p:nvPicPr>
          <p:cNvPr id="5" name="Picture 4">
            <a:extLst>
              <a:ext uri="{FF2B5EF4-FFF2-40B4-BE49-F238E27FC236}">
                <a16:creationId xmlns:a16="http://schemas.microsoft.com/office/drawing/2014/main" id="{370F8363-FBA5-0138-BA4D-2743D1C68332}"/>
              </a:ext>
            </a:extLst>
          </p:cNvPr>
          <p:cNvPicPr>
            <a:picLocks noChangeAspect="1"/>
          </p:cNvPicPr>
          <p:nvPr/>
        </p:nvPicPr>
        <p:blipFill>
          <a:blip r:embed="rId3"/>
          <a:stretch>
            <a:fillRect/>
          </a:stretch>
        </p:blipFill>
        <p:spPr>
          <a:xfrm>
            <a:off x="3859427" y="170133"/>
            <a:ext cx="4603834" cy="3326061"/>
          </a:xfrm>
          <a:prstGeom prst="rect">
            <a:avLst/>
          </a:prstGeom>
        </p:spPr>
      </p:pic>
      <p:pic>
        <p:nvPicPr>
          <p:cNvPr id="6" name="Picture 5">
            <a:extLst>
              <a:ext uri="{FF2B5EF4-FFF2-40B4-BE49-F238E27FC236}">
                <a16:creationId xmlns:a16="http://schemas.microsoft.com/office/drawing/2014/main" id="{1CA6BAB2-E0EA-14BC-6394-E4817DC702F0}"/>
              </a:ext>
            </a:extLst>
          </p:cNvPr>
          <p:cNvPicPr>
            <a:picLocks noChangeAspect="1"/>
          </p:cNvPicPr>
          <p:nvPr/>
        </p:nvPicPr>
        <p:blipFill>
          <a:blip r:embed="rId4"/>
          <a:stretch>
            <a:fillRect/>
          </a:stretch>
        </p:blipFill>
        <p:spPr>
          <a:xfrm>
            <a:off x="7965988" y="170133"/>
            <a:ext cx="4603834" cy="3326061"/>
          </a:xfrm>
          <a:prstGeom prst="rect">
            <a:avLst/>
          </a:prstGeom>
        </p:spPr>
      </p:pic>
      <p:pic>
        <p:nvPicPr>
          <p:cNvPr id="7" name="Picture 6">
            <a:extLst>
              <a:ext uri="{FF2B5EF4-FFF2-40B4-BE49-F238E27FC236}">
                <a16:creationId xmlns:a16="http://schemas.microsoft.com/office/drawing/2014/main" id="{5DA8BBBE-AFDE-69A8-6A11-C161C7C89211}"/>
              </a:ext>
            </a:extLst>
          </p:cNvPr>
          <p:cNvPicPr>
            <a:picLocks noChangeAspect="1"/>
          </p:cNvPicPr>
          <p:nvPr/>
        </p:nvPicPr>
        <p:blipFill>
          <a:blip r:embed="rId5"/>
          <a:stretch>
            <a:fillRect/>
          </a:stretch>
        </p:blipFill>
        <p:spPr>
          <a:xfrm>
            <a:off x="-246106" y="3281871"/>
            <a:ext cx="4603834" cy="3326061"/>
          </a:xfrm>
          <a:prstGeom prst="rect">
            <a:avLst/>
          </a:prstGeom>
        </p:spPr>
      </p:pic>
      <p:pic>
        <p:nvPicPr>
          <p:cNvPr id="8" name="Picture 7">
            <a:extLst>
              <a:ext uri="{FF2B5EF4-FFF2-40B4-BE49-F238E27FC236}">
                <a16:creationId xmlns:a16="http://schemas.microsoft.com/office/drawing/2014/main" id="{B52226CB-A73A-795D-3053-55D59D2294E7}"/>
              </a:ext>
            </a:extLst>
          </p:cNvPr>
          <p:cNvPicPr>
            <a:picLocks noChangeAspect="1"/>
          </p:cNvPicPr>
          <p:nvPr/>
        </p:nvPicPr>
        <p:blipFill>
          <a:blip r:embed="rId6"/>
          <a:stretch>
            <a:fillRect/>
          </a:stretch>
        </p:blipFill>
        <p:spPr>
          <a:xfrm>
            <a:off x="3859427" y="3281871"/>
            <a:ext cx="4603834" cy="3326061"/>
          </a:xfrm>
          <a:prstGeom prst="rect">
            <a:avLst/>
          </a:prstGeom>
        </p:spPr>
      </p:pic>
      <p:pic>
        <p:nvPicPr>
          <p:cNvPr id="9" name="Picture 8">
            <a:extLst>
              <a:ext uri="{FF2B5EF4-FFF2-40B4-BE49-F238E27FC236}">
                <a16:creationId xmlns:a16="http://schemas.microsoft.com/office/drawing/2014/main" id="{16EEE337-BF33-3153-C9F1-DEB493FE7DEB}"/>
              </a:ext>
            </a:extLst>
          </p:cNvPr>
          <p:cNvPicPr>
            <a:picLocks noChangeAspect="1"/>
          </p:cNvPicPr>
          <p:nvPr/>
        </p:nvPicPr>
        <p:blipFill>
          <a:blip r:embed="rId7"/>
          <a:stretch>
            <a:fillRect/>
          </a:stretch>
        </p:blipFill>
        <p:spPr>
          <a:xfrm>
            <a:off x="7965988" y="3281871"/>
            <a:ext cx="4603834" cy="3326061"/>
          </a:xfrm>
          <a:prstGeom prst="rect">
            <a:avLst/>
          </a:prstGeom>
        </p:spPr>
      </p:pic>
      <p:cxnSp>
        <p:nvCxnSpPr>
          <p:cNvPr id="11" name="Straight Connector 10">
            <a:extLst>
              <a:ext uri="{FF2B5EF4-FFF2-40B4-BE49-F238E27FC236}">
                <a16:creationId xmlns:a16="http://schemas.microsoft.com/office/drawing/2014/main" id="{FAD4E922-F933-AA1F-9302-29FC96175D79}"/>
              </a:ext>
            </a:extLst>
          </p:cNvPr>
          <p:cNvCxnSpPr/>
          <p:nvPr/>
        </p:nvCxnSpPr>
        <p:spPr>
          <a:xfrm flipV="1">
            <a:off x="935665" y="361507"/>
            <a:ext cx="0" cy="585854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CAD2EB6-2750-28AA-B522-CED587B04BD6}"/>
              </a:ext>
            </a:extLst>
          </p:cNvPr>
          <p:cNvCxnSpPr/>
          <p:nvPr/>
        </p:nvCxnSpPr>
        <p:spPr>
          <a:xfrm flipV="1">
            <a:off x="5075275" y="361507"/>
            <a:ext cx="0" cy="585854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AB4ABC61-2DF3-073D-5A1B-D80B7763510A}"/>
              </a:ext>
            </a:extLst>
          </p:cNvPr>
          <p:cNvCxnSpPr/>
          <p:nvPr/>
        </p:nvCxnSpPr>
        <p:spPr>
          <a:xfrm flipV="1">
            <a:off x="9168809" y="361507"/>
            <a:ext cx="0" cy="5858540"/>
          </a:xfrm>
          <a:prstGeom prst="line">
            <a:avLst/>
          </a:prstGeom>
          <a:ln>
            <a:prstDash val="sysDot"/>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4548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18CA-0914-57E7-A41F-E01A893C80D9}"/>
              </a:ext>
            </a:extLst>
          </p:cNvPr>
          <p:cNvSpPr>
            <a:spLocks noGrp="1"/>
          </p:cNvSpPr>
          <p:nvPr>
            <p:ph type="title"/>
          </p:nvPr>
        </p:nvSpPr>
        <p:spPr/>
        <p:txBody>
          <a:bodyPr>
            <a:normAutofit/>
          </a:bodyPr>
          <a:lstStyle/>
          <a:p>
            <a:r>
              <a:rPr lang="en-US" sz="2200" dirty="0">
                <a:effectLst/>
                <a:latin typeface="Helvetica Neue Light" panose="02000403000000020004" pitchFamily="2" charset="0"/>
                <a:ea typeface="Helvetica Neue Light" panose="02000403000000020004" pitchFamily="2" charset="0"/>
              </a:rPr>
              <a:t>Challenging, if not impossible, to isolate and quantify the individual contributions of collagen, elastin, keratin, NADH, and FAD in tissue fluorescence measurements, especially in-vivo tissue.</a:t>
            </a:r>
            <a:endParaRPr lang="en-001" sz="2200" dirty="0">
              <a:latin typeface="Helvetica Neue Light" panose="02000403000000020004" pitchFamily="2" charset="0"/>
              <a:ea typeface="Helvetica Neue Light" panose="02000403000000020004" pitchFamily="2" charset="0"/>
            </a:endParaRPr>
          </a:p>
        </p:txBody>
      </p:sp>
      <p:sp>
        <p:nvSpPr>
          <p:cNvPr id="3" name="Content Placeholder 2">
            <a:extLst>
              <a:ext uri="{FF2B5EF4-FFF2-40B4-BE49-F238E27FC236}">
                <a16:creationId xmlns:a16="http://schemas.microsoft.com/office/drawing/2014/main" id="{51BAD870-80C8-2037-7EBE-F00C0D78DEBA}"/>
              </a:ext>
            </a:extLst>
          </p:cNvPr>
          <p:cNvSpPr>
            <a:spLocks noGrp="1"/>
          </p:cNvSpPr>
          <p:nvPr>
            <p:ph idx="1"/>
          </p:nvPr>
        </p:nvSpPr>
        <p:spPr/>
        <p:txBody>
          <a:bodyPr>
            <a:normAutofit/>
          </a:bodyPr>
          <a:lstStyle/>
          <a:p>
            <a:r>
              <a:rPr lang="en-001" sz="1600" dirty="0">
                <a:latin typeface="Helvetica Neue Light" panose="02000403000000020004" pitchFamily="2" charset="0"/>
                <a:ea typeface="Helvetica Neue Light" panose="02000403000000020004" pitchFamily="2" charset="0"/>
              </a:rPr>
              <a:t>Broad absorption spectra – means fluorophore can be excited over a wide range of wavelengths</a:t>
            </a:r>
          </a:p>
          <a:p>
            <a:endParaRPr lang="en-001" sz="1600" dirty="0">
              <a:latin typeface="Helvetica Neue Light" panose="02000403000000020004" pitchFamily="2" charset="0"/>
              <a:ea typeface="Helvetica Neue Light" panose="02000403000000020004" pitchFamily="2" charset="0"/>
            </a:endParaRPr>
          </a:p>
          <a:p>
            <a:r>
              <a:rPr lang="en-001" sz="1600" dirty="0">
                <a:latin typeface="Helvetica Neue Light" panose="02000403000000020004" pitchFamily="2" charset="0"/>
                <a:ea typeface="Helvetica Neue Light" panose="02000403000000020004" pitchFamily="2" charset="0"/>
              </a:rPr>
              <a:t>Broad spectral emissions – means fluorescence emissions of different fluorophores overlap</a:t>
            </a:r>
          </a:p>
          <a:p>
            <a:endParaRPr lang="en-001" sz="1600" dirty="0">
              <a:latin typeface="Helvetica Neue Light" panose="02000403000000020004" pitchFamily="2" charset="0"/>
              <a:ea typeface="Helvetica Neue Light" panose="02000403000000020004" pitchFamily="2" charset="0"/>
            </a:endParaRPr>
          </a:p>
          <a:p>
            <a:r>
              <a:rPr lang="en-US" sz="1600" dirty="0">
                <a:latin typeface="Helvetica Neue Light" panose="02000403000000020004" pitchFamily="2" charset="0"/>
                <a:ea typeface="Helvetica Neue Light" panose="02000403000000020004" pitchFamily="2" charset="0"/>
              </a:rPr>
              <a:t>I</a:t>
            </a:r>
            <a:r>
              <a:rPr lang="en-001" sz="1600" dirty="0">
                <a:latin typeface="Helvetica Neue Light" panose="02000403000000020004" pitchFamily="2" charset="0"/>
                <a:ea typeface="Helvetica Neue Light" panose="02000403000000020004" pitchFamily="2" charset="0"/>
              </a:rPr>
              <a:t>nfluenced by environmental factors </a:t>
            </a:r>
          </a:p>
          <a:p>
            <a:endParaRPr lang="en-001" sz="1600" dirty="0">
              <a:latin typeface="Helvetica Neue Light" panose="02000403000000020004" pitchFamily="2" charset="0"/>
              <a:ea typeface="Helvetica Neue Light" panose="02000403000000020004" pitchFamily="2" charset="0"/>
            </a:endParaRPr>
          </a:p>
          <a:p>
            <a:r>
              <a:rPr lang="en-US" sz="1600" dirty="0">
                <a:latin typeface="Helvetica Neue Light" panose="02000403000000020004" pitchFamily="2" charset="0"/>
                <a:ea typeface="Helvetica Neue Light" panose="02000403000000020004" pitchFamily="2" charset="0"/>
              </a:rPr>
              <a:t>C</a:t>
            </a:r>
            <a:r>
              <a:rPr lang="en-001" sz="1600" dirty="0">
                <a:latin typeface="Helvetica Neue Light" panose="02000403000000020004" pitchFamily="2" charset="0"/>
                <a:ea typeface="Helvetica Neue Light" panose="02000403000000020004" pitchFamily="2" charset="0"/>
              </a:rPr>
              <a:t>oncentrations and distributions are unknown (use of OCT to image different tissue layers – to isolate collagen/elastin)</a:t>
            </a:r>
          </a:p>
          <a:p>
            <a:endParaRPr lang="en-001" sz="1600" dirty="0">
              <a:latin typeface="Helvetica Neue Light" panose="02000403000000020004" pitchFamily="2" charset="0"/>
              <a:ea typeface="Helvetica Neue Light" panose="02000403000000020004" pitchFamily="2" charset="0"/>
            </a:endParaRPr>
          </a:p>
          <a:p>
            <a:r>
              <a:rPr lang="en-US" sz="1600" dirty="0">
                <a:latin typeface="Helvetica Neue Light" panose="02000403000000020004" pitchFamily="2" charset="0"/>
                <a:ea typeface="Helvetica Neue Light" panose="02000403000000020004" pitchFamily="2" charset="0"/>
              </a:rPr>
              <a:t>A</a:t>
            </a:r>
            <a:r>
              <a:rPr lang="en-001" sz="1600" dirty="0">
                <a:latin typeface="Helvetica Neue Light" panose="02000403000000020004" pitchFamily="2" charset="0"/>
                <a:ea typeface="Helvetica Neue Light" panose="02000403000000020004" pitchFamily="2" charset="0"/>
              </a:rPr>
              <a:t>bsorption of light by chromophores</a:t>
            </a:r>
            <a:endParaRPr lang="en-001" sz="1600" dirty="0"/>
          </a:p>
          <a:p>
            <a:endParaRPr lang="en-001" sz="1600" dirty="0"/>
          </a:p>
          <a:p>
            <a:r>
              <a:rPr lang="en-US" sz="900" b="0" i="0" dirty="0">
                <a:solidFill>
                  <a:srgbClr val="222222"/>
                </a:solidFill>
                <a:effectLst/>
                <a:latin typeface="Arial" panose="020B0604020202020204" pitchFamily="34" charset="0"/>
              </a:rPr>
              <a:t>see Vazquez-</a:t>
            </a:r>
            <a:r>
              <a:rPr lang="en-US" sz="900" b="0" i="0" dirty="0" err="1">
                <a:solidFill>
                  <a:srgbClr val="222222"/>
                </a:solidFill>
                <a:effectLst/>
                <a:latin typeface="Arial" panose="020B0604020202020204" pitchFamily="34" charset="0"/>
              </a:rPr>
              <a:t>Portalatin</a:t>
            </a:r>
            <a:r>
              <a:rPr lang="en-US" sz="900" b="0" i="0" dirty="0">
                <a:solidFill>
                  <a:srgbClr val="222222"/>
                </a:solidFill>
                <a:effectLst/>
                <a:latin typeface="Arial" panose="020B0604020202020204" pitchFamily="34" charset="0"/>
              </a:rPr>
              <a:t>, N., Alfonso-Garcia, A., Liu, J. C., Marcu, L., &amp; Panitch, A. (2020). Physical, biomechanical, and optical characterization of collagen and elastin blend hydrogels. </a:t>
            </a:r>
            <a:r>
              <a:rPr lang="en-US" sz="900" b="0" i="1" dirty="0">
                <a:solidFill>
                  <a:srgbClr val="222222"/>
                </a:solidFill>
                <a:effectLst/>
                <a:latin typeface="Arial" panose="020B0604020202020204" pitchFamily="34" charset="0"/>
              </a:rPr>
              <a:t>Annals of biomedical engineering</a:t>
            </a:r>
            <a:r>
              <a:rPr lang="en-US" sz="900" b="0" i="0" dirty="0">
                <a:solidFill>
                  <a:srgbClr val="222222"/>
                </a:solidFill>
                <a:effectLst/>
                <a:latin typeface="Arial" panose="020B0604020202020204" pitchFamily="34" charset="0"/>
              </a:rPr>
              <a:t>, </a:t>
            </a:r>
            <a:r>
              <a:rPr lang="en-US" sz="900" b="0" i="1" dirty="0">
                <a:solidFill>
                  <a:srgbClr val="222222"/>
                </a:solidFill>
                <a:effectLst/>
                <a:latin typeface="Arial" panose="020B0604020202020204" pitchFamily="34" charset="0"/>
              </a:rPr>
              <a:t>48</a:t>
            </a:r>
            <a:r>
              <a:rPr lang="en-US" sz="900" b="0" i="0" dirty="0">
                <a:solidFill>
                  <a:srgbClr val="222222"/>
                </a:solidFill>
                <a:effectLst/>
                <a:latin typeface="Arial" panose="020B0604020202020204" pitchFamily="34" charset="0"/>
              </a:rPr>
              <a:t>, 2924-2935.</a:t>
            </a:r>
            <a:endParaRPr lang="en-001" sz="900" dirty="0"/>
          </a:p>
        </p:txBody>
      </p:sp>
    </p:spTree>
    <p:extLst>
      <p:ext uri="{BB962C8B-B14F-4D97-AF65-F5344CB8AC3E}">
        <p14:creationId xmlns:p14="http://schemas.microsoft.com/office/powerpoint/2010/main" val="185607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FC435E6-16BB-849E-4260-FF36899E7FCF}"/>
              </a:ext>
            </a:extLst>
          </p:cNvPr>
          <p:cNvSpPr txBox="1"/>
          <p:nvPr/>
        </p:nvSpPr>
        <p:spPr>
          <a:xfrm>
            <a:off x="232147" y="264618"/>
            <a:ext cx="6795974" cy="830997"/>
          </a:xfrm>
          <a:prstGeom prst="rect">
            <a:avLst/>
          </a:prstGeom>
          <a:noFill/>
        </p:spPr>
        <p:txBody>
          <a:bodyPr wrap="square" rtlCol="0">
            <a:spAutoFit/>
          </a:bodyPr>
          <a:lstStyle/>
          <a:p>
            <a:r>
              <a:rPr lang="en-001" sz="1600" dirty="0"/>
              <a:t>Can we model fluorophores as positively skewed normal with peak known but bandwidth variable?</a:t>
            </a:r>
          </a:p>
          <a:p>
            <a:endParaRPr lang="en-001" sz="1600" dirty="0"/>
          </a:p>
        </p:txBody>
      </p:sp>
      <p:sp>
        <p:nvSpPr>
          <p:cNvPr id="23" name="TextBox 22">
            <a:extLst>
              <a:ext uri="{FF2B5EF4-FFF2-40B4-BE49-F238E27FC236}">
                <a16:creationId xmlns:a16="http://schemas.microsoft.com/office/drawing/2014/main" id="{2D2846D6-0DA9-D929-1A37-8D05E64125CB}"/>
              </a:ext>
            </a:extLst>
          </p:cNvPr>
          <p:cNvSpPr txBox="1"/>
          <p:nvPr/>
        </p:nvSpPr>
        <p:spPr>
          <a:xfrm>
            <a:off x="8547100" y="3722257"/>
            <a:ext cx="3187699" cy="1384995"/>
          </a:xfrm>
          <a:prstGeom prst="rect">
            <a:avLst/>
          </a:prstGeom>
          <a:noFill/>
        </p:spPr>
        <p:txBody>
          <a:bodyPr wrap="square" rtlCol="0">
            <a:spAutoFit/>
          </a:bodyPr>
          <a:lstStyle/>
          <a:p>
            <a:r>
              <a:rPr lang="en-US" sz="1400" dirty="0"/>
              <a:t>S</a:t>
            </a:r>
            <a:r>
              <a:rPr lang="en-001" sz="1400" dirty="0"/>
              <a:t>ee </a:t>
            </a:r>
            <a:r>
              <a:rPr lang="en-US" sz="1400" b="0" i="0" dirty="0">
                <a:solidFill>
                  <a:srgbClr val="222222"/>
                </a:solidFill>
                <a:effectLst/>
                <a:latin typeface="Arial" panose="020B0604020202020204" pitchFamily="34" charset="0"/>
              </a:rPr>
              <a:t>Croce, A. C., &amp; </a:t>
            </a:r>
            <a:r>
              <a:rPr lang="en-US" sz="1400" b="0" i="0" dirty="0" err="1">
                <a:solidFill>
                  <a:srgbClr val="222222"/>
                </a:solidFill>
                <a:effectLst/>
                <a:latin typeface="Arial" panose="020B0604020202020204" pitchFamily="34" charset="0"/>
              </a:rPr>
              <a:t>Bottiroli</a:t>
            </a:r>
            <a:r>
              <a:rPr lang="en-US" sz="1400" b="0" i="0" dirty="0">
                <a:solidFill>
                  <a:srgbClr val="222222"/>
                </a:solidFill>
                <a:effectLst/>
                <a:latin typeface="Arial" panose="020B0604020202020204" pitchFamily="34" charset="0"/>
              </a:rPr>
              <a:t>, G. (2014). Autofluorescence spectroscopy and imaging: a tool for biomedical research and diagnosis. </a:t>
            </a:r>
            <a:r>
              <a:rPr lang="en-US" sz="1400" b="0" i="1" dirty="0">
                <a:solidFill>
                  <a:srgbClr val="222222"/>
                </a:solidFill>
                <a:effectLst/>
                <a:latin typeface="Arial" panose="020B0604020202020204" pitchFamily="34" charset="0"/>
              </a:rPr>
              <a:t>European journal of histochemistry: EJH</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58</a:t>
            </a:r>
            <a:r>
              <a:rPr lang="en-US" sz="1400" b="0" i="0" dirty="0">
                <a:solidFill>
                  <a:srgbClr val="222222"/>
                </a:solidFill>
                <a:effectLst/>
                <a:latin typeface="Arial" panose="020B0604020202020204" pitchFamily="34" charset="0"/>
              </a:rPr>
              <a:t>(4), 2461</a:t>
            </a:r>
            <a:endParaRPr lang="en-001" sz="1400" dirty="0"/>
          </a:p>
        </p:txBody>
      </p:sp>
      <p:pic>
        <p:nvPicPr>
          <p:cNvPr id="14338" name="Picture 2" descr="Figure 2.">
            <a:extLst>
              <a:ext uri="{FF2B5EF4-FFF2-40B4-BE49-F238E27FC236}">
                <a16:creationId xmlns:a16="http://schemas.microsoft.com/office/drawing/2014/main" id="{31683542-5F6F-E379-A314-BC9119E90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952" y="264618"/>
            <a:ext cx="4737099" cy="31643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Table 23">
            <a:extLst>
              <a:ext uri="{FF2B5EF4-FFF2-40B4-BE49-F238E27FC236}">
                <a16:creationId xmlns:a16="http://schemas.microsoft.com/office/drawing/2014/main" id="{1804E7EB-DE74-F7BF-CF0C-8450794C7184}"/>
              </a:ext>
            </a:extLst>
          </p:cNvPr>
          <p:cNvGraphicFramePr>
            <a:graphicFrameLocks noGrp="1"/>
          </p:cNvGraphicFramePr>
          <p:nvPr>
            <p:extLst>
              <p:ext uri="{D42A27DB-BD31-4B8C-83A1-F6EECF244321}">
                <p14:modId xmlns:p14="http://schemas.microsoft.com/office/powerpoint/2010/main" val="2939972373"/>
              </p:ext>
            </p:extLst>
          </p:nvPr>
        </p:nvGraphicFramePr>
        <p:xfrm>
          <a:off x="142949" y="999310"/>
          <a:ext cx="7262036" cy="5839388"/>
        </p:xfrm>
        <a:graphic>
          <a:graphicData uri="http://schemas.openxmlformats.org/drawingml/2006/table">
            <a:tbl>
              <a:tblPr/>
              <a:tblGrid>
                <a:gridCol w="1815509">
                  <a:extLst>
                    <a:ext uri="{9D8B030D-6E8A-4147-A177-3AD203B41FA5}">
                      <a16:colId xmlns:a16="http://schemas.microsoft.com/office/drawing/2014/main" val="4268231339"/>
                    </a:ext>
                  </a:extLst>
                </a:gridCol>
                <a:gridCol w="1815509">
                  <a:extLst>
                    <a:ext uri="{9D8B030D-6E8A-4147-A177-3AD203B41FA5}">
                      <a16:colId xmlns:a16="http://schemas.microsoft.com/office/drawing/2014/main" val="3544063039"/>
                    </a:ext>
                  </a:extLst>
                </a:gridCol>
                <a:gridCol w="1815509">
                  <a:extLst>
                    <a:ext uri="{9D8B030D-6E8A-4147-A177-3AD203B41FA5}">
                      <a16:colId xmlns:a16="http://schemas.microsoft.com/office/drawing/2014/main" val="3437710863"/>
                    </a:ext>
                  </a:extLst>
                </a:gridCol>
                <a:gridCol w="1815509">
                  <a:extLst>
                    <a:ext uri="{9D8B030D-6E8A-4147-A177-3AD203B41FA5}">
                      <a16:colId xmlns:a16="http://schemas.microsoft.com/office/drawing/2014/main" val="690495"/>
                    </a:ext>
                  </a:extLst>
                </a:gridCol>
              </a:tblGrid>
              <a:tr h="968462">
                <a:tc>
                  <a:txBody>
                    <a:bodyPr/>
                    <a:lstStyle/>
                    <a:p>
                      <a:pPr algn="l" fontAlgn="t"/>
                      <a:r>
                        <a:rPr lang="en-US" sz="1200" dirty="0">
                          <a:effectLst/>
                        </a:rPr>
                        <a:t>Endogenous fluorophores</a:t>
                      </a:r>
                    </a:p>
                  </a:txBody>
                  <a:tcPr marL="8289" marR="8289" marT="8289" marB="8289">
                    <a:lnL>
                      <a:noFill/>
                    </a:lnL>
                    <a:lnR>
                      <a:noFill/>
                    </a:lnR>
                    <a:lnT>
                      <a:noFill/>
                    </a:lnT>
                    <a:lnB>
                      <a:noFill/>
                    </a:lnB>
                    <a:solidFill>
                      <a:srgbClr val="F5FFF0"/>
                    </a:solidFill>
                  </a:tcPr>
                </a:tc>
                <a:tc>
                  <a:txBody>
                    <a:bodyPr/>
                    <a:lstStyle/>
                    <a:p>
                      <a:pPr algn="l" fontAlgn="t"/>
                      <a:r>
                        <a:rPr lang="en-US" sz="1200">
                          <a:effectLst/>
                        </a:rPr>
                        <a:t>Biological constituents</a:t>
                      </a:r>
                    </a:p>
                  </a:txBody>
                  <a:tcPr marL="8289" marR="8289" marT="8289" marB="8289">
                    <a:lnL>
                      <a:noFill/>
                    </a:lnL>
                    <a:lnR>
                      <a:noFill/>
                    </a:lnR>
                    <a:lnT>
                      <a:noFill/>
                    </a:lnT>
                    <a:lnB>
                      <a:noFill/>
                    </a:lnB>
                    <a:solidFill>
                      <a:srgbClr val="F5FFF0"/>
                    </a:solidFill>
                  </a:tcPr>
                </a:tc>
                <a:tc>
                  <a:txBody>
                    <a:bodyPr/>
                    <a:lstStyle/>
                    <a:p>
                      <a:pPr algn="l" fontAlgn="t"/>
                      <a:r>
                        <a:rPr lang="en-US" sz="1200">
                          <a:effectLst/>
                        </a:rPr>
                        <a:t>Autofluorescence (exc) / (em) ranges</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Autofluorescence photophysical fingerprints and possible correlated alterations</a:t>
                      </a: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1349145634"/>
                  </a:ext>
                </a:extLst>
              </a:tr>
              <a:tr h="179654">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2519451666"/>
                  </a:ext>
                </a:extLst>
              </a:tr>
              <a:tr h="344377">
                <a:tc>
                  <a:txBody>
                    <a:bodyPr/>
                    <a:lstStyle/>
                    <a:p>
                      <a:pPr algn="l" fontAlgn="t"/>
                      <a:r>
                        <a:rPr lang="en-US" sz="1200" dirty="0" err="1">
                          <a:effectLst/>
                        </a:rPr>
                        <a:t>Cytokeratins</a:t>
                      </a:r>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r>
                        <a:rPr lang="en-US" sz="1200">
                          <a:effectLst/>
                        </a:rPr>
                        <a:t>Intracellular fibrous proteins</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(280-325 nm) / (  nm)</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Spectral shape and emission amplitude</a:t>
                      </a: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4053632048"/>
                  </a:ext>
                </a:extLst>
              </a:tr>
              <a:tr h="1167988">
                <a:tc>
                  <a:txBody>
                    <a:bodyPr/>
                    <a:lstStyle/>
                    <a:p>
                      <a:pPr algn="l" fontAlgn="t"/>
                      <a:r>
                        <a:rPr lang="en-US" sz="1200">
                          <a:effectLst/>
                        </a:rPr>
                        <a:t>Collagen/Elastin</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Extracellular fibrous proteins</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(330-340 nm) / (400-410 nm) (350-420 nm) / (420-510 nm)</a:t>
                      </a:r>
                    </a:p>
                  </a:txBody>
                  <a:tcPr marL="8289" marR="8289" marT="8289" marB="8289">
                    <a:lnL>
                      <a:noFill/>
                    </a:lnL>
                    <a:lnR>
                      <a:noFill/>
                    </a:lnR>
                    <a:lnT>
                      <a:noFill/>
                    </a:lnT>
                    <a:lnB>
                      <a:noFill/>
                    </a:lnB>
                    <a:solidFill>
                      <a:srgbClr val="F5FFF0"/>
                    </a:solidFill>
                  </a:tcPr>
                </a:tc>
                <a:tc>
                  <a:txBody>
                    <a:bodyPr/>
                    <a:lstStyle/>
                    <a:p>
                      <a:pPr algn="l" fontAlgn="t"/>
                      <a:r>
                        <a:rPr lang="en-US" sz="1200">
                          <a:effectLst/>
                        </a:rPr>
                        <a:t>Excitation light birifrangence effects spectral shape and emission amplitude, depending on maturation degree in eldering and fibrosis</a:t>
                      </a: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188081517"/>
                  </a:ext>
                </a:extLst>
              </a:tr>
              <a:tr h="346389">
                <a:tc>
                  <a:txBody>
                    <a:bodyPr/>
                    <a:lstStyle/>
                    <a:p>
                      <a:pPr algn="l" fontAlgn="t"/>
                      <a:r>
                        <a:rPr lang="en-US" sz="1200">
                          <a:effectLst/>
                        </a:rPr>
                        <a:t>NAD(P)H</a:t>
                      </a:r>
                    </a:p>
                  </a:txBody>
                  <a:tcPr marL="8289" marR="8289" marT="8289" marB="8289">
                    <a:lnL>
                      <a:noFill/>
                    </a:lnL>
                    <a:lnR>
                      <a:noFill/>
                    </a:lnR>
                    <a:lnT>
                      <a:noFill/>
                    </a:lnT>
                    <a:lnB>
                      <a:noFill/>
                    </a:lnB>
                    <a:solidFill>
                      <a:srgbClr val="F5FFF0"/>
                    </a:solidFill>
                  </a:tcPr>
                </a:tc>
                <a:tc>
                  <a:txBody>
                    <a:bodyPr/>
                    <a:lstStyle/>
                    <a:p>
                      <a:pPr algn="l" fontAlgn="t"/>
                      <a:r>
                        <a:rPr lang="en-US" sz="1200">
                          <a:effectLst/>
                        </a:rPr>
                        <a:t>Coenzymes of key enzymes in redox reactions</a:t>
                      </a:r>
                    </a:p>
                  </a:txBody>
                  <a:tcPr marL="8289" marR="8289" marT="8289" marB="8289">
                    <a:lnL>
                      <a:noFill/>
                    </a:lnL>
                    <a:lnR>
                      <a:noFill/>
                    </a:lnR>
                    <a:lnT>
                      <a:noFill/>
                    </a:lnT>
                    <a:lnB>
                      <a:noFill/>
                    </a:lnB>
                    <a:solidFill>
                      <a:srgbClr val="F5FFF0"/>
                    </a:solidFill>
                  </a:tcPr>
                </a:tc>
                <a:tc>
                  <a:txBody>
                    <a:bodyPr/>
                    <a:lstStyle/>
                    <a:p>
                      <a:pPr algn="l" fontAlgn="t"/>
                      <a:r>
                        <a:rPr lang="en-US" sz="1200">
                          <a:effectLst/>
                        </a:rPr>
                        <a:t>(330-380 nm) / (440, 462 nm, bound, free)</a:t>
                      </a:r>
                    </a:p>
                  </a:txBody>
                  <a:tcPr marL="8289" marR="8289" marT="8289" marB="8289">
                    <a:lnL>
                      <a:noFill/>
                    </a:lnL>
                    <a:lnR>
                      <a:noFill/>
                    </a:lnR>
                    <a:lnT>
                      <a:noFill/>
                    </a:lnT>
                    <a:lnB>
                      <a:noFill/>
                    </a:lnB>
                    <a:solidFill>
                      <a:srgbClr val="F5FFF0"/>
                    </a:solidFill>
                  </a:tcPr>
                </a:tc>
                <a:tc>
                  <a:txBody>
                    <a:bodyPr/>
                    <a:lstStyle/>
                    <a:p>
                      <a:pPr algn="l" fontAlgn="t"/>
                      <a:r>
                        <a:rPr lang="en-US" sz="1200">
                          <a:effectLst/>
                        </a:rPr>
                        <a:t>Spectral shape, emission amplitude</a:t>
                      </a: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730925259"/>
                  </a:ext>
                </a:extLst>
              </a:tr>
              <a:tr h="1332711">
                <a:tc>
                  <a:txBody>
                    <a:bodyPr/>
                    <a:lstStyle/>
                    <a:p>
                      <a:pPr algn="l" fontAlgn="t"/>
                      <a:r>
                        <a:rPr lang="en-US" sz="1200">
                          <a:effectLst/>
                        </a:rPr>
                        <a:t>Flavins</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Coenzymes of key enzymes in redox reactions</a:t>
                      </a:r>
                    </a:p>
                  </a:txBody>
                  <a:tcPr marL="8289" marR="8289" marT="8289" marB="8289">
                    <a:lnL>
                      <a:noFill/>
                    </a:lnL>
                    <a:lnR>
                      <a:noFill/>
                    </a:lnR>
                    <a:lnT>
                      <a:noFill/>
                    </a:lnT>
                    <a:lnB>
                      <a:noFill/>
                    </a:lnB>
                    <a:solidFill>
                      <a:srgbClr val="F5FFF0"/>
                    </a:solidFill>
                  </a:tcPr>
                </a:tc>
                <a:tc>
                  <a:txBody>
                    <a:bodyPr/>
                    <a:lstStyle/>
                    <a:p>
                      <a:pPr algn="l" fontAlgn="t"/>
                      <a:r>
                        <a:rPr lang="en-US" sz="1200">
                          <a:effectLst/>
                        </a:rPr>
                        <a:t>(350-370;440-450 nm) / (480/540 nm)</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(NAD(P)</a:t>
                      </a:r>
                      <a:r>
                        <a:rPr lang="en-US" sz="1200" dirty="0" err="1">
                          <a:effectLst/>
                        </a:rPr>
                        <a:t>Hbound</a:t>
                      </a:r>
                      <a:r>
                        <a:rPr lang="en-US" sz="1200" dirty="0">
                          <a:effectLst/>
                        </a:rPr>
                        <a:t>/free, NAD(P)</a:t>
                      </a:r>
                      <a:r>
                        <a:rPr lang="en-US" sz="1200" dirty="0" err="1">
                          <a:effectLst/>
                        </a:rPr>
                        <a:t>Htotal</a:t>
                      </a:r>
                      <a:r>
                        <a:rPr lang="en-US" sz="1200" dirty="0">
                          <a:effectLst/>
                        </a:rPr>
                        <a:t>/oxidized </a:t>
                      </a:r>
                      <a:r>
                        <a:rPr lang="en-US" sz="1200" baseline="-25000" dirty="0">
                          <a:effectLst/>
                        </a:rPr>
                        <a:t>flavins</a:t>
                      </a:r>
                      <a:r>
                        <a:rPr lang="en-US" sz="1200" dirty="0">
                          <a:effectLst/>
                        </a:rPr>
                        <a:t> ratios, depending on aerobic/anaerobic energetic metabolism, antioxidant defense, inflammation, carcinogenesis</a:t>
                      </a: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1538915026"/>
                  </a:ext>
                </a:extLst>
              </a:tr>
              <a:tr h="186754">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tc>
                  <a:txBody>
                    <a:bodyPr/>
                    <a:lstStyle/>
                    <a:p>
                      <a:pPr algn="l" fontAlgn="t"/>
                      <a:endParaRPr lang="en-US" sz="1200" dirty="0">
                        <a:effectLst/>
                      </a:endParaRP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2188726863"/>
                  </a:ext>
                </a:extLst>
              </a:tr>
              <a:tr h="838544">
                <a:tc>
                  <a:txBody>
                    <a:bodyPr/>
                    <a:lstStyle/>
                    <a:p>
                      <a:pPr algn="l" fontAlgn="t"/>
                      <a:r>
                        <a:rPr lang="en-US" sz="1200">
                          <a:effectLst/>
                        </a:rPr>
                        <a:t>Protoporpyrin IX and porphyrin derivatives</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Protein </a:t>
                      </a:r>
                      <a:r>
                        <a:rPr lang="en-US" sz="1200" dirty="0" err="1">
                          <a:effectLst/>
                        </a:rPr>
                        <a:t>prostetic</a:t>
                      </a:r>
                      <a:r>
                        <a:rPr lang="en-US" sz="1200" dirty="0">
                          <a:effectLst/>
                        </a:rPr>
                        <a:t> group</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(405 nm) / (630-700 nm)</a:t>
                      </a:r>
                    </a:p>
                  </a:txBody>
                  <a:tcPr marL="8289" marR="8289" marT="8289" marB="8289">
                    <a:lnL>
                      <a:noFill/>
                    </a:lnL>
                    <a:lnR>
                      <a:noFill/>
                    </a:lnR>
                    <a:lnT>
                      <a:noFill/>
                    </a:lnT>
                    <a:lnB>
                      <a:noFill/>
                    </a:lnB>
                    <a:solidFill>
                      <a:srgbClr val="F5FFF0"/>
                    </a:solidFill>
                  </a:tcPr>
                </a:tc>
                <a:tc>
                  <a:txBody>
                    <a:bodyPr/>
                    <a:lstStyle/>
                    <a:p>
                      <a:pPr algn="l" fontAlgn="t"/>
                      <a:r>
                        <a:rPr lang="en-US" sz="1200" dirty="0">
                          <a:effectLst/>
                        </a:rPr>
                        <a:t>Spectral shape, emission amplitude and photosensitivity, depending on heme and iron altered metabolism</a:t>
                      </a:r>
                    </a:p>
                  </a:txBody>
                  <a:tcPr marL="8289" marR="8289" marT="8289" marB="8289">
                    <a:lnL>
                      <a:noFill/>
                    </a:lnL>
                    <a:lnR>
                      <a:noFill/>
                    </a:lnR>
                    <a:lnT>
                      <a:noFill/>
                    </a:lnT>
                    <a:lnB>
                      <a:noFill/>
                    </a:lnB>
                    <a:solidFill>
                      <a:srgbClr val="F5FFF0"/>
                    </a:solidFill>
                  </a:tcPr>
                </a:tc>
                <a:extLst>
                  <a:ext uri="{0D108BD9-81ED-4DB2-BD59-A6C34878D82A}">
                    <a16:rowId xmlns:a16="http://schemas.microsoft.com/office/drawing/2014/main" val="1595681690"/>
                  </a:ext>
                </a:extLst>
              </a:tr>
            </a:tbl>
          </a:graphicData>
        </a:graphic>
      </p:graphicFrame>
    </p:spTree>
    <p:extLst>
      <p:ext uri="{BB962C8B-B14F-4D97-AF65-F5344CB8AC3E}">
        <p14:creationId xmlns:p14="http://schemas.microsoft.com/office/powerpoint/2010/main" val="139168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55663-9D95-52DD-019F-8712DDD7C3A0}"/>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9506438E-00A5-3927-1B17-F631778812B7}"/>
              </a:ext>
            </a:extLst>
          </p:cNvPr>
          <p:cNvSpPr txBox="1"/>
          <p:nvPr/>
        </p:nvSpPr>
        <p:spPr>
          <a:xfrm>
            <a:off x="593653" y="568088"/>
            <a:ext cx="5124892" cy="830997"/>
          </a:xfrm>
          <a:prstGeom prst="rect">
            <a:avLst/>
          </a:prstGeom>
          <a:noFill/>
        </p:spPr>
        <p:txBody>
          <a:bodyPr wrap="square" rtlCol="0">
            <a:spAutoFit/>
          </a:bodyPr>
          <a:lstStyle/>
          <a:p>
            <a:r>
              <a:rPr lang="en-001" sz="1600" dirty="0"/>
              <a:t>Can we model fluorophores as positively skewed normal with peak known but bandwidth variable?</a:t>
            </a:r>
          </a:p>
          <a:p>
            <a:endParaRPr lang="en-001" sz="1600" dirty="0"/>
          </a:p>
        </p:txBody>
      </p:sp>
      <p:graphicFrame>
        <p:nvGraphicFramePr>
          <p:cNvPr id="20" name="Table 19">
            <a:extLst>
              <a:ext uri="{FF2B5EF4-FFF2-40B4-BE49-F238E27FC236}">
                <a16:creationId xmlns:a16="http://schemas.microsoft.com/office/drawing/2014/main" id="{CB925CEF-A35E-F265-1760-821012BAC94A}"/>
              </a:ext>
            </a:extLst>
          </p:cNvPr>
          <p:cNvGraphicFramePr>
            <a:graphicFrameLocks noGrp="1"/>
          </p:cNvGraphicFramePr>
          <p:nvPr>
            <p:extLst>
              <p:ext uri="{D42A27DB-BD31-4B8C-83A1-F6EECF244321}">
                <p14:modId xmlns:p14="http://schemas.microsoft.com/office/powerpoint/2010/main" val="3285339556"/>
              </p:ext>
            </p:extLst>
          </p:nvPr>
        </p:nvGraphicFramePr>
        <p:xfrm>
          <a:off x="1050853" y="2094447"/>
          <a:ext cx="7254947" cy="4113211"/>
        </p:xfrm>
        <a:graphic>
          <a:graphicData uri="http://schemas.openxmlformats.org/drawingml/2006/table">
            <a:tbl>
              <a:tblPr firstRow="1" bandRow="1">
                <a:tableStyleId>{5940675A-B579-460E-94D1-54222C63F5DA}</a:tableStyleId>
              </a:tblPr>
              <a:tblGrid>
                <a:gridCol w="2391460">
                  <a:extLst>
                    <a:ext uri="{9D8B030D-6E8A-4147-A177-3AD203B41FA5}">
                      <a16:colId xmlns:a16="http://schemas.microsoft.com/office/drawing/2014/main" val="4167188963"/>
                    </a:ext>
                  </a:extLst>
                </a:gridCol>
                <a:gridCol w="2590187">
                  <a:extLst>
                    <a:ext uri="{9D8B030D-6E8A-4147-A177-3AD203B41FA5}">
                      <a16:colId xmlns:a16="http://schemas.microsoft.com/office/drawing/2014/main" val="207916144"/>
                    </a:ext>
                  </a:extLst>
                </a:gridCol>
                <a:gridCol w="2273300">
                  <a:extLst>
                    <a:ext uri="{9D8B030D-6E8A-4147-A177-3AD203B41FA5}">
                      <a16:colId xmlns:a16="http://schemas.microsoft.com/office/drawing/2014/main" val="115010976"/>
                    </a:ext>
                  </a:extLst>
                </a:gridCol>
              </a:tblGrid>
              <a:tr h="574325">
                <a:tc>
                  <a:txBody>
                    <a:bodyPr/>
                    <a:lstStyle/>
                    <a:p>
                      <a:r>
                        <a:rPr lang="en-001" sz="1800" dirty="0"/>
                        <a:t>Fluorophore</a:t>
                      </a:r>
                    </a:p>
                  </a:txBody>
                  <a:tcPr/>
                </a:tc>
                <a:tc>
                  <a:txBody>
                    <a:bodyPr/>
                    <a:lstStyle/>
                    <a:p>
                      <a:r>
                        <a:rPr lang="en-001" sz="1800" dirty="0"/>
                        <a:t>Peak</a:t>
                      </a:r>
                    </a:p>
                  </a:txBody>
                  <a:tcPr/>
                </a:tc>
                <a:tc>
                  <a:txBody>
                    <a:bodyPr/>
                    <a:lstStyle/>
                    <a:p>
                      <a:endParaRPr lang="en-001" sz="1400" dirty="0"/>
                    </a:p>
                  </a:txBody>
                  <a:tcPr/>
                </a:tc>
                <a:extLst>
                  <a:ext uri="{0D108BD9-81ED-4DB2-BD59-A6C34878D82A}">
                    <a16:rowId xmlns:a16="http://schemas.microsoft.com/office/drawing/2014/main" val="2537839187"/>
                  </a:ext>
                </a:extLst>
              </a:tr>
              <a:tr h="818707">
                <a:tc>
                  <a:txBody>
                    <a:bodyPr/>
                    <a:lstStyle/>
                    <a:p>
                      <a:r>
                        <a:rPr lang="en-001" dirty="0"/>
                        <a:t>Collagen</a:t>
                      </a:r>
                    </a:p>
                  </a:txBody>
                  <a:tcPr/>
                </a:tc>
                <a:tc>
                  <a:txBody>
                    <a:bodyPr/>
                    <a:lstStyle/>
                    <a:p>
                      <a:r>
                        <a:rPr lang="en-US" sz="1400" b="0" i="0" kern="1200" dirty="0">
                          <a:solidFill>
                            <a:schemeClr val="tx1"/>
                          </a:solidFill>
                          <a:effectLst/>
                          <a:latin typeface="+mn-lt"/>
                          <a:ea typeface="+mn-ea"/>
                          <a:cs typeface="+mn-cs"/>
                        </a:rPr>
                        <a:t>380 nm</a:t>
                      </a:r>
                    </a:p>
                    <a:p>
                      <a:r>
                        <a:rPr lang="en-US" sz="1400" b="0" i="0" kern="1200" dirty="0">
                          <a:solidFill>
                            <a:schemeClr val="tx1"/>
                          </a:solidFill>
                          <a:effectLst/>
                          <a:latin typeface="+mn-lt"/>
                          <a:ea typeface="+mn-ea"/>
                          <a:cs typeface="+mn-cs"/>
                        </a:rPr>
                        <a:t>400-410 nm</a:t>
                      </a:r>
                    </a:p>
                    <a:p>
                      <a:r>
                        <a:rPr lang="en-US" sz="1400" b="0" i="0" kern="1200" dirty="0">
                          <a:solidFill>
                            <a:schemeClr val="tx1"/>
                          </a:solidFill>
                          <a:effectLst/>
                          <a:latin typeface="+mn-lt"/>
                          <a:ea typeface="+mn-ea"/>
                          <a:cs typeface="+mn-cs"/>
                        </a:rPr>
                        <a:t>440-450 nm</a:t>
                      </a:r>
                    </a:p>
                    <a:p>
                      <a:endParaRPr lang="en-001" sz="1400" dirty="0"/>
                    </a:p>
                  </a:txBody>
                  <a:tcPr/>
                </a:tc>
                <a:tc>
                  <a:txBody>
                    <a:bodyPr/>
                    <a:lstStyle/>
                    <a:p>
                      <a:r>
                        <a:rPr lang="en-US" sz="1200" b="0" i="0" kern="1200" dirty="0">
                          <a:solidFill>
                            <a:schemeClr val="tx1"/>
                          </a:solidFill>
                          <a:effectLst/>
                          <a:latin typeface="+mn-lt"/>
                          <a:ea typeface="+mn-ea"/>
                          <a:cs typeface="+mn-cs"/>
                        </a:rPr>
                        <a:t>Collagen I is characterized by an emission band between 360 and 510 nm with a peak at 390 nm</a:t>
                      </a:r>
                      <a:endParaRPr lang="en-001" sz="1200" dirty="0"/>
                    </a:p>
                  </a:txBody>
                  <a:tcPr/>
                </a:tc>
                <a:extLst>
                  <a:ext uri="{0D108BD9-81ED-4DB2-BD59-A6C34878D82A}">
                    <a16:rowId xmlns:a16="http://schemas.microsoft.com/office/drawing/2014/main" val="2302812005"/>
                  </a:ext>
                </a:extLst>
              </a:tr>
              <a:tr h="355038">
                <a:tc>
                  <a:txBody>
                    <a:bodyPr/>
                    <a:lstStyle/>
                    <a:p>
                      <a:r>
                        <a:rPr lang="en-001" dirty="0"/>
                        <a:t>Elastin</a:t>
                      </a:r>
                    </a:p>
                  </a:txBody>
                  <a:tcPr/>
                </a:tc>
                <a:tc>
                  <a:txBody>
                    <a:bodyPr/>
                    <a:lstStyle/>
                    <a:p>
                      <a:r>
                        <a:rPr lang="en-US" sz="1400" b="0" i="0" kern="1200" dirty="0">
                          <a:solidFill>
                            <a:schemeClr val="tx1"/>
                          </a:solidFill>
                          <a:effectLst/>
                          <a:latin typeface="+mn-lt"/>
                          <a:ea typeface="+mn-ea"/>
                          <a:cs typeface="+mn-cs"/>
                        </a:rPr>
                        <a:t>broad emission band between 360 and 600 nm with a peak around 410 nm </a:t>
                      </a:r>
                    </a:p>
                    <a:p>
                      <a:r>
                        <a:rPr lang="en-US" sz="1400" b="0" i="0" kern="1200" dirty="0">
                          <a:solidFill>
                            <a:schemeClr val="tx1"/>
                          </a:solidFill>
                          <a:effectLst/>
                          <a:latin typeface="+mn-lt"/>
                          <a:ea typeface="+mn-ea"/>
                          <a:cs typeface="+mn-cs"/>
                        </a:rPr>
                        <a:t>420-510 nm </a:t>
                      </a:r>
                      <a:r>
                        <a:rPr lang="en-US" sz="1400" dirty="0">
                          <a:effectLst/>
                        </a:rPr>
                        <a:t>(Croce &amp; </a:t>
                      </a:r>
                      <a:r>
                        <a:rPr lang="en-US" sz="1400" b="0" i="0" dirty="0" err="1">
                          <a:solidFill>
                            <a:srgbClr val="222222"/>
                          </a:solidFill>
                          <a:effectLst/>
                          <a:latin typeface="Arial" panose="020B0604020202020204" pitchFamily="34" charset="0"/>
                        </a:rPr>
                        <a:t>Bottiroli</a:t>
                      </a:r>
                      <a:r>
                        <a:rPr lang="en-US" sz="1400" b="0" i="0" dirty="0">
                          <a:solidFill>
                            <a:srgbClr val="222222"/>
                          </a:solidFill>
                          <a:effectLst/>
                          <a:latin typeface="Arial" panose="020B0604020202020204" pitchFamily="34" charset="0"/>
                        </a:rPr>
                        <a:t>)</a:t>
                      </a:r>
                      <a:endParaRPr lang="en-001" sz="1400" dirty="0"/>
                    </a:p>
                  </a:txBody>
                  <a:tcPr/>
                </a:tc>
                <a:tc>
                  <a:txBody>
                    <a:bodyPr/>
                    <a:lstStyle/>
                    <a:p>
                      <a:r>
                        <a:rPr lang="en-001" sz="1200" dirty="0"/>
                        <a:t>but see Palero, peak is at higher wavelength</a:t>
                      </a:r>
                    </a:p>
                  </a:txBody>
                  <a:tcPr/>
                </a:tc>
                <a:extLst>
                  <a:ext uri="{0D108BD9-81ED-4DB2-BD59-A6C34878D82A}">
                    <a16:rowId xmlns:a16="http://schemas.microsoft.com/office/drawing/2014/main" val="292370901"/>
                  </a:ext>
                </a:extLst>
              </a:tr>
              <a:tr h="355038">
                <a:tc>
                  <a:txBody>
                    <a:bodyPr/>
                    <a:lstStyle/>
                    <a:p>
                      <a:r>
                        <a:rPr lang="en-001" dirty="0"/>
                        <a:t>FAD</a:t>
                      </a:r>
                    </a:p>
                  </a:txBody>
                  <a:tcPr/>
                </a:tc>
                <a:tc>
                  <a:txBody>
                    <a:bodyPr/>
                    <a:lstStyle/>
                    <a:p>
                      <a:r>
                        <a:rPr lang="en-001" sz="1400" b="0" i="0" kern="1200" dirty="0">
                          <a:solidFill>
                            <a:schemeClr val="tx1"/>
                          </a:solidFill>
                          <a:effectLst/>
                          <a:latin typeface="+mn-lt"/>
                          <a:ea typeface="+mn-ea"/>
                          <a:cs typeface="+mn-cs"/>
                        </a:rPr>
                        <a:t>520-530</a:t>
                      </a:r>
                    </a:p>
                    <a:p>
                      <a:r>
                        <a:rPr lang="en-US" sz="1400" b="0" i="0" kern="1200" dirty="0">
                          <a:solidFill>
                            <a:schemeClr val="tx1"/>
                          </a:solidFill>
                          <a:effectLst/>
                          <a:latin typeface="+mn-lt"/>
                          <a:ea typeface="+mn-ea"/>
                          <a:cs typeface="+mn-cs"/>
                        </a:rPr>
                        <a:t>540 nm </a:t>
                      </a:r>
                      <a:r>
                        <a:rPr lang="en-US" sz="1400" dirty="0">
                          <a:effectLst/>
                        </a:rPr>
                        <a:t>(Croce &amp; </a:t>
                      </a:r>
                      <a:r>
                        <a:rPr lang="en-US" sz="1400" b="0" i="0" dirty="0" err="1">
                          <a:solidFill>
                            <a:srgbClr val="222222"/>
                          </a:solidFill>
                          <a:effectLst/>
                          <a:latin typeface="Arial" panose="020B0604020202020204" pitchFamily="34" charset="0"/>
                        </a:rPr>
                        <a:t>Bottiroli</a:t>
                      </a:r>
                      <a:r>
                        <a:rPr lang="en-US" sz="1400" b="0" i="0" dirty="0">
                          <a:solidFill>
                            <a:srgbClr val="222222"/>
                          </a:solidFill>
                          <a:effectLst/>
                          <a:latin typeface="Arial" panose="020B0604020202020204" pitchFamily="34" charset="0"/>
                        </a:rPr>
                        <a:t>)</a:t>
                      </a:r>
                      <a:endParaRPr lang="en-001" sz="1400" dirty="0"/>
                    </a:p>
                  </a:txBody>
                  <a:tcPr/>
                </a:tc>
                <a:tc>
                  <a:txBody>
                    <a:bodyPr/>
                    <a:lstStyle/>
                    <a:p>
                      <a:endParaRPr lang="en-001" sz="1200"/>
                    </a:p>
                  </a:txBody>
                  <a:tcPr/>
                </a:tc>
                <a:extLst>
                  <a:ext uri="{0D108BD9-81ED-4DB2-BD59-A6C34878D82A}">
                    <a16:rowId xmlns:a16="http://schemas.microsoft.com/office/drawing/2014/main" val="3850507025"/>
                  </a:ext>
                </a:extLst>
              </a:tr>
              <a:tr h="475826">
                <a:tc>
                  <a:txBody>
                    <a:bodyPr/>
                    <a:lstStyle/>
                    <a:p>
                      <a:r>
                        <a:rPr lang="en-001" dirty="0"/>
                        <a:t>NADH</a:t>
                      </a:r>
                    </a:p>
                  </a:txBody>
                  <a:tcPr/>
                </a:tc>
                <a:tc>
                  <a:txBody>
                    <a:bodyPr/>
                    <a:lstStyle/>
                    <a:p>
                      <a:r>
                        <a:rPr lang="en-001" sz="1400" dirty="0"/>
                        <a:t>460</a:t>
                      </a:r>
                    </a:p>
                    <a:p>
                      <a:r>
                        <a:rPr lang="en-001" sz="1400" dirty="0"/>
                        <a:t>440-460 </a:t>
                      </a:r>
                      <a:r>
                        <a:rPr lang="en-US" sz="1400" dirty="0">
                          <a:effectLst/>
                        </a:rPr>
                        <a:t>(Croce &amp; </a:t>
                      </a:r>
                      <a:r>
                        <a:rPr lang="en-US" sz="1400" b="0" i="0" dirty="0" err="1">
                          <a:solidFill>
                            <a:srgbClr val="222222"/>
                          </a:solidFill>
                          <a:effectLst/>
                          <a:latin typeface="Arial" panose="020B0604020202020204" pitchFamily="34" charset="0"/>
                        </a:rPr>
                        <a:t>Bottiroli</a:t>
                      </a:r>
                      <a:r>
                        <a:rPr lang="en-US" sz="1400" b="0" i="0" dirty="0">
                          <a:solidFill>
                            <a:srgbClr val="222222"/>
                          </a:solidFill>
                          <a:effectLst/>
                          <a:latin typeface="Arial" panose="020B0604020202020204" pitchFamily="34" charset="0"/>
                        </a:rPr>
                        <a:t>)</a:t>
                      </a:r>
                      <a:endParaRPr lang="en-001" sz="1400" dirty="0"/>
                    </a:p>
                  </a:txBody>
                  <a:tcPr/>
                </a:tc>
                <a:tc>
                  <a:txBody>
                    <a:bodyPr/>
                    <a:lstStyle/>
                    <a:p>
                      <a:endParaRPr lang="en-001" sz="1200" dirty="0"/>
                    </a:p>
                  </a:txBody>
                  <a:tcPr/>
                </a:tc>
                <a:extLst>
                  <a:ext uri="{0D108BD9-81ED-4DB2-BD59-A6C34878D82A}">
                    <a16:rowId xmlns:a16="http://schemas.microsoft.com/office/drawing/2014/main" val="2305961679"/>
                  </a:ext>
                </a:extLst>
              </a:tr>
              <a:tr h="612806">
                <a:tc>
                  <a:txBody>
                    <a:bodyPr/>
                    <a:lstStyle/>
                    <a:p>
                      <a:r>
                        <a:rPr lang="en-001" dirty="0"/>
                        <a:t>Keratin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001" sz="1400" dirty="0"/>
                        <a:t>465 (Palero)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495-525  (Croce &amp; </a:t>
                      </a:r>
                      <a:r>
                        <a:rPr lang="en-US" sz="1400" b="0" i="0" dirty="0" err="1">
                          <a:solidFill>
                            <a:srgbClr val="222222"/>
                          </a:solidFill>
                          <a:effectLst/>
                          <a:latin typeface="Arial" panose="020B0604020202020204" pitchFamily="34" charset="0"/>
                        </a:rPr>
                        <a:t>Bottiroli</a:t>
                      </a:r>
                      <a:r>
                        <a:rPr lang="en-US" sz="1400" b="0" i="0" dirty="0">
                          <a:solidFill>
                            <a:srgbClr val="222222"/>
                          </a:solidFill>
                          <a:effectLst/>
                          <a:latin typeface="Arial" panose="020B0604020202020204" pitchFamily="34" charset="0"/>
                        </a:rPr>
                        <a:t>)</a:t>
                      </a:r>
                      <a:endParaRPr lang="en-001"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001" sz="1200" dirty="0"/>
                    </a:p>
                  </a:txBody>
                  <a:tcPr/>
                </a:tc>
                <a:extLst>
                  <a:ext uri="{0D108BD9-81ED-4DB2-BD59-A6C34878D82A}">
                    <a16:rowId xmlns:a16="http://schemas.microsoft.com/office/drawing/2014/main" val="1956767923"/>
                  </a:ext>
                </a:extLst>
              </a:tr>
            </a:tbl>
          </a:graphicData>
        </a:graphic>
      </p:graphicFrame>
    </p:spTree>
    <p:extLst>
      <p:ext uri="{BB962C8B-B14F-4D97-AF65-F5344CB8AC3E}">
        <p14:creationId xmlns:p14="http://schemas.microsoft.com/office/powerpoint/2010/main" val="26595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FB8F10-5A33-269F-4999-D71DF9740742}"/>
              </a:ext>
            </a:extLst>
          </p:cNvPr>
          <p:cNvSpPr txBox="1"/>
          <p:nvPr/>
        </p:nvSpPr>
        <p:spPr>
          <a:xfrm>
            <a:off x="711200" y="5643581"/>
            <a:ext cx="7543800" cy="646331"/>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Kuehn, A., Graf, A., Wenzel, U., </a:t>
            </a:r>
            <a:r>
              <a:rPr lang="en-US" sz="1200" b="0" i="0" dirty="0" err="1">
                <a:solidFill>
                  <a:srgbClr val="222222"/>
                </a:solidFill>
                <a:effectLst/>
                <a:latin typeface="Arial" panose="020B0604020202020204" pitchFamily="34" charset="0"/>
              </a:rPr>
              <a:t>Princz</a:t>
            </a:r>
            <a:r>
              <a:rPr lang="en-US" sz="1200" b="0" i="0" dirty="0">
                <a:solidFill>
                  <a:srgbClr val="222222"/>
                </a:solidFill>
                <a:effectLst/>
                <a:latin typeface="Arial" panose="020B0604020202020204" pitchFamily="34" charset="0"/>
              </a:rPr>
              <a:t>, S., Mantz, H., &amp; </a:t>
            </a:r>
            <a:r>
              <a:rPr lang="en-US" sz="1200" b="0" i="0" dirty="0" err="1">
                <a:solidFill>
                  <a:srgbClr val="222222"/>
                </a:solidFill>
                <a:effectLst/>
                <a:latin typeface="Arial" panose="020B0604020202020204" pitchFamily="34" charset="0"/>
              </a:rPr>
              <a:t>Hessling</a:t>
            </a:r>
            <a:r>
              <a:rPr lang="en-US" sz="1200" b="0" i="0" dirty="0">
                <a:solidFill>
                  <a:srgbClr val="222222"/>
                </a:solidFill>
                <a:effectLst/>
                <a:latin typeface="Arial" panose="020B0604020202020204" pitchFamily="34" charset="0"/>
              </a:rPr>
              <a:t>, M. (2015). Development of a highly sensitive spectral camera for cartilage monitoring using fluorescence spectroscopy. </a:t>
            </a:r>
            <a:r>
              <a:rPr lang="en-US" sz="1200" b="0" i="1" dirty="0">
                <a:solidFill>
                  <a:srgbClr val="222222"/>
                </a:solidFill>
                <a:effectLst/>
                <a:latin typeface="Arial" panose="020B0604020202020204" pitchFamily="34" charset="0"/>
              </a:rPr>
              <a:t>Journal of Sensors and Sensor Systems</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4</a:t>
            </a:r>
            <a:r>
              <a:rPr lang="en-US" sz="1200" b="0" i="0" dirty="0">
                <a:solidFill>
                  <a:srgbClr val="222222"/>
                </a:solidFill>
                <a:effectLst/>
                <a:latin typeface="Arial" panose="020B0604020202020204" pitchFamily="34" charset="0"/>
              </a:rPr>
              <a:t>(2), 289-294.</a:t>
            </a:r>
            <a:endParaRPr lang="en-001" sz="1200" dirty="0"/>
          </a:p>
        </p:txBody>
      </p:sp>
      <p:pic>
        <p:nvPicPr>
          <p:cNvPr id="6" name="Picture 5" descr="A graph of collagen&#10;&#10;AI-generated content may be incorrect.">
            <a:extLst>
              <a:ext uri="{FF2B5EF4-FFF2-40B4-BE49-F238E27FC236}">
                <a16:creationId xmlns:a16="http://schemas.microsoft.com/office/drawing/2014/main" id="{CDB3B634-D212-58B4-225C-02242B3BC76F}"/>
              </a:ext>
            </a:extLst>
          </p:cNvPr>
          <p:cNvPicPr>
            <a:picLocks noChangeAspect="1"/>
          </p:cNvPicPr>
          <p:nvPr/>
        </p:nvPicPr>
        <p:blipFill>
          <a:blip r:embed="rId2"/>
          <a:stretch>
            <a:fillRect/>
          </a:stretch>
        </p:blipFill>
        <p:spPr>
          <a:xfrm>
            <a:off x="4235450" y="568088"/>
            <a:ext cx="5270500" cy="4978400"/>
          </a:xfrm>
          <a:prstGeom prst="rect">
            <a:avLst/>
          </a:prstGeom>
        </p:spPr>
      </p:pic>
    </p:spTree>
    <p:extLst>
      <p:ext uri="{BB962C8B-B14F-4D97-AF65-F5344CB8AC3E}">
        <p14:creationId xmlns:p14="http://schemas.microsoft.com/office/powerpoint/2010/main" val="165038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988EE1-71C5-C728-560B-88656776630E}"/>
              </a:ext>
            </a:extLst>
          </p:cNvPr>
          <p:cNvSpPr txBox="1"/>
          <p:nvPr/>
        </p:nvSpPr>
        <p:spPr>
          <a:xfrm>
            <a:off x="4416238" y="5177472"/>
            <a:ext cx="6096000" cy="1477328"/>
          </a:xfrm>
          <a:prstGeom prst="rect">
            <a:avLst/>
          </a:prstGeom>
          <a:noFill/>
        </p:spPr>
        <p:txBody>
          <a:bodyPr wrap="square">
            <a:spAutoFit/>
          </a:bodyPr>
          <a:lstStyle/>
          <a:p>
            <a:pPr algn="l"/>
            <a:r>
              <a:rPr lang="en-US" b="0" i="0" dirty="0">
                <a:solidFill>
                  <a:srgbClr val="111111"/>
                </a:solidFill>
                <a:effectLst/>
                <a:latin typeface="Roboto" panose="020F0502020204030204" pitchFamily="34" charset="0"/>
              </a:rPr>
              <a:t>Normalized measured spectral emission of pure samples of keratin (circles), NADPH (upright triangles), FAD (squares), collagen fiber (diamonds), elastin (inverted triangles), and melanin (left triangles) using 764 nm excitation wavelength</a:t>
            </a:r>
          </a:p>
        </p:txBody>
      </p:sp>
      <p:sp>
        <p:nvSpPr>
          <p:cNvPr id="7" name="TextBox 6">
            <a:extLst>
              <a:ext uri="{FF2B5EF4-FFF2-40B4-BE49-F238E27FC236}">
                <a16:creationId xmlns:a16="http://schemas.microsoft.com/office/drawing/2014/main" id="{C0B68B91-C6FB-BF9F-F733-72919510C693}"/>
              </a:ext>
            </a:extLst>
          </p:cNvPr>
          <p:cNvSpPr txBox="1"/>
          <p:nvPr/>
        </p:nvSpPr>
        <p:spPr>
          <a:xfrm>
            <a:off x="279400" y="2768421"/>
            <a:ext cx="3225800" cy="2308324"/>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Palero</a:t>
            </a:r>
            <a:r>
              <a:rPr lang="en-US" b="0" i="0" dirty="0">
                <a:solidFill>
                  <a:srgbClr val="222222"/>
                </a:solidFill>
                <a:effectLst/>
                <a:latin typeface="Arial" panose="020B0604020202020204" pitchFamily="34" charset="0"/>
              </a:rPr>
              <a:t>, J. A., De Bruijn, H. S., </a:t>
            </a:r>
            <a:r>
              <a:rPr lang="en-US" b="0" i="0" dirty="0" err="1">
                <a:solidFill>
                  <a:srgbClr val="222222"/>
                </a:solidFill>
                <a:effectLst/>
                <a:latin typeface="Arial" panose="020B0604020202020204" pitchFamily="34" charset="0"/>
              </a:rPr>
              <a:t>Sterenborg</a:t>
            </a:r>
            <a:r>
              <a:rPr lang="en-US" b="0" i="0" dirty="0">
                <a:solidFill>
                  <a:srgbClr val="222222"/>
                </a:solidFill>
                <a:effectLst/>
                <a:latin typeface="Arial" panose="020B0604020202020204" pitchFamily="34" charset="0"/>
              </a:rPr>
              <a:t>, H. J., &amp; Gerritsen, H. C. (2007). Spectrally resolved multiphoton imaging of in vivo and excised mouse skin tissues. </a:t>
            </a:r>
            <a:r>
              <a:rPr lang="en-US" b="0" i="1" dirty="0">
                <a:solidFill>
                  <a:srgbClr val="222222"/>
                </a:solidFill>
                <a:effectLst/>
                <a:latin typeface="Arial" panose="020B0604020202020204" pitchFamily="34" charset="0"/>
              </a:rPr>
              <a:t>Biophysical journal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93</a:t>
            </a:r>
            <a:r>
              <a:rPr lang="en-US" b="0" i="0" dirty="0">
                <a:solidFill>
                  <a:srgbClr val="222222"/>
                </a:solidFill>
                <a:effectLst/>
                <a:latin typeface="Arial" panose="020B0604020202020204" pitchFamily="34" charset="0"/>
              </a:rPr>
              <a:t>(3), 992-1007.</a:t>
            </a:r>
            <a:endParaRPr lang="en-001" dirty="0"/>
          </a:p>
        </p:txBody>
      </p:sp>
      <p:grpSp>
        <p:nvGrpSpPr>
          <p:cNvPr id="19" name="Group 18">
            <a:extLst>
              <a:ext uri="{FF2B5EF4-FFF2-40B4-BE49-F238E27FC236}">
                <a16:creationId xmlns:a16="http://schemas.microsoft.com/office/drawing/2014/main" id="{B9423438-D8E8-15FF-0C62-9521956ACCE9}"/>
              </a:ext>
            </a:extLst>
          </p:cNvPr>
          <p:cNvGrpSpPr/>
          <p:nvPr/>
        </p:nvGrpSpPr>
        <p:grpSpPr>
          <a:xfrm>
            <a:off x="4279900" y="203200"/>
            <a:ext cx="6368676" cy="4762500"/>
            <a:chOff x="4279900" y="203200"/>
            <a:chExt cx="6368676" cy="4762500"/>
          </a:xfrm>
        </p:grpSpPr>
        <p:pic>
          <p:nvPicPr>
            <p:cNvPr id="12290" name="Picture 2" descr="Normalized measured spectral emission of pure samples of keratin (circles), NADPH (upright triangles), FAD (squares), collagen fiber (diamonds), elastin (inverted triangles), and melanin (left triangles) using 764 nm excitation wavelength.">
              <a:extLst>
                <a:ext uri="{FF2B5EF4-FFF2-40B4-BE49-F238E27FC236}">
                  <a16:creationId xmlns:a16="http://schemas.microsoft.com/office/drawing/2014/main" id="{95060A4C-7859-E1BF-7D43-63455C4A7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00" y="203200"/>
              <a:ext cx="6368676" cy="47625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093EFEA8-95AA-AF0D-A19D-BB78356EC9F6}"/>
                </a:ext>
              </a:extLst>
            </p:cNvPr>
            <p:cNvGrpSpPr/>
            <p:nvPr/>
          </p:nvGrpSpPr>
          <p:grpSpPr>
            <a:xfrm>
              <a:off x="5067300" y="381000"/>
              <a:ext cx="5336966" cy="3994557"/>
              <a:chOff x="5067300" y="381000"/>
              <a:chExt cx="5336966" cy="3994557"/>
            </a:xfrm>
          </p:grpSpPr>
          <p:sp>
            <p:nvSpPr>
              <p:cNvPr id="8" name="Freeform 7">
                <a:extLst>
                  <a:ext uri="{FF2B5EF4-FFF2-40B4-BE49-F238E27FC236}">
                    <a16:creationId xmlns:a16="http://schemas.microsoft.com/office/drawing/2014/main" id="{B431737B-352D-C523-E250-2BA7FC21D7E5}"/>
                  </a:ext>
                </a:extLst>
              </p:cNvPr>
              <p:cNvSpPr/>
              <p:nvPr/>
            </p:nvSpPr>
            <p:spPr>
              <a:xfrm>
                <a:off x="5588000" y="1064581"/>
                <a:ext cx="4813300" cy="3310976"/>
              </a:xfrm>
              <a:custGeom>
                <a:avLst/>
                <a:gdLst>
                  <a:gd name="connsiteX0" fmla="*/ 0 w 4813300"/>
                  <a:gd name="connsiteY0" fmla="*/ 3253419 h 3310976"/>
                  <a:gd name="connsiteX1" fmla="*/ 241300 w 4813300"/>
                  <a:gd name="connsiteY1" fmla="*/ 3189919 h 3310976"/>
                  <a:gd name="connsiteX2" fmla="*/ 762000 w 4813300"/>
                  <a:gd name="connsiteY2" fmla="*/ 2173919 h 3310976"/>
                  <a:gd name="connsiteX3" fmla="*/ 1193800 w 4813300"/>
                  <a:gd name="connsiteY3" fmla="*/ 802319 h 3310976"/>
                  <a:gd name="connsiteX4" fmla="*/ 1536700 w 4813300"/>
                  <a:gd name="connsiteY4" fmla="*/ 180019 h 3310976"/>
                  <a:gd name="connsiteX5" fmla="*/ 1778000 w 4813300"/>
                  <a:gd name="connsiteY5" fmla="*/ 2219 h 3310976"/>
                  <a:gd name="connsiteX6" fmla="*/ 2133600 w 4813300"/>
                  <a:gd name="connsiteY6" fmla="*/ 167319 h 3310976"/>
                  <a:gd name="connsiteX7" fmla="*/ 2971800 w 4813300"/>
                  <a:gd name="connsiteY7" fmla="*/ 1157919 h 3310976"/>
                  <a:gd name="connsiteX8" fmla="*/ 3759200 w 4813300"/>
                  <a:gd name="connsiteY8" fmla="*/ 2186619 h 3310976"/>
                  <a:gd name="connsiteX9" fmla="*/ 4546600 w 4813300"/>
                  <a:gd name="connsiteY9" fmla="*/ 3075619 h 3310976"/>
                  <a:gd name="connsiteX10" fmla="*/ 4813300 w 4813300"/>
                  <a:gd name="connsiteY10" fmla="*/ 3291519 h 331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13300" h="3310976">
                    <a:moveTo>
                      <a:pt x="0" y="3253419"/>
                    </a:moveTo>
                    <a:cubicBezTo>
                      <a:pt x="57150" y="3311627"/>
                      <a:pt x="114300" y="3369836"/>
                      <a:pt x="241300" y="3189919"/>
                    </a:cubicBezTo>
                    <a:cubicBezTo>
                      <a:pt x="368300" y="3010002"/>
                      <a:pt x="603250" y="2571852"/>
                      <a:pt x="762000" y="2173919"/>
                    </a:cubicBezTo>
                    <a:cubicBezTo>
                      <a:pt x="920750" y="1775986"/>
                      <a:pt x="1064683" y="1134635"/>
                      <a:pt x="1193800" y="802319"/>
                    </a:cubicBezTo>
                    <a:cubicBezTo>
                      <a:pt x="1322917" y="470003"/>
                      <a:pt x="1439333" y="313369"/>
                      <a:pt x="1536700" y="180019"/>
                    </a:cubicBezTo>
                    <a:cubicBezTo>
                      <a:pt x="1634067" y="46669"/>
                      <a:pt x="1678517" y="4336"/>
                      <a:pt x="1778000" y="2219"/>
                    </a:cubicBezTo>
                    <a:cubicBezTo>
                      <a:pt x="1877483" y="102"/>
                      <a:pt x="1934633" y="-25298"/>
                      <a:pt x="2133600" y="167319"/>
                    </a:cubicBezTo>
                    <a:cubicBezTo>
                      <a:pt x="2332567" y="359936"/>
                      <a:pt x="2700867" y="821369"/>
                      <a:pt x="2971800" y="1157919"/>
                    </a:cubicBezTo>
                    <a:cubicBezTo>
                      <a:pt x="3242733" y="1494469"/>
                      <a:pt x="3496733" y="1867002"/>
                      <a:pt x="3759200" y="2186619"/>
                    </a:cubicBezTo>
                    <a:cubicBezTo>
                      <a:pt x="4021667" y="2506236"/>
                      <a:pt x="4370917" y="2891469"/>
                      <a:pt x="4546600" y="3075619"/>
                    </a:cubicBezTo>
                    <a:cubicBezTo>
                      <a:pt x="4722283" y="3259769"/>
                      <a:pt x="4767791" y="3275644"/>
                      <a:pt x="4813300" y="3291519"/>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0" name="Freeform 9">
                <a:extLst>
                  <a:ext uri="{FF2B5EF4-FFF2-40B4-BE49-F238E27FC236}">
                    <a16:creationId xmlns:a16="http://schemas.microsoft.com/office/drawing/2014/main" id="{268E12B7-D09D-7D95-D227-6BF5FF6EFD28}"/>
                  </a:ext>
                </a:extLst>
              </p:cNvPr>
              <p:cNvSpPr/>
              <p:nvPr/>
            </p:nvSpPr>
            <p:spPr>
              <a:xfrm>
                <a:off x="6273800" y="1050703"/>
                <a:ext cx="4130466" cy="3290995"/>
              </a:xfrm>
              <a:custGeom>
                <a:avLst/>
                <a:gdLst>
                  <a:gd name="connsiteX0" fmla="*/ 0 w 4130466"/>
                  <a:gd name="connsiteY0" fmla="*/ 3279997 h 3290995"/>
                  <a:gd name="connsiteX1" fmla="*/ 825500 w 4130466"/>
                  <a:gd name="connsiteY1" fmla="*/ 3279997 h 3290995"/>
                  <a:gd name="connsiteX2" fmla="*/ 1130300 w 4130466"/>
                  <a:gd name="connsiteY2" fmla="*/ 3165697 h 3290995"/>
                  <a:gd name="connsiteX3" fmla="*/ 1409700 w 4130466"/>
                  <a:gd name="connsiteY3" fmla="*/ 2873597 h 3290995"/>
                  <a:gd name="connsiteX4" fmla="*/ 1714500 w 4130466"/>
                  <a:gd name="connsiteY4" fmla="*/ 2060797 h 3290995"/>
                  <a:gd name="connsiteX5" fmla="*/ 1930400 w 4130466"/>
                  <a:gd name="connsiteY5" fmla="*/ 1070197 h 3290995"/>
                  <a:gd name="connsiteX6" fmla="*/ 2146300 w 4130466"/>
                  <a:gd name="connsiteY6" fmla="*/ 320897 h 3290995"/>
                  <a:gd name="connsiteX7" fmla="*/ 2286000 w 4130466"/>
                  <a:gd name="connsiteY7" fmla="*/ 117697 h 3290995"/>
                  <a:gd name="connsiteX8" fmla="*/ 2438400 w 4130466"/>
                  <a:gd name="connsiteY8" fmla="*/ 3397 h 3290995"/>
                  <a:gd name="connsiteX9" fmla="*/ 2679700 w 4130466"/>
                  <a:gd name="connsiteY9" fmla="*/ 244697 h 3290995"/>
                  <a:gd name="connsiteX10" fmla="*/ 3111500 w 4130466"/>
                  <a:gd name="connsiteY10" fmla="*/ 981297 h 3290995"/>
                  <a:gd name="connsiteX11" fmla="*/ 3708400 w 4130466"/>
                  <a:gd name="connsiteY11" fmla="*/ 2022697 h 3290995"/>
                  <a:gd name="connsiteX12" fmla="*/ 4089400 w 4130466"/>
                  <a:gd name="connsiteY12" fmla="*/ 2505297 h 3290995"/>
                  <a:gd name="connsiteX13" fmla="*/ 4102100 w 4130466"/>
                  <a:gd name="connsiteY13" fmla="*/ 2505297 h 329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30466" h="3290995">
                    <a:moveTo>
                      <a:pt x="0" y="3279997"/>
                    </a:moveTo>
                    <a:cubicBezTo>
                      <a:pt x="318558" y="3289522"/>
                      <a:pt x="637117" y="3299047"/>
                      <a:pt x="825500" y="3279997"/>
                    </a:cubicBezTo>
                    <a:cubicBezTo>
                      <a:pt x="1013883" y="3260947"/>
                      <a:pt x="1032933" y="3233430"/>
                      <a:pt x="1130300" y="3165697"/>
                    </a:cubicBezTo>
                    <a:cubicBezTo>
                      <a:pt x="1227667" y="3097964"/>
                      <a:pt x="1312333" y="3057747"/>
                      <a:pt x="1409700" y="2873597"/>
                    </a:cubicBezTo>
                    <a:cubicBezTo>
                      <a:pt x="1507067" y="2689447"/>
                      <a:pt x="1627717" y="2361364"/>
                      <a:pt x="1714500" y="2060797"/>
                    </a:cubicBezTo>
                    <a:cubicBezTo>
                      <a:pt x="1801283" y="1760230"/>
                      <a:pt x="1858433" y="1360180"/>
                      <a:pt x="1930400" y="1070197"/>
                    </a:cubicBezTo>
                    <a:cubicBezTo>
                      <a:pt x="2002367" y="780214"/>
                      <a:pt x="2087033" y="479647"/>
                      <a:pt x="2146300" y="320897"/>
                    </a:cubicBezTo>
                    <a:cubicBezTo>
                      <a:pt x="2205567" y="162147"/>
                      <a:pt x="2237317" y="170614"/>
                      <a:pt x="2286000" y="117697"/>
                    </a:cubicBezTo>
                    <a:cubicBezTo>
                      <a:pt x="2334683" y="64780"/>
                      <a:pt x="2372783" y="-17770"/>
                      <a:pt x="2438400" y="3397"/>
                    </a:cubicBezTo>
                    <a:cubicBezTo>
                      <a:pt x="2504017" y="24564"/>
                      <a:pt x="2567517" y="81714"/>
                      <a:pt x="2679700" y="244697"/>
                    </a:cubicBezTo>
                    <a:cubicBezTo>
                      <a:pt x="2791883" y="407680"/>
                      <a:pt x="2940050" y="684964"/>
                      <a:pt x="3111500" y="981297"/>
                    </a:cubicBezTo>
                    <a:cubicBezTo>
                      <a:pt x="3282950" y="1277630"/>
                      <a:pt x="3545417" y="1768697"/>
                      <a:pt x="3708400" y="2022697"/>
                    </a:cubicBezTo>
                    <a:cubicBezTo>
                      <a:pt x="3871383" y="2276697"/>
                      <a:pt x="4089400" y="2505297"/>
                      <a:pt x="4089400" y="2505297"/>
                    </a:cubicBezTo>
                    <a:cubicBezTo>
                      <a:pt x="4155017" y="2585730"/>
                      <a:pt x="4128558" y="2545513"/>
                      <a:pt x="4102100" y="2505297"/>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1" name="Freeform 10">
                <a:extLst>
                  <a:ext uri="{FF2B5EF4-FFF2-40B4-BE49-F238E27FC236}">
                    <a16:creationId xmlns:a16="http://schemas.microsoft.com/office/drawing/2014/main" id="{6D93B673-F247-B33B-108B-369B92D42955}"/>
                  </a:ext>
                </a:extLst>
              </p:cNvPr>
              <p:cNvSpPr/>
              <p:nvPr/>
            </p:nvSpPr>
            <p:spPr>
              <a:xfrm>
                <a:off x="5854700" y="1078964"/>
                <a:ext cx="4508500" cy="3200936"/>
              </a:xfrm>
              <a:custGeom>
                <a:avLst/>
                <a:gdLst>
                  <a:gd name="connsiteX0" fmla="*/ 0 w 4508500"/>
                  <a:gd name="connsiteY0" fmla="*/ 3200936 h 3200936"/>
                  <a:gd name="connsiteX1" fmla="*/ 520700 w 4508500"/>
                  <a:gd name="connsiteY1" fmla="*/ 2743736 h 3200936"/>
                  <a:gd name="connsiteX2" fmla="*/ 914400 w 4508500"/>
                  <a:gd name="connsiteY2" fmla="*/ 1867436 h 3200936"/>
                  <a:gd name="connsiteX3" fmla="*/ 1422400 w 4508500"/>
                  <a:gd name="connsiteY3" fmla="*/ 622836 h 3200936"/>
                  <a:gd name="connsiteX4" fmla="*/ 1739900 w 4508500"/>
                  <a:gd name="connsiteY4" fmla="*/ 241836 h 3200936"/>
                  <a:gd name="connsiteX5" fmla="*/ 2247900 w 4508500"/>
                  <a:gd name="connsiteY5" fmla="*/ 536 h 3200936"/>
                  <a:gd name="connsiteX6" fmla="*/ 2781300 w 4508500"/>
                  <a:gd name="connsiteY6" fmla="*/ 305336 h 3200936"/>
                  <a:gd name="connsiteX7" fmla="*/ 3429000 w 4508500"/>
                  <a:gd name="connsiteY7" fmla="*/ 1181636 h 3200936"/>
                  <a:gd name="connsiteX8" fmla="*/ 4076700 w 4508500"/>
                  <a:gd name="connsiteY8" fmla="*/ 2464336 h 3200936"/>
                  <a:gd name="connsiteX9" fmla="*/ 4508500 w 4508500"/>
                  <a:gd name="connsiteY9" fmla="*/ 3150136 h 320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8500" h="3200936">
                    <a:moveTo>
                      <a:pt x="0" y="3200936"/>
                    </a:moveTo>
                    <a:cubicBezTo>
                      <a:pt x="184150" y="3083461"/>
                      <a:pt x="368300" y="2965986"/>
                      <a:pt x="520700" y="2743736"/>
                    </a:cubicBezTo>
                    <a:cubicBezTo>
                      <a:pt x="673100" y="2521486"/>
                      <a:pt x="764117" y="2220919"/>
                      <a:pt x="914400" y="1867436"/>
                    </a:cubicBezTo>
                    <a:cubicBezTo>
                      <a:pt x="1064683" y="1513953"/>
                      <a:pt x="1284817" y="893769"/>
                      <a:pt x="1422400" y="622836"/>
                    </a:cubicBezTo>
                    <a:cubicBezTo>
                      <a:pt x="1559983" y="351903"/>
                      <a:pt x="1602317" y="345553"/>
                      <a:pt x="1739900" y="241836"/>
                    </a:cubicBezTo>
                    <a:cubicBezTo>
                      <a:pt x="1877483" y="138119"/>
                      <a:pt x="2074333" y="-10047"/>
                      <a:pt x="2247900" y="536"/>
                    </a:cubicBezTo>
                    <a:cubicBezTo>
                      <a:pt x="2421467" y="11119"/>
                      <a:pt x="2584450" y="108486"/>
                      <a:pt x="2781300" y="305336"/>
                    </a:cubicBezTo>
                    <a:cubicBezTo>
                      <a:pt x="2978150" y="502186"/>
                      <a:pt x="3213100" y="821803"/>
                      <a:pt x="3429000" y="1181636"/>
                    </a:cubicBezTo>
                    <a:cubicBezTo>
                      <a:pt x="3644900" y="1541469"/>
                      <a:pt x="3896783" y="2136253"/>
                      <a:pt x="4076700" y="2464336"/>
                    </a:cubicBezTo>
                    <a:cubicBezTo>
                      <a:pt x="4256617" y="2792419"/>
                      <a:pt x="4382558" y="2971277"/>
                      <a:pt x="4508500" y="31501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cxnSp>
            <p:nvCxnSpPr>
              <p:cNvPr id="13" name="Straight Connector 12">
                <a:extLst>
                  <a:ext uri="{FF2B5EF4-FFF2-40B4-BE49-F238E27FC236}">
                    <a16:creationId xmlns:a16="http://schemas.microsoft.com/office/drawing/2014/main" id="{C44F1873-8D59-3A0D-37C0-796199451AFB}"/>
                  </a:ext>
                </a:extLst>
              </p:cNvPr>
              <p:cNvCxnSpPr/>
              <p:nvPr/>
            </p:nvCxnSpPr>
            <p:spPr>
              <a:xfrm>
                <a:off x="6451600" y="622300"/>
                <a:ext cx="3302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5B4E6E9-F9FA-3F85-5DFA-3E96FB60D1B3}"/>
                  </a:ext>
                </a:extLst>
              </p:cNvPr>
              <p:cNvCxnSpPr/>
              <p:nvPr/>
            </p:nvCxnSpPr>
            <p:spPr>
              <a:xfrm>
                <a:off x="6502400" y="381000"/>
                <a:ext cx="241300"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1DA9442C-8C8C-6308-A8DE-82661F181CFA}"/>
                  </a:ext>
                </a:extLst>
              </p:cNvPr>
              <p:cNvCxnSpPr/>
              <p:nvPr/>
            </p:nvCxnSpPr>
            <p:spPr>
              <a:xfrm>
                <a:off x="5067300" y="876300"/>
                <a:ext cx="355600" cy="0"/>
              </a:xfrm>
              <a:prstGeom prst="line">
                <a:avLst/>
              </a:prstGeom>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59773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76F6F-6844-8468-625C-3C738104B02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1F877D5-CB01-FB94-CF65-1EC08CBECD06}"/>
              </a:ext>
            </a:extLst>
          </p:cNvPr>
          <p:cNvPicPr>
            <a:picLocks noChangeAspect="1"/>
          </p:cNvPicPr>
          <p:nvPr/>
        </p:nvPicPr>
        <p:blipFill>
          <a:blip r:embed="rId3"/>
          <a:stretch>
            <a:fillRect/>
          </a:stretch>
        </p:blipFill>
        <p:spPr>
          <a:xfrm>
            <a:off x="2209800" y="621397"/>
            <a:ext cx="7772400" cy="5615206"/>
          </a:xfrm>
          <a:prstGeom prst="rect">
            <a:avLst/>
          </a:prstGeom>
        </p:spPr>
      </p:pic>
      <p:sp>
        <p:nvSpPr>
          <p:cNvPr id="16" name="Freeform 15">
            <a:extLst>
              <a:ext uri="{FF2B5EF4-FFF2-40B4-BE49-F238E27FC236}">
                <a16:creationId xmlns:a16="http://schemas.microsoft.com/office/drawing/2014/main" id="{6B58DB23-E81A-4910-98A5-488712BF0064}"/>
              </a:ext>
            </a:extLst>
          </p:cNvPr>
          <p:cNvSpPr/>
          <p:nvPr/>
        </p:nvSpPr>
        <p:spPr>
          <a:xfrm>
            <a:off x="1879600" y="1375965"/>
            <a:ext cx="4356100" cy="4199335"/>
          </a:xfrm>
          <a:custGeom>
            <a:avLst/>
            <a:gdLst>
              <a:gd name="connsiteX0" fmla="*/ 0 w 4356100"/>
              <a:gd name="connsiteY0" fmla="*/ 4199335 h 4199335"/>
              <a:gd name="connsiteX1" fmla="*/ 444500 w 4356100"/>
              <a:gd name="connsiteY1" fmla="*/ 3805635 h 4199335"/>
              <a:gd name="connsiteX2" fmla="*/ 1054100 w 4356100"/>
              <a:gd name="connsiteY2" fmla="*/ 1989535 h 4199335"/>
              <a:gd name="connsiteX3" fmla="*/ 1587500 w 4356100"/>
              <a:gd name="connsiteY3" fmla="*/ 351235 h 4199335"/>
              <a:gd name="connsiteX4" fmla="*/ 2311400 w 4356100"/>
              <a:gd name="connsiteY4" fmla="*/ 33735 h 4199335"/>
              <a:gd name="connsiteX5" fmla="*/ 2971800 w 4356100"/>
              <a:gd name="connsiteY5" fmla="*/ 884635 h 4199335"/>
              <a:gd name="connsiteX6" fmla="*/ 3441700 w 4356100"/>
              <a:gd name="connsiteY6" fmla="*/ 2053035 h 4199335"/>
              <a:gd name="connsiteX7" fmla="*/ 4025900 w 4356100"/>
              <a:gd name="connsiteY7" fmla="*/ 3665935 h 4199335"/>
              <a:gd name="connsiteX8" fmla="*/ 4356100 w 4356100"/>
              <a:gd name="connsiteY8" fmla="*/ 4186635 h 419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6100" h="4199335">
                <a:moveTo>
                  <a:pt x="0" y="4199335"/>
                </a:moveTo>
                <a:cubicBezTo>
                  <a:pt x="134408" y="4186635"/>
                  <a:pt x="268817" y="4173935"/>
                  <a:pt x="444500" y="3805635"/>
                </a:cubicBezTo>
                <a:cubicBezTo>
                  <a:pt x="620183" y="3437335"/>
                  <a:pt x="863600" y="2565268"/>
                  <a:pt x="1054100" y="1989535"/>
                </a:cubicBezTo>
                <a:cubicBezTo>
                  <a:pt x="1244600" y="1413802"/>
                  <a:pt x="1377950" y="677202"/>
                  <a:pt x="1587500" y="351235"/>
                </a:cubicBezTo>
                <a:cubicBezTo>
                  <a:pt x="1797050" y="25268"/>
                  <a:pt x="2080683" y="-55165"/>
                  <a:pt x="2311400" y="33735"/>
                </a:cubicBezTo>
                <a:cubicBezTo>
                  <a:pt x="2542117" y="122635"/>
                  <a:pt x="2783417" y="548085"/>
                  <a:pt x="2971800" y="884635"/>
                </a:cubicBezTo>
                <a:cubicBezTo>
                  <a:pt x="3160183" y="1221185"/>
                  <a:pt x="3266017" y="1589485"/>
                  <a:pt x="3441700" y="2053035"/>
                </a:cubicBezTo>
                <a:cubicBezTo>
                  <a:pt x="3617383" y="2516585"/>
                  <a:pt x="3873500" y="3310335"/>
                  <a:pt x="4025900" y="3665935"/>
                </a:cubicBezTo>
                <a:cubicBezTo>
                  <a:pt x="4178300" y="4021535"/>
                  <a:pt x="4267200" y="4104085"/>
                  <a:pt x="4356100" y="4186635"/>
                </a:cubicBezTo>
              </a:path>
            </a:pathLst>
          </a:custGeom>
          <a:ln w="38100">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001"/>
          </a:p>
        </p:txBody>
      </p:sp>
      <p:sp>
        <p:nvSpPr>
          <p:cNvPr id="17" name="Freeform 16">
            <a:extLst>
              <a:ext uri="{FF2B5EF4-FFF2-40B4-BE49-F238E27FC236}">
                <a16:creationId xmlns:a16="http://schemas.microsoft.com/office/drawing/2014/main" id="{72633114-0285-9C9D-2DD6-10C425800424}"/>
              </a:ext>
            </a:extLst>
          </p:cNvPr>
          <p:cNvSpPr/>
          <p:nvPr/>
        </p:nvSpPr>
        <p:spPr>
          <a:xfrm>
            <a:off x="1854200" y="1342104"/>
            <a:ext cx="4299933" cy="4269611"/>
          </a:xfrm>
          <a:custGeom>
            <a:avLst/>
            <a:gdLst>
              <a:gd name="connsiteX0" fmla="*/ 0 w 4299933"/>
              <a:gd name="connsiteY0" fmla="*/ 4220496 h 4269611"/>
              <a:gd name="connsiteX1" fmla="*/ 381000 w 4299933"/>
              <a:gd name="connsiteY1" fmla="*/ 3445796 h 4269611"/>
              <a:gd name="connsiteX2" fmla="*/ 673100 w 4299933"/>
              <a:gd name="connsiteY2" fmla="*/ 2353596 h 4269611"/>
              <a:gd name="connsiteX3" fmla="*/ 876300 w 4299933"/>
              <a:gd name="connsiteY3" fmla="*/ 1299496 h 4269611"/>
              <a:gd name="connsiteX4" fmla="*/ 1193800 w 4299933"/>
              <a:gd name="connsiteY4" fmla="*/ 385096 h 4269611"/>
              <a:gd name="connsiteX5" fmla="*/ 1485900 w 4299933"/>
              <a:gd name="connsiteY5" fmla="*/ 42196 h 4269611"/>
              <a:gd name="connsiteX6" fmla="*/ 1701800 w 4299933"/>
              <a:gd name="connsiteY6" fmla="*/ 80296 h 4269611"/>
              <a:gd name="connsiteX7" fmla="*/ 2133600 w 4299933"/>
              <a:gd name="connsiteY7" fmla="*/ 715296 h 4269611"/>
              <a:gd name="connsiteX8" fmla="*/ 3213100 w 4299933"/>
              <a:gd name="connsiteY8" fmla="*/ 2607596 h 4269611"/>
              <a:gd name="connsiteX9" fmla="*/ 4140200 w 4299933"/>
              <a:gd name="connsiteY9" fmla="*/ 4068096 h 4269611"/>
              <a:gd name="connsiteX10" fmla="*/ 4292600 w 4299933"/>
              <a:gd name="connsiteY10" fmla="*/ 4220496 h 426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99933" h="4269611">
                <a:moveTo>
                  <a:pt x="0" y="4220496"/>
                </a:moveTo>
                <a:cubicBezTo>
                  <a:pt x="134408" y="3988721"/>
                  <a:pt x="268817" y="3756946"/>
                  <a:pt x="381000" y="3445796"/>
                </a:cubicBezTo>
                <a:cubicBezTo>
                  <a:pt x="493183" y="3134646"/>
                  <a:pt x="590550" y="2711313"/>
                  <a:pt x="673100" y="2353596"/>
                </a:cubicBezTo>
                <a:cubicBezTo>
                  <a:pt x="755650" y="1995879"/>
                  <a:pt x="789517" y="1627579"/>
                  <a:pt x="876300" y="1299496"/>
                </a:cubicBezTo>
                <a:cubicBezTo>
                  <a:pt x="963083" y="971413"/>
                  <a:pt x="1092200" y="594646"/>
                  <a:pt x="1193800" y="385096"/>
                </a:cubicBezTo>
                <a:cubicBezTo>
                  <a:pt x="1295400" y="175546"/>
                  <a:pt x="1401233" y="92996"/>
                  <a:pt x="1485900" y="42196"/>
                </a:cubicBezTo>
                <a:cubicBezTo>
                  <a:pt x="1570567" y="-8604"/>
                  <a:pt x="1593850" y="-31887"/>
                  <a:pt x="1701800" y="80296"/>
                </a:cubicBezTo>
                <a:cubicBezTo>
                  <a:pt x="1809750" y="192479"/>
                  <a:pt x="1881717" y="294079"/>
                  <a:pt x="2133600" y="715296"/>
                </a:cubicBezTo>
                <a:cubicBezTo>
                  <a:pt x="2385483" y="1136513"/>
                  <a:pt x="2878667" y="2048796"/>
                  <a:pt x="3213100" y="2607596"/>
                </a:cubicBezTo>
                <a:cubicBezTo>
                  <a:pt x="3547533" y="3166396"/>
                  <a:pt x="3960283" y="3799279"/>
                  <a:pt x="4140200" y="4068096"/>
                </a:cubicBezTo>
                <a:cubicBezTo>
                  <a:pt x="4320117" y="4336913"/>
                  <a:pt x="4306358" y="4278704"/>
                  <a:pt x="4292600" y="4220496"/>
                </a:cubicBezTo>
              </a:path>
            </a:pathLst>
          </a:cu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001"/>
          </a:p>
        </p:txBody>
      </p:sp>
      <p:sp>
        <p:nvSpPr>
          <p:cNvPr id="18" name="Freeform 17">
            <a:extLst>
              <a:ext uri="{FF2B5EF4-FFF2-40B4-BE49-F238E27FC236}">
                <a16:creationId xmlns:a16="http://schemas.microsoft.com/office/drawing/2014/main" id="{25455C0D-53ED-D166-EABC-2B4B81AEF4CB}"/>
              </a:ext>
            </a:extLst>
          </p:cNvPr>
          <p:cNvSpPr/>
          <p:nvPr/>
        </p:nvSpPr>
        <p:spPr>
          <a:xfrm>
            <a:off x="2413000" y="1367268"/>
            <a:ext cx="3771900" cy="4228064"/>
          </a:xfrm>
          <a:custGeom>
            <a:avLst/>
            <a:gdLst>
              <a:gd name="connsiteX0" fmla="*/ 0 w 3771900"/>
              <a:gd name="connsiteY0" fmla="*/ 4220732 h 4228064"/>
              <a:gd name="connsiteX1" fmla="*/ 609600 w 3771900"/>
              <a:gd name="connsiteY1" fmla="*/ 4220732 h 4228064"/>
              <a:gd name="connsiteX2" fmla="*/ 876300 w 3771900"/>
              <a:gd name="connsiteY2" fmla="*/ 4144532 h 4228064"/>
              <a:gd name="connsiteX3" fmla="*/ 1219200 w 3771900"/>
              <a:gd name="connsiteY3" fmla="*/ 3763532 h 4228064"/>
              <a:gd name="connsiteX4" fmla="*/ 1562100 w 3771900"/>
              <a:gd name="connsiteY4" fmla="*/ 2290332 h 4228064"/>
              <a:gd name="connsiteX5" fmla="*/ 1892300 w 3771900"/>
              <a:gd name="connsiteY5" fmla="*/ 385332 h 4228064"/>
              <a:gd name="connsiteX6" fmla="*/ 2197100 w 3771900"/>
              <a:gd name="connsiteY6" fmla="*/ 4332 h 4228064"/>
              <a:gd name="connsiteX7" fmla="*/ 2374900 w 3771900"/>
              <a:gd name="connsiteY7" fmla="*/ 271032 h 4228064"/>
              <a:gd name="connsiteX8" fmla="*/ 2933700 w 3771900"/>
              <a:gd name="connsiteY8" fmla="*/ 1502932 h 4228064"/>
              <a:gd name="connsiteX9" fmla="*/ 3149600 w 3771900"/>
              <a:gd name="connsiteY9" fmla="*/ 2150632 h 4228064"/>
              <a:gd name="connsiteX10" fmla="*/ 3594100 w 3771900"/>
              <a:gd name="connsiteY10" fmla="*/ 3001532 h 4228064"/>
              <a:gd name="connsiteX11" fmla="*/ 3771900 w 3771900"/>
              <a:gd name="connsiteY11" fmla="*/ 3268232 h 422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1900" h="4228064">
                <a:moveTo>
                  <a:pt x="0" y="4220732"/>
                </a:moveTo>
                <a:cubicBezTo>
                  <a:pt x="231775" y="4227082"/>
                  <a:pt x="463550" y="4233432"/>
                  <a:pt x="609600" y="4220732"/>
                </a:cubicBezTo>
                <a:cubicBezTo>
                  <a:pt x="755650" y="4208032"/>
                  <a:pt x="774700" y="4220732"/>
                  <a:pt x="876300" y="4144532"/>
                </a:cubicBezTo>
                <a:cubicBezTo>
                  <a:pt x="977900" y="4068332"/>
                  <a:pt x="1104900" y="4072565"/>
                  <a:pt x="1219200" y="3763532"/>
                </a:cubicBezTo>
                <a:cubicBezTo>
                  <a:pt x="1333500" y="3454499"/>
                  <a:pt x="1449917" y="2853365"/>
                  <a:pt x="1562100" y="2290332"/>
                </a:cubicBezTo>
                <a:cubicBezTo>
                  <a:pt x="1674283" y="1727299"/>
                  <a:pt x="1786467" y="766332"/>
                  <a:pt x="1892300" y="385332"/>
                </a:cubicBezTo>
                <a:cubicBezTo>
                  <a:pt x="1998133" y="4332"/>
                  <a:pt x="2116667" y="23382"/>
                  <a:pt x="2197100" y="4332"/>
                </a:cubicBezTo>
                <a:cubicBezTo>
                  <a:pt x="2277533" y="-14718"/>
                  <a:pt x="2252133" y="21265"/>
                  <a:pt x="2374900" y="271032"/>
                </a:cubicBezTo>
                <a:cubicBezTo>
                  <a:pt x="2497667" y="520799"/>
                  <a:pt x="2804583" y="1189665"/>
                  <a:pt x="2933700" y="1502932"/>
                </a:cubicBezTo>
                <a:cubicBezTo>
                  <a:pt x="3062817" y="1816199"/>
                  <a:pt x="3039533" y="1900865"/>
                  <a:pt x="3149600" y="2150632"/>
                </a:cubicBezTo>
                <a:cubicBezTo>
                  <a:pt x="3259667" y="2400399"/>
                  <a:pt x="3490383" y="2815265"/>
                  <a:pt x="3594100" y="3001532"/>
                </a:cubicBezTo>
                <a:cubicBezTo>
                  <a:pt x="3697817" y="3187799"/>
                  <a:pt x="3734858" y="3228015"/>
                  <a:pt x="3771900" y="3268232"/>
                </a:cubicBezTo>
              </a:path>
            </a:pathLst>
          </a:cu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9" name="TextBox 18">
            <a:extLst>
              <a:ext uri="{FF2B5EF4-FFF2-40B4-BE49-F238E27FC236}">
                <a16:creationId xmlns:a16="http://schemas.microsoft.com/office/drawing/2014/main" id="{2546225F-66D7-4965-FA15-2E6CC8CF27D1}"/>
              </a:ext>
            </a:extLst>
          </p:cNvPr>
          <p:cNvSpPr txBox="1"/>
          <p:nvPr/>
        </p:nvSpPr>
        <p:spPr>
          <a:xfrm>
            <a:off x="3194657" y="444683"/>
            <a:ext cx="862993" cy="369332"/>
          </a:xfrm>
          <a:prstGeom prst="rect">
            <a:avLst/>
          </a:prstGeom>
          <a:noFill/>
        </p:spPr>
        <p:txBody>
          <a:bodyPr wrap="none" rtlCol="0">
            <a:spAutoFit/>
          </a:bodyPr>
          <a:lstStyle/>
          <a:p>
            <a:r>
              <a:rPr lang="en-001" dirty="0"/>
              <a:t>Elastin</a:t>
            </a:r>
          </a:p>
        </p:txBody>
      </p:sp>
      <p:sp>
        <p:nvSpPr>
          <p:cNvPr id="20" name="TextBox 19">
            <a:extLst>
              <a:ext uri="{FF2B5EF4-FFF2-40B4-BE49-F238E27FC236}">
                <a16:creationId xmlns:a16="http://schemas.microsoft.com/office/drawing/2014/main" id="{A5C3523E-6165-7100-2B02-AA8F3CE3135A}"/>
              </a:ext>
            </a:extLst>
          </p:cNvPr>
          <p:cNvSpPr txBox="1"/>
          <p:nvPr/>
        </p:nvSpPr>
        <p:spPr>
          <a:xfrm>
            <a:off x="1981503" y="460719"/>
            <a:ext cx="881588" cy="369332"/>
          </a:xfrm>
          <a:prstGeom prst="rect">
            <a:avLst/>
          </a:prstGeom>
          <a:noFill/>
        </p:spPr>
        <p:txBody>
          <a:bodyPr wrap="none" rtlCol="0">
            <a:spAutoFit/>
          </a:bodyPr>
          <a:lstStyle/>
          <a:p>
            <a:r>
              <a:rPr lang="en-001" dirty="0">
                <a:solidFill>
                  <a:srgbClr val="00B050"/>
                </a:solidFill>
              </a:rPr>
              <a:t>Keratin</a:t>
            </a:r>
          </a:p>
        </p:txBody>
      </p:sp>
      <p:sp>
        <p:nvSpPr>
          <p:cNvPr id="21" name="TextBox 20">
            <a:extLst>
              <a:ext uri="{FF2B5EF4-FFF2-40B4-BE49-F238E27FC236}">
                <a16:creationId xmlns:a16="http://schemas.microsoft.com/office/drawing/2014/main" id="{DDEE0B28-BFE3-F4E7-38E2-75B7919562A9}"/>
              </a:ext>
            </a:extLst>
          </p:cNvPr>
          <p:cNvSpPr txBox="1"/>
          <p:nvPr/>
        </p:nvSpPr>
        <p:spPr>
          <a:xfrm>
            <a:off x="4365813" y="393862"/>
            <a:ext cx="593881" cy="369332"/>
          </a:xfrm>
          <a:prstGeom prst="rect">
            <a:avLst/>
          </a:prstGeom>
          <a:noFill/>
        </p:spPr>
        <p:txBody>
          <a:bodyPr wrap="none" rtlCol="0">
            <a:spAutoFit/>
          </a:bodyPr>
          <a:lstStyle/>
          <a:p>
            <a:r>
              <a:rPr lang="en-001" dirty="0">
                <a:solidFill>
                  <a:srgbClr val="FF0000"/>
                </a:solidFill>
              </a:rPr>
              <a:t>FAD</a:t>
            </a:r>
          </a:p>
        </p:txBody>
      </p:sp>
    </p:spTree>
    <p:extLst>
      <p:ext uri="{BB962C8B-B14F-4D97-AF65-F5344CB8AC3E}">
        <p14:creationId xmlns:p14="http://schemas.microsoft.com/office/powerpoint/2010/main" val="139510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 4.">
            <a:extLst>
              <a:ext uri="{FF2B5EF4-FFF2-40B4-BE49-F238E27FC236}">
                <a16:creationId xmlns:a16="http://schemas.microsoft.com/office/drawing/2014/main" id="{BFB9BE5F-4BC3-1C4B-CC5A-6704C4430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772" y="260499"/>
            <a:ext cx="4010501" cy="3168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CCFB75-7735-02C8-EBE4-25EEC7138E5D}"/>
              </a:ext>
            </a:extLst>
          </p:cNvPr>
          <p:cNvSpPr txBox="1"/>
          <p:nvPr/>
        </p:nvSpPr>
        <p:spPr>
          <a:xfrm>
            <a:off x="7253971" y="3538272"/>
            <a:ext cx="4105157" cy="1384995"/>
          </a:xfrm>
          <a:prstGeom prst="rect">
            <a:avLst/>
          </a:prstGeom>
          <a:noFill/>
        </p:spPr>
        <p:txBody>
          <a:bodyPr wrap="square">
            <a:spAutoFit/>
          </a:bodyPr>
          <a:lstStyle/>
          <a:p>
            <a:r>
              <a:rPr lang="en-US" sz="1400" b="1" i="0" dirty="0">
                <a:solidFill>
                  <a:srgbClr val="1F1F1F"/>
                </a:solidFill>
                <a:effectLst/>
                <a:latin typeface="Muli"/>
              </a:rPr>
              <a:t>Fig. 4.</a:t>
            </a:r>
            <a:r>
              <a:rPr lang="en-US" sz="1400" b="0" i="0" dirty="0">
                <a:solidFill>
                  <a:srgbClr val="1F1F1F"/>
                </a:solidFill>
                <a:effectLst/>
                <a:latin typeface="Muli"/>
              </a:rPr>
              <a:t>Transmission spectra through 100 </a:t>
            </a:r>
            <a:r>
              <a:rPr lang="el-GR" sz="1400" b="0" i="0" dirty="0">
                <a:solidFill>
                  <a:srgbClr val="1F1F1F"/>
                </a:solidFill>
                <a:effectLst/>
                <a:latin typeface="Muli"/>
              </a:rPr>
              <a:t>μ</a:t>
            </a:r>
            <a:r>
              <a:rPr lang="en-US" sz="1400" b="0" i="0" dirty="0">
                <a:solidFill>
                  <a:srgbClr val="1F1F1F"/>
                </a:solidFill>
                <a:effectLst/>
                <a:latin typeface="Muli"/>
              </a:rPr>
              <a:t>m of heart tissue (solid line) and through 100 </a:t>
            </a:r>
            <a:r>
              <a:rPr lang="el-GR" sz="1400" b="0" i="0" dirty="0">
                <a:solidFill>
                  <a:srgbClr val="1F1F1F"/>
                </a:solidFill>
                <a:effectLst/>
                <a:latin typeface="Muli"/>
              </a:rPr>
              <a:t>μ</a:t>
            </a:r>
            <a:r>
              <a:rPr lang="en-US" sz="1400" b="0" i="0" dirty="0">
                <a:solidFill>
                  <a:srgbClr val="1F1F1F"/>
                </a:solidFill>
                <a:effectLst/>
                <a:latin typeface="Muli"/>
              </a:rPr>
              <a:t>m of heart tissue with 25–100 </a:t>
            </a:r>
            <a:r>
              <a:rPr lang="el-GR" sz="1400" b="0" i="0" dirty="0">
                <a:solidFill>
                  <a:srgbClr val="1F1F1F"/>
                </a:solidFill>
                <a:effectLst/>
                <a:latin typeface="Muli"/>
              </a:rPr>
              <a:t>μ</a:t>
            </a:r>
            <a:r>
              <a:rPr lang="en-US" sz="1400" b="0" i="0" dirty="0">
                <a:solidFill>
                  <a:srgbClr val="1F1F1F"/>
                </a:solidFill>
                <a:effectLst/>
                <a:latin typeface="Muli"/>
              </a:rPr>
              <a:t>m of vessels (dotted line), with vessel density calculated by Patterson et al. (</a:t>
            </a:r>
            <a:r>
              <a:rPr lang="en-US" sz="1400" b="0" i="0" u="none" strike="noStrike" dirty="0">
                <a:solidFill>
                  <a:srgbClr val="4D7AA4"/>
                </a:solidFill>
                <a:effectLst/>
                <a:latin typeface="Muli"/>
                <a:hlinkClick r:id="rId4"/>
              </a:rPr>
              <a:t>13</a:t>
            </a:r>
            <a:r>
              <a:rPr lang="en-US" sz="1400" b="0" i="0" dirty="0">
                <a:solidFill>
                  <a:srgbClr val="1F1F1F"/>
                </a:solidFill>
                <a:effectLst/>
                <a:latin typeface="Muli"/>
              </a:rPr>
              <a:t>). Blood content in these vessels has insignificant effect on extremes of myocardial spectra.</a:t>
            </a:r>
            <a:endParaRPr lang="en-001" sz="1400" dirty="0"/>
          </a:p>
        </p:txBody>
      </p:sp>
      <p:sp>
        <p:nvSpPr>
          <p:cNvPr id="7" name="TextBox 6">
            <a:extLst>
              <a:ext uri="{FF2B5EF4-FFF2-40B4-BE49-F238E27FC236}">
                <a16:creationId xmlns:a16="http://schemas.microsoft.com/office/drawing/2014/main" id="{E3BF2A64-619E-48B5-FA5A-510A0DE2C29E}"/>
              </a:ext>
            </a:extLst>
          </p:cNvPr>
          <p:cNvSpPr txBox="1"/>
          <p:nvPr/>
        </p:nvSpPr>
        <p:spPr>
          <a:xfrm>
            <a:off x="1722475" y="5274047"/>
            <a:ext cx="9252984" cy="92333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Gandjbakhche</a:t>
            </a:r>
            <a:r>
              <a:rPr lang="en-US" b="0" i="0" dirty="0">
                <a:solidFill>
                  <a:srgbClr val="222222"/>
                </a:solidFill>
                <a:effectLst/>
                <a:latin typeface="Arial" panose="020B0604020202020204" pitchFamily="34" charset="0"/>
              </a:rPr>
              <a:t>, A. H., Bonner, R. F., Arai, A. E., &amp; Balaban, R. S. (1999). Visible-light photon migration through myocardium in vivo. </a:t>
            </a:r>
            <a:r>
              <a:rPr lang="en-US" b="0" i="1" dirty="0">
                <a:solidFill>
                  <a:srgbClr val="222222"/>
                </a:solidFill>
                <a:effectLst/>
                <a:latin typeface="Arial" panose="020B0604020202020204" pitchFamily="34" charset="0"/>
              </a:rPr>
              <a:t>American Journal of Physiology-Heart and Circulatory Physiology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277</a:t>
            </a:r>
            <a:r>
              <a:rPr lang="en-US" b="0" i="0" dirty="0">
                <a:solidFill>
                  <a:srgbClr val="222222"/>
                </a:solidFill>
                <a:effectLst/>
                <a:latin typeface="Arial" panose="020B0604020202020204" pitchFamily="34" charset="0"/>
              </a:rPr>
              <a:t>(2), H698-H704.</a:t>
            </a:r>
            <a:endParaRPr lang="en-001" dirty="0"/>
          </a:p>
        </p:txBody>
      </p:sp>
      <p:pic>
        <p:nvPicPr>
          <p:cNvPr id="4100" name="Picture 4" descr="Fig. 2.">
            <a:extLst>
              <a:ext uri="{FF2B5EF4-FFF2-40B4-BE49-F238E27FC236}">
                <a16:creationId xmlns:a16="http://schemas.microsoft.com/office/drawing/2014/main" id="{56754B30-36A6-015C-1B13-6CBB857032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395" y="644067"/>
            <a:ext cx="4105157" cy="2818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6E4860-7A79-8BF5-6248-0307F9F6360E}"/>
              </a:ext>
            </a:extLst>
          </p:cNvPr>
          <p:cNvSpPr txBox="1"/>
          <p:nvPr/>
        </p:nvSpPr>
        <p:spPr>
          <a:xfrm>
            <a:off x="1790793" y="3630604"/>
            <a:ext cx="3972053" cy="738664"/>
          </a:xfrm>
          <a:prstGeom prst="rect">
            <a:avLst/>
          </a:prstGeom>
          <a:noFill/>
        </p:spPr>
        <p:txBody>
          <a:bodyPr wrap="square">
            <a:spAutoFit/>
          </a:bodyPr>
          <a:lstStyle/>
          <a:p>
            <a:r>
              <a:rPr lang="en-US" sz="1400" b="1" i="0" dirty="0">
                <a:solidFill>
                  <a:srgbClr val="1F1F1F"/>
                </a:solidFill>
                <a:effectLst/>
                <a:latin typeface="Muli"/>
              </a:rPr>
              <a:t>Fig. 2.</a:t>
            </a:r>
            <a:r>
              <a:rPr lang="en-US" sz="1400" b="0" i="0" dirty="0">
                <a:solidFill>
                  <a:srgbClr val="1F1F1F"/>
                </a:solidFill>
                <a:effectLst/>
                <a:latin typeface="Muli"/>
              </a:rPr>
              <a:t>Single red blood cell (RBC) transmission spectra as a function of wavelength (450–600 nm) at 5-nm intervals.</a:t>
            </a:r>
            <a:endParaRPr lang="en-001" sz="1400" dirty="0"/>
          </a:p>
        </p:txBody>
      </p:sp>
      <p:pic>
        <p:nvPicPr>
          <p:cNvPr id="2" name="Picture 1">
            <a:extLst>
              <a:ext uri="{FF2B5EF4-FFF2-40B4-BE49-F238E27FC236}">
                <a16:creationId xmlns:a16="http://schemas.microsoft.com/office/drawing/2014/main" id="{C2690381-A123-B8FB-C1C9-0F778D5485CE}"/>
              </a:ext>
            </a:extLst>
          </p:cNvPr>
          <p:cNvPicPr>
            <a:picLocks noChangeAspect="1"/>
          </p:cNvPicPr>
          <p:nvPr/>
        </p:nvPicPr>
        <p:blipFill>
          <a:blip r:embed="rId6">
            <a:alphaModFix amt="70000"/>
          </a:blip>
          <a:srcRect l="31122" t="-227" r="42741" b="227"/>
          <a:stretch/>
        </p:blipFill>
        <p:spPr>
          <a:xfrm>
            <a:off x="2079211" y="469312"/>
            <a:ext cx="3395216" cy="3168501"/>
          </a:xfrm>
          <a:prstGeom prst="rect">
            <a:avLst/>
          </a:prstGeom>
        </p:spPr>
      </p:pic>
    </p:spTree>
    <p:extLst>
      <p:ext uri="{BB962C8B-B14F-4D97-AF65-F5344CB8AC3E}">
        <p14:creationId xmlns:p14="http://schemas.microsoft.com/office/powerpoint/2010/main" val="246250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E7567-766F-C008-441E-778BE950EF8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421D63B-2921-AC08-6720-AFC8780E4DB9}"/>
              </a:ext>
            </a:extLst>
          </p:cNvPr>
          <p:cNvPicPr>
            <a:picLocks noChangeAspect="1"/>
          </p:cNvPicPr>
          <p:nvPr/>
        </p:nvPicPr>
        <p:blipFill>
          <a:blip r:embed="rId3"/>
          <a:stretch>
            <a:fillRect/>
          </a:stretch>
        </p:blipFill>
        <p:spPr>
          <a:xfrm>
            <a:off x="2209800" y="621397"/>
            <a:ext cx="7772400" cy="5615206"/>
          </a:xfrm>
          <a:prstGeom prst="rect">
            <a:avLst/>
          </a:prstGeom>
        </p:spPr>
      </p:pic>
      <p:cxnSp>
        <p:nvCxnSpPr>
          <p:cNvPr id="5" name="Straight Connector 4">
            <a:extLst>
              <a:ext uri="{FF2B5EF4-FFF2-40B4-BE49-F238E27FC236}">
                <a16:creationId xmlns:a16="http://schemas.microsoft.com/office/drawing/2014/main" id="{6B944417-95F5-0144-D6EE-B53F3E5FE2C6}"/>
              </a:ext>
            </a:extLst>
          </p:cNvPr>
          <p:cNvCxnSpPr>
            <a:cxnSpLocks/>
          </p:cNvCxnSpPr>
          <p:nvPr/>
        </p:nvCxnSpPr>
        <p:spPr>
          <a:xfrm flipV="1">
            <a:off x="4231758" y="1020726"/>
            <a:ext cx="0" cy="457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64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561DE-B684-EF54-6DF5-E06E760E262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051F798-7BBE-5A3A-B7B7-DEF398A648FC}"/>
              </a:ext>
            </a:extLst>
          </p:cNvPr>
          <p:cNvPicPr>
            <a:picLocks noChangeAspect="1"/>
          </p:cNvPicPr>
          <p:nvPr/>
        </p:nvPicPr>
        <p:blipFill>
          <a:blip r:embed="rId3"/>
          <a:stretch>
            <a:fillRect/>
          </a:stretch>
        </p:blipFill>
        <p:spPr>
          <a:xfrm>
            <a:off x="2209800" y="621397"/>
            <a:ext cx="7772400" cy="5615206"/>
          </a:xfrm>
          <a:prstGeom prst="rect">
            <a:avLst/>
          </a:prstGeom>
        </p:spPr>
      </p:pic>
      <p:pic>
        <p:nvPicPr>
          <p:cNvPr id="2" name="Picture 2" descr="Fig. 4.">
            <a:extLst>
              <a:ext uri="{FF2B5EF4-FFF2-40B4-BE49-F238E27FC236}">
                <a16:creationId xmlns:a16="http://schemas.microsoft.com/office/drawing/2014/main" id="{7E1E287C-7A5C-1FEB-8D9D-43B902792850}"/>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2648913" y="2275367"/>
            <a:ext cx="3783785" cy="372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3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D45448-7609-6BA2-3068-8E6102CB2822}"/>
              </a:ext>
            </a:extLst>
          </p:cNvPr>
          <p:cNvSpPr txBox="1"/>
          <p:nvPr/>
        </p:nvSpPr>
        <p:spPr>
          <a:xfrm>
            <a:off x="414670" y="131454"/>
            <a:ext cx="5210465" cy="461665"/>
          </a:xfrm>
          <a:prstGeom prst="rect">
            <a:avLst/>
          </a:prstGeom>
          <a:noFill/>
        </p:spPr>
        <p:txBody>
          <a:bodyPr wrap="none" rtlCol="0">
            <a:spAutoFit/>
          </a:bodyPr>
          <a:lstStyle/>
          <a:p>
            <a:r>
              <a:rPr lang="en-US" sz="2400" dirty="0"/>
              <a:t>Non-</a:t>
            </a:r>
            <a:r>
              <a:rPr lang="en-001" sz="2400"/>
              <a:t>matrix </a:t>
            </a:r>
            <a:r>
              <a:rPr lang="en-001" sz="2400" dirty="0"/>
              <a:t>factorization of </a:t>
            </a:r>
            <a:r>
              <a:rPr lang="en-001" sz="2400"/>
              <a:t>the </a:t>
            </a:r>
            <a:r>
              <a:rPr lang="en-US" sz="2400" dirty="0"/>
              <a:t>tongue</a:t>
            </a:r>
            <a:endParaRPr lang="en-001" sz="2400" dirty="0"/>
          </a:p>
        </p:txBody>
      </p:sp>
    </p:spTree>
    <p:extLst>
      <p:ext uri="{BB962C8B-B14F-4D97-AF65-F5344CB8AC3E}">
        <p14:creationId xmlns:p14="http://schemas.microsoft.com/office/powerpoint/2010/main" val="1489994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igure 1.  Absorption and fluorescence spectra of FAD in water. Black and green vertical lines indicate the excitation and fluorescence wavelengths, respectively.">
            <a:extLst>
              <a:ext uri="{FF2B5EF4-FFF2-40B4-BE49-F238E27FC236}">
                <a16:creationId xmlns:a16="http://schemas.microsoft.com/office/drawing/2014/main" id="{AABF1118-2FCC-7B12-C610-426BA9D4B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176" y="701747"/>
            <a:ext cx="5351108" cy="4242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DBFC6E-97A8-6897-DAFD-26D22D445ED1}"/>
              </a:ext>
            </a:extLst>
          </p:cNvPr>
          <p:cNvSpPr txBox="1"/>
          <p:nvPr/>
        </p:nvSpPr>
        <p:spPr>
          <a:xfrm>
            <a:off x="4165304" y="5232923"/>
            <a:ext cx="6097772" cy="923330"/>
          </a:xfrm>
          <a:prstGeom prst="rect">
            <a:avLst/>
          </a:prstGeom>
          <a:noFill/>
        </p:spPr>
        <p:txBody>
          <a:bodyPr wrap="square">
            <a:spAutoFit/>
          </a:bodyPr>
          <a:lstStyle/>
          <a:p>
            <a:r>
              <a:rPr lang="en-US" b="0" i="0" dirty="0">
                <a:solidFill>
                  <a:srgbClr val="333333"/>
                </a:solidFill>
                <a:effectLst/>
                <a:latin typeface="Open Sans" panose="020F0502020204030204" pitchFamily="34" charset="0"/>
              </a:rPr>
              <a:t>Figure 1. </a:t>
            </a:r>
            <a:r>
              <a:rPr lang="en-US" b="0" i="0" dirty="0">
                <a:solidFill>
                  <a:srgbClr val="333333"/>
                </a:solidFill>
                <a:effectLst/>
                <a:latin typeface="Open Sans" panose="020B0606030504020204" pitchFamily="34" charset="0"/>
              </a:rPr>
              <a:t>Absorption and fluorescence spectra of FAD in water. Black and green vertical lines indicate the excitation and fluorescence wavelengths, respectively</a:t>
            </a:r>
            <a:endParaRPr lang="en-001" dirty="0"/>
          </a:p>
        </p:txBody>
      </p:sp>
      <p:sp>
        <p:nvSpPr>
          <p:cNvPr id="7" name="TextBox 6">
            <a:extLst>
              <a:ext uri="{FF2B5EF4-FFF2-40B4-BE49-F238E27FC236}">
                <a16:creationId xmlns:a16="http://schemas.microsoft.com/office/drawing/2014/main" id="{DF72BD62-0387-8C31-8100-4D3E96A98BC9}"/>
              </a:ext>
            </a:extLst>
          </p:cNvPr>
          <p:cNvSpPr txBox="1"/>
          <p:nvPr/>
        </p:nvSpPr>
        <p:spPr>
          <a:xfrm>
            <a:off x="826681" y="1222504"/>
            <a:ext cx="3455581" cy="1600438"/>
          </a:xfrm>
          <a:prstGeom prst="rect">
            <a:avLst/>
          </a:prstGeom>
          <a:noFill/>
        </p:spPr>
        <p:txBody>
          <a:bodyPr wrap="square">
            <a:spAutoFit/>
          </a:bodyPr>
          <a:lstStyle/>
          <a:p>
            <a:r>
              <a:rPr lang="en-US" sz="1400" b="0" i="0" dirty="0" err="1">
                <a:solidFill>
                  <a:srgbClr val="222222"/>
                </a:solidFill>
                <a:effectLst/>
                <a:latin typeface="Arial" panose="020B0604020202020204" pitchFamily="34" charset="0"/>
              </a:rPr>
              <a:t>Beltukova</a:t>
            </a:r>
            <a:r>
              <a:rPr lang="en-US" sz="1400" b="0" i="0" dirty="0">
                <a:solidFill>
                  <a:srgbClr val="222222"/>
                </a:solidFill>
                <a:effectLst/>
                <a:latin typeface="Arial" panose="020B0604020202020204" pitchFamily="34" charset="0"/>
              </a:rPr>
              <a:t>, D. M., Danilova, M. K., </a:t>
            </a:r>
            <a:r>
              <a:rPr lang="en-US" sz="1400" b="0" i="0" dirty="0" err="1">
                <a:solidFill>
                  <a:srgbClr val="222222"/>
                </a:solidFill>
                <a:effectLst/>
                <a:latin typeface="Arial" panose="020B0604020202020204" pitchFamily="34" charset="0"/>
              </a:rPr>
              <a:t>Gradusov</a:t>
            </a:r>
            <a:r>
              <a:rPr lang="en-US" sz="1400" b="0" i="0" dirty="0">
                <a:solidFill>
                  <a:srgbClr val="222222"/>
                </a:solidFill>
                <a:effectLst/>
                <a:latin typeface="Arial" panose="020B0604020202020204" pitchFamily="34" charset="0"/>
              </a:rPr>
              <a:t>, I. A., </a:t>
            </a:r>
            <a:r>
              <a:rPr lang="en-US" sz="1400" b="0" i="0" dirty="0" err="1">
                <a:solidFill>
                  <a:srgbClr val="222222"/>
                </a:solidFill>
                <a:effectLst/>
                <a:latin typeface="Arial" panose="020B0604020202020204" pitchFamily="34" charset="0"/>
              </a:rPr>
              <a:t>Belik</a:t>
            </a:r>
            <a:r>
              <a:rPr lang="en-US" sz="1400" b="0" i="0" dirty="0">
                <a:solidFill>
                  <a:srgbClr val="222222"/>
                </a:solidFill>
                <a:effectLst/>
                <a:latin typeface="Arial" panose="020B0604020202020204" pitchFamily="34" charset="0"/>
              </a:rPr>
              <a:t>, V. P., </a:t>
            </a:r>
            <a:r>
              <a:rPr lang="en-US" sz="1400" b="0" i="0" dirty="0" err="1">
                <a:solidFill>
                  <a:srgbClr val="222222"/>
                </a:solidFill>
                <a:effectLst/>
                <a:latin typeface="Arial" panose="020B0604020202020204" pitchFamily="34" charset="0"/>
              </a:rPr>
              <a:t>Semenova</a:t>
            </a:r>
            <a:r>
              <a:rPr lang="en-US" sz="1400" b="0" i="0" dirty="0">
                <a:solidFill>
                  <a:srgbClr val="222222"/>
                </a:solidFill>
                <a:effectLst/>
                <a:latin typeface="Arial" panose="020B0604020202020204" pitchFamily="34" charset="0"/>
              </a:rPr>
              <a:t>, I. V., &amp; </a:t>
            </a:r>
            <a:r>
              <a:rPr lang="en-US" sz="1400" b="0" i="0" dirty="0" err="1">
                <a:solidFill>
                  <a:srgbClr val="222222"/>
                </a:solidFill>
                <a:effectLst/>
                <a:latin typeface="Arial" panose="020B0604020202020204" pitchFamily="34" charset="0"/>
              </a:rPr>
              <a:t>Vasyutinskii</a:t>
            </a:r>
            <a:r>
              <a:rPr lang="en-US" sz="1400" b="0" i="0" dirty="0">
                <a:solidFill>
                  <a:srgbClr val="222222"/>
                </a:solidFill>
                <a:effectLst/>
                <a:latin typeface="Arial" panose="020B0604020202020204" pitchFamily="34" charset="0"/>
              </a:rPr>
              <a:t>, O. S. (2022). </a:t>
            </a:r>
            <a:r>
              <a:rPr lang="en-US" sz="1400" b="0" i="0" dirty="0" err="1">
                <a:solidFill>
                  <a:srgbClr val="222222"/>
                </a:solidFill>
                <a:effectLst/>
                <a:latin typeface="Arial" panose="020B0604020202020204" pitchFamily="34" charset="0"/>
              </a:rPr>
              <a:t>Polarised</a:t>
            </a:r>
            <a:r>
              <a:rPr lang="en-US" sz="1400" b="0" i="0" dirty="0">
                <a:solidFill>
                  <a:srgbClr val="222222"/>
                </a:solidFill>
                <a:effectLst/>
                <a:latin typeface="Arial" panose="020B0604020202020204" pitchFamily="34" charset="0"/>
              </a:rPr>
              <a:t> fluorescence in FAD excited at 355 and 450 nm in water–propylene glycol solutions. </a:t>
            </a:r>
            <a:r>
              <a:rPr lang="en-US" sz="1400" b="0" i="1" dirty="0">
                <a:solidFill>
                  <a:srgbClr val="222222"/>
                </a:solidFill>
                <a:effectLst/>
                <a:latin typeface="Arial" panose="020B0604020202020204" pitchFamily="34" charset="0"/>
              </a:rPr>
              <a:t>Molecular Physics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120</a:t>
            </a:r>
            <a:r>
              <a:rPr lang="en-US" sz="1400" b="0" i="0" dirty="0">
                <a:solidFill>
                  <a:srgbClr val="222222"/>
                </a:solidFill>
                <a:effectLst/>
                <a:latin typeface="Arial" panose="020B0604020202020204" pitchFamily="34" charset="0"/>
              </a:rPr>
              <a:t>(18), e2118186.</a:t>
            </a:r>
            <a:endParaRPr lang="en-001" sz="1400" dirty="0"/>
          </a:p>
        </p:txBody>
      </p:sp>
    </p:spTree>
    <p:extLst>
      <p:ext uri="{BB962C8B-B14F-4D97-AF65-F5344CB8AC3E}">
        <p14:creationId xmlns:p14="http://schemas.microsoft.com/office/powerpoint/2010/main" val="292836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3C12BC-4E2C-8F83-266B-B77A4BABC369}"/>
              </a:ext>
            </a:extLst>
          </p:cNvPr>
          <p:cNvPicPr>
            <a:picLocks noChangeAspect="1"/>
          </p:cNvPicPr>
          <p:nvPr/>
        </p:nvPicPr>
        <p:blipFill>
          <a:blip r:embed="rId3"/>
          <a:stretch>
            <a:fillRect/>
          </a:stretch>
        </p:blipFill>
        <p:spPr>
          <a:xfrm>
            <a:off x="2209800" y="621397"/>
            <a:ext cx="7772400" cy="5615206"/>
          </a:xfrm>
          <a:prstGeom prst="rect">
            <a:avLst/>
          </a:prstGeom>
          <a:ln>
            <a:noFill/>
          </a:ln>
        </p:spPr>
      </p:pic>
      <p:sp>
        <p:nvSpPr>
          <p:cNvPr id="16" name="Freeform 15">
            <a:extLst>
              <a:ext uri="{FF2B5EF4-FFF2-40B4-BE49-F238E27FC236}">
                <a16:creationId xmlns:a16="http://schemas.microsoft.com/office/drawing/2014/main" id="{75B4BACE-C6E1-3FEF-96E1-5F56DC888AA5}"/>
              </a:ext>
            </a:extLst>
          </p:cNvPr>
          <p:cNvSpPr/>
          <p:nvPr/>
        </p:nvSpPr>
        <p:spPr>
          <a:xfrm>
            <a:off x="2392326" y="1041991"/>
            <a:ext cx="6709144" cy="4594207"/>
          </a:xfrm>
          <a:custGeom>
            <a:avLst/>
            <a:gdLst>
              <a:gd name="connsiteX0" fmla="*/ 0 w 6709144"/>
              <a:gd name="connsiteY0" fmla="*/ 4205212 h 4216787"/>
              <a:gd name="connsiteX1" fmla="*/ 723014 w 6709144"/>
              <a:gd name="connsiteY1" fmla="*/ 4215845 h 4216787"/>
              <a:gd name="connsiteX2" fmla="*/ 1201479 w 6709144"/>
              <a:gd name="connsiteY2" fmla="*/ 4183947 h 4216787"/>
              <a:gd name="connsiteX3" fmla="*/ 1477925 w 6709144"/>
              <a:gd name="connsiteY3" fmla="*/ 4024459 h 4216787"/>
              <a:gd name="connsiteX4" fmla="*/ 1765004 w 6709144"/>
              <a:gd name="connsiteY4" fmla="*/ 2908040 h 4216787"/>
              <a:gd name="connsiteX5" fmla="*/ 2126511 w 6709144"/>
              <a:gd name="connsiteY5" fmla="*/ 855956 h 4216787"/>
              <a:gd name="connsiteX6" fmla="*/ 2371060 w 6709144"/>
              <a:gd name="connsiteY6" fmla="*/ 111677 h 4216787"/>
              <a:gd name="connsiteX7" fmla="*/ 2711302 w 6709144"/>
              <a:gd name="connsiteY7" fmla="*/ 15984 h 4216787"/>
              <a:gd name="connsiteX8" fmla="*/ 2923953 w 6709144"/>
              <a:gd name="connsiteY8" fmla="*/ 239268 h 4216787"/>
              <a:gd name="connsiteX9" fmla="*/ 3359888 w 6709144"/>
              <a:gd name="connsiteY9" fmla="*/ 1185566 h 4216787"/>
              <a:gd name="connsiteX10" fmla="*/ 4072269 w 6709144"/>
              <a:gd name="connsiteY10" fmla="*/ 2791082 h 4216787"/>
              <a:gd name="connsiteX11" fmla="*/ 4954772 w 6709144"/>
              <a:gd name="connsiteY11" fmla="*/ 3684217 h 4216787"/>
              <a:gd name="connsiteX12" fmla="*/ 5932967 w 6709144"/>
              <a:gd name="connsiteY12" fmla="*/ 3918133 h 4216787"/>
              <a:gd name="connsiteX13" fmla="*/ 6709144 w 6709144"/>
              <a:gd name="connsiteY13" fmla="*/ 4013826 h 4216787"/>
              <a:gd name="connsiteX14" fmla="*/ 6709144 w 6709144"/>
              <a:gd name="connsiteY14" fmla="*/ 4013826 h 421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09144" h="4216787">
                <a:moveTo>
                  <a:pt x="0" y="4205212"/>
                </a:moveTo>
                <a:cubicBezTo>
                  <a:pt x="261384" y="4212300"/>
                  <a:pt x="522768" y="4219389"/>
                  <a:pt x="723014" y="4215845"/>
                </a:cubicBezTo>
                <a:cubicBezTo>
                  <a:pt x="923260" y="4212301"/>
                  <a:pt x="1075661" y="4215845"/>
                  <a:pt x="1201479" y="4183947"/>
                </a:cubicBezTo>
                <a:cubicBezTo>
                  <a:pt x="1327298" y="4152049"/>
                  <a:pt x="1384004" y="4237110"/>
                  <a:pt x="1477925" y="4024459"/>
                </a:cubicBezTo>
                <a:cubicBezTo>
                  <a:pt x="1571846" y="3811808"/>
                  <a:pt x="1656906" y="3436124"/>
                  <a:pt x="1765004" y="2908040"/>
                </a:cubicBezTo>
                <a:cubicBezTo>
                  <a:pt x="1873102" y="2379956"/>
                  <a:pt x="2025502" y="1322016"/>
                  <a:pt x="2126511" y="855956"/>
                </a:cubicBezTo>
                <a:cubicBezTo>
                  <a:pt x="2227520" y="389896"/>
                  <a:pt x="2273595" y="251672"/>
                  <a:pt x="2371060" y="111677"/>
                </a:cubicBezTo>
                <a:cubicBezTo>
                  <a:pt x="2468525" y="-28318"/>
                  <a:pt x="2619153" y="-5281"/>
                  <a:pt x="2711302" y="15984"/>
                </a:cubicBezTo>
                <a:cubicBezTo>
                  <a:pt x="2803451" y="37249"/>
                  <a:pt x="2815855" y="44338"/>
                  <a:pt x="2923953" y="239268"/>
                </a:cubicBezTo>
                <a:cubicBezTo>
                  <a:pt x="3032051" y="434198"/>
                  <a:pt x="3168502" y="760264"/>
                  <a:pt x="3359888" y="1185566"/>
                </a:cubicBezTo>
                <a:cubicBezTo>
                  <a:pt x="3551274" y="1610868"/>
                  <a:pt x="3806455" y="2374640"/>
                  <a:pt x="4072269" y="2791082"/>
                </a:cubicBezTo>
                <a:cubicBezTo>
                  <a:pt x="4338083" y="3207524"/>
                  <a:pt x="4644656" y="3496375"/>
                  <a:pt x="4954772" y="3684217"/>
                </a:cubicBezTo>
                <a:cubicBezTo>
                  <a:pt x="5264888" y="3872059"/>
                  <a:pt x="5640572" y="3863198"/>
                  <a:pt x="5932967" y="3918133"/>
                </a:cubicBezTo>
                <a:cubicBezTo>
                  <a:pt x="6225362" y="3973068"/>
                  <a:pt x="6709144" y="4013826"/>
                  <a:pt x="6709144" y="4013826"/>
                </a:cubicBezTo>
                <a:lnTo>
                  <a:pt x="6709144" y="4013826"/>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28658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9D7EB-5255-E324-6BE2-576DF8B10EC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72EF5A8-5A50-79AD-6E4E-F28878D861CB}"/>
              </a:ext>
            </a:extLst>
          </p:cNvPr>
          <p:cNvPicPr>
            <a:picLocks noChangeAspect="1"/>
          </p:cNvPicPr>
          <p:nvPr/>
        </p:nvPicPr>
        <p:blipFill>
          <a:blip r:embed="rId3"/>
          <a:stretch>
            <a:fillRect/>
          </a:stretch>
        </p:blipFill>
        <p:spPr>
          <a:xfrm>
            <a:off x="2209800" y="621397"/>
            <a:ext cx="7772400" cy="5615206"/>
          </a:xfrm>
          <a:prstGeom prst="rect">
            <a:avLst/>
          </a:prstGeom>
        </p:spPr>
      </p:pic>
      <p:pic>
        <p:nvPicPr>
          <p:cNvPr id="2054" name="Picture 6" descr="Fig. 2.">
            <a:extLst>
              <a:ext uri="{FF2B5EF4-FFF2-40B4-BE49-F238E27FC236}">
                <a16:creationId xmlns:a16="http://schemas.microsoft.com/office/drawing/2014/main" id="{A409FAB1-1EDF-CC61-A829-1C3163E69D44}"/>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2626242" y="2154303"/>
            <a:ext cx="3784117" cy="261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39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F4922-C340-FAB8-7B47-065BD4DC581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5930FD2-48E3-9C1D-7433-9254D44C3299}"/>
              </a:ext>
            </a:extLst>
          </p:cNvPr>
          <p:cNvPicPr>
            <a:picLocks noChangeAspect="1"/>
          </p:cNvPicPr>
          <p:nvPr/>
        </p:nvPicPr>
        <p:blipFill>
          <a:blip r:embed="rId3"/>
          <a:stretch>
            <a:fillRect/>
          </a:stretch>
        </p:blipFill>
        <p:spPr>
          <a:xfrm>
            <a:off x="2209800" y="621397"/>
            <a:ext cx="7772400" cy="5615206"/>
          </a:xfrm>
          <a:prstGeom prst="rect">
            <a:avLst/>
          </a:prstGeom>
        </p:spPr>
      </p:pic>
      <p:pic>
        <p:nvPicPr>
          <p:cNvPr id="2054" name="Picture 6" descr="Fig. 2.">
            <a:extLst>
              <a:ext uri="{FF2B5EF4-FFF2-40B4-BE49-F238E27FC236}">
                <a16:creationId xmlns:a16="http://schemas.microsoft.com/office/drawing/2014/main" id="{B2FFB9C8-1314-CCF3-BB61-2CE555339525}"/>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2626242" y="2154303"/>
            <a:ext cx="3784117" cy="261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46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59E90-1405-4B41-EDFD-CF9D6F4D80C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63532E3-ED0F-D98A-C9FE-91C5CAEF8038}"/>
              </a:ext>
            </a:extLst>
          </p:cNvPr>
          <p:cNvPicPr>
            <a:picLocks noChangeAspect="1"/>
          </p:cNvPicPr>
          <p:nvPr/>
        </p:nvPicPr>
        <p:blipFill>
          <a:blip r:embed="rId2"/>
          <a:stretch>
            <a:fillRect/>
          </a:stretch>
        </p:blipFill>
        <p:spPr>
          <a:xfrm>
            <a:off x="2209800" y="621397"/>
            <a:ext cx="7772400" cy="5615206"/>
          </a:xfrm>
          <a:prstGeom prst="rect">
            <a:avLst/>
          </a:prstGeom>
        </p:spPr>
      </p:pic>
      <p:pic>
        <p:nvPicPr>
          <p:cNvPr id="5" name="Picture 4">
            <a:extLst>
              <a:ext uri="{FF2B5EF4-FFF2-40B4-BE49-F238E27FC236}">
                <a16:creationId xmlns:a16="http://schemas.microsoft.com/office/drawing/2014/main" id="{631EF732-7AD9-1CC1-7856-10F818F099A8}"/>
              </a:ext>
            </a:extLst>
          </p:cNvPr>
          <p:cNvPicPr>
            <a:picLocks noChangeAspect="1"/>
          </p:cNvPicPr>
          <p:nvPr/>
        </p:nvPicPr>
        <p:blipFill>
          <a:blip r:embed="rId3">
            <a:alphaModFix amt="50000"/>
          </a:blip>
          <a:stretch>
            <a:fillRect/>
          </a:stretch>
        </p:blipFill>
        <p:spPr>
          <a:xfrm>
            <a:off x="2209800" y="621397"/>
            <a:ext cx="7772400" cy="5615206"/>
          </a:xfrm>
          <a:prstGeom prst="rect">
            <a:avLst/>
          </a:prstGeom>
        </p:spPr>
      </p:pic>
      <p:pic>
        <p:nvPicPr>
          <p:cNvPr id="3" name="Picture 2">
            <a:extLst>
              <a:ext uri="{FF2B5EF4-FFF2-40B4-BE49-F238E27FC236}">
                <a16:creationId xmlns:a16="http://schemas.microsoft.com/office/drawing/2014/main" id="{DEAE3C67-5C41-AFD8-1AC1-E3622AE37E3B}"/>
              </a:ext>
            </a:extLst>
          </p:cNvPr>
          <p:cNvPicPr>
            <a:picLocks noChangeAspect="1"/>
          </p:cNvPicPr>
          <p:nvPr/>
        </p:nvPicPr>
        <p:blipFill>
          <a:blip r:embed="rId4">
            <a:alphaModFix amt="50000"/>
          </a:blip>
          <a:stretch>
            <a:fillRect/>
          </a:stretch>
        </p:blipFill>
        <p:spPr>
          <a:xfrm>
            <a:off x="2209800" y="621397"/>
            <a:ext cx="7772400" cy="5615206"/>
          </a:xfrm>
          <a:prstGeom prst="rect">
            <a:avLst/>
          </a:prstGeom>
        </p:spPr>
      </p:pic>
      <p:sp>
        <p:nvSpPr>
          <p:cNvPr id="12" name="Freeform 11">
            <a:extLst>
              <a:ext uri="{FF2B5EF4-FFF2-40B4-BE49-F238E27FC236}">
                <a16:creationId xmlns:a16="http://schemas.microsoft.com/office/drawing/2014/main" id="{87424215-7B6F-607D-86E0-DDF09F2500E1}"/>
              </a:ext>
            </a:extLst>
          </p:cNvPr>
          <p:cNvSpPr/>
          <p:nvPr/>
        </p:nvSpPr>
        <p:spPr>
          <a:xfrm>
            <a:off x="3534034" y="1037967"/>
            <a:ext cx="4547285" cy="4559643"/>
          </a:xfrm>
          <a:custGeom>
            <a:avLst/>
            <a:gdLst>
              <a:gd name="connsiteX0" fmla="*/ 0 w 4522573"/>
              <a:gd name="connsiteY0" fmla="*/ 13452 h 4597809"/>
              <a:gd name="connsiteX1" fmla="*/ 172994 w 4522573"/>
              <a:gd name="connsiteY1" fmla="*/ 62879 h 4597809"/>
              <a:gd name="connsiteX2" fmla="*/ 457200 w 4522573"/>
              <a:gd name="connsiteY2" fmla="*/ 507722 h 4597809"/>
              <a:gd name="connsiteX3" fmla="*/ 926756 w 4522573"/>
              <a:gd name="connsiteY3" fmla="*/ 1866966 h 4597809"/>
              <a:gd name="connsiteX4" fmla="*/ 1643448 w 4522573"/>
              <a:gd name="connsiteY4" fmla="*/ 3287993 h 4597809"/>
              <a:gd name="connsiteX5" fmla="*/ 2829697 w 4522573"/>
              <a:gd name="connsiteY5" fmla="*/ 4325960 h 4597809"/>
              <a:gd name="connsiteX6" fmla="*/ 4522573 w 4522573"/>
              <a:gd name="connsiteY6" fmla="*/ 4597809 h 459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2573" h="4597809">
                <a:moveTo>
                  <a:pt x="0" y="13452"/>
                </a:moveTo>
                <a:cubicBezTo>
                  <a:pt x="48397" y="-3024"/>
                  <a:pt x="96794" y="-19499"/>
                  <a:pt x="172994" y="62879"/>
                </a:cubicBezTo>
                <a:cubicBezTo>
                  <a:pt x="249194" y="145257"/>
                  <a:pt x="331573" y="207041"/>
                  <a:pt x="457200" y="507722"/>
                </a:cubicBezTo>
                <a:cubicBezTo>
                  <a:pt x="582827" y="808403"/>
                  <a:pt x="729048" y="1403588"/>
                  <a:pt x="926756" y="1866966"/>
                </a:cubicBezTo>
                <a:cubicBezTo>
                  <a:pt x="1124464" y="2330344"/>
                  <a:pt x="1326291" y="2878161"/>
                  <a:pt x="1643448" y="3287993"/>
                </a:cubicBezTo>
                <a:cubicBezTo>
                  <a:pt x="1960605" y="3697825"/>
                  <a:pt x="2349843" y="4107657"/>
                  <a:pt x="2829697" y="4325960"/>
                </a:cubicBezTo>
                <a:cubicBezTo>
                  <a:pt x="3309551" y="4544263"/>
                  <a:pt x="3916062" y="4571036"/>
                  <a:pt x="4522573" y="45978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3" name="Freeform 12">
            <a:extLst>
              <a:ext uri="{FF2B5EF4-FFF2-40B4-BE49-F238E27FC236}">
                <a16:creationId xmlns:a16="http://schemas.microsoft.com/office/drawing/2014/main" id="{B4B9313D-F3A5-CE16-5660-69C7ADCEEE8A}"/>
              </a:ext>
            </a:extLst>
          </p:cNvPr>
          <p:cNvSpPr/>
          <p:nvPr/>
        </p:nvSpPr>
        <p:spPr>
          <a:xfrm>
            <a:off x="4687332" y="1149178"/>
            <a:ext cx="4547285" cy="4559643"/>
          </a:xfrm>
          <a:custGeom>
            <a:avLst/>
            <a:gdLst>
              <a:gd name="connsiteX0" fmla="*/ 0 w 4522573"/>
              <a:gd name="connsiteY0" fmla="*/ 13452 h 4597809"/>
              <a:gd name="connsiteX1" fmla="*/ 172994 w 4522573"/>
              <a:gd name="connsiteY1" fmla="*/ 62879 h 4597809"/>
              <a:gd name="connsiteX2" fmla="*/ 457200 w 4522573"/>
              <a:gd name="connsiteY2" fmla="*/ 507722 h 4597809"/>
              <a:gd name="connsiteX3" fmla="*/ 926756 w 4522573"/>
              <a:gd name="connsiteY3" fmla="*/ 1866966 h 4597809"/>
              <a:gd name="connsiteX4" fmla="*/ 1643448 w 4522573"/>
              <a:gd name="connsiteY4" fmla="*/ 3287993 h 4597809"/>
              <a:gd name="connsiteX5" fmla="*/ 2829697 w 4522573"/>
              <a:gd name="connsiteY5" fmla="*/ 4325960 h 4597809"/>
              <a:gd name="connsiteX6" fmla="*/ 4522573 w 4522573"/>
              <a:gd name="connsiteY6" fmla="*/ 4597809 h 459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2573" h="4597809">
                <a:moveTo>
                  <a:pt x="0" y="13452"/>
                </a:moveTo>
                <a:cubicBezTo>
                  <a:pt x="48397" y="-3024"/>
                  <a:pt x="96794" y="-19499"/>
                  <a:pt x="172994" y="62879"/>
                </a:cubicBezTo>
                <a:cubicBezTo>
                  <a:pt x="249194" y="145257"/>
                  <a:pt x="331573" y="207041"/>
                  <a:pt x="457200" y="507722"/>
                </a:cubicBezTo>
                <a:cubicBezTo>
                  <a:pt x="582827" y="808403"/>
                  <a:pt x="729048" y="1403588"/>
                  <a:pt x="926756" y="1866966"/>
                </a:cubicBezTo>
                <a:cubicBezTo>
                  <a:pt x="1124464" y="2330344"/>
                  <a:pt x="1326291" y="2878161"/>
                  <a:pt x="1643448" y="3287993"/>
                </a:cubicBezTo>
                <a:cubicBezTo>
                  <a:pt x="1960605" y="3697825"/>
                  <a:pt x="2349843" y="4107657"/>
                  <a:pt x="2829697" y="4325960"/>
                </a:cubicBezTo>
                <a:cubicBezTo>
                  <a:pt x="3309551" y="4544263"/>
                  <a:pt x="3916062" y="4571036"/>
                  <a:pt x="4522573" y="45978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4" name="Freeform 13">
            <a:extLst>
              <a:ext uri="{FF2B5EF4-FFF2-40B4-BE49-F238E27FC236}">
                <a16:creationId xmlns:a16="http://schemas.microsoft.com/office/drawing/2014/main" id="{A2BC5E53-672D-643B-7443-72BC7814CD55}"/>
              </a:ext>
            </a:extLst>
          </p:cNvPr>
          <p:cNvSpPr/>
          <p:nvPr/>
        </p:nvSpPr>
        <p:spPr>
          <a:xfrm>
            <a:off x="2380736" y="1093572"/>
            <a:ext cx="4547285" cy="4559643"/>
          </a:xfrm>
          <a:custGeom>
            <a:avLst/>
            <a:gdLst>
              <a:gd name="connsiteX0" fmla="*/ 0 w 4522573"/>
              <a:gd name="connsiteY0" fmla="*/ 13452 h 4597809"/>
              <a:gd name="connsiteX1" fmla="*/ 172994 w 4522573"/>
              <a:gd name="connsiteY1" fmla="*/ 62879 h 4597809"/>
              <a:gd name="connsiteX2" fmla="*/ 457200 w 4522573"/>
              <a:gd name="connsiteY2" fmla="*/ 507722 h 4597809"/>
              <a:gd name="connsiteX3" fmla="*/ 926756 w 4522573"/>
              <a:gd name="connsiteY3" fmla="*/ 1866966 h 4597809"/>
              <a:gd name="connsiteX4" fmla="*/ 1643448 w 4522573"/>
              <a:gd name="connsiteY4" fmla="*/ 3287993 h 4597809"/>
              <a:gd name="connsiteX5" fmla="*/ 2829697 w 4522573"/>
              <a:gd name="connsiteY5" fmla="*/ 4325960 h 4597809"/>
              <a:gd name="connsiteX6" fmla="*/ 4522573 w 4522573"/>
              <a:gd name="connsiteY6" fmla="*/ 4597809 h 459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2573" h="4597809">
                <a:moveTo>
                  <a:pt x="0" y="13452"/>
                </a:moveTo>
                <a:cubicBezTo>
                  <a:pt x="48397" y="-3024"/>
                  <a:pt x="96794" y="-19499"/>
                  <a:pt x="172994" y="62879"/>
                </a:cubicBezTo>
                <a:cubicBezTo>
                  <a:pt x="249194" y="145257"/>
                  <a:pt x="331573" y="207041"/>
                  <a:pt x="457200" y="507722"/>
                </a:cubicBezTo>
                <a:cubicBezTo>
                  <a:pt x="582827" y="808403"/>
                  <a:pt x="729048" y="1403588"/>
                  <a:pt x="926756" y="1866966"/>
                </a:cubicBezTo>
                <a:cubicBezTo>
                  <a:pt x="1124464" y="2330344"/>
                  <a:pt x="1326291" y="2878161"/>
                  <a:pt x="1643448" y="3287993"/>
                </a:cubicBezTo>
                <a:cubicBezTo>
                  <a:pt x="1960605" y="3697825"/>
                  <a:pt x="2349843" y="4107657"/>
                  <a:pt x="2829697" y="4325960"/>
                </a:cubicBezTo>
                <a:cubicBezTo>
                  <a:pt x="3309551" y="4544263"/>
                  <a:pt x="3916062" y="4571036"/>
                  <a:pt x="4522573" y="45978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6" name="TextBox 15">
            <a:extLst>
              <a:ext uri="{FF2B5EF4-FFF2-40B4-BE49-F238E27FC236}">
                <a16:creationId xmlns:a16="http://schemas.microsoft.com/office/drawing/2014/main" id="{99FF1729-7207-A91C-E636-E8584A4D6BEC}"/>
              </a:ext>
            </a:extLst>
          </p:cNvPr>
          <p:cNvSpPr txBox="1"/>
          <p:nvPr/>
        </p:nvSpPr>
        <p:spPr>
          <a:xfrm>
            <a:off x="572386" y="199471"/>
            <a:ext cx="6097772" cy="523220"/>
          </a:xfrm>
          <a:prstGeom prst="rect">
            <a:avLst/>
          </a:prstGeom>
          <a:noFill/>
        </p:spPr>
        <p:txBody>
          <a:bodyPr wrap="square">
            <a:spAutoFit/>
          </a:bodyPr>
          <a:lstStyle/>
          <a:p>
            <a:r>
              <a:rPr lang="en-US" sz="1400" b="0" i="0" dirty="0">
                <a:effectLst/>
                <a:latin typeface="fkGroteskNeue"/>
              </a:rPr>
              <a:t>The spectral bandwidth of FAD fluorescence is approximately 40-50 nm, with a peak emission around 520-530 nm</a:t>
            </a:r>
            <a:endParaRPr lang="en-001" sz="1400" dirty="0"/>
          </a:p>
        </p:txBody>
      </p:sp>
      <p:cxnSp>
        <p:nvCxnSpPr>
          <p:cNvPr id="18" name="Straight Connector 17">
            <a:extLst>
              <a:ext uri="{FF2B5EF4-FFF2-40B4-BE49-F238E27FC236}">
                <a16:creationId xmlns:a16="http://schemas.microsoft.com/office/drawing/2014/main" id="{7010E72B-9B9B-4988-C335-F5BD46C3BA81}"/>
              </a:ext>
            </a:extLst>
          </p:cNvPr>
          <p:cNvCxnSpPr/>
          <p:nvPr/>
        </p:nvCxnSpPr>
        <p:spPr>
          <a:xfrm>
            <a:off x="4687332" y="1037966"/>
            <a:ext cx="0" cy="45596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3A463A1-2A55-C708-A755-77544523489B}"/>
              </a:ext>
            </a:extLst>
          </p:cNvPr>
          <p:cNvCxnSpPr/>
          <p:nvPr/>
        </p:nvCxnSpPr>
        <p:spPr>
          <a:xfrm>
            <a:off x="4687332" y="3301407"/>
            <a:ext cx="101009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02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5599-7347-E3DA-A684-C26C77555B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5BC4831-A4BC-782D-1935-F384512A520F}"/>
              </a:ext>
            </a:extLst>
          </p:cNvPr>
          <p:cNvPicPr>
            <a:picLocks noChangeAspect="1"/>
          </p:cNvPicPr>
          <p:nvPr/>
        </p:nvPicPr>
        <p:blipFill>
          <a:blip r:embed="rId2"/>
          <a:stretch>
            <a:fillRect/>
          </a:stretch>
        </p:blipFill>
        <p:spPr>
          <a:xfrm>
            <a:off x="2209800" y="621397"/>
            <a:ext cx="7772400" cy="5615206"/>
          </a:xfrm>
          <a:prstGeom prst="rect">
            <a:avLst/>
          </a:prstGeom>
        </p:spPr>
      </p:pic>
      <p:pic>
        <p:nvPicPr>
          <p:cNvPr id="5" name="Picture 4">
            <a:extLst>
              <a:ext uri="{FF2B5EF4-FFF2-40B4-BE49-F238E27FC236}">
                <a16:creationId xmlns:a16="http://schemas.microsoft.com/office/drawing/2014/main" id="{A953B323-F736-370D-0586-2EC3CE47ABF8}"/>
              </a:ext>
            </a:extLst>
          </p:cNvPr>
          <p:cNvPicPr>
            <a:picLocks noChangeAspect="1"/>
          </p:cNvPicPr>
          <p:nvPr/>
        </p:nvPicPr>
        <p:blipFill>
          <a:blip r:embed="rId3">
            <a:alphaModFix amt="50000"/>
          </a:blip>
          <a:stretch>
            <a:fillRect/>
          </a:stretch>
        </p:blipFill>
        <p:spPr>
          <a:xfrm>
            <a:off x="2209800" y="621397"/>
            <a:ext cx="7772400" cy="5615206"/>
          </a:xfrm>
          <a:prstGeom prst="rect">
            <a:avLst/>
          </a:prstGeom>
        </p:spPr>
      </p:pic>
      <p:sp>
        <p:nvSpPr>
          <p:cNvPr id="13" name="Freeform 12">
            <a:extLst>
              <a:ext uri="{FF2B5EF4-FFF2-40B4-BE49-F238E27FC236}">
                <a16:creationId xmlns:a16="http://schemas.microsoft.com/office/drawing/2014/main" id="{A586361A-140A-4449-4D79-5BCD1BCC9AF0}"/>
              </a:ext>
            </a:extLst>
          </p:cNvPr>
          <p:cNvSpPr/>
          <p:nvPr/>
        </p:nvSpPr>
        <p:spPr>
          <a:xfrm>
            <a:off x="3534034" y="1037967"/>
            <a:ext cx="4547285" cy="4559643"/>
          </a:xfrm>
          <a:custGeom>
            <a:avLst/>
            <a:gdLst>
              <a:gd name="connsiteX0" fmla="*/ 0 w 4522573"/>
              <a:gd name="connsiteY0" fmla="*/ 13452 h 4597809"/>
              <a:gd name="connsiteX1" fmla="*/ 172994 w 4522573"/>
              <a:gd name="connsiteY1" fmla="*/ 62879 h 4597809"/>
              <a:gd name="connsiteX2" fmla="*/ 457200 w 4522573"/>
              <a:gd name="connsiteY2" fmla="*/ 507722 h 4597809"/>
              <a:gd name="connsiteX3" fmla="*/ 926756 w 4522573"/>
              <a:gd name="connsiteY3" fmla="*/ 1866966 h 4597809"/>
              <a:gd name="connsiteX4" fmla="*/ 1643448 w 4522573"/>
              <a:gd name="connsiteY4" fmla="*/ 3287993 h 4597809"/>
              <a:gd name="connsiteX5" fmla="*/ 2829697 w 4522573"/>
              <a:gd name="connsiteY5" fmla="*/ 4325960 h 4597809"/>
              <a:gd name="connsiteX6" fmla="*/ 4522573 w 4522573"/>
              <a:gd name="connsiteY6" fmla="*/ 4597809 h 459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2573" h="4597809">
                <a:moveTo>
                  <a:pt x="0" y="13452"/>
                </a:moveTo>
                <a:cubicBezTo>
                  <a:pt x="48397" y="-3024"/>
                  <a:pt x="96794" y="-19499"/>
                  <a:pt x="172994" y="62879"/>
                </a:cubicBezTo>
                <a:cubicBezTo>
                  <a:pt x="249194" y="145257"/>
                  <a:pt x="331573" y="207041"/>
                  <a:pt x="457200" y="507722"/>
                </a:cubicBezTo>
                <a:cubicBezTo>
                  <a:pt x="582827" y="808403"/>
                  <a:pt x="729048" y="1403588"/>
                  <a:pt x="926756" y="1866966"/>
                </a:cubicBezTo>
                <a:cubicBezTo>
                  <a:pt x="1124464" y="2330344"/>
                  <a:pt x="1326291" y="2878161"/>
                  <a:pt x="1643448" y="3287993"/>
                </a:cubicBezTo>
                <a:cubicBezTo>
                  <a:pt x="1960605" y="3697825"/>
                  <a:pt x="2349843" y="4107657"/>
                  <a:pt x="2829697" y="4325960"/>
                </a:cubicBezTo>
                <a:cubicBezTo>
                  <a:pt x="3309551" y="4544263"/>
                  <a:pt x="3916062" y="4571036"/>
                  <a:pt x="4522573" y="45978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4" name="Freeform 13">
            <a:extLst>
              <a:ext uri="{FF2B5EF4-FFF2-40B4-BE49-F238E27FC236}">
                <a16:creationId xmlns:a16="http://schemas.microsoft.com/office/drawing/2014/main" id="{9D55A4A2-7E89-7E40-6B73-39BCF4A9ECCE}"/>
              </a:ext>
            </a:extLst>
          </p:cNvPr>
          <p:cNvSpPr/>
          <p:nvPr/>
        </p:nvSpPr>
        <p:spPr>
          <a:xfrm>
            <a:off x="4687332" y="1149178"/>
            <a:ext cx="4547285" cy="4559643"/>
          </a:xfrm>
          <a:custGeom>
            <a:avLst/>
            <a:gdLst>
              <a:gd name="connsiteX0" fmla="*/ 0 w 4522573"/>
              <a:gd name="connsiteY0" fmla="*/ 13452 h 4597809"/>
              <a:gd name="connsiteX1" fmla="*/ 172994 w 4522573"/>
              <a:gd name="connsiteY1" fmla="*/ 62879 h 4597809"/>
              <a:gd name="connsiteX2" fmla="*/ 457200 w 4522573"/>
              <a:gd name="connsiteY2" fmla="*/ 507722 h 4597809"/>
              <a:gd name="connsiteX3" fmla="*/ 926756 w 4522573"/>
              <a:gd name="connsiteY3" fmla="*/ 1866966 h 4597809"/>
              <a:gd name="connsiteX4" fmla="*/ 1643448 w 4522573"/>
              <a:gd name="connsiteY4" fmla="*/ 3287993 h 4597809"/>
              <a:gd name="connsiteX5" fmla="*/ 2829697 w 4522573"/>
              <a:gd name="connsiteY5" fmla="*/ 4325960 h 4597809"/>
              <a:gd name="connsiteX6" fmla="*/ 4522573 w 4522573"/>
              <a:gd name="connsiteY6" fmla="*/ 4597809 h 459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2573" h="4597809">
                <a:moveTo>
                  <a:pt x="0" y="13452"/>
                </a:moveTo>
                <a:cubicBezTo>
                  <a:pt x="48397" y="-3024"/>
                  <a:pt x="96794" y="-19499"/>
                  <a:pt x="172994" y="62879"/>
                </a:cubicBezTo>
                <a:cubicBezTo>
                  <a:pt x="249194" y="145257"/>
                  <a:pt x="331573" y="207041"/>
                  <a:pt x="457200" y="507722"/>
                </a:cubicBezTo>
                <a:cubicBezTo>
                  <a:pt x="582827" y="808403"/>
                  <a:pt x="729048" y="1403588"/>
                  <a:pt x="926756" y="1866966"/>
                </a:cubicBezTo>
                <a:cubicBezTo>
                  <a:pt x="1124464" y="2330344"/>
                  <a:pt x="1326291" y="2878161"/>
                  <a:pt x="1643448" y="3287993"/>
                </a:cubicBezTo>
                <a:cubicBezTo>
                  <a:pt x="1960605" y="3697825"/>
                  <a:pt x="2349843" y="4107657"/>
                  <a:pt x="2829697" y="4325960"/>
                </a:cubicBezTo>
                <a:cubicBezTo>
                  <a:pt x="3309551" y="4544263"/>
                  <a:pt x="3916062" y="4571036"/>
                  <a:pt x="4522573" y="45978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1691792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hematic representation of example absorption and emission spectra for a target fluorophore">
            <a:extLst>
              <a:ext uri="{FF2B5EF4-FFF2-40B4-BE49-F238E27FC236}">
                <a16:creationId xmlns:a16="http://schemas.microsoft.com/office/drawing/2014/main" id="{B4CD1713-6B29-417B-F16C-8C3D1F74C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068" y="-1"/>
            <a:ext cx="8297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42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F7FE-2316-5EEC-E751-D984E45240A4}"/>
              </a:ext>
            </a:extLst>
          </p:cNvPr>
          <p:cNvSpPr>
            <a:spLocks noGrp="1"/>
          </p:cNvSpPr>
          <p:nvPr>
            <p:ph type="title"/>
          </p:nvPr>
        </p:nvSpPr>
        <p:spPr/>
        <p:txBody>
          <a:bodyPr/>
          <a:lstStyle/>
          <a:p>
            <a:endParaRPr lang="en-001"/>
          </a:p>
        </p:txBody>
      </p:sp>
      <p:sp>
        <p:nvSpPr>
          <p:cNvPr id="3" name="Content Placeholder 2">
            <a:extLst>
              <a:ext uri="{FF2B5EF4-FFF2-40B4-BE49-F238E27FC236}">
                <a16:creationId xmlns:a16="http://schemas.microsoft.com/office/drawing/2014/main" id="{68F08384-0A89-9518-EE1A-BB9C74F7FDAB}"/>
              </a:ext>
            </a:extLst>
          </p:cNvPr>
          <p:cNvSpPr>
            <a:spLocks noGrp="1"/>
          </p:cNvSpPr>
          <p:nvPr>
            <p:ph idx="1"/>
          </p:nvPr>
        </p:nvSpPr>
        <p:spPr>
          <a:xfrm>
            <a:off x="838200" y="1825625"/>
            <a:ext cx="4574059" cy="4351338"/>
          </a:xfrm>
        </p:spPr>
        <p:txBody>
          <a:bodyPr/>
          <a:lstStyle/>
          <a:p>
            <a:pPr algn="l">
              <a:buFont typeface="Arial" panose="020B0604020202020204" pitchFamily="34" charset="0"/>
              <a:buChar char="•"/>
            </a:pPr>
            <a:r>
              <a:rPr lang="en-US" sz="1800" b="0" i="0" dirty="0">
                <a:effectLst/>
                <a:latin typeface="fkGroteskNeue"/>
              </a:rPr>
              <a:t>Collagen: emission peak around 400-405 nm</a:t>
            </a:r>
          </a:p>
          <a:p>
            <a:pPr algn="l">
              <a:buFont typeface="Arial" panose="020B0604020202020204" pitchFamily="34" charset="0"/>
              <a:buChar char="•"/>
            </a:pPr>
            <a:r>
              <a:rPr lang="en-US" sz="1800" b="0" i="0" dirty="0">
                <a:effectLst/>
                <a:latin typeface="fkGroteskNeue"/>
              </a:rPr>
              <a:t>Elastin: emission peak around 400 nm</a:t>
            </a:r>
          </a:p>
          <a:p>
            <a:pPr algn="l">
              <a:buFont typeface="Arial" panose="020B0604020202020204" pitchFamily="34" charset="0"/>
              <a:buChar char="•"/>
            </a:pPr>
            <a:r>
              <a:rPr lang="en-US" sz="1800" b="0" i="0" dirty="0">
                <a:effectLst/>
                <a:latin typeface="fkGroteskNeue"/>
              </a:rPr>
              <a:t>NADH: emission peak around 440-460 nm</a:t>
            </a:r>
          </a:p>
          <a:p>
            <a:pPr algn="l">
              <a:buFont typeface="Arial" panose="020B0604020202020204" pitchFamily="34" charset="0"/>
              <a:buChar char="•"/>
            </a:pPr>
            <a:r>
              <a:rPr lang="en-US" sz="1800" b="0" i="0" dirty="0">
                <a:effectLst/>
                <a:latin typeface="fkGroteskNeue"/>
              </a:rPr>
              <a:t>FAD: emission peak around 535 nm</a:t>
            </a:r>
            <a:r>
              <a:rPr lang="en-US" sz="1800" b="0" i="0" u="none" strike="noStrike" dirty="0">
                <a:effectLst/>
                <a:latin typeface="var(--font-berkeley-mono)"/>
                <a:hlinkClick r:id="rId2"/>
              </a:rPr>
              <a:t>3</a:t>
            </a:r>
            <a:endParaRPr lang="en-US" sz="1800" b="0" i="0" dirty="0">
              <a:effectLst/>
              <a:latin typeface="fkGroteskNeue"/>
            </a:endParaRPr>
          </a:p>
          <a:p>
            <a:endParaRPr lang="en-001" dirty="0"/>
          </a:p>
        </p:txBody>
      </p:sp>
    </p:spTree>
    <p:extLst>
      <p:ext uri="{BB962C8B-B14F-4D97-AF65-F5344CB8AC3E}">
        <p14:creationId xmlns:p14="http://schemas.microsoft.com/office/powerpoint/2010/main" val="507318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EDA55-D46C-660D-DA95-1047C683E9BF}"/>
              </a:ext>
            </a:extLst>
          </p:cNvPr>
          <p:cNvPicPr>
            <a:picLocks noChangeAspect="1"/>
          </p:cNvPicPr>
          <p:nvPr/>
        </p:nvPicPr>
        <p:blipFill>
          <a:blip r:embed="rId2"/>
          <a:stretch>
            <a:fillRect/>
          </a:stretch>
        </p:blipFill>
        <p:spPr>
          <a:xfrm>
            <a:off x="2209800" y="621397"/>
            <a:ext cx="7772400" cy="5615206"/>
          </a:xfrm>
          <a:prstGeom prst="rect">
            <a:avLst/>
          </a:prstGeom>
        </p:spPr>
      </p:pic>
      <p:pic>
        <p:nvPicPr>
          <p:cNvPr id="6" name="Picture 5">
            <a:extLst>
              <a:ext uri="{FF2B5EF4-FFF2-40B4-BE49-F238E27FC236}">
                <a16:creationId xmlns:a16="http://schemas.microsoft.com/office/drawing/2014/main" id="{4855802C-F912-C833-E6EB-B6A0A1102BD1}"/>
              </a:ext>
            </a:extLst>
          </p:cNvPr>
          <p:cNvPicPr>
            <a:picLocks noChangeAspect="1"/>
          </p:cNvPicPr>
          <p:nvPr/>
        </p:nvPicPr>
        <p:blipFill>
          <a:blip r:embed="rId3">
            <a:alphaModFix amt="50000"/>
          </a:blip>
          <a:stretch>
            <a:fillRect/>
          </a:stretch>
        </p:blipFill>
        <p:spPr>
          <a:xfrm>
            <a:off x="2209800" y="621397"/>
            <a:ext cx="7772400" cy="5615206"/>
          </a:xfrm>
          <a:prstGeom prst="rect">
            <a:avLst/>
          </a:prstGeom>
        </p:spPr>
      </p:pic>
      <p:cxnSp>
        <p:nvCxnSpPr>
          <p:cNvPr id="8" name="Straight Arrow Connector 7">
            <a:extLst>
              <a:ext uri="{FF2B5EF4-FFF2-40B4-BE49-F238E27FC236}">
                <a16:creationId xmlns:a16="http://schemas.microsoft.com/office/drawing/2014/main" id="{6CA74C99-AF12-1210-9E76-E0F32EE5EDEB}"/>
              </a:ext>
            </a:extLst>
          </p:cNvPr>
          <p:cNvCxnSpPr/>
          <p:nvPr/>
        </p:nvCxnSpPr>
        <p:spPr>
          <a:xfrm>
            <a:off x="5624624" y="3147237"/>
            <a:ext cx="0" cy="2817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5C7DF2A-728D-7C31-9BF6-A8060B5B2848}"/>
              </a:ext>
            </a:extLst>
          </p:cNvPr>
          <p:cNvCxnSpPr/>
          <p:nvPr/>
        </p:nvCxnSpPr>
        <p:spPr>
          <a:xfrm>
            <a:off x="8048847" y="4625163"/>
            <a:ext cx="0" cy="1807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823094A-BBF0-2681-A156-7F5D13A1D1A9}"/>
              </a:ext>
            </a:extLst>
          </p:cNvPr>
          <p:cNvCxnSpPr/>
          <p:nvPr/>
        </p:nvCxnSpPr>
        <p:spPr>
          <a:xfrm flipV="1">
            <a:off x="9250326" y="3965944"/>
            <a:ext cx="0" cy="133970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525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A47DC8-207F-534F-FB4E-25DB865A299E}"/>
              </a:ext>
            </a:extLst>
          </p:cNvPr>
          <p:cNvPicPr>
            <a:picLocks noChangeAspect="1"/>
          </p:cNvPicPr>
          <p:nvPr/>
        </p:nvPicPr>
        <p:blipFill>
          <a:blip r:embed="rId2"/>
          <a:stretch>
            <a:fillRect/>
          </a:stretch>
        </p:blipFill>
        <p:spPr>
          <a:xfrm>
            <a:off x="4293781" y="621397"/>
            <a:ext cx="7772400" cy="5615206"/>
          </a:xfrm>
          <a:prstGeom prst="rect">
            <a:avLst/>
          </a:prstGeom>
        </p:spPr>
      </p:pic>
      <p:sp>
        <p:nvSpPr>
          <p:cNvPr id="5" name="TextBox 4">
            <a:extLst>
              <a:ext uri="{FF2B5EF4-FFF2-40B4-BE49-F238E27FC236}">
                <a16:creationId xmlns:a16="http://schemas.microsoft.com/office/drawing/2014/main" id="{B09BC346-29D3-2600-7490-3EBAED01BD37}"/>
              </a:ext>
            </a:extLst>
          </p:cNvPr>
          <p:cNvSpPr txBox="1"/>
          <p:nvPr/>
        </p:nvSpPr>
        <p:spPr>
          <a:xfrm>
            <a:off x="419566" y="1371599"/>
            <a:ext cx="3727131" cy="3416320"/>
          </a:xfrm>
          <a:prstGeom prst="rect">
            <a:avLst/>
          </a:prstGeom>
          <a:noFill/>
        </p:spPr>
        <p:txBody>
          <a:bodyPr wrap="square" rtlCol="0">
            <a:spAutoFit/>
          </a:bodyPr>
          <a:lstStyle/>
          <a:p>
            <a:r>
              <a:rPr lang="en-US" dirty="0"/>
              <a:t>Attenuate collagen more than FAD because more blood in stromal layer?  Pavlova et al 2009 who estimate that the fraction of volume occupied by blood in  stromal layer is .10 to 20%  compared to 0.2 and 0.3% in superficial stromal layer</a:t>
            </a:r>
          </a:p>
          <a:p>
            <a:endParaRPr lang="en-US" dirty="0"/>
          </a:p>
          <a:p>
            <a:r>
              <a:rPr lang="en-US" dirty="0"/>
              <a:t>Also more keratin on tongue than lower lip and this is not attenuated by blood</a:t>
            </a:r>
          </a:p>
          <a:p>
            <a:endParaRPr lang="en-US" dirty="0"/>
          </a:p>
        </p:txBody>
      </p:sp>
    </p:spTree>
    <p:extLst>
      <p:ext uri="{BB962C8B-B14F-4D97-AF65-F5344CB8AC3E}">
        <p14:creationId xmlns:p14="http://schemas.microsoft.com/office/powerpoint/2010/main" val="70667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5F8C19-1DD0-9E17-570D-E470E138D6AB}"/>
              </a:ext>
            </a:extLst>
          </p:cNvPr>
          <p:cNvPicPr>
            <a:picLocks noChangeAspect="1"/>
          </p:cNvPicPr>
          <p:nvPr/>
        </p:nvPicPr>
        <p:blipFill>
          <a:blip r:embed="rId2"/>
          <a:stretch>
            <a:fillRect/>
          </a:stretch>
        </p:blipFill>
        <p:spPr>
          <a:xfrm>
            <a:off x="5463638" y="1254787"/>
            <a:ext cx="6018961" cy="4348426"/>
          </a:xfrm>
          <a:prstGeom prst="rect">
            <a:avLst/>
          </a:prstGeom>
        </p:spPr>
      </p:pic>
      <p:pic>
        <p:nvPicPr>
          <p:cNvPr id="5" name="Picture 4">
            <a:extLst>
              <a:ext uri="{FF2B5EF4-FFF2-40B4-BE49-F238E27FC236}">
                <a16:creationId xmlns:a16="http://schemas.microsoft.com/office/drawing/2014/main" id="{CDADC846-83F5-65AF-1DB5-754EBAF88E93}"/>
              </a:ext>
            </a:extLst>
          </p:cNvPr>
          <p:cNvPicPr>
            <a:picLocks noChangeAspect="1"/>
          </p:cNvPicPr>
          <p:nvPr/>
        </p:nvPicPr>
        <p:blipFill>
          <a:blip r:embed="rId3"/>
          <a:stretch>
            <a:fillRect/>
          </a:stretch>
        </p:blipFill>
        <p:spPr>
          <a:xfrm>
            <a:off x="593766" y="1337848"/>
            <a:ext cx="5507547" cy="4130660"/>
          </a:xfrm>
          <a:prstGeom prst="rect">
            <a:avLst/>
          </a:prstGeom>
        </p:spPr>
      </p:pic>
      <p:sp>
        <p:nvSpPr>
          <p:cNvPr id="8" name="TextBox 7">
            <a:extLst>
              <a:ext uri="{FF2B5EF4-FFF2-40B4-BE49-F238E27FC236}">
                <a16:creationId xmlns:a16="http://schemas.microsoft.com/office/drawing/2014/main" id="{A312AFAA-EAAD-583B-D00B-2350260893AA}"/>
              </a:ext>
            </a:extLst>
          </p:cNvPr>
          <p:cNvSpPr txBox="1"/>
          <p:nvPr/>
        </p:nvSpPr>
        <p:spPr>
          <a:xfrm>
            <a:off x="414670" y="131454"/>
            <a:ext cx="10357579" cy="461665"/>
          </a:xfrm>
          <a:prstGeom prst="rect">
            <a:avLst/>
          </a:prstGeom>
          <a:noFill/>
        </p:spPr>
        <p:txBody>
          <a:bodyPr wrap="none" rtlCol="0">
            <a:spAutoFit/>
          </a:bodyPr>
          <a:lstStyle/>
          <a:p>
            <a:r>
              <a:rPr lang="en-US" sz="2400" dirty="0"/>
              <a:t>Non-</a:t>
            </a:r>
            <a:r>
              <a:rPr lang="en-001" sz="2400"/>
              <a:t>matrix </a:t>
            </a:r>
            <a:r>
              <a:rPr lang="en-001" sz="2400" dirty="0"/>
              <a:t>factorization of </a:t>
            </a:r>
            <a:r>
              <a:rPr lang="en-001" sz="2400"/>
              <a:t>the </a:t>
            </a:r>
            <a:r>
              <a:rPr lang="en-US" sz="2400" dirty="0"/>
              <a:t>tongue (N=4 before lunch, different intensities)</a:t>
            </a:r>
            <a:endParaRPr lang="en-001" sz="2400" dirty="0"/>
          </a:p>
        </p:txBody>
      </p:sp>
      <p:sp>
        <p:nvSpPr>
          <p:cNvPr id="10" name="TextBox 9">
            <a:extLst>
              <a:ext uri="{FF2B5EF4-FFF2-40B4-BE49-F238E27FC236}">
                <a16:creationId xmlns:a16="http://schemas.microsoft.com/office/drawing/2014/main" id="{AB9BC959-4105-EDD0-CA35-45E34FEFF97C}"/>
              </a:ext>
            </a:extLst>
          </p:cNvPr>
          <p:cNvSpPr txBox="1"/>
          <p:nvPr/>
        </p:nvSpPr>
        <p:spPr>
          <a:xfrm>
            <a:off x="2022497" y="5843904"/>
            <a:ext cx="8308813" cy="646331"/>
          </a:xfrm>
          <a:prstGeom prst="rect">
            <a:avLst/>
          </a:prstGeom>
          <a:noFill/>
        </p:spPr>
        <p:txBody>
          <a:bodyPr wrap="none" rtlCol="0">
            <a:spAutoFit/>
          </a:bodyPr>
          <a:lstStyle/>
          <a:p>
            <a:r>
              <a:rPr lang="en-US" dirty="0"/>
              <a:t>Should include a plot of % variance accounted for as function of number of factors</a:t>
            </a:r>
          </a:p>
          <a:p>
            <a:r>
              <a:rPr lang="en-US" dirty="0"/>
              <a:t>Mostly likely, two factors account for most of the variance</a:t>
            </a:r>
          </a:p>
        </p:txBody>
      </p:sp>
    </p:spTree>
    <p:extLst>
      <p:ext uri="{BB962C8B-B14F-4D97-AF65-F5344CB8AC3E}">
        <p14:creationId xmlns:p14="http://schemas.microsoft.com/office/powerpoint/2010/main" val="3603418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5AA731-8B5D-2E9A-F86E-C8D66FF533BF}"/>
              </a:ext>
            </a:extLst>
          </p:cNvPr>
          <p:cNvSpPr txBox="1"/>
          <p:nvPr/>
        </p:nvSpPr>
        <p:spPr>
          <a:xfrm>
            <a:off x="691116" y="1329070"/>
            <a:ext cx="3802066" cy="923330"/>
          </a:xfrm>
          <a:prstGeom prst="rect">
            <a:avLst/>
          </a:prstGeom>
          <a:noFill/>
        </p:spPr>
        <p:txBody>
          <a:bodyPr wrap="none" rtlCol="0">
            <a:spAutoFit/>
          </a:bodyPr>
          <a:lstStyle/>
          <a:p>
            <a:r>
              <a:rPr lang="en-US" dirty="0"/>
              <a:t>Try lip at 450 nm illumination</a:t>
            </a:r>
          </a:p>
          <a:p>
            <a:r>
              <a:rPr lang="en-US" dirty="0"/>
              <a:t>Porphyrins should be less prominent</a:t>
            </a:r>
          </a:p>
          <a:p>
            <a:r>
              <a:rPr lang="en-US" dirty="0"/>
              <a:t>FAD should be higher</a:t>
            </a:r>
          </a:p>
        </p:txBody>
      </p:sp>
      <p:pic>
        <p:nvPicPr>
          <p:cNvPr id="5" name="Picture 4">
            <a:extLst>
              <a:ext uri="{FF2B5EF4-FFF2-40B4-BE49-F238E27FC236}">
                <a16:creationId xmlns:a16="http://schemas.microsoft.com/office/drawing/2014/main" id="{31789C10-50AE-7FC5-FC59-0F98044513A6}"/>
              </a:ext>
            </a:extLst>
          </p:cNvPr>
          <p:cNvPicPr>
            <a:picLocks noChangeAspect="1"/>
          </p:cNvPicPr>
          <p:nvPr/>
        </p:nvPicPr>
        <p:blipFill>
          <a:blip r:embed="rId2"/>
          <a:stretch>
            <a:fillRect/>
          </a:stretch>
        </p:blipFill>
        <p:spPr>
          <a:xfrm>
            <a:off x="3496339" y="621397"/>
            <a:ext cx="7772400" cy="5615206"/>
          </a:xfrm>
          <a:prstGeom prst="rect">
            <a:avLst/>
          </a:prstGeom>
        </p:spPr>
      </p:pic>
    </p:spTree>
    <p:extLst>
      <p:ext uri="{BB962C8B-B14F-4D97-AF65-F5344CB8AC3E}">
        <p14:creationId xmlns:p14="http://schemas.microsoft.com/office/powerpoint/2010/main" val="2441152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EF478CB-99EE-B5BF-8844-E3A621BEB191}"/>
              </a:ext>
            </a:extLst>
          </p:cNvPr>
          <p:cNvGrpSpPr/>
          <p:nvPr/>
        </p:nvGrpSpPr>
        <p:grpSpPr>
          <a:xfrm>
            <a:off x="2819400" y="1052142"/>
            <a:ext cx="5984358" cy="4915454"/>
            <a:chOff x="2819400" y="1052142"/>
            <a:chExt cx="5984358" cy="4915454"/>
          </a:xfrm>
        </p:grpSpPr>
        <p:sp>
          <p:nvSpPr>
            <p:cNvPr id="6" name="Freeform 5">
              <a:extLst>
                <a:ext uri="{FF2B5EF4-FFF2-40B4-BE49-F238E27FC236}">
                  <a16:creationId xmlns:a16="http://schemas.microsoft.com/office/drawing/2014/main" id="{002D6B50-AC47-E77B-E1CB-4B22DF5E3CE6}"/>
                </a:ext>
              </a:extLst>
            </p:cNvPr>
            <p:cNvSpPr/>
            <p:nvPr/>
          </p:nvSpPr>
          <p:spPr>
            <a:xfrm>
              <a:off x="3817088" y="1075070"/>
              <a:ext cx="4284921" cy="4511915"/>
            </a:xfrm>
            <a:custGeom>
              <a:avLst/>
              <a:gdLst>
                <a:gd name="connsiteX0" fmla="*/ 0 w 4284921"/>
                <a:gd name="connsiteY0" fmla="*/ 3964763 h 4511915"/>
                <a:gd name="connsiteX1" fmla="*/ 223284 w 4284921"/>
                <a:gd name="connsiteY1" fmla="*/ 3167321 h 4511915"/>
                <a:gd name="connsiteX2" fmla="*/ 382772 w 4284921"/>
                <a:gd name="connsiteY2" fmla="*/ 2157228 h 4511915"/>
                <a:gd name="connsiteX3" fmla="*/ 489098 w 4284921"/>
                <a:gd name="connsiteY3" fmla="*/ 1306623 h 4511915"/>
                <a:gd name="connsiteX4" fmla="*/ 637954 w 4284921"/>
                <a:gd name="connsiteY4" fmla="*/ 541079 h 4511915"/>
                <a:gd name="connsiteX5" fmla="*/ 776177 w 4284921"/>
                <a:gd name="connsiteY5" fmla="*/ 147674 h 4511915"/>
                <a:gd name="connsiteX6" fmla="*/ 925033 w 4284921"/>
                <a:gd name="connsiteY6" fmla="*/ 9451 h 4511915"/>
                <a:gd name="connsiteX7" fmla="*/ 1265275 w 4284921"/>
                <a:gd name="connsiteY7" fmla="*/ 381590 h 4511915"/>
                <a:gd name="connsiteX8" fmla="*/ 1562986 w 4284921"/>
                <a:gd name="connsiteY8" fmla="*/ 1242828 h 4511915"/>
                <a:gd name="connsiteX9" fmla="*/ 1892596 w 4284921"/>
                <a:gd name="connsiteY9" fmla="*/ 2221023 h 4511915"/>
                <a:gd name="connsiteX10" fmla="*/ 2275368 w 4284921"/>
                <a:gd name="connsiteY10" fmla="*/ 3114158 h 4511915"/>
                <a:gd name="connsiteX11" fmla="*/ 2679405 w 4284921"/>
                <a:gd name="connsiteY11" fmla="*/ 3720214 h 4511915"/>
                <a:gd name="connsiteX12" fmla="*/ 3381154 w 4284921"/>
                <a:gd name="connsiteY12" fmla="*/ 4305004 h 4511915"/>
                <a:gd name="connsiteX13" fmla="*/ 4114800 w 4284921"/>
                <a:gd name="connsiteY13" fmla="*/ 4485758 h 4511915"/>
                <a:gd name="connsiteX14" fmla="*/ 4284921 w 4284921"/>
                <a:gd name="connsiteY14" fmla="*/ 4507023 h 451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84921" h="4511915">
                  <a:moveTo>
                    <a:pt x="0" y="3964763"/>
                  </a:moveTo>
                  <a:cubicBezTo>
                    <a:pt x="79744" y="3716670"/>
                    <a:pt x="159489" y="3468577"/>
                    <a:pt x="223284" y="3167321"/>
                  </a:cubicBezTo>
                  <a:cubicBezTo>
                    <a:pt x="287079" y="2866065"/>
                    <a:pt x="338470" y="2467344"/>
                    <a:pt x="382772" y="2157228"/>
                  </a:cubicBezTo>
                  <a:cubicBezTo>
                    <a:pt x="427074" y="1847112"/>
                    <a:pt x="446568" y="1575981"/>
                    <a:pt x="489098" y="1306623"/>
                  </a:cubicBezTo>
                  <a:cubicBezTo>
                    <a:pt x="531628" y="1037265"/>
                    <a:pt x="590108" y="734237"/>
                    <a:pt x="637954" y="541079"/>
                  </a:cubicBezTo>
                  <a:cubicBezTo>
                    <a:pt x="685800" y="347921"/>
                    <a:pt x="728331" y="236279"/>
                    <a:pt x="776177" y="147674"/>
                  </a:cubicBezTo>
                  <a:cubicBezTo>
                    <a:pt x="824023" y="59069"/>
                    <a:pt x="843517" y="-29535"/>
                    <a:pt x="925033" y="9451"/>
                  </a:cubicBezTo>
                  <a:cubicBezTo>
                    <a:pt x="1006549" y="48437"/>
                    <a:pt x="1158950" y="176027"/>
                    <a:pt x="1265275" y="381590"/>
                  </a:cubicBezTo>
                  <a:cubicBezTo>
                    <a:pt x="1371600" y="587153"/>
                    <a:pt x="1458433" y="936256"/>
                    <a:pt x="1562986" y="1242828"/>
                  </a:cubicBezTo>
                  <a:cubicBezTo>
                    <a:pt x="1667539" y="1549400"/>
                    <a:pt x="1773866" y="1909135"/>
                    <a:pt x="1892596" y="2221023"/>
                  </a:cubicBezTo>
                  <a:cubicBezTo>
                    <a:pt x="2011326" y="2532911"/>
                    <a:pt x="2144233" y="2864293"/>
                    <a:pt x="2275368" y="3114158"/>
                  </a:cubicBezTo>
                  <a:cubicBezTo>
                    <a:pt x="2406503" y="3364023"/>
                    <a:pt x="2495107" y="3521740"/>
                    <a:pt x="2679405" y="3720214"/>
                  </a:cubicBezTo>
                  <a:cubicBezTo>
                    <a:pt x="2863703" y="3918688"/>
                    <a:pt x="3141922" y="4177413"/>
                    <a:pt x="3381154" y="4305004"/>
                  </a:cubicBezTo>
                  <a:cubicBezTo>
                    <a:pt x="3620386" y="4432595"/>
                    <a:pt x="3964172" y="4452088"/>
                    <a:pt x="4114800" y="4485758"/>
                  </a:cubicBezTo>
                  <a:cubicBezTo>
                    <a:pt x="4265428" y="4519428"/>
                    <a:pt x="4275174" y="4513225"/>
                    <a:pt x="4284921" y="4507023"/>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A76EE0-FA9F-EB83-BABE-10CDE4589067}"/>
                </a:ext>
              </a:extLst>
            </p:cNvPr>
            <p:cNvSpPr/>
            <p:nvPr/>
          </p:nvSpPr>
          <p:spPr>
            <a:xfrm>
              <a:off x="2819400" y="1052142"/>
              <a:ext cx="5984358" cy="45937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20C411-59B5-A220-AB41-891CDC7B5188}"/>
                </a:ext>
              </a:extLst>
            </p:cNvPr>
            <p:cNvSpPr txBox="1"/>
            <p:nvPr/>
          </p:nvSpPr>
          <p:spPr>
            <a:xfrm>
              <a:off x="3539608" y="5598264"/>
              <a:ext cx="554960" cy="369332"/>
            </a:xfrm>
            <a:prstGeom prst="rect">
              <a:avLst/>
            </a:prstGeom>
            <a:noFill/>
          </p:spPr>
          <p:txBody>
            <a:bodyPr wrap="none" rtlCol="0">
              <a:spAutoFit/>
            </a:bodyPr>
            <a:lstStyle/>
            <a:p>
              <a:r>
                <a:rPr lang="en-US" dirty="0"/>
                <a:t>500</a:t>
              </a:r>
            </a:p>
          </p:txBody>
        </p:sp>
        <p:sp>
          <p:nvSpPr>
            <p:cNvPr id="9" name="TextBox 8">
              <a:extLst>
                <a:ext uri="{FF2B5EF4-FFF2-40B4-BE49-F238E27FC236}">
                  <a16:creationId xmlns:a16="http://schemas.microsoft.com/office/drawing/2014/main" id="{2CF31F0F-2311-8A4A-8581-3FE80FA5269D}"/>
                </a:ext>
              </a:extLst>
            </p:cNvPr>
            <p:cNvSpPr txBox="1"/>
            <p:nvPr/>
          </p:nvSpPr>
          <p:spPr>
            <a:xfrm>
              <a:off x="5534099" y="5571460"/>
              <a:ext cx="554960" cy="369332"/>
            </a:xfrm>
            <a:prstGeom prst="rect">
              <a:avLst/>
            </a:prstGeom>
            <a:noFill/>
          </p:spPr>
          <p:txBody>
            <a:bodyPr wrap="none" rtlCol="0">
              <a:spAutoFit/>
            </a:bodyPr>
            <a:lstStyle/>
            <a:p>
              <a:r>
                <a:rPr lang="en-US" dirty="0"/>
                <a:t>600</a:t>
              </a:r>
            </a:p>
          </p:txBody>
        </p:sp>
        <p:sp>
          <p:nvSpPr>
            <p:cNvPr id="10" name="TextBox 9">
              <a:extLst>
                <a:ext uri="{FF2B5EF4-FFF2-40B4-BE49-F238E27FC236}">
                  <a16:creationId xmlns:a16="http://schemas.microsoft.com/office/drawing/2014/main" id="{F6564855-D97B-96DD-CCDD-B215322F77A4}"/>
                </a:ext>
              </a:extLst>
            </p:cNvPr>
            <p:cNvSpPr txBox="1"/>
            <p:nvPr/>
          </p:nvSpPr>
          <p:spPr>
            <a:xfrm>
              <a:off x="7550814" y="5590897"/>
              <a:ext cx="554960" cy="369332"/>
            </a:xfrm>
            <a:prstGeom prst="rect">
              <a:avLst/>
            </a:prstGeom>
            <a:noFill/>
          </p:spPr>
          <p:txBody>
            <a:bodyPr wrap="none" rtlCol="0">
              <a:spAutoFit/>
            </a:bodyPr>
            <a:lstStyle/>
            <a:p>
              <a:r>
                <a:rPr lang="en-US" dirty="0"/>
                <a:t>700</a:t>
              </a:r>
            </a:p>
          </p:txBody>
        </p:sp>
      </p:grpSp>
    </p:spTree>
    <p:extLst>
      <p:ext uri="{BB962C8B-B14F-4D97-AF65-F5344CB8AC3E}">
        <p14:creationId xmlns:p14="http://schemas.microsoft.com/office/powerpoint/2010/main" val="1918738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7B5F93-BD54-3979-ED88-C69F454D2AC0}"/>
              </a:ext>
            </a:extLst>
          </p:cNvPr>
          <p:cNvPicPr>
            <a:picLocks noChangeAspect="1"/>
          </p:cNvPicPr>
          <p:nvPr/>
        </p:nvPicPr>
        <p:blipFill>
          <a:blip r:embed="rId2"/>
          <a:stretch>
            <a:fillRect/>
          </a:stretch>
        </p:blipFill>
        <p:spPr>
          <a:xfrm>
            <a:off x="2209800" y="621397"/>
            <a:ext cx="7772400" cy="5615206"/>
          </a:xfrm>
          <a:prstGeom prst="rect">
            <a:avLst/>
          </a:prstGeom>
        </p:spPr>
      </p:pic>
      <p:pic>
        <p:nvPicPr>
          <p:cNvPr id="7" name="Picture 6">
            <a:extLst>
              <a:ext uri="{FF2B5EF4-FFF2-40B4-BE49-F238E27FC236}">
                <a16:creationId xmlns:a16="http://schemas.microsoft.com/office/drawing/2014/main" id="{1112E810-F302-A794-64E3-4F1A0024E66B}"/>
              </a:ext>
            </a:extLst>
          </p:cNvPr>
          <p:cNvPicPr>
            <a:picLocks noChangeAspect="1"/>
          </p:cNvPicPr>
          <p:nvPr/>
        </p:nvPicPr>
        <p:blipFill>
          <a:blip r:embed="rId3">
            <a:alphaModFix amt="35000"/>
          </a:blip>
          <a:stretch>
            <a:fillRect/>
          </a:stretch>
        </p:blipFill>
        <p:spPr>
          <a:xfrm>
            <a:off x="2209800" y="621397"/>
            <a:ext cx="7772400" cy="5615206"/>
          </a:xfrm>
          <a:prstGeom prst="rect">
            <a:avLst/>
          </a:prstGeom>
        </p:spPr>
      </p:pic>
      <p:sp>
        <p:nvSpPr>
          <p:cNvPr id="8" name="Freeform 7">
            <a:extLst>
              <a:ext uri="{FF2B5EF4-FFF2-40B4-BE49-F238E27FC236}">
                <a16:creationId xmlns:a16="http://schemas.microsoft.com/office/drawing/2014/main" id="{57953319-DEBD-4DBE-A5FF-C18FB707BAEE}"/>
              </a:ext>
            </a:extLst>
          </p:cNvPr>
          <p:cNvSpPr/>
          <p:nvPr/>
        </p:nvSpPr>
        <p:spPr>
          <a:xfrm>
            <a:off x="3232298" y="2340380"/>
            <a:ext cx="4572000" cy="2412373"/>
          </a:xfrm>
          <a:custGeom>
            <a:avLst/>
            <a:gdLst>
              <a:gd name="connsiteX0" fmla="*/ 0 w 4572000"/>
              <a:gd name="connsiteY0" fmla="*/ 20048 h 2412373"/>
              <a:gd name="connsiteX1" fmla="*/ 244549 w 4572000"/>
              <a:gd name="connsiteY1" fmla="*/ 51946 h 2412373"/>
              <a:gd name="connsiteX2" fmla="*/ 563525 w 4572000"/>
              <a:gd name="connsiteY2" fmla="*/ 466615 h 2412373"/>
              <a:gd name="connsiteX3" fmla="*/ 893135 w 4572000"/>
              <a:gd name="connsiteY3" fmla="*/ 1030141 h 2412373"/>
              <a:gd name="connsiteX4" fmla="*/ 1190846 w 4572000"/>
              <a:gd name="connsiteY4" fmla="*/ 1253425 h 2412373"/>
              <a:gd name="connsiteX5" fmla="*/ 1392865 w 4572000"/>
              <a:gd name="connsiteY5" fmla="*/ 1306587 h 2412373"/>
              <a:gd name="connsiteX6" fmla="*/ 1765004 w 4572000"/>
              <a:gd name="connsiteY6" fmla="*/ 1795685 h 2412373"/>
              <a:gd name="connsiteX7" fmla="*/ 2009553 w 4572000"/>
              <a:gd name="connsiteY7" fmla="*/ 1891378 h 2412373"/>
              <a:gd name="connsiteX8" fmla="*/ 2200939 w 4572000"/>
              <a:gd name="connsiteY8" fmla="*/ 1753155 h 2412373"/>
              <a:gd name="connsiteX9" fmla="*/ 2445488 w 4572000"/>
              <a:gd name="connsiteY9" fmla="*/ 1593667 h 2412373"/>
              <a:gd name="connsiteX10" fmla="*/ 2785730 w 4572000"/>
              <a:gd name="connsiteY10" fmla="*/ 1583034 h 2412373"/>
              <a:gd name="connsiteX11" fmla="*/ 3030279 w 4572000"/>
              <a:gd name="connsiteY11" fmla="*/ 1614932 h 2412373"/>
              <a:gd name="connsiteX12" fmla="*/ 3211032 w 4572000"/>
              <a:gd name="connsiteY12" fmla="*/ 1572401 h 2412373"/>
              <a:gd name="connsiteX13" fmla="*/ 3391786 w 4572000"/>
              <a:gd name="connsiteY13" fmla="*/ 1699992 h 2412373"/>
              <a:gd name="connsiteX14" fmla="*/ 3827721 w 4572000"/>
              <a:gd name="connsiteY14" fmla="*/ 2114662 h 2412373"/>
              <a:gd name="connsiteX15" fmla="*/ 4380614 w 4572000"/>
              <a:gd name="connsiteY15" fmla="*/ 2306048 h 2412373"/>
              <a:gd name="connsiteX16" fmla="*/ 4572000 w 4572000"/>
              <a:gd name="connsiteY16" fmla="*/ 2412373 h 241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412373">
                <a:moveTo>
                  <a:pt x="0" y="20048"/>
                </a:moveTo>
                <a:cubicBezTo>
                  <a:pt x="75314" y="-1217"/>
                  <a:pt x="150628" y="-22482"/>
                  <a:pt x="244549" y="51946"/>
                </a:cubicBezTo>
                <a:cubicBezTo>
                  <a:pt x="338470" y="126374"/>
                  <a:pt x="455427" y="303583"/>
                  <a:pt x="563525" y="466615"/>
                </a:cubicBezTo>
                <a:cubicBezTo>
                  <a:pt x="671623" y="629648"/>
                  <a:pt x="788582" y="899006"/>
                  <a:pt x="893135" y="1030141"/>
                </a:cubicBezTo>
                <a:cubicBezTo>
                  <a:pt x="997689" y="1161276"/>
                  <a:pt x="1107558" y="1207351"/>
                  <a:pt x="1190846" y="1253425"/>
                </a:cubicBezTo>
                <a:cubicBezTo>
                  <a:pt x="1274134" y="1299499"/>
                  <a:pt x="1297172" y="1216210"/>
                  <a:pt x="1392865" y="1306587"/>
                </a:cubicBezTo>
                <a:cubicBezTo>
                  <a:pt x="1488558" y="1396964"/>
                  <a:pt x="1662223" y="1698220"/>
                  <a:pt x="1765004" y="1795685"/>
                </a:cubicBezTo>
                <a:cubicBezTo>
                  <a:pt x="1867785" y="1893150"/>
                  <a:pt x="1936897" y="1898466"/>
                  <a:pt x="2009553" y="1891378"/>
                </a:cubicBezTo>
                <a:cubicBezTo>
                  <a:pt x="2082209" y="1884290"/>
                  <a:pt x="2128283" y="1802773"/>
                  <a:pt x="2200939" y="1753155"/>
                </a:cubicBezTo>
                <a:cubicBezTo>
                  <a:pt x="2273595" y="1703537"/>
                  <a:pt x="2348023" y="1622020"/>
                  <a:pt x="2445488" y="1593667"/>
                </a:cubicBezTo>
                <a:cubicBezTo>
                  <a:pt x="2542953" y="1565314"/>
                  <a:pt x="2688265" y="1579490"/>
                  <a:pt x="2785730" y="1583034"/>
                </a:cubicBezTo>
                <a:cubicBezTo>
                  <a:pt x="2883195" y="1586578"/>
                  <a:pt x="2959395" y="1616704"/>
                  <a:pt x="3030279" y="1614932"/>
                </a:cubicBezTo>
                <a:cubicBezTo>
                  <a:pt x="3101163" y="1613160"/>
                  <a:pt x="3150781" y="1558224"/>
                  <a:pt x="3211032" y="1572401"/>
                </a:cubicBezTo>
                <a:cubicBezTo>
                  <a:pt x="3271283" y="1586578"/>
                  <a:pt x="3289004" y="1609615"/>
                  <a:pt x="3391786" y="1699992"/>
                </a:cubicBezTo>
                <a:cubicBezTo>
                  <a:pt x="3494568" y="1790369"/>
                  <a:pt x="3662917" y="2013653"/>
                  <a:pt x="3827721" y="2114662"/>
                </a:cubicBezTo>
                <a:cubicBezTo>
                  <a:pt x="3992525" y="2215671"/>
                  <a:pt x="4256568" y="2256430"/>
                  <a:pt x="4380614" y="2306048"/>
                </a:cubicBezTo>
                <a:cubicBezTo>
                  <a:pt x="4504660" y="2355666"/>
                  <a:pt x="4538330" y="2384019"/>
                  <a:pt x="4572000" y="2412373"/>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2949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DAEA08-889E-D19D-3315-9AF05A788036}"/>
              </a:ext>
            </a:extLst>
          </p:cNvPr>
          <p:cNvPicPr>
            <a:picLocks noChangeAspect="1"/>
          </p:cNvPicPr>
          <p:nvPr/>
        </p:nvPicPr>
        <p:blipFill>
          <a:blip r:embed="rId2"/>
          <a:stretch>
            <a:fillRect/>
          </a:stretch>
        </p:blipFill>
        <p:spPr>
          <a:xfrm>
            <a:off x="2209800" y="621397"/>
            <a:ext cx="7772400" cy="5615206"/>
          </a:xfrm>
          <a:prstGeom prst="rect">
            <a:avLst/>
          </a:prstGeom>
        </p:spPr>
      </p:pic>
      <p:pic>
        <p:nvPicPr>
          <p:cNvPr id="5" name="Picture 4">
            <a:extLst>
              <a:ext uri="{FF2B5EF4-FFF2-40B4-BE49-F238E27FC236}">
                <a16:creationId xmlns:a16="http://schemas.microsoft.com/office/drawing/2014/main" id="{A3D54D58-4246-8BEE-63BE-54F193A903C7}"/>
              </a:ext>
            </a:extLst>
          </p:cNvPr>
          <p:cNvPicPr>
            <a:picLocks noChangeAspect="1"/>
          </p:cNvPicPr>
          <p:nvPr/>
        </p:nvPicPr>
        <p:blipFill>
          <a:blip r:embed="rId3">
            <a:alphaModFix amt="50000"/>
          </a:blip>
          <a:stretch>
            <a:fillRect/>
          </a:stretch>
        </p:blipFill>
        <p:spPr>
          <a:xfrm>
            <a:off x="2209800" y="621397"/>
            <a:ext cx="7772400" cy="5615206"/>
          </a:xfrm>
          <a:prstGeom prst="rect">
            <a:avLst/>
          </a:prstGeom>
        </p:spPr>
      </p:pic>
      <p:pic>
        <p:nvPicPr>
          <p:cNvPr id="7" name="Picture 6">
            <a:extLst>
              <a:ext uri="{FF2B5EF4-FFF2-40B4-BE49-F238E27FC236}">
                <a16:creationId xmlns:a16="http://schemas.microsoft.com/office/drawing/2014/main" id="{A6F11209-236D-E05D-539A-446BFC59EF7B}"/>
              </a:ext>
            </a:extLst>
          </p:cNvPr>
          <p:cNvPicPr>
            <a:picLocks noChangeAspect="1"/>
          </p:cNvPicPr>
          <p:nvPr/>
        </p:nvPicPr>
        <p:blipFill>
          <a:blip r:embed="rId4">
            <a:alphaModFix amt="50000"/>
          </a:blip>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2145230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480C68-C0D6-C21F-634C-95D8D63D9914}"/>
              </a:ext>
            </a:extLst>
          </p:cNvPr>
          <p:cNvPicPr>
            <a:picLocks noChangeAspect="1"/>
          </p:cNvPicPr>
          <p:nvPr/>
        </p:nvPicPr>
        <p:blipFill>
          <a:blip r:embed="rId3">
            <a:alphaModFix amt="50000"/>
          </a:blip>
          <a:stretch>
            <a:fillRect/>
          </a:stretch>
        </p:blipFill>
        <p:spPr>
          <a:xfrm>
            <a:off x="4155558" y="621397"/>
            <a:ext cx="7772400" cy="5615206"/>
          </a:xfrm>
          <a:prstGeom prst="rect">
            <a:avLst/>
          </a:prstGeom>
        </p:spPr>
      </p:pic>
      <p:pic>
        <p:nvPicPr>
          <p:cNvPr id="4" name="Picture 3">
            <a:extLst>
              <a:ext uri="{FF2B5EF4-FFF2-40B4-BE49-F238E27FC236}">
                <a16:creationId xmlns:a16="http://schemas.microsoft.com/office/drawing/2014/main" id="{F3CD77F7-20B2-C0DD-EFC7-577F34461F9F}"/>
              </a:ext>
            </a:extLst>
          </p:cNvPr>
          <p:cNvPicPr>
            <a:picLocks noChangeAspect="1"/>
          </p:cNvPicPr>
          <p:nvPr/>
        </p:nvPicPr>
        <p:blipFill>
          <a:blip r:embed="rId4">
            <a:alphaModFix amt="50000"/>
          </a:blip>
          <a:stretch>
            <a:fillRect/>
          </a:stretch>
        </p:blipFill>
        <p:spPr>
          <a:xfrm>
            <a:off x="4155558" y="621397"/>
            <a:ext cx="7772400" cy="5615206"/>
          </a:xfrm>
          <a:prstGeom prst="rect">
            <a:avLst/>
          </a:prstGeom>
        </p:spPr>
      </p:pic>
    </p:spTree>
    <p:extLst>
      <p:ext uri="{BB962C8B-B14F-4D97-AF65-F5344CB8AC3E}">
        <p14:creationId xmlns:p14="http://schemas.microsoft.com/office/powerpoint/2010/main" val="249698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6AFFC-969C-F0D7-507E-E072A7488B9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CB3A8A3-010A-E1A7-CEDB-07802230A803}"/>
              </a:ext>
            </a:extLst>
          </p:cNvPr>
          <p:cNvPicPr>
            <a:picLocks noChangeAspect="1"/>
          </p:cNvPicPr>
          <p:nvPr/>
        </p:nvPicPr>
        <p:blipFill>
          <a:blip r:embed="rId2"/>
          <a:stretch>
            <a:fillRect/>
          </a:stretch>
        </p:blipFill>
        <p:spPr>
          <a:xfrm>
            <a:off x="593766" y="1337849"/>
            <a:ext cx="5507545" cy="4130659"/>
          </a:xfrm>
          <a:prstGeom prst="rect">
            <a:avLst/>
          </a:prstGeom>
        </p:spPr>
      </p:pic>
      <p:sp>
        <p:nvSpPr>
          <p:cNvPr id="2" name="TextBox 1">
            <a:extLst>
              <a:ext uri="{FF2B5EF4-FFF2-40B4-BE49-F238E27FC236}">
                <a16:creationId xmlns:a16="http://schemas.microsoft.com/office/drawing/2014/main" id="{9F4DD30C-785F-67F9-A5B4-4CA4C7EAF67D}"/>
              </a:ext>
            </a:extLst>
          </p:cNvPr>
          <p:cNvSpPr txBox="1"/>
          <p:nvPr/>
        </p:nvSpPr>
        <p:spPr>
          <a:xfrm>
            <a:off x="414670" y="131454"/>
            <a:ext cx="10965438" cy="461665"/>
          </a:xfrm>
          <a:prstGeom prst="rect">
            <a:avLst/>
          </a:prstGeom>
          <a:noFill/>
        </p:spPr>
        <p:txBody>
          <a:bodyPr wrap="none" rtlCol="0">
            <a:spAutoFit/>
          </a:bodyPr>
          <a:lstStyle/>
          <a:p>
            <a:r>
              <a:rPr lang="en-US" sz="2400" dirty="0"/>
              <a:t>Non-</a:t>
            </a:r>
            <a:r>
              <a:rPr lang="en-001" sz="2400"/>
              <a:t>matrix </a:t>
            </a:r>
            <a:r>
              <a:rPr lang="en-001" sz="2400" dirty="0"/>
              <a:t>factorization of </a:t>
            </a:r>
            <a:r>
              <a:rPr lang="en-001" sz="2400"/>
              <a:t>the </a:t>
            </a:r>
            <a:r>
              <a:rPr lang="en-US" sz="2400" dirty="0"/>
              <a:t>tongue (includes data from one subject after lunch)</a:t>
            </a:r>
            <a:endParaRPr lang="en-001" sz="2400" dirty="0"/>
          </a:p>
        </p:txBody>
      </p:sp>
      <p:pic>
        <p:nvPicPr>
          <p:cNvPr id="3" name="Picture 2">
            <a:extLst>
              <a:ext uri="{FF2B5EF4-FFF2-40B4-BE49-F238E27FC236}">
                <a16:creationId xmlns:a16="http://schemas.microsoft.com/office/drawing/2014/main" id="{3199DCAE-5761-D968-D1CE-6BEEDC3E387D}"/>
              </a:ext>
            </a:extLst>
          </p:cNvPr>
          <p:cNvPicPr>
            <a:picLocks noChangeAspect="1"/>
          </p:cNvPicPr>
          <p:nvPr/>
        </p:nvPicPr>
        <p:blipFill>
          <a:blip r:embed="rId3">
            <a:alphaModFix/>
          </a:blip>
          <a:stretch>
            <a:fillRect/>
          </a:stretch>
        </p:blipFill>
        <p:spPr>
          <a:xfrm>
            <a:off x="5463638" y="1242912"/>
            <a:ext cx="6018961" cy="4457244"/>
          </a:xfrm>
          <a:prstGeom prst="rect">
            <a:avLst/>
          </a:prstGeom>
        </p:spPr>
      </p:pic>
      <p:sp>
        <p:nvSpPr>
          <p:cNvPr id="8" name="TextBox 7">
            <a:extLst>
              <a:ext uri="{FF2B5EF4-FFF2-40B4-BE49-F238E27FC236}">
                <a16:creationId xmlns:a16="http://schemas.microsoft.com/office/drawing/2014/main" id="{CDD6EE97-C007-6514-BD0D-AECC2BFA2938}"/>
              </a:ext>
            </a:extLst>
          </p:cNvPr>
          <p:cNvSpPr txBox="1"/>
          <p:nvPr/>
        </p:nvSpPr>
        <p:spPr>
          <a:xfrm>
            <a:off x="2022497" y="5843904"/>
            <a:ext cx="8308813" cy="646331"/>
          </a:xfrm>
          <a:prstGeom prst="rect">
            <a:avLst/>
          </a:prstGeom>
          <a:noFill/>
        </p:spPr>
        <p:txBody>
          <a:bodyPr wrap="none" rtlCol="0">
            <a:spAutoFit/>
          </a:bodyPr>
          <a:lstStyle/>
          <a:p>
            <a:r>
              <a:rPr lang="en-US" dirty="0"/>
              <a:t>Should include a plot of % variance accounted for as function of number of factors</a:t>
            </a:r>
          </a:p>
          <a:p>
            <a:r>
              <a:rPr lang="en-US" dirty="0"/>
              <a:t>Mostly likely, three factors account for most of the variance</a:t>
            </a:r>
          </a:p>
        </p:txBody>
      </p:sp>
    </p:spTree>
    <p:extLst>
      <p:ext uri="{BB962C8B-B14F-4D97-AF65-F5344CB8AC3E}">
        <p14:creationId xmlns:p14="http://schemas.microsoft.com/office/powerpoint/2010/main" val="392561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EAAB2E-C767-DE96-97E5-DACC166DE74C}"/>
              </a:ext>
            </a:extLst>
          </p:cNvPr>
          <p:cNvPicPr>
            <a:picLocks noChangeAspect="1"/>
          </p:cNvPicPr>
          <p:nvPr/>
        </p:nvPicPr>
        <p:blipFill>
          <a:blip r:embed="rId2">
            <a:alphaModFix/>
          </a:blip>
          <a:stretch>
            <a:fillRect/>
          </a:stretch>
        </p:blipFill>
        <p:spPr>
          <a:xfrm>
            <a:off x="5463638" y="1242911"/>
            <a:ext cx="6018961" cy="4372177"/>
          </a:xfrm>
          <a:prstGeom prst="rect">
            <a:avLst/>
          </a:prstGeom>
        </p:spPr>
      </p:pic>
      <p:pic>
        <p:nvPicPr>
          <p:cNvPr id="5" name="Picture 4">
            <a:extLst>
              <a:ext uri="{FF2B5EF4-FFF2-40B4-BE49-F238E27FC236}">
                <a16:creationId xmlns:a16="http://schemas.microsoft.com/office/drawing/2014/main" id="{15E31A4A-C79A-E037-41E9-729F33D1FB08}"/>
              </a:ext>
            </a:extLst>
          </p:cNvPr>
          <p:cNvPicPr>
            <a:picLocks noChangeAspect="1"/>
          </p:cNvPicPr>
          <p:nvPr/>
        </p:nvPicPr>
        <p:blipFill>
          <a:blip r:embed="rId3"/>
          <a:stretch>
            <a:fillRect/>
          </a:stretch>
        </p:blipFill>
        <p:spPr>
          <a:xfrm>
            <a:off x="593766" y="1337848"/>
            <a:ext cx="5507546" cy="4130659"/>
          </a:xfrm>
          <a:prstGeom prst="rect">
            <a:avLst/>
          </a:prstGeom>
        </p:spPr>
      </p:pic>
      <p:sp>
        <p:nvSpPr>
          <p:cNvPr id="6" name="TextBox 5">
            <a:extLst>
              <a:ext uri="{FF2B5EF4-FFF2-40B4-BE49-F238E27FC236}">
                <a16:creationId xmlns:a16="http://schemas.microsoft.com/office/drawing/2014/main" id="{C26BB885-6743-32AB-DBAA-FB8B918D2A8B}"/>
              </a:ext>
            </a:extLst>
          </p:cNvPr>
          <p:cNvSpPr txBox="1"/>
          <p:nvPr/>
        </p:nvSpPr>
        <p:spPr>
          <a:xfrm>
            <a:off x="414670" y="131454"/>
            <a:ext cx="9794925" cy="461665"/>
          </a:xfrm>
          <a:prstGeom prst="rect">
            <a:avLst/>
          </a:prstGeom>
          <a:noFill/>
        </p:spPr>
        <p:txBody>
          <a:bodyPr wrap="none" rtlCol="0">
            <a:spAutoFit/>
          </a:bodyPr>
          <a:lstStyle/>
          <a:p>
            <a:r>
              <a:rPr lang="en-US" sz="2400" dirty="0"/>
              <a:t>Non-</a:t>
            </a:r>
            <a:r>
              <a:rPr lang="en-001" sz="2400"/>
              <a:t>matrix </a:t>
            </a:r>
            <a:r>
              <a:rPr lang="en-001" sz="2400" dirty="0"/>
              <a:t>factorization of </a:t>
            </a:r>
            <a:r>
              <a:rPr lang="en-001" sz="2400"/>
              <a:t>the </a:t>
            </a:r>
            <a:r>
              <a:rPr lang="en-US" sz="2400" dirty="0"/>
              <a:t>lip (N=4 before lunch, different intensities)</a:t>
            </a:r>
            <a:endParaRPr lang="en-001" sz="2400" dirty="0"/>
          </a:p>
        </p:txBody>
      </p:sp>
      <p:sp>
        <p:nvSpPr>
          <p:cNvPr id="7" name="TextBox 6">
            <a:extLst>
              <a:ext uri="{FF2B5EF4-FFF2-40B4-BE49-F238E27FC236}">
                <a16:creationId xmlns:a16="http://schemas.microsoft.com/office/drawing/2014/main" id="{AFB111E7-C6D9-BAC4-5A9D-27860E2FE417}"/>
              </a:ext>
            </a:extLst>
          </p:cNvPr>
          <p:cNvSpPr txBox="1"/>
          <p:nvPr/>
        </p:nvSpPr>
        <p:spPr>
          <a:xfrm>
            <a:off x="2022497" y="5843904"/>
            <a:ext cx="8308813" cy="646331"/>
          </a:xfrm>
          <a:prstGeom prst="rect">
            <a:avLst/>
          </a:prstGeom>
          <a:noFill/>
        </p:spPr>
        <p:txBody>
          <a:bodyPr wrap="none" rtlCol="0">
            <a:spAutoFit/>
          </a:bodyPr>
          <a:lstStyle/>
          <a:p>
            <a:r>
              <a:rPr lang="en-US" dirty="0"/>
              <a:t>Should include a plot of % variance accounted for as function of number of factors</a:t>
            </a:r>
          </a:p>
          <a:p>
            <a:r>
              <a:rPr lang="en-US" dirty="0"/>
              <a:t>Mostly likely, one factor accounts for most of the variance</a:t>
            </a:r>
          </a:p>
        </p:txBody>
      </p:sp>
    </p:spTree>
    <p:extLst>
      <p:ext uri="{BB962C8B-B14F-4D97-AF65-F5344CB8AC3E}">
        <p14:creationId xmlns:p14="http://schemas.microsoft.com/office/powerpoint/2010/main" val="175667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D2BCC-D53E-73B9-345D-698CC729037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82EF2C7-F223-40EC-C24B-E113E7460982}"/>
              </a:ext>
            </a:extLst>
          </p:cNvPr>
          <p:cNvPicPr>
            <a:picLocks noChangeAspect="1"/>
          </p:cNvPicPr>
          <p:nvPr/>
        </p:nvPicPr>
        <p:blipFill>
          <a:blip r:embed="rId3">
            <a:alphaModFix/>
          </a:blip>
          <a:stretch>
            <a:fillRect/>
          </a:stretch>
        </p:blipFill>
        <p:spPr>
          <a:xfrm>
            <a:off x="5447200" y="1242911"/>
            <a:ext cx="6035400" cy="4492871"/>
          </a:xfrm>
          <a:prstGeom prst="rect">
            <a:avLst/>
          </a:prstGeom>
        </p:spPr>
      </p:pic>
      <p:pic>
        <p:nvPicPr>
          <p:cNvPr id="3" name="Picture 2">
            <a:extLst>
              <a:ext uri="{FF2B5EF4-FFF2-40B4-BE49-F238E27FC236}">
                <a16:creationId xmlns:a16="http://schemas.microsoft.com/office/drawing/2014/main" id="{9B715746-C79D-5F10-901C-E773AFA6822C}"/>
              </a:ext>
            </a:extLst>
          </p:cNvPr>
          <p:cNvPicPr>
            <a:picLocks noChangeAspect="1"/>
          </p:cNvPicPr>
          <p:nvPr/>
        </p:nvPicPr>
        <p:blipFill>
          <a:blip r:embed="rId4">
            <a:alphaModFix/>
          </a:blip>
          <a:stretch>
            <a:fillRect/>
          </a:stretch>
        </p:blipFill>
        <p:spPr>
          <a:xfrm>
            <a:off x="588453" y="1339919"/>
            <a:ext cx="5507547" cy="4130660"/>
          </a:xfrm>
          <a:prstGeom prst="rect">
            <a:avLst/>
          </a:prstGeom>
        </p:spPr>
      </p:pic>
      <p:sp>
        <p:nvSpPr>
          <p:cNvPr id="6" name="TextBox 5">
            <a:extLst>
              <a:ext uri="{FF2B5EF4-FFF2-40B4-BE49-F238E27FC236}">
                <a16:creationId xmlns:a16="http://schemas.microsoft.com/office/drawing/2014/main" id="{F4389E07-F6E0-11FC-D4F3-E0F3D2E70F4D}"/>
              </a:ext>
            </a:extLst>
          </p:cNvPr>
          <p:cNvSpPr txBox="1"/>
          <p:nvPr/>
        </p:nvSpPr>
        <p:spPr>
          <a:xfrm>
            <a:off x="414670" y="131454"/>
            <a:ext cx="10965438" cy="461665"/>
          </a:xfrm>
          <a:prstGeom prst="rect">
            <a:avLst/>
          </a:prstGeom>
          <a:noFill/>
        </p:spPr>
        <p:txBody>
          <a:bodyPr wrap="none" rtlCol="0">
            <a:spAutoFit/>
          </a:bodyPr>
          <a:lstStyle/>
          <a:p>
            <a:r>
              <a:rPr lang="en-US" sz="2400" dirty="0"/>
              <a:t>Non-</a:t>
            </a:r>
            <a:r>
              <a:rPr lang="en-001" sz="2400"/>
              <a:t>matrix </a:t>
            </a:r>
            <a:r>
              <a:rPr lang="en-001" sz="2400" dirty="0"/>
              <a:t>factorization of </a:t>
            </a:r>
            <a:r>
              <a:rPr lang="en-001" sz="2400"/>
              <a:t>the </a:t>
            </a:r>
            <a:r>
              <a:rPr lang="en-US" sz="2400" dirty="0"/>
              <a:t>tongue (includes data from one subject after lunch)</a:t>
            </a:r>
            <a:endParaRPr lang="en-001" sz="2400" dirty="0"/>
          </a:p>
        </p:txBody>
      </p:sp>
    </p:spTree>
    <p:extLst>
      <p:ext uri="{BB962C8B-B14F-4D97-AF65-F5344CB8AC3E}">
        <p14:creationId xmlns:p14="http://schemas.microsoft.com/office/powerpoint/2010/main" val="219520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02403C-DAE7-1B7C-5360-47AF9C99326C}"/>
              </a:ext>
            </a:extLst>
          </p:cNvPr>
          <p:cNvPicPr>
            <a:picLocks noChangeAspect="1"/>
          </p:cNvPicPr>
          <p:nvPr/>
        </p:nvPicPr>
        <p:blipFill>
          <a:blip r:embed="rId2"/>
          <a:stretch>
            <a:fillRect/>
          </a:stretch>
        </p:blipFill>
        <p:spPr>
          <a:xfrm>
            <a:off x="4336312" y="621397"/>
            <a:ext cx="7772400" cy="5615206"/>
          </a:xfrm>
          <a:prstGeom prst="rect">
            <a:avLst/>
          </a:prstGeom>
        </p:spPr>
      </p:pic>
      <p:sp>
        <p:nvSpPr>
          <p:cNvPr id="6" name="TextBox 5">
            <a:extLst>
              <a:ext uri="{FF2B5EF4-FFF2-40B4-BE49-F238E27FC236}">
                <a16:creationId xmlns:a16="http://schemas.microsoft.com/office/drawing/2014/main" id="{2DAA1804-B729-D7C8-33FD-52E7E6F5ADA5}"/>
              </a:ext>
            </a:extLst>
          </p:cNvPr>
          <p:cNvSpPr txBox="1"/>
          <p:nvPr/>
        </p:nvSpPr>
        <p:spPr>
          <a:xfrm>
            <a:off x="903767" y="1307805"/>
            <a:ext cx="2813078" cy="646331"/>
          </a:xfrm>
          <a:prstGeom prst="rect">
            <a:avLst/>
          </a:prstGeom>
          <a:noFill/>
        </p:spPr>
        <p:txBody>
          <a:bodyPr wrap="none" rtlCol="0">
            <a:spAutoFit/>
          </a:bodyPr>
          <a:lstStyle/>
          <a:p>
            <a:r>
              <a:rPr lang="en-US" dirty="0"/>
              <a:t>Possible fluorophore basis</a:t>
            </a:r>
          </a:p>
          <a:p>
            <a:endParaRPr lang="en-US" dirty="0"/>
          </a:p>
        </p:txBody>
      </p:sp>
    </p:spTree>
    <p:extLst>
      <p:ext uri="{BB962C8B-B14F-4D97-AF65-F5344CB8AC3E}">
        <p14:creationId xmlns:p14="http://schemas.microsoft.com/office/powerpoint/2010/main" val="34750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35337-A77D-7F8F-E80C-760E7D1F17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94A432-B760-1B1B-2521-A511CD8D04AB}"/>
              </a:ext>
            </a:extLst>
          </p:cNvPr>
          <p:cNvPicPr>
            <a:picLocks noChangeAspect="1"/>
          </p:cNvPicPr>
          <p:nvPr/>
        </p:nvPicPr>
        <p:blipFill>
          <a:blip r:embed="rId2"/>
          <a:stretch>
            <a:fillRect/>
          </a:stretch>
        </p:blipFill>
        <p:spPr>
          <a:xfrm>
            <a:off x="4336312" y="621397"/>
            <a:ext cx="7772400" cy="5615206"/>
          </a:xfrm>
          <a:prstGeom prst="rect">
            <a:avLst/>
          </a:prstGeom>
        </p:spPr>
      </p:pic>
      <p:sp>
        <p:nvSpPr>
          <p:cNvPr id="5" name="TextBox 4">
            <a:extLst>
              <a:ext uri="{FF2B5EF4-FFF2-40B4-BE49-F238E27FC236}">
                <a16:creationId xmlns:a16="http://schemas.microsoft.com/office/drawing/2014/main" id="{337941E1-5A9B-AF1A-9BCD-7F993A96D406}"/>
              </a:ext>
            </a:extLst>
          </p:cNvPr>
          <p:cNvSpPr txBox="1"/>
          <p:nvPr/>
        </p:nvSpPr>
        <p:spPr>
          <a:xfrm>
            <a:off x="903767" y="1307805"/>
            <a:ext cx="3891517" cy="2862322"/>
          </a:xfrm>
          <a:prstGeom prst="rect">
            <a:avLst/>
          </a:prstGeom>
          <a:noFill/>
        </p:spPr>
        <p:txBody>
          <a:bodyPr wrap="square" rtlCol="0">
            <a:spAutoFit/>
          </a:bodyPr>
          <a:lstStyle/>
          <a:p>
            <a:r>
              <a:rPr lang="en-US" dirty="0"/>
              <a:t>We are attempting to explain the bulk tissue fluorescence by a linear combination of spectral emissions.  Since we do not know the concentration of the fluorophores, we scale between 0 and 1.</a:t>
            </a:r>
          </a:p>
          <a:p>
            <a:r>
              <a:rPr lang="en-US" dirty="0"/>
              <a:t>Notice that between 500 and 600 nm you cannot differentiate between collagen, keratin and NADH.  </a:t>
            </a:r>
          </a:p>
          <a:p>
            <a:endParaRPr lang="en-US" dirty="0"/>
          </a:p>
        </p:txBody>
      </p:sp>
    </p:spTree>
    <p:extLst>
      <p:ext uri="{BB962C8B-B14F-4D97-AF65-F5344CB8AC3E}">
        <p14:creationId xmlns:p14="http://schemas.microsoft.com/office/powerpoint/2010/main" val="326556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CDF7A-4513-EA2D-2D0B-A9729AA630D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C561969-406E-C963-12C2-B2C93E01658A}"/>
              </a:ext>
            </a:extLst>
          </p:cNvPr>
          <p:cNvPicPr>
            <a:picLocks noChangeAspect="1"/>
          </p:cNvPicPr>
          <p:nvPr/>
        </p:nvPicPr>
        <p:blipFill>
          <a:blip r:embed="rId2"/>
          <a:stretch>
            <a:fillRect/>
          </a:stretch>
        </p:blipFill>
        <p:spPr>
          <a:xfrm>
            <a:off x="4336312" y="621397"/>
            <a:ext cx="7772400" cy="5615206"/>
          </a:xfrm>
          <a:prstGeom prst="rect">
            <a:avLst/>
          </a:prstGeom>
        </p:spPr>
      </p:pic>
    </p:spTree>
    <p:extLst>
      <p:ext uri="{BB962C8B-B14F-4D97-AF65-F5344CB8AC3E}">
        <p14:creationId xmlns:p14="http://schemas.microsoft.com/office/powerpoint/2010/main" val="103128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3445</TotalTime>
  <Words>1359</Words>
  <Application>Microsoft Macintosh PowerPoint</Application>
  <PresentationFormat>Widescreen</PresentationFormat>
  <Paragraphs>119</Paragraphs>
  <Slides>34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Aptos</vt:lpstr>
      <vt:lpstr>Aptos Display</vt:lpstr>
      <vt:lpstr>Arial</vt:lpstr>
      <vt:lpstr>fkGroteskNeue</vt:lpstr>
      <vt:lpstr>Helvetica Neue Light</vt:lpstr>
      <vt:lpstr>Menlo</vt:lpstr>
      <vt:lpstr>Muli</vt:lpstr>
      <vt:lpstr>Open Sans</vt:lpstr>
      <vt:lpstr>Roboto</vt:lpstr>
      <vt:lpstr>var(--font-berkeley-mono)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Challenging, if not impossible, to isolate and quantify the individual contributions of collagen, elastin, keratin, NADH, and FAD in tissue fluorescence measurements, especially in-vivo tissue.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Joyce Eileen Farrell</dc:creator>
  <cp:lastModifiedBy>Joyce Eileen Farrell</cp:lastModifiedBy>
  <cp:revision>9</cp:revision>
  <dcterms:created xsi:type="dcterms:W3CDTF">2025-02-25T19:15:26Z</dcterms:created>
  <dcterms:modified xsi:type="dcterms:W3CDTF">2025-03-01T02:15:01Z</dcterms:modified>
</cp:coreProperties>
</file>