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66" r:id="rId3"/>
    <p:sldId id="267" r:id="rId4"/>
    <p:sldId id="281" r:id="rId5"/>
    <p:sldId id="257" r:id="rId6"/>
    <p:sldId id="268" r:id="rId7"/>
    <p:sldId id="269" r:id="rId8"/>
    <p:sldId id="270" r:id="rId9"/>
    <p:sldId id="271" r:id="rId10"/>
    <p:sldId id="272" r:id="rId11"/>
    <p:sldId id="258" r:id="rId12"/>
    <p:sldId id="259" r:id="rId13"/>
    <p:sldId id="265" r:id="rId14"/>
    <p:sldId id="260" r:id="rId15"/>
    <p:sldId id="261" r:id="rId16"/>
    <p:sldId id="264" r:id="rId17"/>
    <p:sldId id="262" r:id="rId18"/>
    <p:sldId id="273" r:id="rId19"/>
    <p:sldId id="274" r:id="rId20"/>
    <p:sldId id="277" r:id="rId21"/>
    <p:sldId id="275" r:id="rId22"/>
    <p:sldId id="278" r:id="rId23"/>
    <p:sldId id="279" r:id="rId24"/>
    <p:sldId id="276"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51"/>
    <p:restoredTop sz="94658"/>
  </p:normalViewPr>
  <p:slideViewPr>
    <p:cSldViewPr snapToGrid="0">
      <p:cViewPr varScale="1">
        <p:scale>
          <a:sx n="119" d="100"/>
          <a:sy n="119" d="100"/>
        </p:scale>
        <p:origin x="20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4F154-909D-814C-9E4E-131B5D2AF6F2}" type="datetimeFigureOut">
              <a:rPr lang="en-US" smtClean="0"/>
              <a:t>3/12/25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5E1FB2-52F1-1D45-9CB8-DB412C77FB87}" type="slidenum">
              <a:rPr lang="en-US" smtClean="0"/>
              <a:t>‹#›</a:t>
            </a:fld>
            <a:endParaRPr lang="en-US"/>
          </a:p>
        </p:txBody>
      </p:sp>
    </p:spTree>
    <p:extLst>
      <p:ext uri="{BB962C8B-B14F-4D97-AF65-F5344CB8AC3E}">
        <p14:creationId xmlns:p14="http://schemas.microsoft.com/office/powerpoint/2010/main" val="312288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sure why he thinks that </a:t>
            </a:r>
          </a:p>
        </p:txBody>
      </p:sp>
      <p:sp>
        <p:nvSpPr>
          <p:cNvPr id="4" name="Slide Number Placeholder 3"/>
          <p:cNvSpPr>
            <a:spLocks noGrp="1"/>
          </p:cNvSpPr>
          <p:nvPr>
            <p:ph type="sldNum" sz="quarter" idx="5"/>
          </p:nvPr>
        </p:nvSpPr>
        <p:spPr/>
        <p:txBody>
          <a:bodyPr/>
          <a:lstStyle/>
          <a:p>
            <a:fld id="{1A5E1FB2-52F1-1D45-9CB8-DB412C77FB87}" type="slidenum">
              <a:rPr lang="en-US" smtClean="0"/>
              <a:t>17</a:t>
            </a:fld>
            <a:endParaRPr lang="en-US"/>
          </a:p>
        </p:txBody>
      </p:sp>
    </p:spTree>
    <p:extLst>
      <p:ext uri="{BB962C8B-B14F-4D97-AF65-F5344CB8AC3E}">
        <p14:creationId xmlns:p14="http://schemas.microsoft.com/office/powerpoint/2010/main" val="150984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3691A-915E-6502-195B-AB26032A3A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37B86F-C60B-5969-042B-8CA419D539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857A2-A366-0C39-6304-9CAD8097CA66}"/>
              </a:ext>
            </a:extLst>
          </p:cNvPr>
          <p:cNvSpPr>
            <a:spLocks noGrp="1"/>
          </p:cNvSpPr>
          <p:nvPr>
            <p:ph type="dt" sz="half" idx="10"/>
          </p:nvPr>
        </p:nvSpPr>
        <p:spPr/>
        <p:txBody>
          <a:bodyPr/>
          <a:lstStyle/>
          <a:p>
            <a:fld id="{61821FC2-8651-144A-AD5D-AA5050B9FFDE}" type="datetimeFigureOut">
              <a:rPr lang="en-US" smtClean="0"/>
              <a:t>3/12/25</a:t>
            </a:fld>
            <a:endParaRPr lang="en-US"/>
          </a:p>
        </p:txBody>
      </p:sp>
      <p:sp>
        <p:nvSpPr>
          <p:cNvPr id="5" name="Footer Placeholder 4">
            <a:extLst>
              <a:ext uri="{FF2B5EF4-FFF2-40B4-BE49-F238E27FC236}">
                <a16:creationId xmlns:a16="http://schemas.microsoft.com/office/drawing/2014/main" id="{0F3C1694-B05D-D240-54FF-50EBC7E175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A749CF-2388-9FBE-10EA-3FD54ED86F9C}"/>
              </a:ext>
            </a:extLst>
          </p:cNvPr>
          <p:cNvSpPr>
            <a:spLocks noGrp="1"/>
          </p:cNvSpPr>
          <p:nvPr>
            <p:ph type="sldNum" sz="quarter" idx="12"/>
          </p:nvPr>
        </p:nvSpPr>
        <p:spPr/>
        <p:txBody>
          <a:bodyPr/>
          <a:lstStyle/>
          <a:p>
            <a:fld id="{3CD44A88-8D76-4E40-A7B5-D22DB64B69AD}" type="slidenum">
              <a:rPr lang="en-US" smtClean="0"/>
              <a:t>‹#›</a:t>
            </a:fld>
            <a:endParaRPr lang="en-US"/>
          </a:p>
        </p:txBody>
      </p:sp>
    </p:spTree>
    <p:extLst>
      <p:ext uri="{BB962C8B-B14F-4D97-AF65-F5344CB8AC3E}">
        <p14:creationId xmlns:p14="http://schemas.microsoft.com/office/powerpoint/2010/main" val="235826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4E78-1E9A-D664-4104-DE830983A3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C4A766-84E8-8E7E-973D-F48012924C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94F8E-F4E0-CAD2-E6CA-5A50D702019B}"/>
              </a:ext>
            </a:extLst>
          </p:cNvPr>
          <p:cNvSpPr>
            <a:spLocks noGrp="1"/>
          </p:cNvSpPr>
          <p:nvPr>
            <p:ph type="dt" sz="half" idx="10"/>
          </p:nvPr>
        </p:nvSpPr>
        <p:spPr/>
        <p:txBody>
          <a:bodyPr/>
          <a:lstStyle/>
          <a:p>
            <a:fld id="{61821FC2-8651-144A-AD5D-AA5050B9FFDE}" type="datetimeFigureOut">
              <a:rPr lang="en-US" smtClean="0"/>
              <a:t>3/12/25</a:t>
            </a:fld>
            <a:endParaRPr lang="en-US"/>
          </a:p>
        </p:txBody>
      </p:sp>
      <p:sp>
        <p:nvSpPr>
          <p:cNvPr id="5" name="Footer Placeholder 4">
            <a:extLst>
              <a:ext uri="{FF2B5EF4-FFF2-40B4-BE49-F238E27FC236}">
                <a16:creationId xmlns:a16="http://schemas.microsoft.com/office/drawing/2014/main" id="{3912EB44-FED9-BD0D-C767-482483FD4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CC4AA-A633-36A3-1B49-961B8C76AC77}"/>
              </a:ext>
            </a:extLst>
          </p:cNvPr>
          <p:cNvSpPr>
            <a:spLocks noGrp="1"/>
          </p:cNvSpPr>
          <p:nvPr>
            <p:ph type="sldNum" sz="quarter" idx="12"/>
          </p:nvPr>
        </p:nvSpPr>
        <p:spPr/>
        <p:txBody>
          <a:bodyPr/>
          <a:lstStyle/>
          <a:p>
            <a:fld id="{3CD44A88-8D76-4E40-A7B5-D22DB64B69AD}" type="slidenum">
              <a:rPr lang="en-US" smtClean="0"/>
              <a:t>‹#›</a:t>
            </a:fld>
            <a:endParaRPr lang="en-US"/>
          </a:p>
        </p:txBody>
      </p:sp>
    </p:spTree>
    <p:extLst>
      <p:ext uri="{BB962C8B-B14F-4D97-AF65-F5344CB8AC3E}">
        <p14:creationId xmlns:p14="http://schemas.microsoft.com/office/powerpoint/2010/main" val="2712375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170393-2511-448A-0898-8A17AAAD6F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EE8994-2C1D-E27D-218F-1D479E5F4C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E622C-76E5-2509-B34F-1E28A77AB9D7}"/>
              </a:ext>
            </a:extLst>
          </p:cNvPr>
          <p:cNvSpPr>
            <a:spLocks noGrp="1"/>
          </p:cNvSpPr>
          <p:nvPr>
            <p:ph type="dt" sz="half" idx="10"/>
          </p:nvPr>
        </p:nvSpPr>
        <p:spPr/>
        <p:txBody>
          <a:bodyPr/>
          <a:lstStyle/>
          <a:p>
            <a:fld id="{61821FC2-8651-144A-AD5D-AA5050B9FFDE}" type="datetimeFigureOut">
              <a:rPr lang="en-US" smtClean="0"/>
              <a:t>3/12/25</a:t>
            </a:fld>
            <a:endParaRPr lang="en-US"/>
          </a:p>
        </p:txBody>
      </p:sp>
      <p:sp>
        <p:nvSpPr>
          <p:cNvPr id="5" name="Footer Placeholder 4">
            <a:extLst>
              <a:ext uri="{FF2B5EF4-FFF2-40B4-BE49-F238E27FC236}">
                <a16:creationId xmlns:a16="http://schemas.microsoft.com/office/drawing/2014/main" id="{ABA0CCEB-DBF8-66E3-A2C0-97242CA72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19317-88DF-B561-E6AB-6ECC441305E3}"/>
              </a:ext>
            </a:extLst>
          </p:cNvPr>
          <p:cNvSpPr>
            <a:spLocks noGrp="1"/>
          </p:cNvSpPr>
          <p:nvPr>
            <p:ph type="sldNum" sz="quarter" idx="12"/>
          </p:nvPr>
        </p:nvSpPr>
        <p:spPr/>
        <p:txBody>
          <a:bodyPr/>
          <a:lstStyle/>
          <a:p>
            <a:fld id="{3CD44A88-8D76-4E40-A7B5-D22DB64B69AD}" type="slidenum">
              <a:rPr lang="en-US" smtClean="0"/>
              <a:t>‹#›</a:t>
            </a:fld>
            <a:endParaRPr lang="en-US"/>
          </a:p>
        </p:txBody>
      </p:sp>
    </p:spTree>
    <p:extLst>
      <p:ext uri="{BB962C8B-B14F-4D97-AF65-F5344CB8AC3E}">
        <p14:creationId xmlns:p14="http://schemas.microsoft.com/office/powerpoint/2010/main" val="2974844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A7E8-08FD-7845-33FB-E266F3BF3C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E489EC-373A-7403-9C96-42E9225465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239D02-5092-6727-8236-A1101B007197}"/>
              </a:ext>
            </a:extLst>
          </p:cNvPr>
          <p:cNvSpPr>
            <a:spLocks noGrp="1"/>
          </p:cNvSpPr>
          <p:nvPr>
            <p:ph type="dt" sz="half" idx="10"/>
          </p:nvPr>
        </p:nvSpPr>
        <p:spPr/>
        <p:txBody>
          <a:bodyPr/>
          <a:lstStyle/>
          <a:p>
            <a:fld id="{61821FC2-8651-144A-AD5D-AA5050B9FFDE}" type="datetimeFigureOut">
              <a:rPr lang="en-US" smtClean="0"/>
              <a:t>3/12/25</a:t>
            </a:fld>
            <a:endParaRPr lang="en-US"/>
          </a:p>
        </p:txBody>
      </p:sp>
      <p:sp>
        <p:nvSpPr>
          <p:cNvPr id="5" name="Footer Placeholder 4">
            <a:extLst>
              <a:ext uri="{FF2B5EF4-FFF2-40B4-BE49-F238E27FC236}">
                <a16:creationId xmlns:a16="http://schemas.microsoft.com/office/drawing/2014/main" id="{EAE3487C-1B2F-B792-73EA-DA16524DF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E3DEC-2014-F3C8-7B87-67C46FBD7E15}"/>
              </a:ext>
            </a:extLst>
          </p:cNvPr>
          <p:cNvSpPr>
            <a:spLocks noGrp="1"/>
          </p:cNvSpPr>
          <p:nvPr>
            <p:ph type="sldNum" sz="quarter" idx="12"/>
          </p:nvPr>
        </p:nvSpPr>
        <p:spPr/>
        <p:txBody>
          <a:bodyPr/>
          <a:lstStyle/>
          <a:p>
            <a:fld id="{3CD44A88-8D76-4E40-A7B5-D22DB64B69AD}" type="slidenum">
              <a:rPr lang="en-US" smtClean="0"/>
              <a:t>‹#›</a:t>
            </a:fld>
            <a:endParaRPr lang="en-US"/>
          </a:p>
        </p:txBody>
      </p:sp>
    </p:spTree>
    <p:extLst>
      <p:ext uri="{BB962C8B-B14F-4D97-AF65-F5344CB8AC3E}">
        <p14:creationId xmlns:p14="http://schemas.microsoft.com/office/powerpoint/2010/main" val="281467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FE4DC-C0A5-9516-3B8D-AF6E22566C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A033E6-8E18-A5AC-02DC-229880C75D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FFF4B9-E4E0-69A7-2B92-DE2E2F484F6A}"/>
              </a:ext>
            </a:extLst>
          </p:cNvPr>
          <p:cNvSpPr>
            <a:spLocks noGrp="1"/>
          </p:cNvSpPr>
          <p:nvPr>
            <p:ph type="dt" sz="half" idx="10"/>
          </p:nvPr>
        </p:nvSpPr>
        <p:spPr/>
        <p:txBody>
          <a:bodyPr/>
          <a:lstStyle/>
          <a:p>
            <a:fld id="{61821FC2-8651-144A-AD5D-AA5050B9FFDE}" type="datetimeFigureOut">
              <a:rPr lang="en-US" smtClean="0"/>
              <a:t>3/12/25</a:t>
            </a:fld>
            <a:endParaRPr lang="en-US"/>
          </a:p>
        </p:txBody>
      </p:sp>
      <p:sp>
        <p:nvSpPr>
          <p:cNvPr id="5" name="Footer Placeholder 4">
            <a:extLst>
              <a:ext uri="{FF2B5EF4-FFF2-40B4-BE49-F238E27FC236}">
                <a16:creationId xmlns:a16="http://schemas.microsoft.com/office/drawing/2014/main" id="{872F4206-9718-F978-8B99-119FDFB7B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67C13-06E0-C0F4-83C6-E22559A9758C}"/>
              </a:ext>
            </a:extLst>
          </p:cNvPr>
          <p:cNvSpPr>
            <a:spLocks noGrp="1"/>
          </p:cNvSpPr>
          <p:nvPr>
            <p:ph type="sldNum" sz="quarter" idx="12"/>
          </p:nvPr>
        </p:nvSpPr>
        <p:spPr/>
        <p:txBody>
          <a:bodyPr/>
          <a:lstStyle/>
          <a:p>
            <a:fld id="{3CD44A88-8D76-4E40-A7B5-D22DB64B69AD}" type="slidenum">
              <a:rPr lang="en-US" smtClean="0"/>
              <a:t>‹#›</a:t>
            </a:fld>
            <a:endParaRPr lang="en-US"/>
          </a:p>
        </p:txBody>
      </p:sp>
    </p:spTree>
    <p:extLst>
      <p:ext uri="{BB962C8B-B14F-4D97-AF65-F5344CB8AC3E}">
        <p14:creationId xmlns:p14="http://schemas.microsoft.com/office/powerpoint/2010/main" val="4269777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C938-CC24-9F62-7ACE-C38CE41EA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6C7A43-C6E8-228E-601F-674361BFE5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F8DC6F-F7C4-CFAA-0452-F8052E4F1A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284869-383A-3743-4B5D-6570B9223E9B}"/>
              </a:ext>
            </a:extLst>
          </p:cNvPr>
          <p:cNvSpPr>
            <a:spLocks noGrp="1"/>
          </p:cNvSpPr>
          <p:nvPr>
            <p:ph type="dt" sz="half" idx="10"/>
          </p:nvPr>
        </p:nvSpPr>
        <p:spPr/>
        <p:txBody>
          <a:bodyPr/>
          <a:lstStyle/>
          <a:p>
            <a:fld id="{61821FC2-8651-144A-AD5D-AA5050B9FFDE}" type="datetimeFigureOut">
              <a:rPr lang="en-US" smtClean="0"/>
              <a:t>3/12/25</a:t>
            </a:fld>
            <a:endParaRPr lang="en-US"/>
          </a:p>
        </p:txBody>
      </p:sp>
      <p:sp>
        <p:nvSpPr>
          <p:cNvPr id="6" name="Footer Placeholder 5">
            <a:extLst>
              <a:ext uri="{FF2B5EF4-FFF2-40B4-BE49-F238E27FC236}">
                <a16:creationId xmlns:a16="http://schemas.microsoft.com/office/drawing/2014/main" id="{82BBEC26-2C6F-6658-0064-C1B421D06B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EB62B2-B3E5-9331-1D05-B3F59A6A1272}"/>
              </a:ext>
            </a:extLst>
          </p:cNvPr>
          <p:cNvSpPr>
            <a:spLocks noGrp="1"/>
          </p:cNvSpPr>
          <p:nvPr>
            <p:ph type="sldNum" sz="quarter" idx="12"/>
          </p:nvPr>
        </p:nvSpPr>
        <p:spPr/>
        <p:txBody>
          <a:bodyPr/>
          <a:lstStyle/>
          <a:p>
            <a:fld id="{3CD44A88-8D76-4E40-A7B5-D22DB64B69AD}" type="slidenum">
              <a:rPr lang="en-US" smtClean="0"/>
              <a:t>‹#›</a:t>
            </a:fld>
            <a:endParaRPr lang="en-US"/>
          </a:p>
        </p:txBody>
      </p:sp>
    </p:spTree>
    <p:extLst>
      <p:ext uri="{BB962C8B-B14F-4D97-AF65-F5344CB8AC3E}">
        <p14:creationId xmlns:p14="http://schemas.microsoft.com/office/powerpoint/2010/main" val="273716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094D-04D5-B025-FB39-70B197E17E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A198A-154A-A337-D059-F0B433D977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4858D-B1CF-E16E-6D10-C93E3985F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FDE082-25D7-BA80-C76D-107991D1F3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C54D50-1655-58F7-1DD4-CA45F06628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62820C-E844-BC54-CAF5-FF8982E0A776}"/>
              </a:ext>
            </a:extLst>
          </p:cNvPr>
          <p:cNvSpPr>
            <a:spLocks noGrp="1"/>
          </p:cNvSpPr>
          <p:nvPr>
            <p:ph type="dt" sz="half" idx="10"/>
          </p:nvPr>
        </p:nvSpPr>
        <p:spPr/>
        <p:txBody>
          <a:bodyPr/>
          <a:lstStyle/>
          <a:p>
            <a:fld id="{61821FC2-8651-144A-AD5D-AA5050B9FFDE}" type="datetimeFigureOut">
              <a:rPr lang="en-US" smtClean="0"/>
              <a:t>3/12/25</a:t>
            </a:fld>
            <a:endParaRPr lang="en-US"/>
          </a:p>
        </p:txBody>
      </p:sp>
      <p:sp>
        <p:nvSpPr>
          <p:cNvPr id="8" name="Footer Placeholder 7">
            <a:extLst>
              <a:ext uri="{FF2B5EF4-FFF2-40B4-BE49-F238E27FC236}">
                <a16:creationId xmlns:a16="http://schemas.microsoft.com/office/drawing/2014/main" id="{E3D32C74-8BE5-4765-5DCC-81585744A6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96F795-4219-565B-C50D-D56515FAF268}"/>
              </a:ext>
            </a:extLst>
          </p:cNvPr>
          <p:cNvSpPr>
            <a:spLocks noGrp="1"/>
          </p:cNvSpPr>
          <p:nvPr>
            <p:ph type="sldNum" sz="quarter" idx="12"/>
          </p:nvPr>
        </p:nvSpPr>
        <p:spPr/>
        <p:txBody>
          <a:bodyPr/>
          <a:lstStyle/>
          <a:p>
            <a:fld id="{3CD44A88-8D76-4E40-A7B5-D22DB64B69AD}" type="slidenum">
              <a:rPr lang="en-US" smtClean="0"/>
              <a:t>‹#›</a:t>
            </a:fld>
            <a:endParaRPr lang="en-US"/>
          </a:p>
        </p:txBody>
      </p:sp>
    </p:spTree>
    <p:extLst>
      <p:ext uri="{BB962C8B-B14F-4D97-AF65-F5344CB8AC3E}">
        <p14:creationId xmlns:p14="http://schemas.microsoft.com/office/powerpoint/2010/main" val="19376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88A4-F093-1271-3C19-6EB7FB2669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CABB56-051F-4EE5-4758-8F2A237909CA}"/>
              </a:ext>
            </a:extLst>
          </p:cNvPr>
          <p:cNvSpPr>
            <a:spLocks noGrp="1"/>
          </p:cNvSpPr>
          <p:nvPr>
            <p:ph type="dt" sz="half" idx="10"/>
          </p:nvPr>
        </p:nvSpPr>
        <p:spPr/>
        <p:txBody>
          <a:bodyPr/>
          <a:lstStyle/>
          <a:p>
            <a:fld id="{61821FC2-8651-144A-AD5D-AA5050B9FFDE}" type="datetimeFigureOut">
              <a:rPr lang="en-US" smtClean="0"/>
              <a:t>3/12/25</a:t>
            </a:fld>
            <a:endParaRPr lang="en-US"/>
          </a:p>
        </p:txBody>
      </p:sp>
      <p:sp>
        <p:nvSpPr>
          <p:cNvPr id="4" name="Footer Placeholder 3">
            <a:extLst>
              <a:ext uri="{FF2B5EF4-FFF2-40B4-BE49-F238E27FC236}">
                <a16:creationId xmlns:a16="http://schemas.microsoft.com/office/drawing/2014/main" id="{9D2C4840-0FAA-0FEA-173B-56C3D8A01B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A03361-AC97-5A61-8F85-89C0005BE40E}"/>
              </a:ext>
            </a:extLst>
          </p:cNvPr>
          <p:cNvSpPr>
            <a:spLocks noGrp="1"/>
          </p:cNvSpPr>
          <p:nvPr>
            <p:ph type="sldNum" sz="quarter" idx="12"/>
          </p:nvPr>
        </p:nvSpPr>
        <p:spPr/>
        <p:txBody>
          <a:bodyPr/>
          <a:lstStyle/>
          <a:p>
            <a:fld id="{3CD44A88-8D76-4E40-A7B5-D22DB64B69AD}" type="slidenum">
              <a:rPr lang="en-US" smtClean="0"/>
              <a:t>‹#›</a:t>
            </a:fld>
            <a:endParaRPr lang="en-US"/>
          </a:p>
        </p:txBody>
      </p:sp>
    </p:spTree>
    <p:extLst>
      <p:ext uri="{BB962C8B-B14F-4D97-AF65-F5344CB8AC3E}">
        <p14:creationId xmlns:p14="http://schemas.microsoft.com/office/powerpoint/2010/main" val="3725476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C13C7B-B8CB-88E0-E595-11F6D2DAB923}"/>
              </a:ext>
            </a:extLst>
          </p:cNvPr>
          <p:cNvSpPr>
            <a:spLocks noGrp="1"/>
          </p:cNvSpPr>
          <p:nvPr>
            <p:ph type="dt" sz="half" idx="10"/>
          </p:nvPr>
        </p:nvSpPr>
        <p:spPr/>
        <p:txBody>
          <a:bodyPr/>
          <a:lstStyle/>
          <a:p>
            <a:fld id="{61821FC2-8651-144A-AD5D-AA5050B9FFDE}" type="datetimeFigureOut">
              <a:rPr lang="en-US" smtClean="0"/>
              <a:t>3/12/25</a:t>
            </a:fld>
            <a:endParaRPr lang="en-US"/>
          </a:p>
        </p:txBody>
      </p:sp>
      <p:sp>
        <p:nvSpPr>
          <p:cNvPr id="3" name="Footer Placeholder 2">
            <a:extLst>
              <a:ext uri="{FF2B5EF4-FFF2-40B4-BE49-F238E27FC236}">
                <a16:creationId xmlns:a16="http://schemas.microsoft.com/office/drawing/2014/main" id="{21424B3D-599A-E4AB-8C71-43E6E924E8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C779D0-FEDD-48C7-C057-263704E35DC7}"/>
              </a:ext>
            </a:extLst>
          </p:cNvPr>
          <p:cNvSpPr>
            <a:spLocks noGrp="1"/>
          </p:cNvSpPr>
          <p:nvPr>
            <p:ph type="sldNum" sz="quarter" idx="12"/>
          </p:nvPr>
        </p:nvSpPr>
        <p:spPr/>
        <p:txBody>
          <a:bodyPr/>
          <a:lstStyle/>
          <a:p>
            <a:fld id="{3CD44A88-8D76-4E40-A7B5-D22DB64B69AD}" type="slidenum">
              <a:rPr lang="en-US" smtClean="0"/>
              <a:t>‹#›</a:t>
            </a:fld>
            <a:endParaRPr lang="en-US"/>
          </a:p>
        </p:txBody>
      </p:sp>
    </p:spTree>
    <p:extLst>
      <p:ext uri="{BB962C8B-B14F-4D97-AF65-F5344CB8AC3E}">
        <p14:creationId xmlns:p14="http://schemas.microsoft.com/office/powerpoint/2010/main" val="339660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B71D2-31ED-38B3-69D5-8C3782AF6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8A1820-8805-7316-B4DC-320F019D07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186CF0-F449-89FA-0164-FE0AAA2EEB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97CF06-69BE-3C88-83F6-79EFBBCD1D1A}"/>
              </a:ext>
            </a:extLst>
          </p:cNvPr>
          <p:cNvSpPr>
            <a:spLocks noGrp="1"/>
          </p:cNvSpPr>
          <p:nvPr>
            <p:ph type="dt" sz="half" idx="10"/>
          </p:nvPr>
        </p:nvSpPr>
        <p:spPr/>
        <p:txBody>
          <a:bodyPr/>
          <a:lstStyle/>
          <a:p>
            <a:fld id="{61821FC2-8651-144A-AD5D-AA5050B9FFDE}" type="datetimeFigureOut">
              <a:rPr lang="en-US" smtClean="0"/>
              <a:t>3/12/25</a:t>
            </a:fld>
            <a:endParaRPr lang="en-US"/>
          </a:p>
        </p:txBody>
      </p:sp>
      <p:sp>
        <p:nvSpPr>
          <p:cNvPr id="6" name="Footer Placeholder 5">
            <a:extLst>
              <a:ext uri="{FF2B5EF4-FFF2-40B4-BE49-F238E27FC236}">
                <a16:creationId xmlns:a16="http://schemas.microsoft.com/office/drawing/2014/main" id="{918F268C-4F37-776A-BC4B-D1CF6349E5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87D89F-230B-9CFC-BC9B-8536FB3D4BBE}"/>
              </a:ext>
            </a:extLst>
          </p:cNvPr>
          <p:cNvSpPr>
            <a:spLocks noGrp="1"/>
          </p:cNvSpPr>
          <p:nvPr>
            <p:ph type="sldNum" sz="quarter" idx="12"/>
          </p:nvPr>
        </p:nvSpPr>
        <p:spPr/>
        <p:txBody>
          <a:bodyPr/>
          <a:lstStyle/>
          <a:p>
            <a:fld id="{3CD44A88-8D76-4E40-A7B5-D22DB64B69AD}" type="slidenum">
              <a:rPr lang="en-US" smtClean="0"/>
              <a:t>‹#›</a:t>
            </a:fld>
            <a:endParaRPr lang="en-US"/>
          </a:p>
        </p:txBody>
      </p:sp>
    </p:spTree>
    <p:extLst>
      <p:ext uri="{BB962C8B-B14F-4D97-AF65-F5344CB8AC3E}">
        <p14:creationId xmlns:p14="http://schemas.microsoft.com/office/powerpoint/2010/main" val="772032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B2AE2-3E03-5CFE-0C75-51E0B07FE9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37CFD8-56AA-0A27-CF19-F6F73F7DC8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010C28-F43F-9A7A-E25D-CA89039AD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2B50F3-1717-84A1-EFBA-B3D548CC8492}"/>
              </a:ext>
            </a:extLst>
          </p:cNvPr>
          <p:cNvSpPr>
            <a:spLocks noGrp="1"/>
          </p:cNvSpPr>
          <p:nvPr>
            <p:ph type="dt" sz="half" idx="10"/>
          </p:nvPr>
        </p:nvSpPr>
        <p:spPr/>
        <p:txBody>
          <a:bodyPr/>
          <a:lstStyle/>
          <a:p>
            <a:fld id="{61821FC2-8651-144A-AD5D-AA5050B9FFDE}" type="datetimeFigureOut">
              <a:rPr lang="en-US" smtClean="0"/>
              <a:t>3/12/25</a:t>
            </a:fld>
            <a:endParaRPr lang="en-US"/>
          </a:p>
        </p:txBody>
      </p:sp>
      <p:sp>
        <p:nvSpPr>
          <p:cNvPr id="6" name="Footer Placeholder 5">
            <a:extLst>
              <a:ext uri="{FF2B5EF4-FFF2-40B4-BE49-F238E27FC236}">
                <a16:creationId xmlns:a16="http://schemas.microsoft.com/office/drawing/2014/main" id="{3374F376-5F11-8ECB-835B-A325CF5326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C388C9-5228-9129-45B9-2DAC5033811D}"/>
              </a:ext>
            </a:extLst>
          </p:cNvPr>
          <p:cNvSpPr>
            <a:spLocks noGrp="1"/>
          </p:cNvSpPr>
          <p:nvPr>
            <p:ph type="sldNum" sz="quarter" idx="12"/>
          </p:nvPr>
        </p:nvSpPr>
        <p:spPr/>
        <p:txBody>
          <a:bodyPr/>
          <a:lstStyle/>
          <a:p>
            <a:fld id="{3CD44A88-8D76-4E40-A7B5-D22DB64B69AD}" type="slidenum">
              <a:rPr lang="en-US" smtClean="0"/>
              <a:t>‹#›</a:t>
            </a:fld>
            <a:endParaRPr lang="en-US"/>
          </a:p>
        </p:txBody>
      </p:sp>
    </p:spTree>
    <p:extLst>
      <p:ext uri="{BB962C8B-B14F-4D97-AF65-F5344CB8AC3E}">
        <p14:creationId xmlns:p14="http://schemas.microsoft.com/office/powerpoint/2010/main" val="4243009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A8CD5F-6E6F-DFC2-46CA-6A8D33ADE5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0F9691-A594-5F39-F473-307631834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3CC98-339F-FD68-981A-A93C11C72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821FC2-8651-144A-AD5D-AA5050B9FFDE}" type="datetimeFigureOut">
              <a:rPr lang="en-US" smtClean="0"/>
              <a:t>3/12/25</a:t>
            </a:fld>
            <a:endParaRPr lang="en-US"/>
          </a:p>
        </p:txBody>
      </p:sp>
      <p:sp>
        <p:nvSpPr>
          <p:cNvPr id="5" name="Footer Placeholder 4">
            <a:extLst>
              <a:ext uri="{FF2B5EF4-FFF2-40B4-BE49-F238E27FC236}">
                <a16:creationId xmlns:a16="http://schemas.microsoft.com/office/drawing/2014/main" id="{FD2197CE-D86B-6168-F16B-810453AE14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D44BA8F-14D7-CCB6-3E01-01E19C696E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CD44A88-8D76-4E40-A7B5-D22DB64B69AD}" type="slidenum">
              <a:rPr lang="en-US" smtClean="0"/>
              <a:t>‹#›</a:t>
            </a:fld>
            <a:endParaRPr lang="en-US"/>
          </a:p>
        </p:txBody>
      </p:sp>
    </p:spTree>
    <p:extLst>
      <p:ext uri="{BB962C8B-B14F-4D97-AF65-F5344CB8AC3E}">
        <p14:creationId xmlns:p14="http://schemas.microsoft.com/office/powerpoint/2010/main" val="2104111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A graph of different types of different types&#10;&#10;AI-generated content may be incorrect.">
            <a:extLst>
              <a:ext uri="{FF2B5EF4-FFF2-40B4-BE49-F238E27FC236}">
                <a16:creationId xmlns:a16="http://schemas.microsoft.com/office/drawing/2014/main" id="{E6A50B89-CD9F-B529-CF32-7110AFA9AC81}"/>
              </a:ext>
            </a:extLst>
          </p:cNvPr>
          <p:cNvPicPr>
            <a:picLocks noChangeAspect="1"/>
          </p:cNvPicPr>
          <p:nvPr/>
        </p:nvPicPr>
        <p:blipFill>
          <a:blip r:embed="rId2"/>
          <a:stretch>
            <a:fillRect/>
          </a:stretch>
        </p:blipFill>
        <p:spPr>
          <a:xfrm>
            <a:off x="4134593" y="26748"/>
            <a:ext cx="7772400" cy="6831252"/>
          </a:xfrm>
          <a:prstGeom prst="rect">
            <a:avLst/>
          </a:prstGeom>
        </p:spPr>
      </p:pic>
      <p:sp>
        <p:nvSpPr>
          <p:cNvPr id="7" name="TextBox 6">
            <a:extLst>
              <a:ext uri="{FF2B5EF4-FFF2-40B4-BE49-F238E27FC236}">
                <a16:creationId xmlns:a16="http://schemas.microsoft.com/office/drawing/2014/main" id="{D59DFAF3-89CA-C7A0-D813-A9928B69E3A9}"/>
              </a:ext>
            </a:extLst>
          </p:cNvPr>
          <p:cNvSpPr txBox="1"/>
          <p:nvPr/>
        </p:nvSpPr>
        <p:spPr>
          <a:xfrm>
            <a:off x="590035" y="1061819"/>
            <a:ext cx="4192030" cy="1169551"/>
          </a:xfrm>
          <a:prstGeom prst="rect">
            <a:avLst/>
          </a:prstGeom>
          <a:noFill/>
        </p:spPr>
        <p:txBody>
          <a:bodyPr wrap="square">
            <a:spAutoFit/>
          </a:bodyPr>
          <a:lstStyle/>
          <a:p>
            <a:r>
              <a:rPr lang="en-US" sz="1400" b="0" i="0" dirty="0">
                <a:solidFill>
                  <a:srgbClr val="222222"/>
                </a:solidFill>
                <a:effectLst/>
                <a:latin typeface="Arial" panose="020B0604020202020204" pitchFamily="34" charset="0"/>
              </a:rPr>
              <a:t>De Veld, D. C. G., </a:t>
            </a:r>
            <a:r>
              <a:rPr lang="en-US" sz="1400" b="0" i="0" dirty="0" err="1">
                <a:solidFill>
                  <a:srgbClr val="222222"/>
                </a:solidFill>
                <a:effectLst/>
                <a:latin typeface="Arial" panose="020B0604020202020204" pitchFamily="34" charset="0"/>
              </a:rPr>
              <a:t>Witjes</a:t>
            </a:r>
            <a:r>
              <a:rPr lang="en-US" sz="1400" b="0" i="0" dirty="0">
                <a:solidFill>
                  <a:srgbClr val="222222"/>
                </a:solidFill>
                <a:effectLst/>
                <a:latin typeface="Arial" panose="020B0604020202020204" pitchFamily="34" charset="0"/>
              </a:rPr>
              <a:t>, M. J. H., </a:t>
            </a:r>
            <a:r>
              <a:rPr lang="en-US" sz="1400" b="0" i="0" dirty="0" err="1">
                <a:solidFill>
                  <a:srgbClr val="222222"/>
                </a:solidFill>
                <a:effectLst/>
                <a:latin typeface="Arial" panose="020B0604020202020204" pitchFamily="34" charset="0"/>
              </a:rPr>
              <a:t>Sterenborg</a:t>
            </a:r>
            <a:r>
              <a:rPr lang="en-US" sz="1400" b="0" i="0" dirty="0">
                <a:solidFill>
                  <a:srgbClr val="222222"/>
                </a:solidFill>
                <a:effectLst/>
                <a:latin typeface="Arial" panose="020B0604020202020204" pitchFamily="34" charset="0"/>
              </a:rPr>
              <a:t>, H. J. C. M., &amp; </a:t>
            </a:r>
            <a:r>
              <a:rPr lang="en-US" sz="1400" b="0" i="0" dirty="0" err="1">
                <a:solidFill>
                  <a:srgbClr val="222222"/>
                </a:solidFill>
                <a:effectLst/>
                <a:latin typeface="Arial" panose="020B0604020202020204" pitchFamily="34" charset="0"/>
              </a:rPr>
              <a:t>Roodenburg</a:t>
            </a:r>
            <a:r>
              <a:rPr lang="en-US" sz="1400" b="0" i="0" dirty="0">
                <a:solidFill>
                  <a:srgbClr val="222222"/>
                </a:solidFill>
                <a:effectLst/>
                <a:latin typeface="Arial" panose="020B0604020202020204" pitchFamily="34" charset="0"/>
              </a:rPr>
              <a:t>, J. L. N. (2005). The status of in vivo autofluorescence spectroscopy and imaging for oral oncology. </a:t>
            </a:r>
            <a:r>
              <a:rPr lang="en-US" sz="1400" b="0" i="1" dirty="0">
                <a:solidFill>
                  <a:srgbClr val="222222"/>
                </a:solidFill>
                <a:effectLst/>
                <a:latin typeface="Arial" panose="020B0604020202020204" pitchFamily="34" charset="0"/>
              </a:rPr>
              <a:t>Oral oncology</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41</a:t>
            </a:r>
            <a:r>
              <a:rPr lang="en-US" sz="1400" b="0" i="0" dirty="0">
                <a:solidFill>
                  <a:srgbClr val="222222"/>
                </a:solidFill>
                <a:effectLst/>
                <a:latin typeface="Arial" panose="020B0604020202020204" pitchFamily="34" charset="0"/>
              </a:rPr>
              <a:t>(2), 117-131</a:t>
            </a:r>
            <a:endParaRPr lang="en-US" sz="1400" dirty="0"/>
          </a:p>
        </p:txBody>
      </p:sp>
    </p:spTree>
    <p:extLst>
      <p:ext uri="{BB962C8B-B14F-4D97-AF65-F5344CB8AC3E}">
        <p14:creationId xmlns:p14="http://schemas.microsoft.com/office/powerpoint/2010/main" val="2014788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45786-AA83-A739-8B59-8DFC58C6194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C72E0145-1E53-4217-CA25-F1C51835C6A7}"/>
              </a:ext>
            </a:extLst>
          </p:cNvPr>
          <p:cNvPicPr>
            <a:picLocks noChangeAspect="1"/>
          </p:cNvPicPr>
          <p:nvPr/>
        </p:nvPicPr>
        <p:blipFill>
          <a:blip r:embed="rId2"/>
          <a:stretch>
            <a:fillRect/>
          </a:stretch>
        </p:blipFill>
        <p:spPr>
          <a:xfrm>
            <a:off x="2209800" y="503436"/>
            <a:ext cx="7772400" cy="5615206"/>
          </a:xfrm>
          <a:prstGeom prst="rect">
            <a:avLst/>
          </a:prstGeom>
        </p:spPr>
      </p:pic>
      <p:sp>
        <p:nvSpPr>
          <p:cNvPr id="4" name="Freeform 3">
            <a:extLst>
              <a:ext uri="{FF2B5EF4-FFF2-40B4-BE49-F238E27FC236}">
                <a16:creationId xmlns:a16="http://schemas.microsoft.com/office/drawing/2014/main" id="{565DB6E1-B7F1-7913-E3AA-F61B06099925}"/>
              </a:ext>
            </a:extLst>
          </p:cNvPr>
          <p:cNvSpPr/>
          <p:nvPr/>
        </p:nvSpPr>
        <p:spPr>
          <a:xfrm>
            <a:off x="3179135" y="3186908"/>
            <a:ext cx="4486939" cy="2299492"/>
          </a:xfrm>
          <a:custGeom>
            <a:avLst/>
            <a:gdLst>
              <a:gd name="connsiteX0" fmla="*/ 0 w 4486939"/>
              <a:gd name="connsiteY0" fmla="*/ 151715 h 2299492"/>
              <a:gd name="connsiteX1" fmla="*/ 265814 w 4486939"/>
              <a:gd name="connsiteY1" fmla="*/ 13492 h 2299492"/>
              <a:gd name="connsiteX2" fmla="*/ 478465 w 4486939"/>
              <a:gd name="connsiteY2" fmla="*/ 66655 h 2299492"/>
              <a:gd name="connsiteX3" fmla="*/ 871870 w 4486939"/>
              <a:gd name="connsiteY3" fmla="*/ 555752 h 2299492"/>
              <a:gd name="connsiteX4" fmla="*/ 1244009 w 4486939"/>
              <a:gd name="connsiteY4" fmla="*/ 832199 h 2299492"/>
              <a:gd name="connsiteX5" fmla="*/ 1605516 w 4486939"/>
              <a:gd name="connsiteY5" fmla="*/ 906627 h 2299492"/>
              <a:gd name="connsiteX6" fmla="*/ 1775637 w 4486939"/>
              <a:gd name="connsiteY6" fmla="*/ 917259 h 2299492"/>
              <a:gd name="connsiteX7" fmla="*/ 1967023 w 4486939"/>
              <a:gd name="connsiteY7" fmla="*/ 1055483 h 2299492"/>
              <a:gd name="connsiteX8" fmla="*/ 2169042 w 4486939"/>
              <a:gd name="connsiteY8" fmla="*/ 1300032 h 2299492"/>
              <a:gd name="connsiteX9" fmla="*/ 2402958 w 4486939"/>
              <a:gd name="connsiteY9" fmla="*/ 1353194 h 2299492"/>
              <a:gd name="connsiteX10" fmla="*/ 2626242 w 4486939"/>
              <a:gd name="connsiteY10" fmla="*/ 1321297 h 2299492"/>
              <a:gd name="connsiteX11" fmla="*/ 2870791 w 4486939"/>
              <a:gd name="connsiteY11" fmla="*/ 1385092 h 2299492"/>
              <a:gd name="connsiteX12" fmla="*/ 3434316 w 4486939"/>
              <a:gd name="connsiteY12" fmla="*/ 1767864 h 2299492"/>
              <a:gd name="connsiteX13" fmla="*/ 3987209 w 4486939"/>
              <a:gd name="connsiteY13" fmla="*/ 2065576 h 2299492"/>
              <a:gd name="connsiteX14" fmla="*/ 4486939 w 4486939"/>
              <a:gd name="connsiteY14" fmla="*/ 2299492 h 2299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86939" h="2299492">
                <a:moveTo>
                  <a:pt x="0" y="151715"/>
                </a:moveTo>
                <a:cubicBezTo>
                  <a:pt x="93035" y="89692"/>
                  <a:pt x="186070" y="27669"/>
                  <a:pt x="265814" y="13492"/>
                </a:cubicBezTo>
                <a:cubicBezTo>
                  <a:pt x="345558" y="-685"/>
                  <a:pt x="377456" y="-23722"/>
                  <a:pt x="478465" y="66655"/>
                </a:cubicBezTo>
                <a:cubicBezTo>
                  <a:pt x="579474" y="157032"/>
                  <a:pt x="744279" y="428161"/>
                  <a:pt x="871870" y="555752"/>
                </a:cubicBezTo>
                <a:cubicBezTo>
                  <a:pt x="999461" y="683343"/>
                  <a:pt x="1121735" y="773720"/>
                  <a:pt x="1244009" y="832199"/>
                </a:cubicBezTo>
                <a:cubicBezTo>
                  <a:pt x="1366283" y="890678"/>
                  <a:pt x="1516911" y="892450"/>
                  <a:pt x="1605516" y="906627"/>
                </a:cubicBezTo>
                <a:cubicBezTo>
                  <a:pt x="1694121" y="920804"/>
                  <a:pt x="1715386" y="892450"/>
                  <a:pt x="1775637" y="917259"/>
                </a:cubicBezTo>
                <a:cubicBezTo>
                  <a:pt x="1835888" y="942068"/>
                  <a:pt x="1901456" y="991688"/>
                  <a:pt x="1967023" y="1055483"/>
                </a:cubicBezTo>
                <a:cubicBezTo>
                  <a:pt x="2032590" y="1119278"/>
                  <a:pt x="2096386" y="1250414"/>
                  <a:pt x="2169042" y="1300032"/>
                </a:cubicBezTo>
                <a:cubicBezTo>
                  <a:pt x="2241698" y="1349650"/>
                  <a:pt x="2326758" y="1349650"/>
                  <a:pt x="2402958" y="1353194"/>
                </a:cubicBezTo>
                <a:cubicBezTo>
                  <a:pt x="2479158" y="1356738"/>
                  <a:pt x="2548270" y="1315981"/>
                  <a:pt x="2626242" y="1321297"/>
                </a:cubicBezTo>
                <a:cubicBezTo>
                  <a:pt x="2704214" y="1326613"/>
                  <a:pt x="2736112" y="1310664"/>
                  <a:pt x="2870791" y="1385092"/>
                </a:cubicBezTo>
                <a:cubicBezTo>
                  <a:pt x="3005470" y="1459520"/>
                  <a:pt x="3248246" y="1654450"/>
                  <a:pt x="3434316" y="1767864"/>
                </a:cubicBezTo>
                <a:cubicBezTo>
                  <a:pt x="3620386" y="1881278"/>
                  <a:pt x="3811772" y="1976971"/>
                  <a:pt x="3987209" y="2065576"/>
                </a:cubicBezTo>
                <a:cubicBezTo>
                  <a:pt x="4162646" y="2154181"/>
                  <a:pt x="4324792" y="2226836"/>
                  <a:pt x="4486939" y="229949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4FD5E2C-9967-A595-A07D-7B4027C58EAD}"/>
              </a:ext>
            </a:extLst>
          </p:cNvPr>
          <p:cNvSpPr txBox="1"/>
          <p:nvPr/>
        </p:nvSpPr>
        <p:spPr>
          <a:xfrm>
            <a:off x="486435" y="2782819"/>
            <a:ext cx="2107905" cy="523220"/>
          </a:xfrm>
          <a:prstGeom prst="rect">
            <a:avLst/>
          </a:prstGeom>
          <a:noFill/>
        </p:spPr>
        <p:txBody>
          <a:bodyPr wrap="square">
            <a:spAutoFit/>
          </a:bodyPr>
          <a:lstStyle/>
          <a:p>
            <a:r>
              <a:rPr lang="en-US" sz="1400" u="none" strike="noStrike" dirty="0">
                <a:solidFill>
                  <a:srgbClr val="444746"/>
                </a:solidFill>
                <a:effectLst/>
                <a:latin typeface="Helvetica Neue Light" panose="02000403000000020004" pitchFamily="2" charset="0"/>
                <a:ea typeface="Helvetica Neue Light" panose="02000403000000020004" pitchFamily="2" charset="0"/>
              </a:rPr>
              <a:t>van </a:t>
            </a:r>
            <a:r>
              <a:rPr lang="en-US" sz="1400" u="none" strike="noStrike" dirty="0" err="1">
                <a:solidFill>
                  <a:srgbClr val="444746"/>
                </a:solidFill>
                <a:effectLst/>
                <a:latin typeface="Helvetica Neue Light" panose="02000403000000020004" pitchFamily="2" charset="0"/>
                <a:ea typeface="Helvetica Neue Light" panose="02000403000000020004" pitchFamily="2" charset="0"/>
              </a:rPr>
              <a:t>Staveren</a:t>
            </a:r>
            <a:r>
              <a:rPr lang="en-US" sz="1400" u="none" strike="noStrike" dirty="0">
                <a:solidFill>
                  <a:srgbClr val="444746"/>
                </a:solidFill>
                <a:effectLst/>
                <a:latin typeface="Helvetica Neue Light" panose="02000403000000020004" pitchFamily="2" charset="0"/>
                <a:ea typeface="Helvetica Neue Light" panose="02000403000000020004" pitchFamily="2" charset="0"/>
              </a:rPr>
              <a:t> et al  2000</a:t>
            </a:r>
          </a:p>
          <a:p>
            <a:r>
              <a:rPr lang="en-US" sz="1400" dirty="0">
                <a:solidFill>
                  <a:srgbClr val="444746"/>
                </a:solidFill>
                <a:latin typeface="Helvetica Neue Light" panose="02000403000000020004" pitchFamily="2" charset="0"/>
                <a:ea typeface="Helvetica Neue Light" panose="02000403000000020004" pitchFamily="2" charset="0"/>
              </a:rPr>
              <a:t>(“surrounding tissue”)</a:t>
            </a:r>
            <a:endParaRPr lang="en-US" sz="1400" dirty="0"/>
          </a:p>
        </p:txBody>
      </p:sp>
      <p:cxnSp>
        <p:nvCxnSpPr>
          <p:cNvPr id="12" name="Straight Arrow Connector 11">
            <a:extLst>
              <a:ext uri="{FF2B5EF4-FFF2-40B4-BE49-F238E27FC236}">
                <a16:creationId xmlns:a16="http://schemas.microsoft.com/office/drawing/2014/main" id="{96065268-798D-4BEF-A680-955C1FDA276D}"/>
              </a:ext>
            </a:extLst>
          </p:cNvPr>
          <p:cNvCxnSpPr/>
          <p:nvPr/>
        </p:nvCxnSpPr>
        <p:spPr>
          <a:xfrm>
            <a:off x="2209800" y="3051544"/>
            <a:ext cx="841744" cy="1353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55346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6CC97F-9797-BAAC-F591-1AAC6FFE534B}"/>
              </a:ext>
            </a:extLst>
          </p:cNvPr>
          <p:cNvPicPr>
            <a:picLocks noChangeAspect="1"/>
          </p:cNvPicPr>
          <p:nvPr/>
        </p:nvPicPr>
        <p:blipFill>
          <a:blip r:embed="rId2"/>
          <a:stretch>
            <a:fillRect/>
          </a:stretch>
        </p:blipFill>
        <p:spPr>
          <a:xfrm>
            <a:off x="2209800" y="349548"/>
            <a:ext cx="7772400" cy="5615206"/>
          </a:xfrm>
          <a:prstGeom prst="rect">
            <a:avLst/>
          </a:prstGeom>
        </p:spPr>
      </p:pic>
      <p:sp>
        <p:nvSpPr>
          <p:cNvPr id="12" name="Freeform 11">
            <a:extLst>
              <a:ext uri="{FF2B5EF4-FFF2-40B4-BE49-F238E27FC236}">
                <a16:creationId xmlns:a16="http://schemas.microsoft.com/office/drawing/2014/main" id="{D0BB1A32-988E-3833-9134-5081E7BFC62D}"/>
              </a:ext>
            </a:extLst>
          </p:cNvPr>
          <p:cNvSpPr/>
          <p:nvPr/>
        </p:nvSpPr>
        <p:spPr>
          <a:xfrm>
            <a:off x="3212758" y="3052120"/>
            <a:ext cx="5943600" cy="2051222"/>
          </a:xfrm>
          <a:custGeom>
            <a:avLst/>
            <a:gdLst>
              <a:gd name="connsiteX0" fmla="*/ 5918887 w 5918887"/>
              <a:gd name="connsiteY0" fmla="*/ 2040605 h 2040605"/>
              <a:gd name="connsiteX1" fmla="*/ 5226908 w 5918887"/>
              <a:gd name="connsiteY1" fmla="*/ 1904680 h 2040605"/>
              <a:gd name="connsiteX2" fmla="*/ 4547287 w 5918887"/>
              <a:gd name="connsiteY2" fmla="*/ 1706972 h 2040605"/>
              <a:gd name="connsiteX3" fmla="*/ 3447535 w 5918887"/>
              <a:gd name="connsiteY3" fmla="*/ 1286842 h 2040605"/>
              <a:gd name="connsiteX4" fmla="*/ 3002692 w 5918887"/>
              <a:gd name="connsiteY4" fmla="*/ 1187988 h 2040605"/>
              <a:gd name="connsiteX5" fmla="*/ 2075935 w 5918887"/>
              <a:gd name="connsiteY5" fmla="*/ 916140 h 2040605"/>
              <a:gd name="connsiteX6" fmla="*/ 1297460 w 5918887"/>
              <a:gd name="connsiteY6" fmla="*/ 533080 h 2040605"/>
              <a:gd name="connsiteX7" fmla="*/ 889687 w 5918887"/>
              <a:gd name="connsiteY7" fmla="*/ 75880 h 2040605"/>
              <a:gd name="connsiteX8" fmla="*/ 481914 w 5918887"/>
              <a:gd name="connsiteY8" fmla="*/ 1740 h 2040605"/>
              <a:gd name="connsiteX9" fmla="*/ 0 w 5918887"/>
              <a:gd name="connsiteY9" fmla="*/ 88237 h 2040605"/>
              <a:gd name="connsiteX10" fmla="*/ 0 w 5918887"/>
              <a:gd name="connsiteY10" fmla="*/ 88237 h 2040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18887" h="2040605">
                <a:moveTo>
                  <a:pt x="5918887" y="2040605"/>
                </a:moveTo>
                <a:cubicBezTo>
                  <a:pt x="5687197" y="2000445"/>
                  <a:pt x="5455508" y="1960285"/>
                  <a:pt x="5226908" y="1904680"/>
                </a:cubicBezTo>
                <a:cubicBezTo>
                  <a:pt x="4998308" y="1849075"/>
                  <a:pt x="4843849" y="1809945"/>
                  <a:pt x="4547287" y="1706972"/>
                </a:cubicBezTo>
                <a:cubicBezTo>
                  <a:pt x="4250725" y="1603999"/>
                  <a:pt x="3704967" y="1373339"/>
                  <a:pt x="3447535" y="1286842"/>
                </a:cubicBezTo>
                <a:cubicBezTo>
                  <a:pt x="3190103" y="1200345"/>
                  <a:pt x="3231292" y="1249772"/>
                  <a:pt x="3002692" y="1187988"/>
                </a:cubicBezTo>
                <a:cubicBezTo>
                  <a:pt x="2774092" y="1126204"/>
                  <a:pt x="2360140" y="1025291"/>
                  <a:pt x="2075935" y="916140"/>
                </a:cubicBezTo>
                <a:cubicBezTo>
                  <a:pt x="1791730" y="806989"/>
                  <a:pt x="1495168" y="673123"/>
                  <a:pt x="1297460" y="533080"/>
                </a:cubicBezTo>
                <a:cubicBezTo>
                  <a:pt x="1099752" y="393037"/>
                  <a:pt x="1025611" y="164437"/>
                  <a:pt x="889687" y="75880"/>
                </a:cubicBezTo>
                <a:cubicBezTo>
                  <a:pt x="753763" y="-12677"/>
                  <a:pt x="630195" y="-320"/>
                  <a:pt x="481914" y="1740"/>
                </a:cubicBezTo>
                <a:cubicBezTo>
                  <a:pt x="333633" y="3799"/>
                  <a:pt x="0" y="88237"/>
                  <a:pt x="0" y="88237"/>
                </a:cubicBezTo>
                <a:lnTo>
                  <a:pt x="0" y="88237"/>
                </a:lnTo>
              </a:path>
            </a:pathLst>
          </a:cu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86A71C8A-B55D-6588-1C71-5C4F86B924F8}"/>
              </a:ext>
            </a:extLst>
          </p:cNvPr>
          <p:cNvSpPr/>
          <p:nvPr/>
        </p:nvSpPr>
        <p:spPr>
          <a:xfrm>
            <a:off x="2681415" y="790832"/>
            <a:ext cx="7006281" cy="3954163"/>
          </a:xfrm>
          <a:custGeom>
            <a:avLst/>
            <a:gdLst>
              <a:gd name="connsiteX0" fmla="*/ 0 w 5943600"/>
              <a:gd name="connsiteY0" fmla="*/ 0 h 4065373"/>
              <a:gd name="connsiteX1" fmla="*/ 247135 w 5943600"/>
              <a:gd name="connsiteY1" fmla="*/ 1223319 h 4065373"/>
              <a:gd name="connsiteX2" fmla="*/ 1099751 w 5943600"/>
              <a:gd name="connsiteY2" fmla="*/ 2755556 h 4065373"/>
              <a:gd name="connsiteX3" fmla="*/ 2582562 w 5943600"/>
              <a:gd name="connsiteY3" fmla="*/ 3744097 h 4065373"/>
              <a:gd name="connsiteX4" fmla="*/ 5943600 w 5943600"/>
              <a:gd name="connsiteY4" fmla="*/ 4065373 h 4065373"/>
              <a:gd name="connsiteX5" fmla="*/ 5943600 w 5943600"/>
              <a:gd name="connsiteY5" fmla="*/ 4065373 h 406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3600" h="4065373">
                <a:moveTo>
                  <a:pt x="0" y="0"/>
                </a:moveTo>
                <a:cubicBezTo>
                  <a:pt x="31921" y="382030"/>
                  <a:pt x="63843" y="764060"/>
                  <a:pt x="247135" y="1223319"/>
                </a:cubicBezTo>
                <a:cubicBezTo>
                  <a:pt x="430427" y="1682578"/>
                  <a:pt x="710513" y="2335426"/>
                  <a:pt x="1099751" y="2755556"/>
                </a:cubicBezTo>
                <a:cubicBezTo>
                  <a:pt x="1488989" y="3175686"/>
                  <a:pt x="1775254" y="3525794"/>
                  <a:pt x="2582562" y="3744097"/>
                </a:cubicBezTo>
                <a:cubicBezTo>
                  <a:pt x="3389870" y="3962400"/>
                  <a:pt x="5943600" y="4065373"/>
                  <a:pt x="5943600" y="4065373"/>
                </a:cubicBezTo>
                <a:lnTo>
                  <a:pt x="5943600" y="4065373"/>
                </a:lnTo>
              </a:path>
            </a:pathLst>
          </a:cu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10162B8-A045-5FC7-17C7-35E63A30CBAF}"/>
              </a:ext>
            </a:extLst>
          </p:cNvPr>
          <p:cNvCxnSpPr/>
          <p:nvPr/>
        </p:nvCxnSpPr>
        <p:spPr>
          <a:xfrm flipV="1">
            <a:off x="3842951" y="772298"/>
            <a:ext cx="0" cy="4559644"/>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F281BA7-77C8-1B5B-4A76-528F02BB6433}"/>
              </a:ext>
            </a:extLst>
          </p:cNvPr>
          <p:cNvCxnSpPr/>
          <p:nvPr/>
        </p:nvCxnSpPr>
        <p:spPr>
          <a:xfrm flipV="1">
            <a:off x="7347097" y="790832"/>
            <a:ext cx="0" cy="4559644"/>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1466F82-EC46-EF1D-30F7-1AAB3F15E094}"/>
              </a:ext>
            </a:extLst>
          </p:cNvPr>
          <p:cNvCxnSpPr/>
          <p:nvPr/>
        </p:nvCxnSpPr>
        <p:spPr>
          <a:xfrm flipV="1">
            <a:off x="8488325" y="790832"/>
            <a:ext cx="0" cy="4559644"/>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D31CFDFB-AA57-84E4-7F78-50CBEA12E666}"/>
              </a:ext>
            </a:extLst>
          </p:cNvPr>
          <p:cNvCxnSpPr/>
          <p:nvPr/>
        </p:nvCxnSpPr>
        <p:spPr>
          <a:xfrm>
            <a:off x="8048847" y="3615070"/>
            <a:ext cx="808074"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FF18764C-1AB8-C6E9-B9C3-8D5730D26F31}"/>
              </a:ext>
            </a:extLst>
          </p:cNvPr>
          <p:cNvCxnSpPr>
            <a:cxnSpLocks/>
          </p:cNvCxnSpPr>
          <p:nvPr/>
        </p:nvCxnSpPr>
        <p:spPr>
          <a:xfrm>
            <a:off x="7021032" y="3512289"/>
            <a:ext cx="762001"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7197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DB698E-19B0-FF80-8891-4ED363C059D7}"/>
              </a:ext>
            </a:extLst>
          </p:cNvPr>
          <p:cNvPicPr>
            <a:picLocks noChangeAspect="1"/>
          </p:cNvPicPr>
          <p:nvPr/>
        </p:nvPicPr>
        <p:blipFill>
          <a:blip r:embed="rId2"/>
          <a:stretch>
            <a:fillRect/>
          </a:stretch>
        </p:blipFill>
        <p:spPr>
          <a:xfrm>
            <a:off x="2209800" y="621397"/>
            <a:ext cx="7772400" cy="5615206"/>
          </a:xfrm>
          <a:prstGeom prst="rect">
            <a:avLst/>
          </a:prstGeom>
        </p:spPr>
      </p:pic>
      <p:sp>
        <p:nvSpPr>
          <p:cNvPr id="6" name="Freeform 5">
            <a:extLst>
              <a:ext uri="{FF2B5EF4-FFF2-40B4-BE49-F238E27FC236}">
                <a16:creationId xmlns:a16="http://schemas.microsoft.com/office/drawing/2014/main" id="{AA88D562-6BC8-CE1B-535E-656BAB6D2E7E}"/>
              </a:ext>
            </a:extLst>
          </p:cNvPr>
          <p:cNvSpPr/>
          <p:nvPr/>
        </p:nvSpPr>
        <p:spPr>
          <a:xfrm>
            <a:off x="3150970" y="621398"/>
            <a:ext cx="6610865" cy="4543726"/>
          </a:xfrm>
          <a:custGeom>
            <a:avLst/>
            <a:gdLst>
              <a:gd name="connsiteX0" fmla="*/ 0 w 5943600"/>
              <a:gd name="connsiteY0" fmla="*/ 0 h 4065373"/>
              <a:gd name="connsiteX1" fmla="*/ 247135 w 5943600"/>
              <a:gd name="connsiteY1" fmla="*/ 1223319 h 4065373"/>
              <a:gd name="connsiteX2" fmla="*/ 1099751 w 5943600"/>
              <a:gd name="connsiteY2" fmla="*/ 2755556 h 4065373"/>
              <a:gd name="connsiteX3" fmla="*/ 2582562 w 5943600"/>
              <a:gd name="connsiteY3" fmla="*/ 3744097 h 4065373"/>
              <a:gd name="connsiteX4" fmla="*/ 5943600 w 5943600"/>
              <a:gd name="connsiteY4" fmla="*/ 4065373 h 4065373"/>
              <a:gd name="connsiteX5" fmla="*/ 5943600 w 5943600"/>
              <a:gd name="connsiteY5" fmla="*/ 4065373 h 406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3600" h="4065373">
                <a:moveTo>
                  <a:pt x="0" y="0"/>
                </a:moveTo>
                <a:cubicBezTo>
                  <a:pt x="31921" y="382030"/>
                  <a:pt x="63843" y="764060"/>
                  <a:pt x="247135" y="1223319"/>
                </a:cubicBezTo>
                <a:cubicBezTo>
                  <a:pt x="430427" y="1682578"/>
                  <a:pt x="710513" y="2335426"/>
                  <a:pt x="1099751" y="2755556"/>
                </a:cubicBezTo>
                <a:cubicBezTo>
                  <a:pt x="1488989" y="3175686"/>
                  <a:pt x="1775254" y="3525794"/>
                  <a:pt x="2582562" y="3744097"/>
                </a:cubicBezTo>
                <a:cubicBezTo>
                  <a:pt x="3389870" y="3962400"/>
                  <a:pt x="5943600" y="4065373"/>
                  <a:pt x="5943600" y="4065373"/>
                </a:cubicBezTo>
                <a:lnTo>
                  <a:pt x="5943600" y="4065373"/>
                </a:lnTo>
              </a:path>
            </a:pathLst>
          </a:cu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8177AE5E-9FA0-2D73-4088-79598FEA7555}"/>
              </a:ext>
            </a:extLst>
          </p:cNvPr>
          <p:cNvSpPr/>
          <p:nvPr/>
        </p:nvSpPr>
        <p:spPr>
          <a:xfrm>
            <a:off x="2631989" y="3328657"/>
            <a:ext cx="6610865" cy="2009462"/>
          </a:xfrm>
          <a:custGeom>
            <a:avLst/>
            <a:gdLst>
              <a:gd name="connsiteX0" fmla="*/ 6610865 w 6610865"/>
              <a:gd name="connsiteY0" fmla="*/ 2009462 h 2009462"/>
              <a:gd name="connsiteX1" fmla="*/ 5684108 w 6610865"/>
              <a:gd name="connsiteY1" fmla="*/ 1910608 h 2009462"/>
              <a:gd name="connsiteX2" fmla="*/ 4707925 w 6610865"/>
              <a:gd name="connsiteY2" fmla="*/ 1502835 h 2009462"/>
              <a:gd name="connsiteX3" fmla="*/ 3954162 w 6610865"/>
              <a:gd name="connsiteY3" fmla="*/ 1206273 h 2009462"/>
              <a:gd name="connsiteX4" fmla="*/ 3101546 w 6610865"/>
              <a:gd name="connsiteY4" fmla="*/ 884997 h 2009462"/>
              <a:gd name="connsiteX5" fmla="*/ 2360141 w 6610865"/>
              <a:gd name="connsiteY5" fmla="*/ 501938 h 2009462"/>
              <a:gd name="connsiteX6" fmla="*/ 1544595 w 6610865"/>
              <a:gd name="connsiteY6" fmla="*/ 69451 h 2009462"/>
              <a:gd name="connsiteX7" fmla="*/ 1050325 w 6610865"/>
              <a:gd name="connsiteY7" fmla="*/ 20024 h 2009462"/>
              <a:gd name="connsiteX8" fmla="*/ 691979 w 6610865"/>
              <a:gd name="connsiteY8" fmla="*/ 267159 h 2009462"/>
              <a:gd name="connsiteX9" fmla="*/ 358346 w 6610865"/>
              <a:gd name="connsiteY9" fmla="*/ 835570 h 2009462"/>
              <a:gd name="connsiteX10" fmla="*/ 0 w 6610865"/>
              <a:gd name="connsiteY10" fmla="*/ 1329840 h 200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10865" h="2009462">
                <a:moveTo>
                  <a:pt x="6610865" y="2009462"/>
                </a:moveTo>
                <a:cubicBezTo>
                  <a:pt x="6306065" y="2002254"/>
                  <a:pt x="6001265" y="1995046"/>
                  <a:pt x="5684108" y="1910608"/>
                </a:cubicBezTo>
                <a:cubicBezTo>
                  <a:pt x="5366951" y="1826170"/>
                  <a:pt x="4996249" y="1620224"/>
                  <a:pt x="4707925" y="1502835"/>
                </a:cubicBezTo>
                <a:cubicBezTo>
                  <a:pt x="4419601" y="1385446"/>
                  <a:pt x="3954162" y="1206273"/>
                  <a:pt x="3954162" y="1206273"/>
                </a:cubicBezTo>
                <a:cubicBezTo>
                  <a:pt x="3686432" y="1103300"/>
                  <a:pt x="3367216" y="1002386"/>
                  <a:pt x="3101546" y="884997"/>
                </a:cubicBezTo>
                <a:cubicBezTo>
                  <a:pt x="2835876" y="767608"/>
                  <a:pt x="2360141" y="501938"/>
                  <a:pt x="2360141" y="501938"/>
                </a:cubicBezTo>
                <a:cubicBezTo>
                  <a:pt x="2100649" y="366014"/>
                  <a:pt x="1762898" y="149770"/>
                  <a:pt x="1544595" y="69451"/>
                </a:cubicBezTo>
                <a:cubicBezTo>
                  <a:pt x="1326292" y="-10868"/>
                  <a:pt x="1192428" y="-12927"/>
                  <a:pt x="1050325" y="20024"/>
                </a:cubicBezTo>
                <a:cubicBezTo>
                  <a:pt x="908222" y="52975"/>
                  <a:pt x="807309" y="131235"/>
                  <a:pt x="691979" y="267159"/>
                </a:cubicBezTo>
                <a:cubicBezTo>
                  <a:pt x="576649" y="403083"/>
                  <a:pt x="473676" y="658457"/>
                  <a:pt x="358346" y="835570"/>
                </a:cubicBezTo>
                <a:cubicBezTo>
                  <a:pt x="243016" y="1012683"/>
                  <a:pt x="121508" y="1171261"/>
                  <a:pt x="0" y="1329840"/>
                </a:cubicBezTo>
              </a:path>
            </a:pathLst>
          </a:cu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05C591A-9820-0CD4-A4DB-5861F55ED4EE}"/>
              </a:ext>
            </a:extLst>
          </p:cNvPr>
          <p:cNvCxnSpPr/>
          <p:nvPr/>
        </p:nvCxnSpPr>
        <p:spPr>
          <a:xfrm flipV="1">
            <a:off x="4436076" y="3818238"/>
            <a:ext cx="0" cy="24713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E3A6FC4E-049D-CDEC-87C8-E8688A84FCE9}"/>
              </a:ext>
            </a:extLst>
          </p:cNvPr>
          <p:cNvCxnSpPr/>
          <p:nvPr/>
        </p:nvCxnSpPr>
        <p:spPr>
          <a:xfrm flipV="1">
            <a:off x="5651157" y="4650260"/>
            <a:ext cx="0" cy="24713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729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F455C-5D0B-B927-4C51-7A581BFD7A6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F8A93F9-5FCB-CFF8-CEED-D2581D0D2A9F}"/>
              </a:ext>
            </a:extLst>
          </p:cNvPr>
          <p:cNvPicPr>
            <a:picLocks noChangeAspect="1"/>
          </p:cNvPicPr>
          <p:nvPr/>
        </p:nvPicPr>
        <p:blipFill>
          <a:blip r:embed="rId2"/>
          <a:stretch>
            <a:fillRect/>
          </a:stretch>
        </p:blipFill>
        <p:spPr>
          <a:xfrm>
            <a:off x="2209800" y="621397"/>
            <a:ext cx="7772400" cy="5615206"/>
          </a:xfrm>
          <a:prstGeom prst="rect">
            <a:avLst/>
          </a:prstGeom>
        </p:spPr>
      </p:pic>
      <p:sp>
        <p:nvSpPr>
          <p:cNvPr id="6" name="Freeform 5">
            <a:extLst>
              <a:ext uri="{FF2B5EF4-FFF2-40B4-BE49-F238E27FC236}">
                <a16:creationId xmlns:a16="http://schemas.microsoft.com/office/drawing/2014/main" id="{4B4276A8-C2B2-A1AF-38F3-A000EEAF99AF}"/>
              </a:ext>
            </a:extLst>
          </p:cNvPr>
          <p:cNvSpPr/>
          <p:nvPr/>
        </p:nvSpPr>
        <p:spPr>
          <a:xfrm>
            <a:off x="3188041" y="621397"/>
            <a:ext cx="6610865" cy="4543726"/>
          </a:xfrm>
          <a:custGeom>
            <a:avLst/>
            <a:gdLst>
              <a:gd name="connsiteX0" fmla="*/ 0 w 5943600"/>
              <a:gd name="connsiteY0" fmla="*/ 0 h 4065373"/>
              <a:gd name="connsiteX1" fmla="*/ 247135 w 5943600"/>
              <a:gd name="connsiteY1" fmla="*/ 1223319 h 4065373"/>
              <a:gd name="connsiteX2" fmla="*/ 1099751 w 5943600"/>
              <a:gd name="connsiteY2" fmla="*/ 2755556 h 4065373"/>
              <a:gd name="connsiteX3" fmla="*/ 2582562 w 5943600"/>
              <a:gd name="connsiteY3" fmla="*/ 3744097 h 4065373"/>
              <a:gd name="connsiteX4" fmla="*/ 5943600 w 5943600"/>
              <a:gd name="connsiteY4" fmla="*/ 4065373 h 4065373"/>
              <a:gd name="connsiteX5" fmla="*/ 5943600 w 5943600"/>
              <a:gd name="connsiteY5" fmla="*/ 4065373 h 406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3600" h="4065373">
                <a:moveTo>
                  <a:pt x="0" y="0"/>
                </a:moveTo>
                <a:cubicBezTo>
                  <a:pt x="31921" y="382030"/>
                  <a:pt x="63843" y="764060"/>
                  <a:pt x="247135" y="1223319"/>
                </a:cubicBezTo>
                <a:cubicBezTo>
                  <a:pt x="430427" y="1682578"/>
                  <a:pt x="710513" y="2335426"/>
                  <a:pt x="1099751" y="2755556"/>
                </a:cubicBezTo>
                <a:cubicBezTo>
                  <a:pt x="1488989" y="3175686"/>
                  <a:pt x="1775254" y="3525794"/>
                  <a:pt x="2582562" y="3744097"/>
                </a:cubicBezTo>
                <a:cubicBezTo>
                  <a:pt x="3389870" y="3962400"/>
                  <a:pt x="5943600" y="4065373"/>
                  <a:pt x="5943600" y="4065373"/>
                </a:cubicBezTo>
                <a:lnTo>
                  <a:pt x="5943600" y="4065373"/>
                </a:lnTo>
              </a:path>
            </a:pathLst>
          </a:cu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26CB1ED6-959D-022C-7F9A-FB9A9528B42A}"/>
              </a:ext>
            </a:extLst>
          </p:cNvPr>
          <p:cNvSpPr/>
          <p:nvPr/>
        </p:nvSpPr>
        <p:spPr>
          <a:xfrm>
            <a:off x="2393094" y="3719384"/>
            <a:ext cx="6610865" cy="1981479"/>
          </a:xfrm>
          <a:custGeom>
            <a:avLst/>
            <a:gdLst>
              <a:gd name="connsiteX0" fmla="*/ 6610865 w 6610865"/>
              <a:gd name="connsiteY0" fmla="*/ 2009462 h 2009462"/>
              <a:gd name="connsiteX1" fmla="*/ 5684108 w 6610865"/>
              <a:gd name="connsiteY1" fmla="*/ 1910608 h 2009462"/>
              <a:gd name="connsiteX2" fmla="*/ 4707925 w 6610865"/>
              <a:gd name="connsiteY2" fmla="*/ 1502835 h 2009462"/>
              <a:gd name="connsiteX3" fmla="*/ 3954162 w 6610865"/>
              <a:gd name="connsiteY3" fmla="*/ 1206273 h 2009462"/>
              <a:gd name="connsiteX4" fmla="*/ 3101546 w 6610865"/>
              <a:gd name="connsiteY4" fmla="*/ 884997 h 2009462"/>
              <a:gd name="connsiteX5" fmla="*/ 2360141 w 6610865"/>
              <a:gd name="connsiteY5" fmla="*/ 501938 h 2009462"/>
              <a:gd name="connsiteX6" fmla="*/ 1544595 w 6610865"/>
              <a:gd name="connsiteY6" fmla="*/ 69451 h 2009462"/>
              <a:gd name="connsiteX7" fmla="*/ 1050325 w 6610865"/>
              <a:gd name="connsiteY7" fmla="*/ 20024 h 2009462"/>
              <a:gd name="connsiteX8" fmla="*/ 691979 w 6610865"/>
              <a:gd name="connsiteY8" fmla="*/ 267159 h 2009462"/>
              <a:gd name="connsiteX9" fmla="*/ 358346 w 6610865"/>
              <a:gd name="connsiteY9" fmla="*/ 835570 h 2009462"/>
              <a:gd name="connsiteX10" fmla="*/ 0 w 6610865"/>
              <a:gd name="connsiteY10" fmla="*/ 1329840 h 200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10865" h="2009462">
                <a:moveTo>
                  <a:pt x="6610865" y="2009462"/>
                </a:moveTo>
                <a:cubicBezTo>
                  <a:pt x="6306065" y="2002254"/>
                  <a:pt x="6001265" y="1995046"/>
                  <a:pt x="5684108" y="1910608"/>
                </a:cubicBezTo>
                <a:cubicBezTo>
                  <a:pt x="5366951" y="1826170"/>
                  <a:pt x="4996249" y="1620224"/>
                  <a:pt x="4707925" y="1502835"/>
                </a:cubicBezTo>
                <a:cubicBezTo>
                  <a:pt x="4419601" y="1385446"/>
                  <a:pt x="3954162" y="1206273"/>
                  <a:pt x="3954162" y="1206273"/>
                </a:cubicBezTo>
                <a:cubicBezTo>
                  <a:pt x="3686432" y="1103300"/>
                  <a:pt x="3367216" y="1002386"/>
                  <a:pt x="3101546" y="884997"/>
                </a:cubicBezTo>
                <a:cubicBezTo>
                  <a:pt x="2835876" y="767608"/>
                  <a:pt x="2360141" y="501938"/>
                  <a:pt x="2360141" y="501938"/>
                </a:cubicBezTo>
                <a:cubicBezTo>
                  <a:pt x="2100649" y="366014"/>
                  <a:pt x="1762898" y="149770"/>
                  <a:pt x="1544595" y="69451"/>
                </a:cubicBezTo>
                <a:cubicBezTo>
                  <a:pt x="1326292" y="-10868"/>
                  <a:pt x="1192428" y="-12927"/>
                  <a:pt x="1050325" y="20024"/>
                </a:cubicBezTo>
                <a:cubicBezTo>
                  <a:pt x="908222" y="52975"/>
                  <a:pt x="807309" y="131235"/>
                  <a:pt x="691979" y="267159"/>
                </a:cubicBezTo>
                <a:cubicBezTo>
                  <a:pt x="576649" y="403083"/>
                  <a:pt x="473676" y="658457"/>
                  <a:pt x="358346" y="835570"/>
                </a:cubicBezTo>
                <a:cubicBezTo>
                  <a:pt x="243016" y="1012683"/>
                  <a:pt x="121508" y="1171261"/>
                  <a:pt x="0" y="1329840"/>
                </a:cubicBezTo>
              </a:path>
            </a:pathLst>
          </a:cu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B44B6925-285E-AF32-994B-372761F41040}"/>
              </a:ext>
            </a:extLst>
          </p:cNvPr>
          <p:cNvCxnSpPr/>
          <p:nvPr/>
        </p:nvCxnSpPr>
        <p:spPr>
          <a:xfrm flipV="1">
            <a:off x="4436076" y="3818238"/>
            <a:ext cx="0" cy="24713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576D1712-F825-4D89-F007-10ACDAD4BF65}"/>
              </a:ext>
            </a:extLst>
          </p:cNvPr>
          <p:cNvCxnSpPr/>
          <p:nvPr/>
        </p:nvCxnSpPr>
        <p:spPr>
          <a:xfrm flipV="1">
            <a:off x="5651157" y="4650260"/>
            <a:ext cx="0" cy="24713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 name="Freeform 1">
            <a:extLst>
              <a:ext uri="{FF2B5EF4-FFF2-40B4-BE49-F238E27FC236}">
                <a16:creationId xmlns:a16="http://schemas.microsoft.com/office/drawing/2014/main" id="{F4D75ADE-960E-64D3-8075-A4014B9A5766}"/>
              </a:ext>
            </a:extLst>
          </p:cNvPr>
          <p:cNvSpPr/>
          <p:nvPr/>
        </p:nvSpPr>
        <p:spPr>
          <a:xfrm>
            <a:off x="3233020" y="4065373"/>
            <a:ext cx="5954233" cy="563526"/>
          </a:xfrm>
          <a:custGeom>
            <a:avLst/>
            <a:gdLst>
              <a:gd name="connsiteX0" fmla="*/ 0 w 5954233"/>
              <a:gd name="connsiteY0" fmla="*/ 0 h 563526"/>
              <a:gd name="connsiteX1" fmla="*/ 1073888 w 5954233"/>
              <a:gd name="connsiteY1" fmla="*/ 350875 h 563526"/>
              <a:gd name="connsiteX2" fmla="*/ 3646968 w 5954233"/>
              <a:gd name="connsiteY2" fmla="*/ 478465 h 563526"/>
              <a:gd name="connsiteX3" fmla="*/ 5954233 w 5954233"/>
              <a:gd name="connsiteY3" fmla="*/ 563526 h 563526"/>
              <a:gd name="connsiteX4" fmla="*/ 5954233 w 5954233"/>
              <a:gd name="connsiteY4" fmla="*/ 563526 h 56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4233" h="563526">
                <a:moveTo>
                  <a:pt x="0" y="0"/>
                </a:moveTo>
                <a:cubicBezTo>
                  <a:pt x="233030" y="135565"/>
                  <a:pt x="466060" y="271131"/>
                  <a:pt x="1073888" y="350875"/>
                </a:cubicBezTo>
                <a:cubicBezTo>
                  <a:pt x="1681716" y="430619"/>
                  <a:pt x="3646968" y="478465"/>
                  <a:pt x="3646968" y="478465"/>
                </a:cubicBezTo>
                <a:lnTo>
                  <a:pt x="5954233" y="563526"/>
                </a:lnTo>
                <a:lnTo>
                  <a:pt x="5954233" y="563526"/>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06B88C5-8872-4F2C-DC97-ABEE80D9E4C0}"/>
              </a:ext>
            </a:extLst>
          </p:cNvPr>
          <p:cNvPicPr>
            <a:picLocks noChangeAspect="1"/>
          </p:cNvPicPr>
          <p:nvPr/>
        </p:nvPicPr>
        <p:blipFill>
          <a:blip r:embed="rId3">
            <a:alphaModFix amt="70000"/>
          </a:blip>
          <a:stretch>
            <a:fillRect/>
          </a:stretch>
        </p:blipFill>
        <p:spPr>
          <a:xfrm>
            <a:off x="2209800" y="3429000"/>
            <a:ext cx="7772400" cy="5615206"/>
          </a:xfrm>
          <a:prstGeom prst="rect">
            <a:avLst/>
          </a:prstGeom>
        </p:spPr>
      </p:pic>
    </p:spTree>
    <p:extLst>
      <p:ext uri="{BB962C8B-B14F-4D97-AF65-F5344CB8AC3E}">
        <p14:creationId xmlns:p14="http://schemas.microsoft.com/office/powerpoint/2010/main" val="339772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6B0C8-02CA-9F9E-9DFA-1B9FA665552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47623A0-7BEF-0D3C-07EC-3B4C69CE5965}"/>
              </a:ext>
            </a:extLst>
          </p:cNvPr>
          <p:cNvPicPr>
            <a:picLocks noChangeAspect="1"/>
          </p:cNvPicPr>
          <p:nvPr/>
        </p:nvPicPr>
        <p:blipFill>
          <a:blip r:embed="rId2"/>
          <a:stretch>
            <a:fillRect/>
          </a:stretch>
        </p:blipFill>
        <p:spPr>
          <a:xfrm>
            <a:off x="2209800" y="621397"/>
            <a:ext cx="7772400" cy="5615206"/>
          </a:xfrm>
          <a:prstGeom prst="rect">
            <a:avLst/>
          </a:prstGeom>
        </p:spPr>
      </p:pic>
      <p:cxnSp>
        <p:nvCxnSpPr>
          <p:cNvPr id="12" name="Straight Arrow Connector 11">
            <a:extLst>
              <a:ext uri="{FF2B5EF4-FFF2-40B4-BE49-F238E27FC236}">
                <a16:creationId xmlns:a16="http://schemas.microsoft.com/office/drawing/2014/main" id="{02EBDA33-2339-B657-7DC4-FC97DBF0F644}"/>
              </a:ext>
            </a:extLst>
          </p:cNvPr>
          <p:cNvCxnSpPr/>
          <p:nvPr/>
        </p:nvCxnSpPr>
        <p:spPr>
          <a:xfrm flipV="1">
            <a:off x="4436076" y="3818238"/>
            <a:ext cx="0" cy="24713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1" name="Freeform 10">
            <a:extLst>
              <a:ext uri="{FF2B5EF4-FFF2-40B4-BE49-F238E27FC236}">
                <a16:creationId xmlns:a16="http://schemas.microsoft.com/office/drawing/2014/main" id="{04F62D20-7415-7B47-A9BA-1FBC2E6F94F6}"/>
              </a:ext>
            </a:extLst>
          </p:cNvPr>
          <p:cNvSpPr/>
          <p:nvPr/>
        </p:nvSpPr>
        <p:spPr>
          <a:xfrm>
            <a:off x="3237470" y="2261286"/>
            <a:ext cx="5754904" cy="3125062"/>
          </a:xfrm>
          <a:custGeom>
            <a:avLst/>
            <a:gdLst>
              <a:gd name="connsiteX0" fmla="*/ 0 w 5754904"/>
              <a:gd name="connsiteY0" fmla="*/ 0 h 3125062"/>
              <a:gd name="connsiteX1" fmla="*/ 642552 w 5754904"/>
              <a:gd name="connsiteY1" fmla="*/ 939114 h 3125062"/>
              <a:gd name="connsiteX2" fmla="*/ 1544595 w 5754904"/>
              <a:gd name="connsiteY2" fmla="*/ 1841157 h 3125062"/>
              <a:gd name="connsiteX3" fmla="*/ 2780271 w 5754904"/>
              <a:gd name="connsiteY3" fmla="*/ 2619633 h 3125062"/>
              <a:gd name="connsiteX4" fmla="*/ 5449330 w 5754904"/>
              <a:gd name="connsiteY4" fmla="*/ 3076833 h 3125062"/>
              <a:gd name="connsiteX5" fmla="*/ 5585254 w 5754904"/>
              <a:gd name="connsiteY5" fmla="*/ 3089190 h 312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4904" h="3125062">
                <a:moveTo>
                  <a:pt x="0" y="0"/>
                </a:moveTo>
                <a:cubicBezTo>
                  <a:pt x="192560" y="316127"/>
                  <a:pt x="385120" y="632255"/>
                  <a:pt x="642552" y="939114"/>
                </a:cubicBezTo>
                <a:cubicBezTo>
                  <a:pt x="899985" y="1245974"/>
                  <a:pt x="1188309" y="1561071"/>
                  <a:pt x="1544595" y="1841157"/>
                </a:cubicBezTo>
                <a:cubicBezTo>
                  <a:pt x="1900881" y="2121243"/>
                  <a:pt x="2129482" y="2413687"/>
                  <a:pt x="2780271" y="2619633"/>
                </a:cubicBezTo>
                <a:cubicBezTo>
                  <a:pt x="3431060" y="2825579"/>
                  <a:pt x="4981833" y="2998574"/>
                  <a:pt x="5449330" y="3076833"/>
                </a:cubicBezTo>
                <a:cubicBezTo>
                  <a:pt x="5916827" y="3155092"/>
                  <a:pt x="5751040" y="3122141"/>
                  <a:pt x="5585254" y="308919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1C6081E3-FFA7-316F-3871-F6B48157FFC1}"/>
              </a:ext>
            </a:extLst>
          </p:cNvPr>
          <p:cNvSpPr/>
          <p:nvPr/>
        </p:nvSpPr>
        <p:spPr>
          <a:xfrm>
            <a:off x="3496962" y="2916195"/>
            <a:ext cx="5412260" cy="2463269"/>
          </a:xfrm>
          <a:custGeom>
            <a:avLst/>
            <a:gdLst>
              <a:gd name="connsiteX0" fmla="*/ 0 w 5412260"/>
              <a:gd name="connsiteY0" fmla="*/ 2823537 h 4322979"/>
              <a:gd name="connsiteX1" fmla="*/ 210065 w 5412260"/>
              <a:gd name="connsiteY1" fmla="*/ 2156272 h 4322979"/>
              <a:gd name="connsiteX2" fmla="*/ 432487 w 5412260"/>
              <a:gd name="connsiteY2" fmla="*/ 1007093 h 4322979"/>
              <a:gd name="connsiteX3" fmla="*/ 766119 w 5412260"/>
              <a:gd name="connsiteY3" fmla="*/ 216261 h 4322979"/>
              <a:gd name="connsiteX4" fmla="*/ 1075038 w 5412260"/>
              <a:gd name="connsiteY4" fmla="*/ 6196 h 4322979"/>
              <a:gd name="connsiteX5" fmla="*/ 1556952 w 5412260"/>
              <a:gd name="connsiteY5" fmla="*/ 389256 h 4322979"/>
              <a:gd name="connsiteX6" fmla="*/ 2063579 w 5412260"/>
              <a:gd name="connsiteY6" fmla="*/ 1340726 h 4322979"/>
              <a:gd name="connsiteX7" fmla="*/ 2706130 w 5412260"/>
              <a:gd name="connsiteY7" fmla="*/ 2378693 h 4322979"/>
              <a:gd name="connsiteX8" fmla="*/ 4053016 w 5412260"/>
              <a:gd name="connsiteY8" fmla="*/ 3478445 h 4322979"/>
              <a:gd name="connsiteX9" fmla="*/ 5128054 w 5412260"/>
              <a:gd name="connsiteY9" fmla="*/ 4232207 h 4322979"/>
              <a:gd name="connsiteX10" fmla="*/ 5412260 w 5412260"/>
              <a:gd name="connsiteY10" fmla="*/ 4281634 h 432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12260" h="4322979">
                <a:moveTo>
                  <a:pt x="0" y="2823537"/>
                </a:moveTo>
                <a:cubicBezTo>
                  <a:pt x="68992" y="2641275"/>
                  <a:pt x="137984" y="2459013"/>
                  <a:pt x="210065" y="2156272"/>
                </a:cubicBezTo>
                <a:cubicBezTo>
                  <a:pt x="282146" y="1853531"/>
                  <a:pt x="339811" y="1330428"/>
                  <a:pt x="432487" y="1007093"/>
                </a:cubicBezTo>
                <a:cubicBezTo>
                  <a:pt x="525163" y="683758"/>
                  <a:pt x="659027" y="383077"/>
                  <a:pt x="766119" y="216261"/>
                </a:cubicBezTo>
                <a:cubicBezTo>
                  <a:pt x="873211" y="49445"/>
                  <a:pt x="943233" y="-22636"/>
                  <a:pt x="1075038" y="6196"/>
                </a:cubicBezTo>
                <a:cubicBezTo>
                  <a:pt x="1206843" y="35028"/>
                  <a:pt x="1392195" y="166834"/>
                  <a:pt x="1556952" y="389256"/>
                </a:cubicBezTo>
                <a:cubicBezTo>
                  <a:pt x="1721709" y="611678"/>
                  <a:pt x="1872049" y="1009153"/>
                  <a:pt x="2063579" y="1340726"/>
                </a:cubicBezTo>
                <a:cubicBezTo>
                  <a:pt x="2255109" y="1672299"/>
                  <a:pt x="2374557" y="2022407"/>
                  <a:pt x="2706130" y="2378693"/>
                </a:cubicBezTo>
                <a:cubicBezTo>
                  <a:pt x="3037703" y="2734979"/>
                  <a:pt x="3649362" y="3169526"/>
                  <a:pt x="4053016" y="3478445"/>
                </a:cubicBezTo>
                <a:cubicBezTo>
                  <a:pt x="4456670" y="3787364"/>
                  <a:pt x="4901514" y="4098342"/>
                  <a:pt x="5128054" y="4232207"/>
                </a:cubicBezTo>
                <a:cubicBezTo>
                  <a:pt x="5354594" y="4366072"/>
                  <a:pt x="5383427" y="4323853"/>
                  <a:pt x="5412260" y="4281634"/>
                </a:cubicBezTo>
              </a:path>
            </a:pathLst>
          </a:custGeom>
          <a:no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4262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1D6CB-4001-1155-D44F-D316FEAA4E6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3E96BF3-CC47-8048-078E-A6AFE9200048}"/>
              </a:ext>
            </a:extLst>
          </p:cNvPr>
          <p:cNvPicPr>
            <a:picLocks noChangeAspect="1"/>
          </p:cNvPicPr>
          <p:nvPr/>
        </p:nvPicPr>
        <p:blipFill>
          <a:blip r:embed="rId2"/>
          <a:stretch>
            <a:fillRect/>
          </a:stretch>
        </p:blipFill>
        <p:spPr>
          <a:xfrm>
            <a:off x="2209800" y="621397"/>
            <a:ext cx="7772400" cy="5615206"/>
          </a:xfrm>
          <a:prstGeom prst="rect">
            <a:avLst/>
          </a:prstGeom>
        </p:spPr>
      </p:pic>
      <p:cxnSp>
        <p:nvCxnSpPr>
          <p:cNvPr id="12" name="Straight Arrow Connector 11">
            <a:extLst>
              <a:ext uri="{FF2B5EF4-FFF2-40B4-BE49-F238E27FC236}">
                <a16:creationId xmlns:a16="http://schemas.microsoft.com/office/drawing/2014/main" id="{8127A22B-8524-BAF9-C52F-4FC69947F0A1}"/>
              </a:ext>
            </a:extLst>
          </p:cNvPr>
          <p:cNvCxnSpPr/>
          <p:nvPr/>
        </p:nvCxnSpPr>
        <p:spPr>
          <a:xfrm flipV="1">
            <a:off x="4436076" y="3818238"/>
            <a:ext cx="0" cy="24713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94982BB6-3B99-3002-11B9-3AE63891C3EC}"/>
              </a:ext>
            </a:extLst>
          </p:cNvPr>
          <p:cNvCxnSpPr/>
          <p:nvPr/>
        </p:nvCxnSpPr>
        <p:spPr>
          <a:xfrm flipV="1">
            <a:off x="5651157" y="4650260"/>
            <a:ext cx="0" cy="24713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 name="Freeform 1">
            <a:extLst>
              <a:ext uri="{FF2B5EF4-FFF2-40B4-BE49-F238E27FC236}">
                <a16:creationId xmlns:a16="http://schemas.microsoft.com/office/drawing/2014/main" id="{AA4FF7ED-E187-FC3D-BBD6-32056C62EE3D}"/>
              </a:ext>
            </a:extLst>
          </p:cNvPr>
          <p:cNvSpPr/>
          <p:nvPr/>
        </p:nvSpPr>
        <p:spPr>
          <a:xfrm>
            <a:off x="3231291" y="3941805"/>
            <a:ext cx="3255997" cy="878439"/>
          </a:xfrm>
          <a:custGeom>
            <a:avLst/>
            <a:gdLst>
              <a:gd name="connsiteX0" fmla="*/ 0 w 3027405"/>
              <a:gd name="connsiteY0" fmla="*/ 3588289 h 3588289"/>
              <a:gd name="connsiteX1" fmla="*/ 234778 w 3027405"/>
              <a:gd name="connsiteY1" fmla="*/ 3007521 h 3588289"/>
              <a:gd name="connsiteX2" fmla="*/ 444843 w 3027405"/>
              <a:gd name="connsiteY2" fmla="*/ 2451467 h 3588289"/>
              <a:gd name="connsiteX3" fmla="*/ 704335 w 3027405"/>
              <a:gd name="connsiteY3" fmla="*/ 894516 h 3588289"/>
              <a:gd name="connsiteX4" fmla="*/ 1050324 w 3027405"/>
              <a:gd name="connsiteY4" fmla="*/ 103683 h 3588289"/>
              <a:gd name="connsiteX5" fmla="*/ 1260389 w 3027405"/>
              <a:gd name="connsiteY5" fmla="*/ 17186 h 3588289"/>
              <a:gd name="connsiteX6" fmla="*/ 1643449 w 3027405"/>
              <a:gd name="connsiteY6" fmla="*/ 177824 h 3588289"/>
              <a:gd name="connsiteX7" fmla="*/ 2038865 w 3027405"/>
              <a:gd name="connsiteY7" fmla="*/ 709164 h 3588289"/>
              <a:gd name="connsiteX8" fmla="*/ 2582562 w 3027405"/>
              <a:gd name="connsiteY8" fmla="*/ 1771845 h 3588289"/>
              <a:gd name="connsiteX9" fmla="*/ 3027405 w 3027405"/>
              <a:gd name="connsiteY9" fmla="*/ 2364970 h 3588289"/>
              <a:gd name="connsiteX10" fmla="*/ 3027405 w 3027405"/>
              <a:gd name="connsiteY10" fmla="*/ 2364970 h 358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7405" h="3588289">
                <a:moveTo>
                  <a:pt x="0" y="3588289"/>
                </a:moveTo>
                <a:cubicBezTo>
                  <a:pt x="80319" y="3392640"/>
                  <a:pt x="160638" y="3196991"/>
                  <a:pt x="234778" y="3007521"/>
                </a:cubicBezTo>
                <a:cubicBezTo>
                  <a:pt x="308918" y="2818051"/>
                  <a:pt x="366584" y="2803634"/>
                  <a:pt x="444843" y="2451467"/>
                </a:cubicBezTo>
                <a:cubicBezTo>
                  <a:pt x="523103" y="2099299"/>
                  <a:pt x="603422" y="1285813"/>
                  <a:pt x="704335" y="894516"/>
                </a:cubicBezTo>
                <a:cubicBezTo>
                  <a:pt x="805248" y="503219"/>
                  <a:pt x="957648" y="249905"/>
                  <a:pt x="1050324" y="103683"/>
                </a:cubicBezTo>
                <a:cubicBezTo>
                  <a:pt x="1143000" y="-42539"/>
                  <a:pt x="1161535" y="4829"/>
                  <a:pt x="1260389" y="17186"/>
                </a:cubicBezTo>
                <a:cubicBezTo>
                  <a:pt x="1359243" y="29543"/>
                  <a:pt x="1513703" y="62494"/>
                  <a:pt x="1643449" y="177824"/>
                </a:cubicBezTo>
                <a:cubicBezTo>
                  <a:pt x="1773195" y="293154"/>
                  <a:pt x="1882346" y="443494"/>
                  <a:pt x="2038865" y="709164"/>
                </a:cubicBezTo>
                <a:cubicBezTo>
                  <a:pt x="2195384" y="974834"/>
                  <a:pt x="2417805" y="1495877"/>
                  <a:pt x="2582562" y="1771845"/>
                </a:cubicBezTo>
                <a:cubicBezTo>
                  <a:pt x="2747319" y="2047813"/>
                  <a:pt x="3027405" y="2364970"/>
                  <a:pt x="3027405" y="2364970"/>
                </a:cubicBezTo>
                <a:lnTo>
                  <a:pt x="3027405" y="2364970"/>
                </a:lnTo>
              </a:path>
            </a:pathLst>
          </a:custGeom>
          <a:noFill/>
          <a:ln>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Freeform 2">
            <a:extLst>
              <a:ext uri="{FF2B5EF4-FFF2-40B4-BE49-F238E27FC236}">
                <a16:creationId xmlns:a16="http://schemas.microsoft.com/office/drawing/2014/main" id="{E9C22FF9-8277-0E70-B1E4-3568AC4C1D10}"/>
              </a:ext>
            </a:extLst>
          </p:cNvPr>
          <p:cNvSpPr/>
          <p:nvPr/>
        </p:nvSpPr>
        <p:spPr>
          <a:xfrm>
            <a:off x="3274541" y="1544595"/>
            <a:ext cx="3027405" cy="2644368"/>
          </a:xfrm>
          <a:custGeom>
            <a:avLst/>
            <a:gdLst>
              <a:gd name="connsiteX0" fmla="*/ 0 w 3027405"/>
              <a:gd name="connsiteY0" fmla="*/ 0 h 2644368"/>
              <a:gd name="connsiteX1" fmla="*/ 568410 w 3027405"/>
              <a:gd name="connsiteY1" fmla="*/ 580767 h 2644368"/>
              <a:gd name="connsiteX2" fmla="*/ 1507524 w 3027405"/>
              <a:gd name="connsiteY2" fmla="*/ 1495167 h 2644368"/>
              <a:gd name="connsiteX3" fmla="*/ 2545491 w 3027405"/>
              <a:gd name="connsiteY3" fmla="*/ 2458994 h 2644368"/>
              <a:gd name="connsiteX4" fmla="*/ 3027405 w 3027405"/>
              <a:gd name="connsiteY4" fmla="*/ 2644346 h 2644368"/>
              <a:gd name="connsiteX5" fmla="*/ 3027405 w 3027405"/>
              <a:gd name="connsiteY5" fmla="*/ 2644346 h 2644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7405" h="2644368">
                <a:moveTo>
                  <a:pt x="0" y="0"/>
                </a:moveTo>
                <a:cubicBezTo>
                  <a:pt x="158578" y="165786"/>
                  <a:pt x="317156" y="331573"/>
                  <a:pt x="568410" y="580767"/>
                </a:cubicBezTo>
                <a:cubicBezTo>
                  <a:pt x="819664" y="829961"/>
                  <a:pt x="1178011" y="1182129"/>
                  <a:pt x="1507524" y="1495167"/>
                </a:cubicBezTo>
                <a:cubicBezTo>
                  <a:pt x="1837037" y="1808205"/>
                  <a:pt x="2292178" y="2267464"/>
                  <a:pt x="2545491" y="2458994"/>
                </a:cubicBezTo>
                <a:cubicBezTo>
                  <a:pt x="2798805" y="2650524"/>
                  <a:pt x="3027405" y="2644346"/>
                  <a:pt x="3027405" y="2644346"/>
                </a:cubicBezTo>
                <a:lnTo>
                  <a:pt x="3027405" y="2644346"/>
                </a:lnTo>
              </a:path>
            </a:pathLst>
          </a:cu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B37B7B1E-140D-5418-4BBD-085905FA97F4}"/>
              </a:ext>
            </a:extLst>
          </p:cNvPr>
          <p:cNvSpPr/>
          <p:nvPr/>
        </p:nvSpPr>
        <p:spPr>
          <a:xfrm>
            <a:off x="3262184" y="1890584"/>
            <a:ext cx="2966096" cy="2583671"/>
          </a:xfrm>
          <a:custGeom>
            <a:avLst/>
            <a:gdLst>
              <a:gd name="connsiteX0" fmla="*/ 0 w 2966096"/>
              <a:gd name="connsiteY0" fmla="*/ 0 h 2583671"/>
              <a:gd name="connsiteX1" fmla="*/ 976184 w 2966096"/>
              <a:gd name="connsiteY1" fmla="*/ 1062681 h 2583671"/>
              <a:gd name="connsiteX2" fmla="*/ 2051221 w 2966096"/>
              <a:gd name="connsiteY2" fmla="*/ 2026508 h 2583671"/>
              <a:gd name="connsiteX3" fmla="*/ 2817340 w 2966096"/>
              <a:gd name="connsiteY3" fmla="*/ 2496065 h 2583671"/>
              <a:gd name="connsiteX4" fmla="*/ 2965621 w 2966096"/>
              <a:gd name="connsiteY4" fmla="*/ 2582562 h 2583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6096" h="2583671">
                <a:moveTo>
                  <a:pt x="0" y="0"/>
                </a:moveTo>
                <a:cubicBezTo>
                  <a:pt x="317157" y="362465"/>
                  <a:pt x="634314" y="724930"/>
                  <a:pt x="976184" y="1062681"/>
                </a:cubicBezTo>
                <a:cubicBezTo>
                  <a:pt x="1318054" y="1400432"/>
                  <a:pt x="1744362" y="1787611"/>
                  <a:pt x="2051221" y="2026508"/>
                </a:cubicBezTo>
                <a:cubicBezTo>
                  <a:pt x="2358080" y="2265405"/>
                  <a:pt x="2664940" y="2403389"/>
                  <a:pt x="2817340" y="2496065"/>
                </a:cubicBezTo>
                <a:cubicBezTo>
                  <a:pt x="2969740" y="2588741"/>
                  <a:pt x="2967680" y="2585651"/>
                  <a:pt x="2965621" y="2582562"/>
                </a:cubicBez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CFA515AF-3D11-935F-7196-0F80DE43C05A}"/>
              </a:ext>
            </a:extLst>
          </p:cNvPr>
          <p:cNvSpPr/>
          <p:nvPr/>
        </p:nvSpPr>
        <p:spPr>
          <a:xfrm>
            <a:off x="3237470" y="2248930"/>
            <a:ext cx="3052119" cy="2619632"/>
          </a:xfrm>
          <a:custGeom>
            <a:avLst/>
            <a:gdLst>
              <a:gd name="connsiteX0" fmla="*/ 0 w 3052119"/>
              <a:gd name="connsiteY0" fmla="*/ 0 h 2619632"/>
              <a:gd name="connsiteX1" fmla="*/ 753762 w 3052119"/>
              <a:gd name="connsiteY1" fmla="*/ 1087394 h 2619632"/>
              <a:gd name="connsiteX2" fmla="*/ 1631092 w 3052119"/>
              <a:gd name="connsiteY2" fmla="*/ 1915297 h 2619632"/>
              <a:gd name="connsiteX3" fmla="*/ 2533135 w 3052119"/>
              <a:gd name="connsiteY3" fmla="*/ 2496065 h 2619632"/>
              <a:gd name="connsiteX4" fmla="*/ 3052119 w 3052119"/>
              <a:gd name="connsiteY4" fmla="*/ 2619632 h 2619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19" h="2619632">
                <a:moveTo>
                  <a:pt x="0" y="0"/>
                </a:moveTo>
                <a:cubicBezTo>
                  <a:pt x="240956" y="384089"/>
                  <a:pt x="481913" y="768178"/>
                  <a:pt x="753762" y="1087394"/>
                </a:cubicBezTo>
                <a:cubicBezTo>
                  <a:pt x="1025611" y="1406610"/>
                  <a:pt x="1334530" y="1680519"/>
                  <a:pt x="1631092" y="1915297"/>
                </a:cubicBezTo>
                <a:cubicBezTo>
                  <a:pt x="1927654" y="2150075"/>
                  <a:pt x="2296297" y="2378676"/>
                  <a:pt x="2533135" y="2496065"/>
                </a:cubicBezTo>
                <a:cubicBezTo>
                  <a:pt x="2769973" y="2613454"/>
                  <a:pt x="2911046" y="2616543"/>
                  <a:pt x="3052119" y="2619632"/>
                </a:cubicBezTo>
              </a:path>
            </a:pathLst>
          </a:custGeom>
          <a:noFill/>
          <a:ln>
            <a:solidFill>
              <a:srgbClr val="FF4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1F2FF5BB-883F-B968-0049-3683B6AA6F9E}"/>
              </a:ext>
            </a:extLst>
          </p:cNvPr>
          <p:cNvSpPr/>
          <p:nvPr/>
        </p:nvSpPr>
        <p:spPr>
          <a:xfrm>
            <a:off x="3237470" y="1964724"/>
            <a:ext cx="3015049" cy="2520779"/>
          </a:xfrm>
          <a:custGeom>
            <a:avLst/>
            <a:gdLst>
              <a:gd name="connsiteX0" fmla="*/ 0 w 3015049"/>
              <a:gd name="connsiteY0" fmla="*/ 0 h 2520779"/>
              <a:gd name="connsiteX1" fmla="*/ 963827 w 3015049"/>
              <a:gd name="connsiteY1" fmla="*/ 1087395 h 2520779"/>
              <a:gd name="connsiteX2" fmla="*/ 2026508 w 3015049"/>
              <a:gd name="connsiteY2" fmla="*/ 2038865 h 2520779"/>
              <a:gd name="connsiteX3" fmla="*/ 3015049 w 3015049"/>
              <a:gd name="connsiteY3" fmla="*/ 2520779 h 2520779"/>
            </a:gdLst>
            <a:ahLst/>
            <a:cxnLst>
              <a:cxn ang="0">
                <a:pos x="connsiteX0" y="connsiteY0"/>
              </a:cxn>
              <a:cxn ang="0">
                <a:pos x="connsiteX1" y="connsiteY1"/>
              </a:cxn>
              <a:cxn ang="0">
                <a:pos x="connsiteX2" y="connsiteY2"/>
              </a:cxn>
              <a:cxn ang="0">
                <a:pos x="connsiteX3" y="connsiteY3"/>
              </a:cxn>
            </a:cxnLst>
            <a:rect l="l" t="t" r="r" b="b"/>
            <a:pathLst>
              <a:path w="3015049" h="2520779">
                <a:moveTo>
                  <a:pt x="0" y="0"/>
                </a:moveTo>
                <a:cubicBezTo>
                  <a:pt x="313038" y="373792"/>
                  <a:pt x="626076" y="747584"/>
                  <a:pt x="963827" y="1087395"/>
                </a:cubicBezTo>
                <a:cubicBezTo>
                  <a:pt x="1301578" y="1427206"/>
                  <a:pt x="1684638" y="1799968"/>
                  <a:pt x="2026508" y="2038865"/>
                </a:cubicBezTo>
                <a:cubicBezTo>
                  <a:pt x="2368378" y="2277762"/>
                  <a:pt x="2691713" y="2399270"/>
                  <a:pt x="3015049" y="2520779"/>
                </a:cubicBezTo>
              </a:path>
            </a:pathLst>
          </a:cu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11C8E1C-E6C7-81A7-2527-AE2108439932}"/>
              </a:ext>
            </a:extLst>
          </p:cNvPr>
          <p:cNvSpPr/>
          <p:nvPr/>
        </p:nvSpPr>
        <p:spPr>
          <a:xfrm>
            <a:off x="3237470" y="2261286"/>
            <a:ext cx="5754904" cy="3125062"/>
          </a:xfrm>
          <a:custGeom>
            <a:avLst/>
            <a:gdLst>
              <a:gd name="connsiteX0" fmla="*/ 0 w 5754904"/>
              <a:gd name="connsiteY0" fmla="*/ 0 h 3125062"/>
              <a:gd name="connsiteX1" fmla="*/ 642552 w 5754904"/>
              <a:gd name="connsiteY1" fmla="*/ 939114 h 3125062"/>
              <a:gd name="connsiteX2" fmla="*/ 1544595 w 5754904"/>
              <a:gd name="connsiteY2" fmla="*/ 1841157 h 3125062"/>
              <a:gd name="connsiteX3" fmla="*/ 2780271 w 5754904"/>
              <a:gd name="connsiteY3" fmla="*/ 2619633 h 3125062"/>
              <a:gd name="connsiteX4" fmla="*/ 5449330 w 5754904"/>
              <a:gd name="connsiteY4" fmla="*/ 3076833 h 3125062"/>
              <a:gd name="connsiteX5" fmla="*/ 5585254 w 5754904"/>
              <a:gd name="connsiteY5" fmla="*/ 3089190 h 312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4904" h="3125062">
                <a:moveTo>
                  <a:pt x="0" y="0"/>
                </a:moveTo>
                <a:cubicBezTo>
                  <a:pt x="192560" y="316127"/>
                  <a:pt x="385120" y="632255"/>
                  <a:pt x="642552" y="939114"/>
                </a:cubicBezTo>
                <a:cubicBezTo>
                  <a:pt x="899985" y="1245974"/>
                  <a:pt x="1188309" y="1561071"/>
                  <a:pt x="1544595" y="1841157"/>
                </a:cubicBezTo>
                <a:cubicBezTo>
                  <a:pt x="1900881" y="2121243"/>
                  <a:pt x="2129482" y="2413687"/>
                  <a:pt x="2780271" y="2619633"/>
                </a:cubicBezTo>
                <a:cubicBezTo>
                  <a:pt x="3431060" y="2825579"/>
                  <a:pt x="4981833" y="2998574"/>
                  <a:pt x="5449330" y="3076833"/>
                </a:cubicBezTo>
                <a:cubicBezTo>
                  <a:pt x="5916827" y="3155092"/>
                  <a:pt x="5751040" y="3122141"/>
                  <a:pt x="5585254" y="308919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5632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CAB2B-D1A1-E3F5-5ED5-61BE1595E62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F926CC8-46F9-35CC-3719-17BF528DF377}"/>
              </a:ext>
            </a:extLst>
          </p:cNvPr>
          <p:cNvPicPr>
            <a:picLocks noChangeAspect="1"/>
          </p:cNvPicPr>
          <p:nvPr/>
        </p:nvPicPr>
        <p:blipFill>
          <a:blip r:embed="rId2"/>
          <a:stretch>
            <a:fillRect/>
          </a:stretch>
        </p:blipFill>
        <p:spPr>
          <a:xfrm>
            <a:off x="2209800" y="621397"/>
            <a:ext cx="7772400" cy="5615206"/>
          </a:xfrm>
          <a:prstGeom prst="rect">
            <a:avLst/>
          </a:prstGeom>
        </p:spPr>
      </p:pic>
      <p:sp>
        <p:nvSpPr>
          <p:cNvPr id="16" name="Freeform 15">
            <a:extLst>
              <a:ext uri="{FF2B5EF4-FFF2-40B4-BE49-F238E27FC236}">
                <a16:creationId xmlns:a16="http://schemas.microsoft.com/office/drawing/2014/main" id="{125B9D60-076F-970B-88D4-3B6FAF01D6B2}"/>
              </a:ext>
            </a:extLst>
          </p:cNvPr>
          <p:cNvSpPr/>
          <p:nvPr/>
        </p:nvSpPr>
        <p:spPr>
          <a:xfrm>
            <a:off x="3237471" y="3212818"/>
            <a:ext cx="3052119" cy="1618735"/>
          </a:xfrm>
          <a:custGeom>
            <a:avLst/>
            <a:gdLst>
              <a:gd name="connsiteX0" fmla="*/ 0 w 3052119"/>
              <a:gd name="connsiteY0" fmla="*/ 0 h 1618735"/>
              <a:gd name="connsiteX1" fmla="*/ 667265 w 3052119"/>
              <a:gd name="connsiteY1" fmla="*/ 395416 h 1618735"/>
              <a:gd name="connsiteX2" fmla="*/ 1433384 w 3052119"/>
              <a:gd name="connsiteY2" fmla="*/ 864973 h 1618735"/>
              <a:gd name="connsiteX3" fmla="*/ 1989438 w 3052119"/>
              <a:gd name="connsiteY3" fmla="*/ 1235675 h 1618735"/>
              <a:gd name="connsiteX4" fmla="*/ 2496065 w 3052119"/>
              <a:gd name="connsiteY4" fmla="*/ 1396313 h 1618735"/>
              <a:gd name="connsiteX5" fmla="*/ 3052119 w 3052119"/>
              <a:gd name="connsiteY5" fmla="*/ 1618735 h 1618735"/>
              <a:gd name="connsiteX6" fmla="*/ 3052119 w 3052119"/>
              <a:gd name="connsiteY6" fmla="*/ 1618735 h 161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52119" h="1618735">
                <a:moveTo>
                  <a:pt x="0" y="0"/>
                </a:moveTo>
                <a:lnTo>
                  <a:pt x="667265" y="395416"/>
                </a:lnTo>
                <a:lnTo>
                  <a:pt x="1433384" y="864973"/>
                </a:lnTo>
                <a:cubicBezTo>
                  <a:pt x="1653746" y="1005016"/>
                  <a:pt x="1812325" y="1147118"/>
                  <a:pt x="1989438" y="1235675"/>
                </a:cubicBezTo>
                <a:cubicBezTo>
                  <a:pt x="2166551" y="1324232"/>
                  <a:pt x="2318951" y="1332470"/>
                  <a:pt x="2496065" y="1396313"/>
                </a:cubicBezTo>
                <a:cubicBezTo>
                  <a:pt x="2673179" y="1460156"/>
                  <a:pt x="3052119" y="1618735"/>
                  <a:pt x="3052119" y="1618735"/>
                </a:cubicBezTo>
                <a:lnTo>
                  <a:pt x="3052119" y="1618735"/>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a:extLst>
              <a:ext uri="{FF2B5EF4-FFF2-40B4-BE49-F238E27FC236}">
                <a16:creationId xmlns:a16="http://schemas.microsoft.com/office/drawing/2014/main" id="{E76DBD3A-1570-2CCE-9CC3-7D9873BDEDD4}"/>
              </a:ext>
            </a:extLst>
          </p:cNvPr>
          <p:cNvSpPr/>
          <p:nvPr/>
        </p:nvSpPr>
        <p:spPr>
          <a:xfrm>
            <a:off x="3237471" y="2730843"/>
            <a:ext cx="5993027" cy="2409628"/>
          </a:xfrm>
          <a:custGeom>
            <a:avLst/>
            <a:gdLst>
              <a:gd name="connsiteX0" fmla="*/ 5993027 w 5993027"/>
              <a:gd name="connsiteY0" fmla="*/ 3687264 h 3687264"/>
              <a:gd name="connsiteX1" fmla="*/ 4831492 w 5993027"/>
              <a:gd name="connsiteY1" fmla="*/ 3501912 h 3687264"/>
              <a:gd name="connsiteX2" fmla="*/ 3707027 w 5993027"/>
              <a:gd name="connsiteY2" fmla="*/ 2995285 h 3687264"/>
              <a:gd name="connsiteX3" fmla="*/ 3225113 w 5993027"/>
              <a:gd name="connsiteY3" fmla="*/ 2674010 h 3687264"/>
              <a:gd name="connsiteX4" fmla="*/ 2483708 w 5993027"/>
              <a:gd name="connsiteY4" fmla="*/ 1759610 h 3687264"/>
              <a:gd name="connsiteX5" fmla="*/ 1977081 w 5993027"/>
              <a:gd name="connsiteY5" fmla="*/ 968777 h 3687264"/>
              <a:gd name="connsiteX6" fmla="*/ 1507524 w 5993027"/>
              <a:gd name="connsiteY6" fmla="*/ 289156 h 3687264"/>
              <a:gd name="connsiteX7" fmla="*/ 1037967 w 5993027"/>
              <a:gd name="connsiteY7" fmla="*/ 29664 h 3687264"/>
              <a:gd name="connsiteX8" fmla="*/ 803189 w 5993027"/>
              <a:gd name="connsiteY8" fmla="*/ 66734 h 3687264"/>
              <a:gd name="connsiteX9" fmla="*/ 469557 w 5993027"/>
              <a:gd name="connsiteY9" fmla="*/ 573361 h 3687264"/>
              <a:gd name="connsiteX10" fmla="*/ 284205 w 5993027"/>
              <a:gd name="connsiteY10" fmla="*/ 1339480 h 3687264"/>
              <a:gd name="connsiteX11" fmla="*/ 74140 w 5993027"/>
              <a:gd name="connsiteY11" fmla="*/ 2031458 h 3687264"/>
              <a:gd name="connsiteX12" fmla="*/ 0 w 5993027"/>
              <a:gd name="connsiteY12" fmla="*/ 2216810 h 368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93027" h="3687264">
                <a:moveTo>
                  <a:pt x="5993027" y="3687264"/>
                </a:moveTo>
                <a:cubicBezTo>
                  <a:pt x="5602759" y="3652253"/>
                  <a:pt x="5212492" y="3617242"/>
                  <a:pt x="4831492" y="3501912"/>
                </a:cubicBezTo>
                <a:cubicBezTo>
                  <a:pt x="4450492" y="3386582"/>
                  <a:pt x="3974757" y="3133269"/>
                  <a:pt x="3707027" y="2995285"/>
                </a:cubicBezTo>
                <a:cubicBezTo>
                  <a:pt x="3439297" y="2857301"/>
                  <a:pt x="3428999" y="2879956"/>
                  <a:pt x="3225113" y="2674010"/>
                </a:cubicBezTo>
                <a:cubicBezTo>
                  <a:pt x="3021227" y="2468064"/>
                  <a:pt x="2691713" y="2043815"/>
                  <a:pt x="2483708" y="1759610"/>
                </a:cubicBezTo>
                <a:cubicBezTo>
                  <a:pt x="2275703" y="1475405"/>
                  <a:pt x="2139778" y="1213853"/>
                  <a:pt x="1977081" y="968777"/>
                </a:cubicBezTo>
                <a:cubicBezTo>
                  <a:pt x="1814384" y="723701"/>
                  <a:pt x="1664043" y="445675"/>
                  <a:pt x="1507524" y="289156"/>
                </a:cubicBezTo>
                <a:cubicBezTo>
                  <a:pt x="1351005" y="132637"/>
                  <a:pt x="1155356" y="66734"/>
                  <a:pt x="1037967" y="29664"/>
                </a:cubicBezTo>
                <a:cubicBezTo>
                  <a:pt x="920578" y="-7406"/>
                  <a:pt x="897924" y="-23882"/>
                  <a:pt x="803189" y="66734"/>
                </a:cubicBezTo>
                <a:cubicBezTo>
                  <a:pt x="708454" y="157350"/>
                  <a:pt x="556054" y="361237"/>
                  <a:pt x="469557" y="573361"/>
                </a:cubicBezTo>
                <a:cubicBezTo>
                  <a:pt x="383060" y="785485"/>
                  <a:pt x="350108" y="1096464"/>
                  <a:pt x="284205" y="1339480"/>
                </a:cubicBezTo>
                <a:cubicBezTo>
                  <a:pt x="218302" y="1582496"/>
                  <a:pt x="121507" y="1885236"/>
                  <a:pt x="74140" y="2031458"/>
                </a:cubicBezTo>
                <a:cubicBezTo>
                  <a:pt x="26773" y="2177680"/>
                  <a:pt x="13386" y="2197245"/>
                  <a:pt x="0" y="2216810"/>
                </a:cubicBezTo>
              </a:path>
            </a:pathLst>
          </a:cu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4699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of different colors&#10;&#10;AI-generated content may be incorrect.">
            <a:extLst>
              <a:ext uri="{FF2B5EF4-FFF2-40B4-BE49-F238E27FC236}">
                <a16:creationId xmlns:a16="http://schemas.microsoft.com/office/drawing/2014/main" id="{FCBE08E4-5D68-5116-CEDF-1B0CC3B0152C}"/>
              </a:ext>
            </a:extLst>
          </p:cNvPr>
          <p:cNvPicPr>
            <a:picLocks noChangeAspect="1"/>
          </p:cNvPicPr>
          <p:nvPr/>
        </p:nvPicPr>
        <p:blipFill>
          <a:blip r:embed="rId3"/>
          <a:srcRect l="16729" t="11024" r="49269" b="9507"/>
          <a:stretch/>
        </p:blipFill>
        <p:spPr>
          <a:xfrm>
            <a:off x="1421518" y="1486528"/>
            <a:ext cx="3389870" cy="5371472"/>
          </a:xfrm>
          <a:prstGeom prst="rect">
            <a:avLst/>
          </a:prstGeom>
        </p:spPr>
      </p:pic>
      <p:sp>
        <p:nvSpPr>
          <p:cNvPr id="9" name="TextBox 8">
            <a:extLst>
              <a:ext uri="{FF2B5EF4-FFF2-40B4-BE49-F238E27FC236}">
                <a16:creationId xmlns:a16="http://schemas.microsoft.com/office/drawing/2014/main" id="{B27EC1CF-CA11-8622-3083-B90DEC489465}"/>
              </a:ext>
            </a:extLst>
          </p:cNvPr>
          <p:cNvSpPr txBox="1"/>
          <p:nvPr/>
        </p:nvSpPr>
        <p:spPr>
          <a:xfrm>
            <a:off x="6096000" y="122988"/>
            <a:ext cx="5684110" cy="1169551"/>
          </a:xfrm>
          <a:prstGeom prst="rect">
            <a:avLst/>
          </a:prstGeom>
          <a:noFill/>
        </p:spPr>
        <p:txBody>
          <a:bodyPr wrap="square">
            <a:spAutoFit/>
          </a:bodyPr>
          <a:lstStyle/>
          <a:p>
            <a:r>
              <a:rPr lang="en-US" sz="1400" dirty="0">
                <a:solidFill>
                  <a:srgbClr val="141413"/>
                </a:solidFill>
                <a:effectLst/>
                <a:latin typeface="Optima" panose="02000503060000020004" pitchFamily="2" charset="0"/>
              </a:rPr>
              <a:t>Normalized single-photon excited spectral signals </a:t>
            </a:r>
          </a:p>
          <a:p>
            <a:r>
              <a:rPr lang="en-US" sz="1400" dirty="0">
                <a:solidFill>
                  <a:srgbClr val="141413"/>
                </a:solidFill>
                <a:effectLst/>
                <a:latin typeface="Optima" panose="02000503060000020004" pitchFamily="2" charset="0"/>
              </a:rPr>
              <a:t>a,  </a:t>
            </a:r>
            <a:r>
              <a:rPr lang="en-US" sz="1400" b="1" dirty="0">
                <a:solidFill>
                  <a:srgbClr val="141413"/>
                </a:solidFill>
                <a:effectLst/>
                <a:latin typeface="Optima" panose="02000503060000020004" pitchFamily="2" charset="0"/>
              </a:rPr>
              <a:t>NADH peak at 460 nm and </a:t>
            </a:r>
          </a:p>
          <a:p>
            <a:r>
              <a:rPr lang="en-US" sz="1400" b="1" dirty="0">
                <a:solidFill>
                  <a:srgbClr val="141413"/>
                </a:solidFill>
                <a:effectLst/>
                <a:latin typeface="Optima" panose="02000503060000020004" pitchFamily="2" charset="0"/>
              </a:rPr>
              <a:t>FAD peak at 530 nm </a:t>
            </a:r>
            <a:r>
              <a:rPr lang="en-US" sz="1400" dirty="0">
                <a:solidFill>
                  <a:srgbClr val="141413"/>
                </a:solidFill>
                <a:effectLst/>
                <a:latin typeface="Optima" panose="02000503060000020004" pitchFamily="2" charset="0"/>
              </a:rPr>
              <a:t>; </a:t>
            </a:r>
          </a:p>
          <a:p>
            <a:r>
              <a:rPr lang="en-US" sz="1400" dirty="0">
                <a:solidFill>
                  <a:srgbClr val="141413"/>
                </a:solidFill>
                <a:effectLst/>
                <a:latin typeface="Optima" panose="02000503060000020004" pitchFamily="2" charset="0"/>
              </a:rPr>
              <a:t>c,  keratin; </a:t>
            </a:r>
          </a:p>
          <a:p>
            <a:r>
              <a:rPr lang="en-US" sz="1400" dirty="0">
                <a:solidFill>
                  <a:srgbClr val="141413"/>
                </a:solidFill>
                <a:effectLst/>
                <a:latin typeface="Optima" panose="02000503060000020004" pitchFamily="2" charset="0"/>
              </a:rPr>
              <a:t>e,  collagen. </a:t>
            </a:r>
          </a:p>
        </p:txBody>
      </p:sp>
      <p:sp>
        <p:nvSpPr>
          <p:cNvPr id="10" name="TextBox 9">
            <a:extLst>
              <a:ext uri="{FF2B5EF4-FFF2-40B4-BE49-F238E27FC236}">
                <a16:creationId xmlns:a16="http://schemas.microsoft.com/office/drawing/2014/main" id="{34F91D95-1587-1792-A09E-CEC54155622B}"/>
              </a:ext>
            </a:extLst>
          </p:cNvPr>
          <p:cNvSpPr txBox="1"/>
          <p:nvPr/>
        </p:nvSpPr>
        <p:spPr>
          <a:xfrm>
            <a:off x="7463481" y="967545"/>
            <a:ext cx="2627964" cy="338554"/>
          </a:xfrm>
          <a:prstGeom prst="rect">
            <a:avLst/>
          </a:prstGeom>
          <a:noFill/>
        </p:spPr>
        <p:txBody>
          <a:bodyPr wrap="none" rtlCol="0">
            <a:spAutoFit/>
          </a:bodyPr>
          <a:lstStyle/>
          <a:p>
            <a:r>
              <a:rPr lang="en-US" sz="1600" dirty="0"/>
              <a:t>From Zheng et al 2008, Fig 4</a:t>
            </a:r>
          </a:p>
        </p:txBody>
      </p:sp>
      <p:sp>
        <p:nvSpPr>
          <p:cNvPr id="11" name="TextBox 10">
            <a:extLst>
              <a:ext uri="{FF2B5EF4-FFF2-40B4-BE49-F238E27FC236}">
                <a16:creationId xmlns:a16="http://schemas.microsoft.com/office/drawing/2014/main" id="{9123889A-0E55-9B14-BB3B-F121F0E471E2}"/>
              </a:ext>
            </a:extLst>
          </p:cNvPr>
          <p:cNvSpPr txBox="1"/>
          <p:nvPr/>
        </p:nvSpPr>
        <p:spPr>
          <a:xfrm>
            <a:off x="1927851" y="1317251"/>
            <a:ext cx="2627964" cy="338554"/>
          </a:xfrm>
          <a:prstGeom prst="rect">
            <a:avLst/>
          </a:prstGeom>
          <a:noFill/>
        </p:spPr>
        <p:txBody>
          <a:bodyPr wrap="none" rtlCol="0">
            <a:spAutoFit/>
          </a:bodyPr>
          <a:lstStyle/>
          <a:p>
            <a:r>
              <a:rPr lang="en-US" sz="1600" dirty="0"/>
              <a:t>From Zheng et al 2008, Fig 3</a:t>
            </a:r>
          </a:p>
        </p:txBody>
      </p:sp>
      <p:sp>
        <p:nvSpPr>
          <p:cNvPr id="13" name="TextBox 12">
            <a:extLst>
              <a:ext uri="{FF2B5EF4-FFF2-40B4-BE49-F238E27FC236}">
                <a16:creationId xmlns:a16="http://schemas.microsoft.com/office/drawing/2014/main" id="{1011BE64-C3DB-A28B-0401-4A881C61E855}"/>
              </a:ext>
            </a:extLst>
          </p:cNvPr>
          <p:cNvSpPr txBox="1"/>
          <p:nvPr/>
        </p:nvSpPr>
        <p:spPr>
          <a:xfrm>
            <a:off x="723875" y="147700"/>
            <a:ext cx="4785155" cy="1169551"/>
          </a:xfrm>
          <a:prstGeom prst="rect">
            <a:avLst/>
          </a:prstGeom>
          <a:noFill/>
        </p:spPr>
        <p:txBody>
          <a:bodyPr wrap="square">
            <a:spAutoFit/>
          </a:bodyPr>
          <a:lstStyle/>
          <a:p>
            <a:r>
              <a:rPr lang="en-US" sz="1400" dirty="0">
                <a:solidFill>
                  <a:srgbClr val="141413"/>
                </a:solidFill>
                <a:effectLst/>
                <a:latin typeface="Optima" panose="02000503060000020004" pitchFamily="2" charset="0"/>
              </a:rPr>
              <a:t>Normalized single-photon excited spectral signals … from different tissue layers.</a:t>
            </a:r>
          </a:p>
          <a:p>
            <a:r>
              <a:rPr lang="en-US" sz="1400" dirty="0">
                <a:solidFill>
                  <a:srgbClr val="141413"/>
                </a:solidFill>
                <a:effectLst/>
                <a:latin typeface="Optima" panose="02000503060000020004" pitchFamily="2" charset="0"/>
              </a:rPr>
              <a:t>a,  Keratinized epithelium; </a:t>
            </a:r>
          </a:p>
          <a:p>
            <a:r>
              <a:rPr lang="en-US" sz="1400" dirty="0">
                <a:solidFill>
                  <a:srgbClr val="141413"/>
                </a:solidFill>
                <a:effectLst/>
                <a:latin typeface="Optima" panose="02000503060000020004" pitchFamily="2" charset="0"/>
              </a:rPr>
              <a:t>c,  : nonkeratinized epithelium; </a:t>
            </a:r>
          </a:p>
          <a:p>
            <a:r>
              <a:rPr lang="en-US" sz="1400" dirty="0">
                <a:solidFill>
                  <a:srgbClr val="141413"/>
                </a:solidFill>
                <a:effectLst/>
                <a:latin typeface="Optima" panose="02000503060000020004" pitchFamily="2" charset="0"/>
              </a:rPr>
              <a:t>e,  stromal layer. </a:t>
            </a:r>
          </a:p>
        </p:txBody>
      </p:sp>
      <p:grpSp>
        <p:nvGrpSpPr>
          <p:cNvPr id="20" name="Group 19">
            <a:extLst>
              <a:ext uri="{FF2B5EF4-FFF2-40B4-BE49-F238E27FC236}">
                <a16:creationId xmlns:a16="http://schemas.microsoft.com/office/drawing/2014/main" id="{4A6BF8F5-B4B6-4C42-D642-DF6E8A47E105}"/>
              </a:ext>
            </a:extLst>
          </p:cNvPr>
          <p:cNvGrpSpPr/>
          <p:nvPr/>
        </p:nvGrpSpPr>
        <p:grpSpPr>
          <a:xfrm>
            <a:off x="6474942" y="1223900"/>
            <a:ext cx="3904736" cy="5511112"/>
            <a:chOff x="6425514" y="1136822"/>
            <a:chExt cx="3904736" cy="5511112"/>
          </a:xfrm>
        </p:grpSpPr>
        <p:pic>
          <p:nvPicPr>
            <p:cNvPr id="7" name="Picture 6" descr="A graph of different types of signal signals&#10;&#10;AI-generated content may be incorrect.">
              <a:extLst>
                <a:ext uri="{FF2B5EF4-FFF2-40B4-BE49-F238E27FC236}">
                  <a16:creationId xmlns:a16="http://schemas.microsoft.com/office/drawing/2014/main" id="{9597D470-70E6-B5FE-7316-A792141A6095}"/>
                </a:ext>
              </a:extLst>
            </p:cNvPr>
            <p:cNvPicPr>
              <a:picLocks noChangeAspect="1"/>
            </p:cNvPicPr>
            <p:nvPr/>
          </p:nvPicPr>
          <p:blipFill>
            <a:blip r:embed="rId4"/>
            <a:srcRect l="13322" t="7510" r="47481" b="10805"/>
            <a:stretch/>
          </p:blipFill>
          <p:spPr>
            <a:xfrm>
              <a:off x="6425514" y="1136822"/>
              <a:ext cx="3904736" cy="5511112"/>
            </a:xfrm>
            <a:prstGeom prst="rect">
              <a:avLst/>
            </a:prstGeom>
          </p:spPr>
        </p:pic>
        <p:sp>
          <p:nvSpPr>
            <p:cNvPr id="18" name="TextBox 17">
              <a:extLst>
                <a:ext uri="{FF2B5EF4-FFF2-40B4-BE49-F238E27FC236}">
                  <a16:creationId xmlns:a16="http://schemas.microsoft.com/office/drawing/2014/main" id="{DDE0A40F-275F-181C-8D50-C5124066A647}"/>
                </a:ext>
              </a:extLst>
            </p:cNvPr>
            <p:cNvSpPr txBox="1"/>
            <p:nvPr/>
          </p:nvSpPr>
          <p:spPr>
            <a:xfrm>
              <a:off x="7496294" y="3987598"/>
              <a:ext cx="727443" cy="307777"/>
            </a:xfrm>
            <a:prstGeom prst="rect">
              <a:avLst/>
            </a:prstGeom>
            <a:noFill/>
          </p:spPr>
          <p:txBody>
            <a:bodyPr wrap="none" rtlCol="0">
              <a:spAutoFit/>
            </a:bodyPr>
            <a:lstStyle/>
            <a:p>
              <a:r>
                <a:rPr lang="en-US" sz="1400" dirty="0"/>
                <a:t>Keratin</a:t>
              </a:r>
            </a:p>
          </p:txBody>
        </p:sp>
        <p:sp>
          <p:nvSpPr>
            <p:cNvPr id="19" name="TextBox 18">
              <a:extLst>
                <a:ext uri="{FF2B5EF4-FFF2-40B4-BE49-F238E27FC236}">
                  <a16:creationId xmlns:a16="http://schemas.microsoft.com/office/drawing/2014/main" id="{D003A52F-6231-2461-0A7C-272246D45E6D}"/>
                </a:ext>
              </a:extLst>
            </p:cNvPr>
            <p:cNvSpPr txBox="1"/>
            <p:nvPr/>
          </p:nvSpPr>
          <p:spPr>
            <a:xfrm>
              <a:off x="7533365" y="5566230"/>
              <a:ext cx="877420" cy="307777"/>
            </a:xfrm>
            <a:prstGeom prst="rect">
              <a:avLst/>
            </a:prstGeom>
            <a:noFill/>
          </p:spPr>
          <p:txBody>
            <a:bodyPr wrap="none" rtlCol="0">
              <a:spAutoFit/>
            </a:bodyPr>
            <a:lstStyle/>
            <a:p>
              <a:r>
                <a:rPr lang="en-US" sz="1400" dirty="0"/>
                <a:t>Collagen</a:t>
              </a:r>
            </a:p>
          </p:txBody>
        </p:sp>
      </p:grpSp>
    </p:spTree>
    <p:extLst>
      <p:ext uri="{BB962C8B-B14F-4D97-AF65-F5344CB8AC3E}">
        <p14:creationId xmlns:p14="http://schemas.microsoft.com/office/powerpoint/2010/main" val="3566533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172822-B173-82DB-D163-896F94DC54C8}"/>
              </a:ext>
            </a:extLst>
          </p:cNvPr>
          <p:cNvPicPr>
            <a:picLocks noChangeAspect="1"/>
          </p:cNvPicPr>
          <p:nvPr/>
        </p:nvPicPr>
        <p:blipFill>
          <a:blip r:embed="rId2"/>
          <a:stretch>
            <a:fillRect/>
          </a:stretch>
        </p:blipFill>
        <p:spPr>
          <a:xfrm>
            <a:off x="2209800" y="621397"/>
            <a:ext cx="7772400" cy="5615206"/>
          </a:xfrm>
          <a:prstGeom prst="rect">
            <a:avLst/>
          </a:prstGeom>
        </p:spPr>
      </p:pic>
      <p:sp>
        <p:nvSpPr>
          <p:cNvPr id="5" name="Freeform 4">
            <a:extLst>
              <a:ext uri="{FF2B5EF4-FFF2-40B4-BE49-F238E27FC236}">
                <a16:creationId xmlns:a16="http://schemas.microsoft.com/office/drawing/2014/main" id="{C95AB649-E5BE-BFB7-8AFA-12492EFAC3B6}"/>
              </a:ext>
            </a:extLst>
          </p:cNvPr>
          <p:cNvSpPr/>
          <p:nvPr/>
        </p:nvSpPr>
        <p:spPr>
          <a:xfrm>
            <a:off x="3211033" y="4986670"/>
            <a:ext cx="5709683" cy="552893"/>
          </a:xfrm>
          <a:custGeom>
            <a:avLst/>
            <a:gdLst>
              <a:gd name="connsiteX0" fmla="*/ 0 w 5709683"/>
              <a:gd name="connsiteY0" fmla="*/ 0 h 552893"/>
              <a:gd name="connsiteX1" fmla="*/ 871869 w 5709683"/>
              <a:gd name="connsiteY1" fmla="*/ 308344 h 552893"/>
              <a:gd name="connsiteX2" fmla="*/ 3466214 w 5709683"/>
              <a:gd name="connsiteY2" fmla="*/ 510363 h 552893"/>
              <a:gd name="connsiteX3" fmla="*/ 5709683 w 5709683"/>
              <a:gd name="connsiteY3" fmla="*/ 552893 h 552893"/>
              <a:gd name="connsiteX4" fmla="*/ 5709683 w 5709683"/>
              <a:gd name="connsiteY4" fmla="*/ 552893 h 552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9683" h="552893">
                <a:moveTo>
                  <a:pt x="0" y="0"/>
                </a:moveTo>
                <a:cubicBezTo>
                  <a:pt x="147083" y="111641"/>
                  <a:pt x="294167" y="223283"/>
                  <a:pt x="871869" y="308344"/>
                </a:cubicBezTo>
                <a:cubicBezTo>
                  <a:pt x="1449571" y="393405"/>
                  <a:pt x="2659912" y="469605"/>
                  <a:pt x="3466214" y="510363"/>
                </a:cubicBezTo>
                <a:cubicBezTo>
                  <a:pt x="4272516" y="551121"/>
                  <a:pt x="5709683" y="552893"/>
                  <a:pt x="5709683" y="552893"/>
                </a:cubicBezTo>
                <a:lnTo>
                  <a:pt x="5709683" y="55289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B11F74DF-FC0E-B296-6B73-5E83616E76DF}"/>
              </a:ext>
            </a:extLst>
          </p:cNvPr>
          <p:cNvSpPr/>
          <p:nvPr/>
        </p:nvSpPr>
        <p:spPr>
          <a:xfrm>
            <a:off x="3221665" y="4997302"/>
            <a:ext cx="5954233" cy="563526"/>
          </a:xfrm>
          <a:custGeom>
            <a:avLst/>
            <a:gdLst>
              <a:gd name="connsiteX0" fmla="*/ 0 w 5954233"/>
              <a:gd name="connsiteY0" fmla="*/ 0 h 563526"/>
              <a:gd name="connsiteX1" fmla="*/ 1073888 w 5954233"/>
              <a:gd name="connsiteY1" fmla="*/ 350875 h 563526"/>
              <a:gd name="connsiteX2" fmla="*/ 3646968 w 5954233"/>
              <a:gd name="connsiteY2" fmla="*/ 478465 h 563526"/>
              <a:gd name="connsiteX3" fmla="*/ 5954233 w 5954233"/>
              <a:gd name="connsiteY3" fmla="*/ 563526 h 563526"/>
              <a:gd name="connsiteX4" fmla="*/ 5954233 w 5954233"/>
              <a:gd name="connsiteY4" fmla="*/ 563526 h 56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4233" h="563526">
                <a:moveTo>
                  <a:pt x="0" y="0"/>
                </a:moveTo>
                <a:cubicBezTo>
                  <a:pt x="233030" y="135565"/>
                  <a:pt x="466060" y="271131"/>
                  <a:pt x="1073888" y="350875"/>
                </a:cubicBezTo>
                <a:cubicBezTo>
                  <a:pt x="1681716" y="430619"/>
                  <a:pt x="3646968" y="478465"/>
                  <a:pt x="3646968" y="478465"/>
                </a:cubicBezTo>
                <a:lnTo>
                  <a:pt x="5954233" y="563526"/>
                </a:lnTo>
                <a:lnTo>
                  <a:pt x="5954233" y="563526"/>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3345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types of data&#10;&#10;AI-generated content may be incorrect.">
            <a:extLst>
              <a:ext uri="{FF2B5EF4-FFF2-40B4-BE49-F238E27FC236}">
                <a16:creationId xmlns:a16="http://schemas.microsoft.com/office/drawing/2014/main" id="{E0E84843-89AA-E51B-1D8A-2675B76C6CA2}"/>
              </a:ext>
            </a:extLst>
          </p:cNvPr>
          <p:cNvPicPr>
            <a:picLocks noChangeAspect="1"/>
          </p:cNvPicPr>
          <p:nvPr/>
        </p:nvPicPr>
        <p:blipFill>
          <a:blip r:embed="rId2"/>
          <a:stretch>
            <a:fillRect/>
          </a:stretch>
        </p:blipFill>
        <p:spPr>
          <a:xfrm>
            <a:off x="3821173" y="698510"/>
            <a:ext cx="7772400" cy="6159490"/>
          </a:xfrm>
          <a:prstGeom prst="rect">
            <a:avLst/>
          </a:prstGeom>
        </p:spPr>
      </p:pic>
      <p:sp>
        <p:nvSpPr>
          <p:cNvPr id="7" name="TextBox 6">
            <a:extLst>
              <a:ext uri="{FF2B5EF4-FFF2-40B4-BE49-F238E27FC236}">
                <a16:creationId xmlns:a16="http://schemas.microsoft.com/office/drawing/2014/main" id="{723961F3-2BDC-1CEF-87A5-A2ACED03C5C3}"/>
              </a:ext>
            </a:extLst>
          </p:cNvPr>
          <p:cNvSpPr txBox="1"/>
          <p:nvPr/>
        </p:nvSpPr>
        <p:spPr>
          <a:xfrm>
            <a:off x="502734" y="705177"/>
            <a:ext cx="2952848" cy="5447645"/>
          </a:xfrm>
          <a:prstGeom prst="rect">
            <a:avLst/>
          </a:prstGeom>
          <a:noFill/>
        </p:spPr>
        <p:txBody>
          <a:bodyPr wrap="square">
            <a:spAutoFit/>
          </a:bodyPr>
          <a:lstStyle/>
          <a:p>
            <a:r>
              <a:rPr lang="en-US" sz="1200" dirty="0">
                <a:solidFill>
                  <a:srgbClr val="131314"/>
                </a:solidFill>
                <a:effectLst/>
                <a:latin typeface="Helvetica Neue Light" panose="02000403000000020004" pitchFamily="2" charset="0"/>
                <a:ea typeface="Helvetica Neue Light" panose="02000403000000020004" pitchFamily="2" charset="0"/>
              </a:rPr>
              <a:t>the in-vivo spectral emissions were first measured using a fiber optic spectroscopy system, then calibrated using phantoms and MC simulations. Subsequently, a two-layer MC model, combined with iterative curve fitting of reflectance spectra and a genetic algorithm-based fitting of fluorescence spectra, was employed to extract the layer-specific intrinsic fluorescence of the key fluorophore</a:t>
            </a:r>
          </a:p>
          <a:p>
            <a:endParaRPr lang="en-US" sz="1200" dirty="0">
              <a:solidFill>
                <a:srgbClr val="131314"/>
              </a:solidFill>
              <a:latin typeface="Helvetica Neue Light" panose="02000403000000020004" pitchFamily="2" charset="0"/>
              <a:ea typeface="Helvetica Neue Light" panose="02000403000000020004" pitchFamily="2" charset="0"/>
            </a:endParaRPr>
          </a:p>
          <a:p>
            <a:r>
              <a:rPr lang="en-US" sz="1200" dirty="0">
                <a:effectLst/>
                <a:latin typeface="Helvetica Neue Light" panose="02000403000000020004" pitchFamily="2" charset="0"/>
                <a:ea typeface="Helvetica Neue Light" panose="02000403000000020004" pitchFamily="2" charset="0"/>
              </a:rPr>
              <a:t>In-vivo Measurement: During colposcopy, the probe was gently placed on the surface of the cervical mucosa at both visually suspicious sites (identified by the physician after acetic acid application) and normal-appearing control sites2 . A slight pressure of about 6 kPa was applied2 .</a:t>
            </a:r>
          </a:p>
          <a:p>
            <a:pPr algn="l"/>
            <a:r>
              <a:rPr lang="en-US" sz="1200" dirty="0">
                <a:effectLst/>
                <a:latin typeface="Helvetica Neue Light" panose="02000403000000020004" pitchFamily="2" charset="0"/>
                <a:ea typeface="Helvetica Neue Light" panose="02000403000000020004" pitchFamily="2" charset="0"/>
              </a:rPr>
              <a:t>•</a:t>
            </a:r>
          </a:p>
          <a:p>
            <a:r>
              <a:rPr lang="en-US" sz="1200" dirty="0">
                <a:effectLst/>
                <a:latin typeface="Helvetica Neue Light" panose="02000403000000020004" pitchFamily="2" charset="0"/>
                <a:ea typeface="Helvetica Neue Light" panose="02000403000000020004" pitchFamily="2" charset="0"/>
              </a:rPr>
              <a:t>Excitation of Fluorescence: </a:t>
            </a:r>
            <a:r>
              <a:rPr lang="en-US" sz="1200" b="1" dirty="0">
                <a:effectLst/>
                <a:latin typeface="HELVETICA NEUE LIGHT" panose="02000403000000020004" pitchFamily="2" charset="0"/>
                <a:ea typeface="HELVETICA NEUE LIGHT" panose="02000403000000020004" pitchFamily="2" charset="0"/>
              </a:rPr>
              <a:t>An ultraviolet light-emitting diode (UV LED) with a central wavelength of 365 nm </a:t>
            </a:r>
            <a:r>
              <a:rPr lang="en-US" sz="1200" dirty="0">
                <a:effectLst/>
                <a:latin typeface="Helvetica Neue Light" panose="02000403000000020004" pitchFamily="2" charset="0"/>
                <a:ea typeface="Helvetica Neue Light" panose="02000403000000020004" pitchFamily="2" charset="0"/>
              </a:rPr>
              <a:t>was used to excite the autofluorescence of key fluorophores in the cervical mucosa, primarily collagen crosslinks, NADH, and FAD</a:t>
            </a:r>
          </a:p>
          <a:p>
            <a:endParaRPr lang="en-US" sz="1200" dirty="0"/>
          </a:p>
        </p:txBody>
      </p:sp>
      <p:sp>
        <p:nvSpPr>
          <p:cNvPr id="9" name="TextBox 8">
            <a:extLst>
              <a:ext uri="{FF2B5EF4-FFF2-40B4-BE49-F238E27FC236}">
                <a16:creationId xmlns:a16="http://schemas.microsoft.com/office/drawing/2014/main" id="{33C5BE97-70CC-FE11-B69B-6C75C251A35C}"/>
              </a:ext>
            </a:extLst>
          </p:cNvPr>
          <p:cNvSpPr txBox="1"/>
          <p:nvPr/>
        </p:nvSpPr>
        <p:spPr>
          <a:xfrm>
            <a:off x="4399221" y="191685"/>
            <a:ext cx="6097772" cy="646331"/>
          </a:xfrm>
          <a:prstGeom prst="rect">
            <a:avLst/>
          </a:prstGeom>
          <a:noFill/>
        </p:spPr>
        <p:txBody>
          <a:bodyPr wrap="square">
            <a:spAutoFit/>
          </a:bodyPr>
          <a:lstStyle/>
          <a:p>
            <a:r>
              <a:rPr lang="en-US" sz="1200" dirty="0">
                <a:solidFill>
                  <a:srgbClr val="222222"/>
                </a:solidFill>
                <a:effectLst/>
                <a:latin typeface="Helvetica Neue Light" panose="02000403000000020004" pitchFamily="2" charset="0"/>
                <a:ea typeface="Helvetica Neue Light" panose="02000403000000020004" pitchFamily="2" charset="0"/>
              </a:rPr>
              <a:t>Lin, G. S., Tu, S. C., Mok, C. I., Huang, T. H., Chen, C. H., Wei, L. H., &amp; Sung, K. B. (2022). Non-Invasive Quantification of Layer-Specific Intrinsic Fluorescence From Mucosa of the Uterine Cervix Using Monte-Carlo-Based Models. Frontiers in Physics, 10, 865421.</a:t>
            </a:r>
            <a:endParaRPr lang="en-US" sz="1200" dirty="0">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304545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DEC3EBA-ACEF-8022-7965-9191F25CED4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D2A344-8338-4A34-1226-448F0C4AB9A1}"/>
              </a:ext>
            </a:extLst>
          </p:cNvPr>
          <p:cNvSpPr txBox="1"/>
          <p:nvPr/>
        </p:nvSpPr>
        <p:spPr>
          <a:xfrm>
            <a:off x="707596" y="940284"/>
            <a:ext cx="6057900" cy="954107"/>
          </a:xfrm>
          <a:prstGeom prst="rect">
            <a:avLst/>
          </a:prstGeom>
          <a:noFill/>
        </p:spPr>
        <p:txBody>
          <a:bodyPr wrap="square">
            <a:spAutoFit/>
          </a:bodyPr>
          <a:lstStyle/>
          <a:p>
            <a:r>
              <a:rPr lang="en-US" sz="1400" b="0" i="0" dirty="0">
                <a:solidFill>
                  <a:srgbClr val="222222"/>
                </a:solidFill>
                <a:effectLst/>
                <a:latin typeface="Arial" panose="020B0604020202020204" pitchFamily="34" charset="0"/>
              </a:rPr>
              <a:t>de Veld, D. C., </a:t>
            </a:r>
            <a:r>
              <a:rPr lang="en-US" sz="1400" b="0" i="0" dirty="0" err="1">
                <a:solidFill>
                  <a:srgbClr val="222222"/>
                </a:solidFill>
                <a:effectLst/>
                <a:latin typeface="Arial" panose="020B0604020202020204" pitchFamily="34" charset="0"/>
              </a:rPr>
              <a:t>Skurichina</a:t>
            </a:r>
            <a:r>
              <a:rPr lang="en-US" sz="1400" b="0" i="0" dirty="0">
                <a:solidFill>
                  <a:srgbClr val="222222"/>
                </a:solidFill>
                <a:effectLst/>
                <a:latin typeface="Arial" panose="020B0604020202020204" pitchFamily="34" charset="0"/>
              </a:rPr>
              <a:t>, M., </a:t>
            </a:r>
            <a:r>
              <a:rPr lang="en-US" sz="1400" b="0" i="0" dirty="0" err="1">
                <a:solidFill>
                  <a:srgbClr val="222222"/>
                </a:solidFill>
                <a:effectLst/>
                <a:latin typeface="Arial" panose="020B0604020202020204" pitchFamily="34" charset="0"/>
              </a:rPr>
              <a:t>Witjes</a:t>
            </a:r>
            <a:r>
              <a:rPr lang="en-US" sz="1400" b="0" i="0" dirty="0">
                <a:solidFill>
                  <a:srgbClr val="222222"/>
                </a:solidFill>
                <a:effectLst/>
                <a:latin typeface="Arial" panose="020B0604020202020204" pitchFamily="34" charset="0"/>
              </a:rPr>
              <a:t>, M. J., Duin, R. P., </a:t>
            </a:r>
            <a:r>
              <a:rPr lang="en-US" sz="1400" b="0" i="0" dirty="0" err="1">
                <a:solidFill>
                  <a:srgbClr val="222222"/>
                </a:solidFill>
                <a:effectLst/>
                <a:latin typeface="Arial" panose="020B0604020202020204" pitchFamily="34" charset="0"/>
              </a:rPr>
              <a:t>Sterenborg</a:t>
            </a:r>
            <a:r>
              <a:rPr lang="en-US" sz="1400" b="0" i="0" dirty="0">
                <a:solidFill>
                  <a:srgbClr val="222222"/>
                </a:solidFill>
                <a:effectLst/>
                <a:latin typeface="Arial" panose="020B0604020202020204" pitchFamily="34" charset="0"/>
              </a:rPr>
              <a:t>, H. J., &amp; </a:t>
            </a:r>
            <a:r>
              <a:rPr lang="en-US" sz="1400" b="0" i="0" dirty="0" err="1">
                <a:solidFill>
                  <a:srgbClr val="222222"/>
                </a:solidFill>
                <a:effectLst/>
                <a:latin typeface="Arial" panose="020B0604020202020204" pitchFamily="34" charset="0"/>
              </a:rPr>
              <a:t>Roodenburg</a:t>
            </a:r>
            <a:r>
              <a:rPr lang="en-US" sz="1400" b="0" i="0" dirty="0">
                <a:solidFill>
                  <a:srgbClr val="222222"/>
                </a:solidFill>
                <a:effectLst/>
                <a:latin typeface="Arial" panose="020B0604020202020204" pitchFamily="34" charset="0"/>
              </a:rPr>
              <a:t>, J. L. (2004). Clinical study for classification of benign, dysplastic, and malignant oral lesions using autofluorescence spectroscopy. </a:t>
            </a:r>
            <a:r>
              <a:rPr lang="en-US" sz="1400" b="0" i="1" dirty="0">
                <a:solidFill>
                  <a:srgbClr val="222222"/>
                </a:solidFill>
                <a:effectLst/>
                <a:latin typeface="Arial" panose="020B0604020202020204" pitchFamily="34" charset="0"/>
              </a:rPr>
              <a:t>Journal of biomedical optics</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9</a:t>
            </a:r>
            <a:r>
              <a:rPr lang="en-US" sz="1400" b="0" i="0" dirty="0">
                <a:solidFill>
                  <a:srgbClr val="222222"/>
                </a:solidFill>
                <a:effectLst/>
                <a:latin typeface="Arial" panose="020B0604020202020204" pitchFamily="34" charset="0"/>
              </a:rPr>
              <a:t>(5), 940-950.</a:t>
            </a:r>
            <a:endParaRPr lang="en-US" sz="1400" dirty="0"/>
          </a:p>
        </p:txBody>
      </p:sp>
      <p:pic>
        <p:nvPicPr>
          <p:cNvPr id="3" name="Picture 2" descr="A graph of a number of different types of data&#10;&#10;AI-generated content may be incorrect.">
            <a:extLst>
              <a:ext uri="{FF2B5EF4-FFF2-40B4-BE49-F238E27FC236}">
                <a16:creationId xmlns:a16="http://schemas.microsoft.com/office/drawing/2014/main" id="{887C0BF1-8E50-48CC-79A8-101DDB414B83}"/>
              </a:ext>
            </a:extLst>
          </p:cNvPr>
          <p:cNvPicPr>
            <a:picLocks noChangeAspect="1"/>
          </p:cNvPicPr>
          <p:nvPr/>
        </p:nvPicPr>
        <p:blipFill>
          <a:blip r:embed="rId2"/>
          <a:stretch>
            <a:fillRect/>
          </a:stretch>
        </p:blipFill>
        <p:spPr>
          <a:xfrm>
            <a:off x="8286828" y="0"/>
            <a:ext cx="2661694" cy="6858000"/>
          </a:xfrm>
          <a:prstGeom prst="rect">
            <a:avLst/>
          </a:prstGeom>
        </p:spPr>
      </p:pic>
      <p:pic>
        <p:nvPicPr>
          <p:cNvPr id="6" name="Picture 5" descr="A graph of different types of normalized&#10;&#10;AI-generated content may be incorrect.">
            <a:extLst>
              <a:ext uri="{FF2B5EF4-FFF2-40B4-BE49-F238E27FC236}">
                <a16:creationId xmlns:a16="http://schemas.microsoft.com/office/drawing/2014/main" id="{AC30C863-74A9-A796-A9BE-8728F3CC080B}"/>
              </a:ext>
            </a:extLst>
          </p:cNvPr>
          <p:cNvPicPr>
            <a:picLocks noChangeAspect="1"/>
          </p:cNvPicPr>
          <p:nvPr/>
        </p:nvPicPr>
        <p:blipFill>
          <a:blip r:embed="rId3"/>
          <a:stretch>
            <a:fillRect/>
          </a:stretch>
        </p:blipFill>
        <p:spPr>
          <a:xfrm>
            <a:off x="707596" y="2834675"/>
            <a:ext cx="7772400" cy="3760236"/>
          </a:xfrm>
          <a:prstGeom prst="rect">
            <a:avLst/>
          </a:prstGeom>
        </p:spPr>
      </p:pic>
    </p:spTree>
    <p:extLst>
      <p:ext uri="{BB962C8B-B14F-4D97-AF65-F5344CB8AC3E}">
        <p14:creationId xmlns:p14="http://schemas.microsoft.com/office/powerpoint/2010/main" val="3715228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6B310C-8130-1906-5DD8-E1098621FBFF}"/>
              </a:ext>
            </a:extLst>
          </p:cNvPr>
          <p:cNvPicPr>
            <a:picLocks noChangeAspect="1"/>
          </p:cNvPicPr>
          <p:nvPr/>
        </p:nvPicPr>
        <p:blipFill>
          <a:blip r:embed="rId2"/>
          <a:stretch>
            <a:fillRect/>
          </a:stretch>
        </p:blipFill>
        <p:spPr>
          <a:xfrm>
            <a:off x="2209800" y="621397"/>
            <a:ext cx="7772400" cy="5615206"/>
          </a:xfrm>
          <a:prstGeom prst="rect">
            <a:avLst/>
          </a:prstGeom>
        </p:spPr>
      </p:pic>
      <p:sp>
        <p:nvSpPr>
          <p:cNvPr id="5" name="Freeform 4">
            <a:extLst>
              <a:ext uri="{FF2B5EF4-FFF2-40B4-BE49-F238E27FC236}">
                <a16:creationId xmlns:a16="http://schemas.microsoft.com/office/drawing/2014/main" id="{55921272-6DC4-69DD-7CA6-48F3B1F82B3D}"/>
              </a:ext>
            </a:extLst>
          </p:cNvPr>
          <p:cNvSpPr/>
          <p:nvPr/>
        </p:nvSpPr>
        <p:spPr>
          <a:xfrm>
            <a:off x="3444949" y="1046377"/>
            <a:ext cx="7293935" cy="2983364"/>
          </a:xfrm>
          <a:custGeom>
            <a:avLst/>
            <a:gdLst>
              <a:gd name="connsiteX0" fmla="*/ 0 w 5975498"/>
              <a:gd name="connsiteY0" fmla="*/ 1888210 h 4549346"/>
              <a:gd name="connsiteX1" fmla="*/ 148856 w 5975498"/>
              <a:gd name="connsiteY1" fmla="*/ 1282154 h 4549346"/>
              <a:gd name="connsiteX2" fmla="*/ 329609 w 5975498"/>
              <a:gd name="connsiteY2" fmla="*/ 591038 h 4549346"/>
              <a:gd name="connsiteX3" fmla="*/ 563526 w 5975498"/>
              <a:gd name="connsiteY3" fmla="*/ 112573 h 4549346"/>
              <a:gd name="connsiteX4" fmla="*/ 808074 w 5975498"/>
              <a:gd name="connsiteY4" fmla="*/ 27512 h 4549346"/>
              <a:gd name="connsiteX5" fmla="*/ 1339702 w 5975498"/>
              <a:gd name="connsiteY5" fmla="*/ 495345 h 4549346"/>
              <a:gd name="connsiteX6" fmla="*/ 2105247 w 5975498"/>
              <a:gd name="connsiteY6" fmla="*/ 1909475 h 4549346"/>
              <a:gd name="connsiteX7" fmla="*/ 3051544 w 5975498"/>
              <a:gd name="connsiteY7" fmla="*/ 3366136 h 4549346"/>
              <a:gd name="connsiteX8" fmla="*/ 3976577 w 5975498"/>
              <a:gd name="connsiteY8" fmla="*/ 4110415 h 4549346"/>
              <a:gd name="connsiteX9" fmla="*/ 5592726 w 5975498"/>
              <a:gd name="connsiteY9" fmla="*/ 4503819 h 4549346"/>
              <a:gd name="connsiteX10" fmla="*/ 5975498 w 5975498"/>
              <a:gd name="connsiteY10" fmla="*/ 4525084 h 4549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75498" h="4549346">
                <a:moveTo>
                  <a:pt x="0" y="1888210"/>
                </a:moveTo>
                <a:cubicBezTo>
                  <a:pt x="46960" y="1693279"/>
                  <a:pt x="93921" y="1498349"/>
                  <a:pt x="148856" y="1282154"/>
                </a:cubicBezTo>
                <a:cubicBezTo>
                  <a:pt x="203791" y="1065959"/>
                  <a:pt x="260497" y="785968"/>
                  <a:pt x="329609" y="591038"/>
                </a:cubicBezTo>
                <a:cubicBezTo>
                  <a:pt x="398721" y="396108"/>
                  <a:pt x="483782" y="206494"/>
                  <a:pt x="563526" y="112573"/>
                </a:cubicBezTo>
                <a:cubicBezTo>
                  <a:pt x="643270" y="18652"/>
                  <a:pt x="678711" y="-36283"/>
                  <a:pt x="808074" y="27512"/>
                </a:cubicBezTo>
                <a:cubicBezTo>
                  <a:pt x="937437" y="91307"/>
                  <a:pt x="1123507" y="181684"/>
                  <a:pt x="1339702" y="495345"/>
                </a:cubicBezTo>
                <a:cubicBezTo>
                  <a:pt x="1555898" y="809005"/>
                  <a:pt x="1819940" y="1431010"/>
                  <a:pt x="2105247" y="1909475"/>
                </a:cubicBezTo>
                <a:cubicBezTo>
                  <a:pt x="2390554" y="2387940"/>
                  <a:pt x="2739656" y="2999313"/>
                  <a:pt x="3051544" y="3366136"/>
                </a:cubicBezTo>
                <a:cubicBezTo>
                  <a:pt x="3363432" y="3732959"/>
                  <a:pt x="3553047" y="3920801"/>
                  <a:pt x="3976577" y="4110415"/>
                </a:cubicBezTo>
                <a:cubicBezTo>
                  <a:pt x="4400107" y="4300029"/>
                  <a:pt x="5259573" y="4434708"/>
                  <a:pt x="5592726" y="4503819"/>
                </a:cubicBezTo>
                <a:cubicBezTo>
                  <a:pt x="5925880" y="4572931"/>
                  <a:pt x="5950689" y="4549007"/>
                  <a:pt x="5975498" y="4525084"/>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7975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29D535F-9959-4BB8-E9BF-9F9C1F247133}"/>
              </a:ext>
            </a:extLst>
          </p:cNvPr>
          <p:cNvPicPr>
            <a:picLocks noChangeAspect="1"/>
          </p:cNvPicPr>
          <p:nvPr/>
        </p:nvPicPr>
        <p:blipFill>
          <a:blip r:embed="rId2"/>
          <a:stretch>
            <a:fillRect/>
          </a:stretch>
        </p:blipFill>
        <p:spPr>
          <a:xfrm>
            <a:off x="2209800" y="621397"/>
            <a:ext cx="7772400" cy="5615206"/>
          </a:xfrm>
          <a:prstGeom prst="rect">
            <a:avLst/>
          </a:prstGeom>
        </p:spPr>
      </p:pic>
    </p:spTree>
    <p:extLst>
      <p:ext uri="{BB962C8B-B14F-4D97-AF65-F5344CB8AC3E}">
        <p14:creationId xmlns:p14="http://schemas.microsoft.com/office/powerpoint/2010/main" val="3559662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B78EA-1288-742A-4CC7-C36500CB8963}"/>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B6DF200-24EC-371F-10C7-D337EAC76E02}"/>
              </a:ext>
            </a:extLst>
          </p:cNvPr>
          <p:cNvPicPr>
            <a:picLocks noChangeAspect="1"/>
          </p:cNvPicPr>
          <p:nvPr/>
        </p:nvPicPr>
        <p:blipFill>
          <a:blip r:embed="rId2"/>
          <a:stretch>
            <a:fillRect/>
          </a:stretch>
        </p:blipFill>
        <p:spPr>
          <a:xfrm>
            <a:off x="2209800" y="621397"/>
            <a:ext cx="7772400" cy="5615206"/>
          </a:xfrm>
          <a:prstGeom prst="rect">
            <a:avLst/>
          </a:prstGeom>
        </p:spPr>
      </p:pic>
    </p:spTree>
    <p:extLst>
      <p:ext uri="{BB962C8B-B14F-4D97-AF65-F5344CB8AC3E}">
        <p14:creationId xmlns:p14="http://schemas.microsoft.com/office/powerpoint/2010/main" val="2844934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B22E24-109A-10F3-5BF5-031252ACBE4E}"/>
              </a:ext>
            </a:extLst>
          </p:cNvPr>
          <p:cNvPicPr>
            <a:picLocks noChangeAspect="1"/>
          </p:cNvPicPr>
          <p:nvPr/>
        </p:nvPicPr>
        <p:blipFill>
          <a:blip r:embed="rId2"/>
          <a:stretch>
            <a:fillRect/>
          </a:stretch>
        </p:blipFill>
        <p:spPr>
          <a:xfrm>
            <a:off x="2209800" y="621397"/>
            <a:ext cx="7772400" cy="5615206"/>
          </a:xfrm>
          <a:prstGeom prst="rect">
            <a:avLst/>
          </a:prstGeom>
        </p:spPr>
      </p:pic>
    </p:spTree>
    <p:extLst>
      <p:ext uri="{BB962C8B-B14F-4D97-AF65-F5344CB8AC3E}">
        <p14:creationId xmlns:p14="http://schemas.microsoft.com/office/powerpoint/2010/main" val="1900013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FDFB4-B7A3-4E23-ECAF-8F006789C18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CD62C7D-62D0-45E6-46E3-3758EF6C1F11}"/>
              </a:ext>
            </a:extLst>
          </p:cNvPr>
          <p:cNvPicPr>
            <a:picLocks noChangeAspect="1"/>
          </p:cNvPicPr>
          <p:nvPr/>
        </p:nvPicPr>
        <p:blipFill>
          <a:blip r:embed="rId2"/>
          <a:stretch>
            <a:fillRect/>
          </a:stretch>
        </p:blipFill>
        <p:spPr>
          <a:xfrm>
            <a:off x="3443177" y="621397"/>
            <a:ext cx="7772400" cy="5615206"/>
          </a:xfrm>
          <a:prstGeom prst="rect">
            <a:avLst/>
          </a:prstGeom>
        </p:spPr>
      </p:pic>
    </p:spTree>
    <p:extLst>
      <p:ext uri="{BB962C8B-B14F-4D97-AF65-F5344CB8AC3E}">
        <p14:creationId xmlns:p14="http://schemas.microsoft.com/office/powerpoint/2010/main" val="3742231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4AA47E-EB15-8032-2040-977D1FFDA8D4}"/>
              </a:ext>
            </a:extLst>
          </p:cNvPr>
          <p:cNvPicPr>
            <a:picLocks noChangeAspect="1"/>
          </p:cNvPicPr>
          <p:nvPr/>
        </p:nvPicPr>
        <p:blipFill>
          <a:blip r:embed="rId2"/>
          <a:stretch>
            <a:fillRect/>
          </a:stretch>
        </p:blipFill>
        <p:spPr>
          <a:xfrm>
            <a:off x="2209800" y="621397"/>
            <a:ext cx="7772400" cy="5615206"/>
          </a:xfrm>
          <a:prstGeom prst="rect">
            <a:avLst/>
          </a:prstGeom>
        </p:spPr>
      </p:pic>
    </p:spTree>
    <p:extLst>
      <p:ext uri="{BB962C8B-B14F-4D97-AF65-F5344CB8AC3E}">
        <p14:creationId xmlns:p14="http://schemas.microsoft.com/office/powerpoint/2010/main" val="2426089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228D9D6-8E43-BE91-DE0B-52FAFEC1E24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0C18AEC-2841-CBCC-53D4-34AA7797E43C}"/>
              </a:ext>
            </a:extLst>
          </p:cNvPr>
          <p:cNvSpPr txBox="1"/>
          <p:nvPr/>
        </p:nvSpPr>
        <p:spPr>
          <a:xfrm>
            <a:off x="707596" y="940284"/>
            <a:ext cx="6057900" cy="954107"/>
          </a:xfrm>
          <a:prstGeom prst="rect">
            <a:avLst/>
          </a:prstGeom>
          <a:noFill/>
        </p:spPr>
        <p:txBody>
          <a:bodyPr wrap="square">
            <a:spAutoFit/>
          </a:bodyPr>
          <a:lstStyle/>
          <a:p>
            <a:r>
              <a:rPr lang="en-US" sz="1400" b="0" i="0" dirty="0">
                <a:solidFill>
                  <a:srgbClr val="222222"/>
                </a:solidFill>
                <a:effectLst/>
                <a:latin typeface="Arial" panose="020B0604020202020204" pitchFamily="34" charset="0"/>
              </a:rPr>
              <a:t>de Veld, D. C., </a:t>
            </a:r>
            <a:r>
              <a:rPr lang="en-US" sz="1400" b="0" i="0" dirty="0" err="1">
                <a:solidFill>
                  <a:srgbClr val="222222"/>
                </a:solidFill>
                <a:effectLst/>
                <a:latin typeface="Arial" panose="020B0604020202020204" pitchFamily="34" charset="0"/>
              </a:rPr>
              <a:t>Skurichina</a:t>
            </a:r>
            <a:r>
              <a:rPr lang="en-US" sz="1400" b="0" i="0" dirty="0">
                <a:solidFill>
                  <a:srgbClr val="222222"/>
                </a:solidFill>
                <a:effectLst/>
                <a:latin typeface="Arial" panose="020B0604020202020204" pitchFamily="34" charset="0"/>
              </a:rPr>
              <a:t>, M., </a:t>
            </a:r>
            <a:r>
              <a:rPr lang="en-US" sz="1400" b="0" i="0" dirty="0" err="1">
                <a:solidFill>
                  <a:srgbClr val="222222"/>
                </a:solidFill>
                <a:effectLst/>
                <a:latin typeface="Arial" panose="020B0604020202020204" pitchFamily="34" charset="0"/>
              </a:rPr>
              <a:t>Witjes</a:t>
            </a:r>
            <a:r>
              <a:rPr lang="en-US" sz="1400" b="0" i="0" dirty="0">
                <a:solidFill>
                  <a:srgbClr val="222222"/>
                </a:solidFill>
                <a:effectLst/>
                <a:latin typeface="Arial" panose="020B0604020202020204" pitchFamily="34" charset="0"/>
              </a:rPr>
              <a:t>, M. J., Duin, R. P., </a:t>
            </a:r>
            <a:r>
              <a:rPr lang="en-US" sz="1400" b="0" i="0" dirty="0" err="1">
                <a:solidFill>
                  <a:srgbClr val="222222"/>
                </a:solidFill>
                <a:effectLst/>
                <a:latin typeface="Arial" panose="020B0604020202020204" pitchFamily="34" charset="0"/>
              </a:rPr>
              <a:t>Sterenborg</a:t>
            </a:r>
            <a:r>
              <a:rPr lang="en-US" sz="1400" b="0" i="0" dirty="0">
                <a:solidFill>
                  <a:srgbClr val="222222"/>
                </a:solidFill>
                <a:effectLst/>
                <a:latin typeface="Arial" panose="020B0604020202020204" pitchFamily="34" charset="0"/>
              </a:rPr>
              <a:t>, H. J., &amp; </a:t>
            </a:r>
            <a:r>
              <a:rPr lang="en-US" sz="1400" b="0" i="0" dirty="0" err="1">
                <a:solidFill>
                  <a:srgbClr val="222222"/>
                </a:solidFill>
                <a:effectLst/>
                <a:latin typeface="Arial" panose="020B0604020202020204" pitchFamily="34" charset="0"/>
              </a:rPr>
              <a:t>Roodenburg</a:t>
            </a:r>
            <a:r>
              <a:rPr lang="en-US" sz="1400" b="0" i="0" dirty="0">
                <a:solidFill>
                  <a:srgbClr val="222222"/>
                </a:solidFill>
                <a:effectLst/>
                <a:latin typeface="Arial" panose="020B0604020202020204" pitchFamily="34" charset="0"/>
              </a:rPr>
              <a:t>, J. L. (2004). Clinical study for classification of benign, dysplastic, and malignant oral lesions using autofluorescence spectroscopy. </a:t>
            </a:r>
            <a:r>
              <a:rPr lang="en-US" sz="1400" b="0" i="1" dirty="0">
                <a:solidFill>
                  <a:srgbClr val="222222"/>
                </a:solidFill>
                <a:effectLst/>
                <a:latin typeface="Arial" panose="020B0604020202020204" pitchFamily="34" charset="0"/>
              </a:rPr>
              <a:t>Journal of biomedical optics</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9</a:t>
            </a:r>
            <a:r>
              <a:rPr lang="en-US" sz="1400" b="0" i="0" dirty="0">
                <a:solidFill>
                  <a:srgbClr val="222222"/>
                </a:solidFill>
                <a:effectLst/>
                <a:latin typeface="Arial" panose="020B0604020202020204" pitchFamily="34" charset="0"/>
              </a:rPr>
              <a:t>(5), 940-950.</a:t>
            </a:r>
            <a:endParaRPr lang="en-US" sz="1400" dirty="0"/>
          </a:p>
        </p:txBody>
      </p:sp>
      <p:pic>
        <p:nvPicPr>
          <p:cNvPr id="3" name="Picture 2" descr="A graph of a number of different types of data&#10;&#10;AI-generated content may be incorrect.">
            <a:extLst>
              <a:ext uri="{FF2B5EF4-FFF2-40B4-BE49-F238E27FC236}">
                <a16:creationId xmlns:a16="http://schemas.microsoft.com/office/drawing/2014/main" id="{3E32B28E-CB61-7172-5EE6-2F5331811AC8}"/>
              </a:ext>
            </a:extLst>
          </p:cNvPr>
          <p:cNvPicPr>
            <a:picLocks noChangeAspect="1"/>
          </p:cNvPicPr>
          <p:nvPr/>
        </p:nvPicPr>
        <p:blipFill>
          <a:blip r:embed="rId2"/>
          <a:srcRect l="8518" t="58018" r="5316" b="14054"/>
          <a:stretch/>
        </p:blipFill>
        <p:spPr>
          <a:xfrm>
            <a:off x="7900276" y="2882151"/>
            <a:ext cx="4291724" cy="3583978"/>
          </a:xfrm>
          <a:prstGeom prst="rect">
            <a:avLst/>
          </a:prstGeom>
        </p:spPr>
      </p:pic>
      <p:pic>
        <p:nvPicPr>
          <p:cNvPr id="2" name="Picture 1" descr="A graph of a number of different types of data&#10;&#10;AI-generated content may be incorrect.">
            <a:extLst>
              <a:ext uri="{FF2B5EF4-FFF2-40B4-BE49-F238E27FC236}">
                <a16:creationId xmlns:a16="http://schemas.microsoft.com/office/drawing/2014/main" id="{7728E837-9F06-F9F1-8D70-0F45674E19DC}"/>
              </a:ext>
            </a:extLst>
          </p:cNvPr>
          <p:cNvPicPr>
            <a:picLocks noChangeAspect="1"/>
          </p:cNvPicPr>
          <p:nvPr/>
        </p:nvPicPr>
        <p:blipFill>
          <a:blip r:embed="rId2"/>
          <a:srcRect l="10844" t="30090" r="2989" b="41982"/>
          <a:stretch/>
        </p:blipFill>
        <p:spPr>
          <a:xfrm>
            <a:off x="3950138" y="2770936"/>
            <a:ext cx="4291724" cy="3583980"/>
          </a:xfrm>
          <a:prstGeom prst="rect">
            <a:avLst/>
          </a:prstGeom>
        </p:spPr>
      </p:pic>
      <p:pic>
        <p:nvPicPr>
          <p:cNvPr id="4" name="Picture 3" descr="A graph of a number of different types of data&#10;&#10;AI-generated content may be incorrect.">
            <a:extLst>
              <a:ext uri="{FF2B5EF4-FFF2-40B4-BE49-F238E27FC236}">
                <a16:creationId xmlns:a16="http://schemas.microsoft.com/office/drawing/2014/main" id="{F5F3E140-2CFD-6151-D958-831CF59FCF73}"/>
              </a:ext>
            </a:extLst>
          </p:cNvPr>
          <p:cNvPicPr>
            <a:picLocks noChangeAspect="1"/>
          </p:cNvPicPr>
          <p:nvPr/>
        </p:nvPicPr>
        <p:blipFill>
          <a:blip r:embed="rId2"/>
          <a:srcRect l="15104" t="2263" r="4682" b="69809"/>
          <a:stretch/>
        </p:blipFill>
        <p:spPr>
          <a:xfrm>
            <a:off x="135924" y="2659723"/>
            <a:ext cx="3995163" cy="3583981"/>
          </a:xfrm>
          <a:prstGeom prst="rect">
            <a:avLst/>
          </a:prstGeom>
        </p:spPr>
      </p:pic>
      <p:pic>
        <p:nvPicPr>
          <p:cNvPr id="5" name="Picture 4" descr="A graph of a number of different types of data&#10;&#10;AI-generated content may be incorrect.">
            <a:extLst>
              <a:ext uri="{FF2B5EF4-FFF2-40B4-BE49-F238E27FC236}">
                <a16:creationId xmlns:a16="http://schemas.microsoft.com/office/drawing/2014/main" id="{3BB9CBF7-520E-8B19-50CA-4CF9653008BC}"/>
              </a:ext>
            </a:extLst>
          </p:cNvPr>
          <p:cNvPicPr>
            <a:picLocks noChangeAspect="1"/>
          </p:cNvPicPr>
          <p:nvPr/>
        </p:nvPicPr>
        <p:blipFill>
          <a:blip r:embed="rId2"/>
          <a:srcRect t="89550"/>
          <a:stretch/>
        </p:blipFill>
        <p:spPr>
          <a:xfrm>
            <a:off x="5980746" y="940284"/>
            <a:ext cx="5732062" cy="1543424"/>
          </a:xfrm>
          <a:prstGeom prst="rect">
            <a:avLst/>
          </a:prstGeom>
        </p:spPr>
      </p:pic>
    </p:spTree>
    <p:extLst>
      <p:ext uri="{BB962C8B-B14F-4D97-AF65-F5344CB8AC3E}">
        <p14:creationId xmlns:p14="http://schemas.microsoft.com/office/powerpoint/2010/main" val="335614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5AE220-4FF7-E5F7-F780-47B2081501BE}"/>
              </a:ext>
            </a:extLst>
          </p:cNvPr>
          <p:cNvPicPr>
            <a:picLocks noChangeAspect="1"/>
          </p:cNvPicPr>
          <p:nvPr/>
        </p:nvPicPr>
        <p:blipFill>
          <a:blip r:embed="rId2"/>
          <a:stretch>
            <a:fillRect/>
          </a:stretch>
        </p:blipFill>
        <p:spPr>
          <a:xfrm>
            <a:off x="2209800" y="621397"/>
            <a:ext cx="7772400" cy="5615206"/>
          </a:xfrm>
          <a:prstGeom prst="rect">
            <a:avLst/>
          </a:prstGeom>
        </p:spPr>
      </p:pic>
      <p:sp>
        <p:nvSpPr>
          <p:cNvPr id="5" name="TextBox 4">
            <a:extLst>
              <a:ext uri="{FF2B5EF4-FFF2-40B4-BE49-F238E27FC236}">
                <a16:creationId xmlns:a16="http://schemas.microsoft.com/office/drawing/2014/main" id="{9530B901-8AC3-0009-375D-79DE17228D2A}"/>
              </a:ext>
            </a:extLst>
          </p:cNvPr>
          <p:cNvSpPr txBox="1"/>
          <p:nvPr/>
        </p:nvSpPr>
        <p:spPr>
          <a:xfrm>
            <a:off x="6872748" y="621397"/>
            <a:ext cx="925253" cy="369332"/>
          </a:xfrm>
          <a:prstGeom prst="rect">
            <a:avLst/>
          </a:prstGeom>
          <a:noFill/>
        </p:spPr>
        <p:txBody>
          <a:bodyPr wrap="none" rtlCol="0">
            <a:spAutoFit/>
          </a:bodyPr>
          <a:lstStyle/>
          <a:p>
            <a:r>
              <a:rPr lang="en-US" dirty="0"/>
              <a:t>635 nm</a:t>
            </a:r>
          </a:p>
        </p:txBody>
      </p:sp>
      <p:cxnSp>
        <p:nvCxnSpPr>
          <p:cNvPr id="7" name="Straight Connector 6">
            <a:extLst>
              <a:ext uri="{FF2B5EF4-FFF2-40B4-BE49-F238E27FC236}">
                <a16:creationId xmlns:a16="http://schemas.microsoft.com/office/drawing/2014/main" id="{203D2609-E7DB-FD5C-E71F-051CC3A83C89}"/>
              </a:ext>
            </a:extLst>
          </p:cNvPr>
          <p:cNvCxnSpPr/>
          <p:nvPr/>
        </p:nvCxnSpPr>
        <p:spPr>
          <a:xfrm flipV="1">
            <a:off x="7324616" y="1061613"/>
            <a:ext cx="0" cy="4584161"/>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935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78251A0-A1EC-60CE-0446-4839B0C45685}"/>
              </a:ext>
            </a:extLst>
          </p:cNvPr>
          <p:cNvGrpSpPr/>
          <p:nvPr/>
        </p:nvGrpSpPr>
        <p:grpSpPr>
          <a:xfrm>
            <a:off x="3072810" y="307761"/>
            <a:ext cx="8793125" cy="6550239"/>
            <a:chOff x="3040912" y="472857"/>
            <a:chExt cx="8793125" cy="6550239"/>
          </a:xfrm>
        </p:grpSpPr>
        <p:grpSp>
          <p:nvGrpSpPr>
            <p:cNvPr id="12" name="Group 11">
              <a:extLst>
                <a:ext uri="{FF2B5EF4-FFF2-40B4-BE49-F238E27FC236}">
                  <a16:creationId xmlns:a16="http://schemas.microsoft.com/office/drawing/2014/main" id="{70603C6B-AF24-EFEB-E180-8DBDB1F94838}"/>
                </a:ext>
              </a:extLst>
            </p:cNvPr>
            <p:cNvGrpSpPr/>
            <p:nvPr/>
          </p:nvGrpSpPr>
          <p:grpSpPr>
            <a:xfrm>
              <a:off x="3040912" y="472857"/>
              <a:ext cx="8793125" cy="6550239"/>
              <a:chOff x="3030280" y="153880"/>
              <a:chExt cx="8793125" cy="6550239"/>
            </a:xfrm>
          </p:grpSpPr>
          <p:pic>
            <p:nvPicPr>
              <p:cNvPr id="5" name="Picture 4" descr="A graph of a normal body&#10;&#10;AI-generated content may be incorrect.">
                <a:extLst>
                  <a:ext uri="{FF2B5EF4-FFF2-40B4-BE49-F238E27FC236}">
                    <a16:creationId xmlns:a16="http://schemas.microsoft.com/office/drawing/2014/main" id="{F4706829-413E-6C43-F959-D931162F1140}"/>
                  </a:ext>
                </a:extLst>
              </p:cNvPr>
              <p:cNvPicPr>
                <a:picLocks noChangeAspect="1"/>
              </p:cNvPicPr>
              <p:nvPr/>
            </p:nvPicPr>
            <p:blipFill>
              <a:blip r:embed="rId2"/>
              <a:srcRect l="1368" r="3969"/>
              <a:stretch/>
            </p:blipFill>
            <p:spPr>
              <a:xfrm>
                <a:off x="3030280" y="153880"/>
                <a:ext cx="8793125" cy="6550239"/>
              </a:xfrm>
              <a:prstGeom prst="rect">
                <a:avLst/>
              </a:prstGeom>
            </p:spPr>
          </p:pic>
          <p:grpSp>
            <p:nvGrpSpPr>
              <p:cNvPr id="11" name="Group 10">
                <a:extLst>
                  <a:ext uri="{FF2B5EF4-FFF2-40B4-BE49-F238E27FC236}">
                    <a16:creationId xmlns:a16="http://schemas.microsoft.com/office/drawing/2014/main" id="{4D21891F-1FD6-D094-16D9-9E34DC00EA3B}"/>
                  </a:ext>
                </a:extLst>
              </p:cNvPr>
              <p:cNvGrpSpPr/>
              <p:nvPr/>
            </p:nvGrpSpPr>
            <p:grpSpPr>
              <a:xfrm>
                <a:off x="4019107" y="806061"/>
                <a:ext cx="2829806" cy="4516917"/>
                <a:chOff x="4019107" y="806061"/>
                <a:chExt cx="2829806" cy="4516917"/>
              </a:xfrm>
            </p:grpSpPr>
            <p:sp>
              <p:nvSpPr>
                <p:cNvPr id="7" name="Freeform 6">
                  <a:extLst>
                    <a:ext uri="{FF2B5EF4-FFF2-40B4-BE49-F238E27FC236}">
                      <a16:creationId xmlns:a16="http://schemas.microsoft.com/office/drawing/2014/main" id="{A33B21A0-0B32-841F-1586-B7836479E789}"/>
                    </a:ext>
                  </a:extLst>
                </p:cNvPr>
                <p:cNvSpPr/>
                <p:nvPr/>
              </p:nvSpPr>
              <p:spPr>
                <a:xfrm>
                  <a:off x="4433777" y="2254102"/>
                  <a:ext cx="2243470" cy="2860158"/>
                </a:xfrm>
                <a:custGeom>
                  <a:avLst/>
                  <a:gdLst>
                    <a:gd name="connsiteX0" fmla="*/ 0 w 2243470"/>
                    <a:gd name="connsiteY0" fmla="*/ 0 h 2860158"/>
                    <a:gd name="connsiteX1" fmla="*/ 116958 w 2243470"/>
                    <a:gd name="connsiteY1" fmla="*/ 159489 h 2860158"/>
                    <a:gd name="connsiteX2" fmla="*/ 255181 w 2243470"/>
                    <a:gd name="connsiteY2" fmla="*/ 871870 h 2860158"/>
                    <a:gd name="connsiteX3" fmla="*/ 372139 w 2243470"/>
                    <a:gd name="connsiteY3" fmla="*/ 1392865 h 2860158"/>
                    <a:gd name="connsiteX4" fmla="*/ 478465 w 2243470"/>
                    <a:gd name="connsiteY4" fmla="*/ 1637414 h 2860158"/>
                    <a:gd name="connsiteX5" fmla="*/ 606056 w 2243470"/>
                    <a:gd name="connsiteY5" fmla="*/ 1765005 h 2860158"/>
                    <a:gd name="connsiteX6" fmla="*/ 701749 w 2243470"/>
                    <a:gd name="connsiteY6" fmla="*/ 1913861 h 2860158"/>
                    <a:gd name="connsiteX7" fmla="*/ 808074 w 2243470"/>
                    <a:gd name="connsiteY7" fmla="*/ 2200940 h 2860158"/>
                    <a:gd name="connsiteX8" fmla="*/ 871870 w 2243470"/>
                    <a:gd name="connsiteY8" fmla="*/ 2349796 h 2860158"/>
                    <a:gd name="connsiteX9" fmla="*/ 935665 w 2243470"/>
                    <a:gd name="connsiteY9" fmla="*/ 2317898 h 2860158"/>
                    <a:gd name="connsiteX10" fmla="*/ 1010093 w 2243470"/>
                    <a:gd name="connsiteY10" fmla="*/ 2190307 h 2860158"/>
                    <a:gd name="connsiteX11" fmla="*/ 1073888 w 2243470"/>
                    <a:gd name="connsiteY11" fmla="*/ 2094614 h 2860158"/>
                    <a:gd name="connsiteX12" fmla="*/ 1148316 w 2243470"/>
                    <a:gd name="connsiteY12" fmla="*/ 2030819 h 2860158"/>
                    <a:gd name="connsiteX13" fmla="*/ 1254642 w 2243470"/>
                    <a:gd name="connsiteY13" fmla="*/ 2083982 h 2860158"/>
                    <a:gd name="connsiteX14" fmla="*/ 1382232 w 2243470"/>
                    <a:gd name="connsiteY14" fmla="*/ 2169042 h 2860158"/>
                    <a:gd name="connsiteX15" fmla="*/ 1520456 w 2243470"/>
                    <a:gd name="connsiteY15" fmla="*/ 2328531 h 2860158"/>
                    <a:gd name="connsiteX16" fmla="*/ 1669311 w 2243470"/>
                    <a:gd name="connsiteY16" fmla="*/ 2477386 h 2860158"/>
                    <a:gd name="connsiteX17" fmla="*/ 1839432 w 2243470"/>
                    <a:gd name="connsiteY17" fmla="*/ 2679405 h 2860158"/>
                    <a:gd name="connsiteX18" fmla="*/ 2062716 w 2243470"/>
                    <a:gd name="connsiteY18" fmla="*/ 2764465 h 2860158"/>
                    <a:gd name="connsiteX19" fmla="*/ 2243470 w 2243470"/>
                    <a:gd name="connsiteY19" fmla="*/ 2860158 h 286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43470" h="2860158">
                      <a:moveTo>
                        <a:pt x="0" y="0"/>
                      </a:moveTo>
                      <a:cubicBezTo>
                        <a:pt x="37214" y="7088"/>
                        <a:pt x="74428" y="14177"/>
                        <a:pt x="116958" y="159489"/>
                      </a:cubicBezTo>
                      <a:cubicBezTo>
                        <a:pt x="159488" y="304801"/>
                        <a:pt x="212651" y="666307"/>
                        <a:pt x="255181" y="871870"/>
                      </a:cubicBezTo>
                      <a:cubicBezTo>
                        <a:pt x="297711" y="1077433"/>
                        <a:pt x="334925" y="1265274"/>
                        <a:pt x="372139" y="1392865"/>
                      </a:cubicBezTo>
                      <a:cubicBezTo>
                        <a:pt x="409353" y="1520456"/>
                        <a:pt x="439479" y="1575391"/>
                        <a:pt x="478465" y="1637414"/>
                      </a:cubicBezTo>
                      <a:cubicBezTo>
                        <a:pt x="517451" y="1699437"/>
                        <a:pt x="568842" y="1718931"/>
                        <a:pt x="606056" y="1765005"/>
                      </a:cubicBezTo>
                      <a:cubicBezTo>
                        <a:pt x="643270" y="1811080"/>
                        <a:pt x="668079" y="1841205"/>
                        <a:pt x="701749" y="1913861"/>
                      </a:cubicBezTo>
                      <a:cubicBezTo>
                        <a:pt x="735419" y="1986517"/>
                        <a:pt x="779721" y="2128284"/>
                        <a:pt x="808074" y="2200940"/>
                      </a:cubicBezTo>
                      <a:cubicBezTo>
                        <a:pt x="836427" y="2273596"/>
                        <a:pt x="850605" y="2330303"/>
                        <a:pt x="871870" y="2349796"/>
                      </a:cubicBezTo>
                      <a:cubicBezTo>
                        <a:pt x="893135" y="2369289"/>
                        <a:pt x="912628" y="2344479"/>
                        <a:pt x="935665" y="2317898"/>
                      </a:cubicBezTo>
                      <a:cubicBezTo>
                        <a:pt x="958702" y="2291317"/>
                        <a:pt x="987056" y="2227521"/>
                        <a:pt x="1010093" y="2190307"/>
                      </a:cubicBezTo>
                      <a:cubicBezTo>
                        <a:pt x="1033130" y="2153093"/>
                        <a:pt x="1050851" y="2121195"/>
                        <a:pt x="1073888" y="2094614"/>
                      </a:cubicBezTo>
                      <a:cubicBezTo>
                        <a:pt x="1096925" y="2068033"/>
                        <a:pt x="1118190" y="2032591"/>
                        <a:pt x="1148316" y="2030819"/>
                      </a:cubicBezTo>
                      <a:cubicBezTo>
                        <a:pt x="1178442" y="2029047"/>
                        <a:pt x="1215656" y="2060945"/>
                        <a:pt x="1254642" y="2083982"/>
                      </a:cubicBezTo>
                      <a:cubicBezTo>
                        <a:pt x="1293628" y="2107019"/>
                        <a:pt x="1337930" y="2128284"/>
                        <a:pt x="1382232" y="2169042"/>
                      </a:cubicBezTo>
                      <a:cubicBezTo>
                        <a:pt x="1426534" y="2209800"/>
                        <a:pt x="1472610" y="2277140"/>
                        <a:pt x="1520456" y="2328531"/>
                      </a:cubicBezTo>
                      <a:cubicBezTo>
                        <a:pt x="1568303" y="2379922"/>
                        <a:pt x="1616149" y="2418907"/>
                        <a:pt x="1669311" y="2477386"/>
                      </a:cubicBezTo>
                      <a:cubicBezTo>
                        <a:pt x="1722473" y="2535865"/>
                        <a:pt x="1773865" y="2631559"/>
                        <a:pt x="1839432" y="2679405"/>
                      </a:cubicBezTo>
                      <a:cubicBezTo>
                        <a:pt x="1904999" y="2727251"/>
                        <a:pt x="1995376" y="2734340"/>
                        <a:pt x="2062716" y="2764465"/>
                      </a:cubicBezTo>
                      <a:cubicBezTo>
                        <a:pt x="2130056" y="2794590"/>
                        <a:pt x="2186763" y="2827374"/>
                        <a:pt x="2243470" y="2860158"/>
                      </a:cubicBezTo>
                    </a:path>
                  </a:pathLst>
                </a:cu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EEFB9357-1CE5-B650-DAF5-83629B32B312}"/>
                    </a:ext>
                  </a:extLst>
                </p:cNvPr>
                <p:cNvSpPr/>
                <p:nvPr/>
              </p:nvSpPr>
              <p:spPr>
                <a:xfrm>
                  <a:off x="4423144" y="2587957"/>
                  <a:ext cx="2286000" cy="1826773"/>
                </a:xfrm>
                <a:custGeom>
                  <a:avLst/>
                  <a:gdLst>
                    <a:gd name="connsiteX0" fmla="*/ 0 w 2286000"/>
                    <a:gd name="connsiteY0" fmla="*/ 644341 h 1826773"/>
                    <a:gd name="connsiteX1" fmla="*/ 95693 w 2286000"/>
                    <a:gd name="connsiteY1" fmla="*/ 633708 h 1826773"/>
                    <a:gd name="connsiteX2" fmla="*/ 202019 w 2286000"/>
                    <a:gd name="connsiteY2" fmla="*/ 782564 h 1826773"/>
                    <a:gd name="connsiteX3" fmla="*/ 404037 w 2286000"/>
                    <a:gd name="connsiteY3" fmla="*/ 1165336 h 1826773"/>
                    <a:gd name="connsiteX4" fmla="*/ 542261 w 2286000"/>
                    <a:gd name="connsiteY4" fmla="*/ 1377987 h 1826773"/>
                    <a:gd name="connsiteX5" fmla="*/ 648586 w 2286000"/>
                    <a:gd name="connsiteY5" fmla="*/ 1441783 h 1826773"/>
                    <a:gd name="connsiteX6" fmla="*/ 691116 w 2286000"/>
                    <a:gd name="connsiteY6" fmla="*/ 1526843 h 1826773"/>
                    <a:gd name="connsiteX7" fmla="*/ 786809 w 2286000"/>
                    <a:gd name="connsiteY7" fmla="*/ 1675699 h 1826773"/>
                    <a:gd name="connsiteX8" fmla="*/ 893135 w 2286000"/>
                    <a:gd name="connsiteY8" fmla="*/ 1803290 h 1826773"/>
                    <a:gd name="connsiteX9" fmla="*/ 967563 w 2286000"/>
                    <a:gd name="connsiteY9" fmla="*/ 1813922 h 1826773"/>
                    <a:gd name="connsiteX10" fmla="*/ 1073889 w 2286000"/>
                    <a:gd name="connsiteY10" fmla="*/ 1665066 h 1826773"/>
                    <a:gd name="connsiteX11" fmla="*/ 1201479 w 2286000"/>
                    <a:gd name="connsiteY11" fmla="*/ 1580006 h 1826773"/>
                    <a:gd name="connsiteX12" fmla="*/ 1318437 w 2286000"/>
                    <a:gd name="connsiteY12" fmla="*/ 1473680 h 1826773"/>
                    <a:gd name="connsiteX13" fmla="*/ 1446028 w 2286000"/>
                    <a:gd name="connsiteY13" fmla="*/ 899522 h 1826773"/>
                    <a:gd name="connsiteX14" fmla="*/ 1488558 w 2286000"/>
                    <a:gd name="connsiteY14" fmla="*/ 208406 h 1826773"/>
                    <a:gd name="connsiteX15" fmla="*/ 1520456 w 2286000"/>
                    <a:gd name="connsiteY15" fmla="*/ 27652 h 1826773"/>
                    <a:gd name="connsiteX16" fmla="*/ 1552354 w 2286000"/>
                    <a:gd name="connsiteY16" fmla="*/ 17020 h 1826773"/>
                    <a:gd name="connsiteX17" fmla="*/ 1584251 w 2286000"/>
                    <a:gd name="connsiteY17" fmla="*/ 187141 h 1826773"/>
                    <a:gd name="connsiteX18" fmla="*/ 1626782 w 2286000"/>
                    <a:gd name="connsiteY18" fmla="*/ 474220 h 1826773"/>
                    <a:gd name="connsiteX19" fmla="*/ 1679944 w 2286000"/>
                    <a:gd name="connsiteY19" fmla="*/ 750666 h 1826773"/>
                    <a:gd name="connsiteX20" fmla="*/ 1711842 w 2286000"/>
                    <a:gd name="connsiteY20" fmla="*/ 963317 h 1826773"/>
                    <a:gd name="connsiteX21" fmla="*/ 1828800 w 2286000"/>
                    <a:gd name="connsiteY21" fmla="*/ 1090908 h 1826773"/>
                    <a:gd name="connsiteX22" fmla="*/ 1903228 w 2286000"/>
                    <a:gd name="connsiteY22" fmla="*/ 856992 h 1826773"/>
                    <a:gd name="connsiteX23" fmla="*/ 1924493 w 2286000"/>
                    <a:gd name="connsiteY23" fmla="*/ 644341 h 1826773"/>
                    <a:gd name="connsiteX24" fmla="*/ 1967023 w 2286000"/>
                    <a:gd name="connsiteY24" fmla="*/ 569913 h 1826773"/>
                    <a:gd name="connsiteX25" fmla="*/ 2009554 w 2286000"/>
                    <a:gd name="connsiteY25" fmla="*/ 569913 h 1826773"/>
                    <a:gd name="connsiteX26" fmla="*/ 2073349 w 2286000"/>
                    <a:gd name="connsiteY26" fmla="*/ 793196 h 1826773"/>
                    <a:gd name="connsiteX27" fmla="*/ 2158409 w 2286000"/>
                    <a:gd name="connsiteY27" fmla="*/ 1165336 h 1826773"/>
                    <a:gd name="connsiteX28" fmla="*/ 2286000 w 2286000"/>
                    <a:gd name="connsiteY28" fmla="*/ 1356722 h 1826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86000" h="1826773">
                      <a:moveTo>
                        <a:pt x="0" y="644341"/>
                      </a:moveTo>
                      <a:cubicBezTo>
                        <a:pt x="31011" y="627506"/>
                        <a:pt x="62023" y="610671"/>
                        <a:pt x="95693" y="633708"/>
                      </a:cubicBezTo>
                      <a:cubicBezTo>
                        <a:pt x="129363" y="656745"/>
                        <a:pt x="150628" y="693959"/>
                        <a:pt x="202019" y="782564"/>
                      </a:cubicBezTo>
                      <a:cubicBezTo>
                        <a:pt x="253410" y="871169"/>
                        <a:pt x="347330" y="1066099"/>
                        <a:pt x="404037" y="1165336"/>
                      </a:cubicBezTo>
                      <a:cubicBezTo>
                        <a:pt x="460744" y="1264573"/>
                        <a:pt x="501503" y="1331913"/>
                        <a:pt x="542261" y="1377987"/>
                      </a:cubicBezTo>
                      <a:cubicBezTo>
                        <a:pt x="583019" y="1424061"/>
                        <a:pt x="623777" y="1416974"/>
                        <a:pt x="648586" y="1441783"/>
                      </a:cubicBezTo>
                      <a:cubicBezTo>
                        <a:pt x="673395" y="1466592"/>
                        <a:pt x="668079" y="1487857"/>
                        <a:pt x="691116" y="1526843"/>
                      </a:cubicBezTo>
                      <a:cubicBezTo>
                        <a:pt x="714153" y="1565829"/>
                        <a:pt x="753139" y="1629625"/>
                        <a:pt x="786809" y="1675699"/>
                      </a:cubicBezTo>
                      <a:cubicBezTo>
                        <a:pt x="820479" y="1721774"/>
                        <a:pt x="863009" y="1780253"/>
                        <a:pt x="893135" y="1803290"/>
                      </a:cubicBezTo>
                      <a:cubicBezTo>
                        <a:pt x="923261" y="1826327"/>
                        <a:pt x="937437" y="1836959"/>
                        <a:pt x="967563" y="1813922"/>
                      </a:cubicBezTo>
                      <a:cubicBezTo>
                        <a:pt x="997689" y="1790885"/>
                        <a:pt x="1034903" y="1704052"/>
                        <a:pt x="1073889" y="1665066"/>
                      </a:cubicBezTo>
                      <a:cubicBezTo>
                        <a:pt x="1112875" y="1626080"/>
                        <a:pt x="1160721" y="1611904"/>
                        <a:pt x="1201479" y="1580006"/>
                      </a:cubicBezTo>
                      <a:cubicBezTo>
                        <a:pt x="1242237" y="1548108"/>
                        <a:pt x="1277679" y="1587094"/>
                        <a:pt x="1318437" y="1473680"/>
                      </a:cubicBezTo>
                      <a:cubicBezTo>
                        <a:pt x="1359195" y="1360266"/>
                        <a:pt x="1417675" y="1110401"/>
                        <a:pt x="1446028" y="899522"/>
                      </a:cubicBezTo>
                      <a:cubicBezTo>
                        <a:pt x="1474382" y="688643"/>
                        <a:pt x="1476153" y="353718"/>
                        <a:pt x="1488558" y="208406"/>
                      </a:cubicBezTo>
                      <a:cubicBezTo>
                        <a:pt x="1500963" y="63094"/>
                        <a:pt x="1520456" y="27652"/>
                        <a:pt x="1520456" y="27652"/>
                      </a:cubicBezTo>
                      <a:cubicBezTo>
                        <a:pt x="1531089" y="-4246"/>
                        <a:pt x="1541722" y="-9562"/>
                        <a:pt x="1552354" y="17020"/>
                      </a:cubicBezTo>
                      <a:cubicBezTo>
                        <a:pt x="1562987" y="43601"/>
                        <a:pt x="1571846" y="110941"/>
                        <a:pt x="1584251" y="187141"/>
                      </a:cubicBezTo>
                      <a:cubicBezTo>
                        <a:pt x="1596656" y="263341"/>
                        <a:pt x="1610833" y="380299"/>
                        <a:pt x="1626782" y="474220"/>
                      </a:cubicBezTo>
                      <a:cubicBezTo>
                        <a:pt x="1642731" y="568141"/>
                        <a:pt x="1665767" y="669150"/>
                        <a:pt x="1679944" y="750666"/>
                      </a:cubicBezTo>
                      <a:cubicBezTo>
                        <a:pt x="1694121" y="832182"/>
                        <a:pt x="1687033" y="906610"/>
                        <a:pt x="1711842" y="963317"/>
                      </a:cubicBezTo>
                      <a:cubicBezTo>
                        <a:pt x="1736651" y="1020024"/>
                        <a:pt x="1796902" y="1108629"/>
                        <a:pt x="1828800" y="1090908"/>
                      </a:cubicBezTo>
                      <a:cubicBezTo>
                        <a:pt x="1860698" y="1073187"/>
                        <a:pt x="1887279" y="931420"/>
                        <a:pt x="1903228" y="856992"/>
                      </a:cubicBezTo>
                      <a:cubicBezTo>
                        <a:pt x="1919177" y="782564"/>
                        <a:pt x="1913861" y="692187"/>
                        <a:pt x="1924493" y="644341"/>
                      </a:cubicBezTo>
                      <a:cubicBezTo>
                        <a:pt x="1935125" y="596495"/>
                        <a:pt x="1967023" y="569913"/>
                        <a:pt x="1967023" y="569913"/>
                      </a:cubicBezTo>
                      <a:cubicBezTo>
                        <a:pt x="1981200" y="557508"/>
                        <a:pt x="1991833" y="532699"/>
                        <a:pt x="2009554" y="569913"/>
                      </a:cubicBezTo>
                      <a:cubicBezTo>
                        <a:pt x="2027275" y="607127"/>
                        <a:pt x="2048540" y="693959"/>
                        <a:pt x="2073349" y="793196"/>
                      </a:cubicBezTo>
                      <a:cubicBezTo>
                        <a:pt x="2098158" y="892433"/>
                        <a:pt x="2122967" y="1071415"/>
                        <a:pt x="2158409" y="1165336"/>
                      </a:cubicBezTo>
                      <a:cubicBezTo>
                        <a:pt x="2193851" y="1259257"/>
                        <a:pt x="2239925" y="1307989"/>
                        <a:pt x="2286000" y="1356722"/>
                      </a:cubicBez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Freeform 8">
                  <a:extLst>
                    <a:ext uri="{FF2B5EF4-FFF2-40B4-BE49-F238E27FC236}">
                      <a16:creationId xmlns:a16="http://schemas.microsoft.com/office/drawing/2014/main" id="{D9AFD90A-CC85-39E8-F2E1-34492E968B24}"/>
                    </a:ext>
                  </a:extLst>
                </p:cNvPr>
                <p:cNvSpPr/>
                <p:nvPr/>
              </p:nvSpPr>
              <p:spPr>
                <a:xfrm>
                  <a:off x="4082902" y="3061678"/>
                  <a:ext cx="2711303" cy="1765503"/>
                </a:xfrm>
                <a:custGeom>
                  <a:avLst/>
                  <a:gdLst>
                    <a:gd name="connsiteX0" fmla="*/ 0 w 2711303"/>
                    <a:gd name="connsiteY0" fmla="*/ 1116917 h 1765503"/>
                    <a:gd name="connsiteX1" fmla="*/ 95693 w 2711303"/>
                    <a:gd name="connsiteY1" fmla="*/ 787308 h 1765503"/>
                    <a:gd name="connsiteX2" fmla="*/ 159489 w 2711303"/>
                    <a:gd name="connsiteY2" fmla="*/ 457699 h 1765503"/>
                    <a:gd name="connsiteX3" fmla="*/ 244549 w 2711303"/>
                    <a:gd name="connsiteY3" fmla="*/ 202517 h 1765503"/>
                    <a:gd name="connsiteX4" fmla="*/ 404038 w 2711303"/>
                    <a:gd name="connsiteY4" fmla="*/ 499 h 1765503"/>
                    <a:gd name="connsiteX5" fmla="*/ 574158 w 2711303"/>
                    <a:gd name="connsiteY5" fmla="*/ 159987 h 1765503"/>
                    <a:gd name="connsiteX6" fmla="*/ 871870 w 2711303"/>
                    <a:gd name="connsiteY6" fmla="*/ 585289 h 1765503"/>
                    <a:gd name="connsiteX7" fmla="*/ 1031358 w 2711303"/>
                    <a:gd name="connsiteY7" fmla="*/ 797941 h 1765503"/>
                    <a:gd name="connsiteX8" fmla="*/ 1180214 w 2711303"/>
                    <a:gd name="connsiteY8" fmla="*/ 1063755 h 1765503"/>
                    <a:gd name="connsiteX9" fmla="*/ 1286540 w 2711303"/>
                    <a:gd name="connsiteY9" fmla="*/ 1201978 h 1765503"/>
                    <a:gd name="connsiteX10" fmla="*/ 1403498 w 2711303"/>
                    <a:gd name="connsiteY10" fmla="*/ 1159448 h 1765503"/>
                    <a:gd name="connsiteX11" fmla="*/ 1541721 w 2711303"/>
                    <a:gd name="connsiteY11" fmla="*/ 1201978 h 1765503"/>
                    <a:gd name="connsiteX12" fmla="*/ 1626782 w 2711303"/>
                    <a:gd name="connsiteY12" fmla="*/ 1212610 h 1765503"/>
                    <a:gd name="connsiteX13" fmla="*/ 1786270 w 2711303"/>
                    <a:gd name="connsiteY13" fmla="*/ 904266 h 1765503"/>
                    <a:gd name="connsiteX14" fmla="*/ 1850065 w 2711303"/>
                    <a:gd name="connsiteY14" fmla="*/ 372638 h 1765503"/>
                    <a:gd name="connsiteX15" fmla="*/ 1881963 w 2711303"/>
                    <a:gd name="connsiteY15" fmla="*/ 64294 h 1765503"/>
                    <a:gd name="connsiteX16" fmla="*/ 1935126 w 2711303"/>
                    <a:gd name="connsiteY16" fmla="*/ 351373 h 1765503"/>
                    <a:gd name="connsiteX17" fmla="*/ 2041451 w 2711303"/>
                    <a:gd name="connsiteY17" fmla="*/ 1063755 h 1765503"/>
                    <a:gd name="connsiteX18" fmla="*/ 2232838 w 2711303"/>
                    <a:gd name="connsiteY18" fmla="*/ 1510322 h 1765503"/>
                    <a:gd name="connsiteX19" fmla="*/ 2424224 w 2711303"/>
                    <a:gd name="connsiteY19" fmla="*/ 1595382 h 1765503"/>
                    <a:gd name="connsiteX20" fmla="*/ 2530549 w 2711303"/>
                    <a:gd name="connsiteY20" fmla="*/ 1637913 h 1765503"/>
                    <a:gd name="connsiteX21" fmla="*/ 2615610 w 2711303"/>
                    <a:gd name="connsiteY21" fmla="*/ 1701708 h 1765503"/>
                    <a:gd name="connsiteX22" fmla="*/ 2711303 w 2711303"/>
                    <a:gd name="connsiteY22" fmla="*/ 1765503 h 1765503"/>
                    <a:gd name="connsiteX23" fmla="*/ 2711303 w 2711303"/>
                    <a:gd name="connsiteY23" fmla="*/ 1765503 h 176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11303" h="1765503">
                      <a:moveTo>
                        <a:pt x="0" y="1116917"/>
                      </a:moveTo>
                      <a:cubicBezTo>
                        <a:pt x="34556" y="1007047"/>
                        <a:pt x="69112" y="897178"/>
                        <a:pt x="95693" y="787308"/>
                      </a:cubicBezTo>
                      <a:cubicBezTo>
                        <a:pt x="122274" y="677438"/>
                        <a:pt x="134680" y="555164"/>
                        <a:pt x="159489" y="457699"/>
                      </a:cubicBezTo>
                      <a:cubicBezTo>
                        <a:pt x="184298" y="360234"/>
                        <a:pt x="203791" y="278717"/>
                        <a:pt x="244549" y="202517"/>
                      </a:cubicBezTo>
                      <a:cubicBezTo>
                        <a:pt x="285307" y="126317"/>
                        <a:pt x="349103" y="7587"/>
                        <a:pt x="404038" y="499"/>
                      </a:cubicBezTo>
                      <a:cubicBezTo>
                        <a:pt x="458973" y="-6589"/>
                        <a:pt x="496186" y="62522"/>
                        <a:pt x="574158" y="159987"/>
                      </a:cubicBezTo>
                      <a:cubicBezTo>
                        <a:pt x="652130" y="257452"/>
                        <a:pt x="795670" y="478963"/>
                        <a:pt x="871870" y="585289"/>
                      </a:cubicBezTo>
                      <a:cubicBezTo>
                        <a:pt x="948070" y="691615"/>
                        <a:pt x="979967" y="718197"/>
                        <a:pt x="1031358" y="797941"/>
                      </a:cubicBezTo>
                      <a:cubicBezTo>
                        <a:pt x="1082749" y="877685"/>
                        <a:pt x="1137684" y="996416"/>
                        <a:pt x="1180214" y="1063755"/>
                      </a:cubicBezTo>
                      <a:cubicBezTo>
                        <a:pt x="1222744" y="1131094"/>
                        <a:pt x="1249326" y="1186029"/>
                        <a:pt x="1286540" y="1201978"/>
                      </a:cubicBezTo>
                      <a:cubicBezTo>
                        <a:pt x="1323754" y="1217927"/>
                        <a:pt x="1360968" y="1159448"/>
                        <a:pt x="1403498" y="1159448"/>
                      </a:cubicBezTo>
                      <a:cubicBezTo>
                        <a:pt x="1446028" y="1159448"/>
                        <a:pt x="1504507" y="1193118"/>
                        <a:pt x="1541721" y="1201978"/>
                      </a:cubicBezTo>
                      <a:cubicBezTo>
                        <a:pt x="1578935" y="1210838"/>
                        <a:pt x="1586024" y="1262229"/>
                        <a:pt x="1626782" y="1212610"/>
                      </a:cubicBezTo>
                      <a:cubicBezTo>
                        <a:pt x="1667540" y="1162991"/>
                        <a:pt x="1749056" y="1044261"/>
                        <a:pt x="1786270" y="904266"/>
                      </a:cubicBezTo>
                      <a:cubicBezTo>
                        <a:pt x="1823484" y="764271"/>
                        <a:pt x="1834116" y="512633"/>
                        <a:pt x="1850065" y="372638"/>
                      </a:cubicBezTo>
                      <a:cubicBezTo>
                        <a:pt x="1866014" y="232643"/>
                        <a:pt x="1867786" y="67838"/>
                        <a:pt x="1881963" y="64294"/>
                      </a:cubicBezTo>
                      <a:cubicBezTo>
                        <a:pt x="1896140" y="60750"/>
                        <a:pt x="1908545" y="184796"/>
                        <a:pt x="1935126" y="351373"/>
                      </a:cubicBezTo>
                      <a:cubicBezTo>
                        <a:pt x="1961707" y="517950"/>
                        <a:pt x="1991832" y="870597"/>
                        <a:pt x="2041451" y="1063755"/>
                      </a:cubicBezTo>
                      <a:cubicBezTo>
                        <a:pt x="2091070" y="1256913"/>
                        <a:pt x="2169043" y="1421718"/>
                        <a:pt x="2232838" y="1510322"/>
                      </a:cubicBezTo>
                      <a:cubicBezTo>
                        <a:pt x="2296633" y="1598926"/>
                        <a:pt x="2374606" y="1574117"/>
                        <a:pt x="2424224" y="1595382"/>
                      </a:cubicBezTo>
                      <a:cubicBezTo>
                        <a:pt x="2473842" y="1616647"/>
                        <a:pt x="2498651" y="1620192"/>
                        <a:pt x="2530549" y="1637913"/>
                      </a:cubicBezTo>
                      <a:cubicBezTo>
                        <a:pt x="2562447" y="1655634"/>
                        <a:pt x="2585484" y="1680443"/>
                        <a:pt x="2615610" y="1701708"/>
                      </a:cubicBezTo>
                      <a:cubicBezTo>
                        <a:pt x="2645736" y="1722973"/>
                        <a:pt x="2711303" y="1765503"/>
                        <a:pt x="2711303" y="1765503"/>
                      </a:cubicBezTo>
                      <a:lnTo>
                        <a:pt x="2711303" y="1765503"/>
                      </a:lnTo>
                    </a:path>
                  </a:pathLst>
                </a:cu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13C12159-FE8A-42F3-2FE9-56F0C85C01A1}"/>
                    </a:ext>
                  </a:extLst>
                </p:cNvPr>
                <p:cNvSpPr/>
                <p:nvPr/>
              </p:nvSpPr>
              <p:spPr>
                <a:xfrm>
                  <a:off x="4019107" y="806061"/>
                  <a:ext cx="2829806" cy="4516917"/>
                </a:xfrm>
                <a:custGeom>
                  <a:avLst/>
                  <a:gdLst>
                    <a:gd name="connsiteX0" fmla="*/ 0 w 2829806"/>
                    <a:gd name="connsiteY0" fmla="*/ 2160423 h 4516917"/>
                    <a:gd name="connsiteX1" fmla="*/ 116958 w 2829806"/>
                    <a:gd name="connsiteY1" fmla="*/ 1575632 h 4516917"/>
                    <a:gd name="connsiteX2" fmla="*/ 255181 w 2829806"/>
                    <a:gd name="connsiteY2" fmla="*/ 639967 h 4516917"/>
                    <a:gd name="connsiteX3" fmla="*/ 329609 w 2829806"/>
                    <a:gd name="connsiteY3" fmla="*/ 214665 h 4516917"/>
                    <a:gd name="connsiteX4" fmla="*/ 435935 w 2829806"/>
                    <a:gd name="connsiteY4" fmla="*/ 2013 h 4516917"/>
                    <a:gd name="connsiteX5" fmla="*/ 595423 w 2829806"/>
                    <a:gd name="connsiteY5" fmla="*/ 331623 h 4516917"/>
                    <a:gd name="connsiteX6" fmla="*/ 765544 w 2829806"/>
                    <a:gd name="connsiteY6" fmla="*/ 1246023 h 4516917"/>
                    <a:gd name="connsiteX7" fmla="*/ 946298 w 2829806"/>
                    <a:gd name="connsiteY7" fmla="*/ 1990302 h 4516917"/>
                    <a:gd name="connsiteX8" fmla="*/ 1084521 w 2829806"/>
                    <a:gd name="connsiteY8" fmla="*/ 2224218 h 4516917"/>
                    <a:gd name="connsiteX9" fmla="*/ 1116419 w 2829806"/>
                    <a:gd name="connsiteY9" fmla="*/ 2479399 h 4516917"/>
                    <a:gd name="connsiteX10" fmla="*/ 1233377 w 2829806"/>
                    <a:gd name="connsiteY10" fmla="*/ 2968497 h 4516917"/>
                    <a:gd name="connsiteX11" fmla="*/ 1360967 w 2829806"/>
                    <a:gd name="connsiteY11" fmla="*/ 3138618 h 4516917"/>
                    <a:gd name="connsiteX12" fmla="*/ 1467293 w 2829806"/>
                    <a:gd name="connsiteY12" fmla="*/ 3096088 h 4516917"/>
                    <a:gd name="connsiteX13" fmla="*/ 1733107 w 2829806"/>
                    <a:gd name="connsiteY13" fmla="*/ 3415065 h 4516917"/>
                    <a:gd name="connsiteX14" fmla="*/ 1924493 w 2829806"/>
                    <a:gd name="connsiteY14" fmla="*/ 3734041 h 4516917"/>
                    <a:gd name="connsiteX15" fmla="*/ 2402958 w 2829806"/>
                    <a:gd name="connsiteY15" fmla="*/ 4286934 h 4516917"/>
                    <a:gd name="connsiteX16" fmla="*/ 2764465 w 2829806"/>
                    <a:gd name="connsiteY16" fmla="*/ 4488953 h 4516917"/>
                    <a:gd name="connsiteX17" fmla="*/ 2828260 w 2829806"/>
                    <a:gd name="connsiteY17" fmla="*/ 4510218 h 451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29806" h="4516917">
                      <a:moveTo>
                        <a:pt x="0" y="2160423"/>
                      </a:moveTo>
                      <a:cubicBezTo>
                        <a:pt x="37214" y="1994732"/>
                        <a:pt x="74428" y="1829041"/>
                        <a:pt x="116958" y="1575632"/>
                      </a:cubicBezTo>
                      <a:cubicBezTo>
                        <a:pt x="159488" y="1322223"/>
                        <a:pt x="219739" y="866795"/>
                        <a:pt x="255181" y="639967"/>
                      </a:cubicBezTo>
                      <a:cubicBezTo>
                        <a:pt x="290623" y="413139"/>
                        <a:pt x="299483" y="320991"/>
                        <a:pt x="329609" y="214665"/>
                      </a:cubicBezTo>
                      <a:cubicBezTo>
                        <a:pt x="359735" y="108339"/>
                        <a:pt x="391633" y="-17480"/>
                        <a:pt x="435935" y="2013"/>
                      </a:cubicBezTo>
                      <a:cubicBezTo>
                        <a:pt x="480237" y="21506"/>
                        <a:pt x="540488" y="124288"/>
                        <a:pt x="595423" y="331623"/>
                      </a:cubicBezTo>
                      <a:cubicBezTo>
                        <a:pt x="650358" y="538958"/>
                        <a:pt x="707065" y="969576"/>
                        <a:pt x="765544" y="1246023"/>
                      </a:cubicBezTo>
                      <a:cubicBezTo>
                        <a:pt x="824023" y="1522469"/>
                        <a:pt x="893135" y="1827269"/>
                        <a:pt x="946298" y="1990302"/>
                      </a:cubicBezTo>
                      <a:cubicBezTo>
                        <a:pt x="999461" y="2153334"/>
                        <a:pt x="1056168" y="2142702"/>
                        <a:pt x="1084521" y="2224218"/>
                      </a:cubicBezTo>
                      <a:cubicBezTo>
                        <a:pt x="1112874" y="2305734"/>
                        <a:pt x="1091610" y="2355353"/>
                        <a:pt x="1116419" y="2479399"/>
                      </a:cubicBezTo>
                      <a:cubicBezTo>
                        <a:pt x="1141228" y="2603446"/>
                        <a:pt x="1192619" y="2858627"/>
                        <a:pt x="1233377" y="2968497"/>
                      </a:cubicBezTo>
                      <a:cubicBezTo>
                        <a:pt x="1274135" y="3078367"/>
                        <a:pt x="1321981" y="3117353"/>
                        <a:pt x="1360967" y="3138618"/>
                      </a:cubicBezTo>
                      <a:cubicBezTo>
                        <a:pt x="1399953" y="3159883"/>
                        <a:pt x="1405270" y="3050014"/>
                        <a:pt x="1467293" y="3096088"/>
                      </a:cubicBezTo>
                      <a:cubicBezTo>
                        <a:pt x="1529316" y="3142162"/>
                        <a:pt x="1656907" y="3308740"/>
                        <a:pt x="1733107" y="3415065"/>
                      </a:cubicBezTo>
                      <a:cubicBezTo>
                        <a:pt x="1809307" y="3521390"/>
                        <a:pt x="1812851" y="3588730"/>
                        <a:pt x="1924493" y="3734041"/>
                      </a:cubicBezTo>
                      <a:cubicBezTo>
                        <a:pt x="2036135" y="3879352"/>
                        <a:pt x="2262963" y="4161115"/>
                        <a:pt x="2402958" y="4286934"/>
                      </a:cubicBezTo>
                      <a:cubicBezTo>
                        <a:pt x="2542953" y="4412753"/>
                        <a:pt x="2693581" y="4451739"/>
                        <a:pt x="2764465" y="4488953"/>
                      </a:cubicBezTo>
                      <a:cubicBezTo>
                        <a:pt x="2835349" y="4526167"/>
                        <a:pt x="2831804" y="4518192"/>
                        <a:pt x="2828260" y="4510218"/>
                      </a:cubicBezTo>
                    </a:path>
                  </a:pathLst>
                </a:cu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 name="TextBox 12">
              <a:extLst>
                <a:ext uri="{FF2B5EF4-FFF2-40B4-BE49-F238E27FC236}">
                  <a16:creationId xmlns:a16="http://schemas.microsoft.com/office/drawing/2014/main" id="{5221FD0C-7DC3-3569-481D-1B071D386983}"/>
                </a:ext>
              </a:extLst>
            </p:cNvPr>
            <p:cNvSpPr txBox="1"/>
            <p:nvPr/>
          </p:nvSpPr>
          <p:spPr>
            <a:xfrm>
              <a:off x="4801467" y="1741540"/>
              <a:ext cx="2119426" cy="307777"/>
            </a:xfrm>
            <a:prstGeom prst="rect">
              <a:avLst/>
            </a:prstGeom>
            <a:noFill/>
          </p:spPr>
          <p:txBody>
            <a:bodyPr wrap="none" rtlCol="0">
              <a:spAutoFit/>
            </a:bodyPr>
            <a:lstStyle/>
            <a:p>
              <a:r>
                <a:rPr lang="en-US" sz="1400" dirty="0"/>
                <a:t>Lower lip mucosa (Joyce)</a:t>
              </a:r>
            </a:p>
          </p:txBody>
        </p:sp>
        <p:sp>
          <p:nvSpPr>
            <p:cNvPr id="14" name="TextBox 13">
              <a:extLst>
                <a:ext uri="{FF2B5EF4-FFF2-40B4-BE49-F238E27FC236}">
                  <a16:creationId xmlns:a16="http://schemas.microsoft.com/office/drawing/2014/main" id="{251A4064-396D-50A0-C2EB-C1C4C1F626DE}"/>
                </a:ext>
              </a:extLst>
            </p:cNvPr>
            <p:cNvSpPr txBox="1"/>
            <p:nvPr/>
          </p:nvSpPr>
          <p:spPr>
            <a:xfrm>
              <a:off x="4801467" y="1149517"/>
              <a:ext cx="2206438" cy="307777"/>
            </a:xfrm>
            <a:prstGeom prst="rect">
              <a:avLst/>
            </a:prstGeom>
            <a:noFill/>
          </p:spPr>
          <p:txBody>
            <a:bodyPr wrap="none" rtlCol="0">
              <a:spAutoFit/>
            </a:bodyPr>
            <a:lstStyle/>
            <a:p>
              <a:r>
                <a:rPr lang="en-US" sz="1400" dirty="0"/>
                <a:t>Cheek mucosa (Veld et al)</a:t>
              </a:r>
            </a:p>
          </p:txBody>
        </p:sp>
        <p:sp>
          <p:nvSpPr>
            <p:cNvPr id="15" name="TextBox 14">
              <a:extLst>
                <a:ext uri="{FF2B5EF4-FFF2-40B4-BE49-F238E27FC236}">
                  <a16:creationId xmlns:a16="http://schemas.microsoft.com/office/drawing/2014/main" id="{CB32C66D-9501-7B4C-3E57-99F8AC6B3DEB}"/>
                </a:ext>
              </a:extLst>
            </p:cNvPr>
            <p:cNvSpPr txBox="1"/>
            <p:nvPr/>
          </p:nvSpPr>
          <p:spPr>
            <a:xfrm>
              <a:off x="6730409" y="2907789"/>
              <a:ext cx="1837683" cy="307777"/>
            </a:xfrm>
            <a:prstGeom prst="rect">
              <a:avLst/>
            </a:prstGeom>
            <a:noFill/>
          </p:spPr>
          <p:txBody>
            <a:bodyPr wrap="none" rtlCol="0">
              <a:spAutoFit/>
            </a:bodyPr>
            <a:lstStyle/>
            <a:p>
              <a:r>
                <a:rPr lang="en-US" sz="1400" dirty="0"/>
                <a:t>Dorsal tongue (Joyce)</a:t>
              </a:r>
            </a:p>
          </p:txBody>
        </p:sp>
        <p:cxnSp>
          <p:nvCxnSpPr>
            <p:cNvPr id="17" name="Straight Arrow Connector 16">
              <a:extLst>
                <a:ext uri="{FF2B5EF4-FFF2-40B4-BE49-F238E27FC236}">
                  <a16:creationId xmlns:a16="http://schemas.microsoft.com/office/drawing/2014/main" id="{907B31EE-C539-191A-D0E3-7BCDCF87B946}"/>
                </a:ext>
              </a:extLst>
            </p:cNvPr>
            <p:cNvCxnSpPr>
              <a:cxnSpLocks/>
            </p:cNvCxnSpPr>
            <p:nvPr/>
          </p:nvCxnSpPr>
          <p:spPr>
            <a:xfrm flipH="1">
              <a:off x="6586869" y="3195112"/>
              <a:ext cx="334024" cy="31871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E851AC52-D0A5-EC0F-D07C-1B3F30A0DC48}"/>
                </a:ext>
              </a:extLst>
            </p:cNvPr>
            <p:cNvSpPr txBox="1"/>
            <p:nvPr/>
          </p:nvSpPr>
          <p:spPr>
            <a:xfrm>
              <a:off x="6730409" y="3884136"/>
              <a:ext cx="2120452" cy="307777"/>
            </a:xfrm>
            <a:prstGeom prst="rect">
              <a:avLst/>
            </a:prstGeom>
            <a:noFill/>
          </p:spPr>
          <p:txBody>
            <a:bodyPr wrap="none" rtlCol="0">
              <a:spAutoFit/>
            </a:bodyPr>
            <a:lstStyle/>
            <a:p>
              <a:r>
                <a:rPr lang="en-US" sz="1400" dirty="0"/>
                <a:t>Dorsal tongue (Veld et al)</a:t>
              </a:r>
            </a:p>
          </p:txBody>
        </p:sp>
        <p:cxnSp>
          <p:nvCxnSpPr>
            <p:cNvPr id="20" name="Straight Arrow Connector 19">
              <a:extLst>
                <a:ext uri="{FF2B5EF4-FFF2-40B4-BE49-F238E27FC236}">
                  <a16:creationId xmlns:a16="http://schemas.microsoft.com/office/drawing/2014/main" id="{A7AF666F-F04E-C8DB-043F-81A364B5C051}"/>
                </a:ext>
              </a:extLst>
            </p:cNvPr>
            <p:cNvCxnSpPr/>
            <p:nvPr/>
          </p:nvCxnSpPr>
          <p:spPr>
            <a:xfrm flipH="1">
              <a:off x="4603898" y="1895428"/>
              <a:ext cx="712381" cy="1012361"/>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136CDCB-7181-B334-2383-2EF43B582C65}"/>
                </a:ext>
              </a:extLst>
            </p:cNvPr>
            <p:cNvCxnSpPr>
              <a:cxnSpLocks/>
            </p:cNvCxnSpPr>
            <p:nvPr/>
          </p:nvCxnSpPr>
          <p:spPr>
            <a:xfrm flipH="1">
              <a:off x="4731490" y="1342878"/>
              <a:ext cx="302779" cy="665791"/>
            </a:xfrm>
            <a:prstGeom prst="straightConnector1">
              <a:avLst/>
            </a:prstGeom>
            <a:ln>
              <a:solidFill>
                <a:srgbClr val="00B05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8A63BA4-B5E6-2216-0DD9-EA24A3AFF7C3}"/>
                </a:ext>
              </a:extLst>
            </p:cNvPr>
            <p:cNvCxnSpPr>
              <a:cxnSpLocks/>
            </p:cNvCxnSpPr>
            <p:nvPr/>
          </p:nvCxnSpPr>
          <p:spPr>
            <a:xfrm flipH="1">
              <a:off x="6412334" y="4166003"/>
              <a:ext cx="508559" cy="636956"/>
            </a:xfrm>
            <a:prstGeom prst="straightConnector1">
              <a:avLst/>
            </a:prstGeom>
            <a:ln>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grpSp>
      <p:sp>
        <p:nvSpPr>
          <p:cNvPr id="29" name="TextBox 28">
            <a:extLst>
              <a:ext uri="{FF2B5EF4-FFF2-40B4-BE49-F238E27FC236}">
                <a16:creationId xmlns:a16="http://schemas.microsoft.com/office/drawing/2014/main" id="{6B9E54D0-854D-2889-8BCD-EA5C1208A25A}"/>
              </a:ext>
            </a:extLst>
          </p:cNvPr>
          <p:cNvSpPr txBox="1"/>
          <p:nvPr/>
        </p:nvSpPr>
        <p:spPr>
          <a:xfrm>
            <a:off x="4914777" y="6401993"/>
            <a:ext cx="6238776" cy="461665"/>
          </a:xfrm>
          <a:prstGeom prst="rect">
            <a:avLst/>
          </a:prstGeom>
          <a:noFill/>
        </p:spPr>
        <p:txBody>
          <a:bodyPr wrap="square">
            <a:spAutoFit/>
          </a:bodyPr>
          <a:lstStyle/>
          <a:p>
            <a:r>
              <a:rPr lang="en-US" sz="1200" dirty="0"/>
              <a:t>Spectra recorded at other wavelengths are not shown because they look very similar. All spectra show dips around 540 and 577 nm that are caused by oxyhemoglobin absorption</a:t>
            </a:r>
          </a:p>
        </p:txBody>
      </p:sp>
      <p:sp>
        <p:nvSpPr>
          <p:cNvPr id="31" name="TextBox 30">
            <a:extLst>
              <a:ext uri="{FF2B5EF4-FFF2-40B4-BE49-F238E27FC236}">
                <a16:creationId xmlns:a16="http://schemas.microsoft.com/office/drawing/2014/main" id="{F10D5CCA-5953-44CF-953F-FEB4AC2D1FAC}"/>
              </a:ext>
            </a:extLst>
          </p:cNvPr>
          <p:cNvSpPr txBox="1"/>
          <p:nvPr/>
        </p:nvSpPr>
        <p:spPr>
          <a:xfrm>
            <a:off x="496037" y="3370836"/>
            <a:ext cx="2704495" cy="2862322"/>
          </a:xfrm>
          <a:prstGeom prst="rect">
            <a:avLst/>
          </a:prstGeom>
          <a:noFill/>
        </p:spPr>
        <p:txBody>
          <a:bodyPr wrap="square">
            <a:spAutoFit/>
          </a:bodyPr>
          <a:lstStyle/>
          <a:p>
            <a:r>
              <a:rPr lang="en-US" sz="1200" dirty="0"/>
              <a:t>This study shows that most mucosal linings in the oral cavity can spectroscopically be regarded as nearly identical. The fluorescence intensity has its maximum between 500 and 510 nm and is comparable to values found in other studies for excitation at approximately the same wavelength, in vivo as well as in vitro [10,13,28–30]. A prominent dip in fluorescence emission was seen in most spectra around 575 nm, as well as a less pronounced dip around 540 nm, as has been observed before [10,13,28,30].</a:t>
            </a:r>
          </a:p>
        </p:txBody>
      </p:sp>
      <p:sp>
        <p:nvSpPr>
          <p:cNvPr id="33" name="TextBox 32">
            <a:extLst>
              <a:ext uri="{FF2B5EF4-FFF2-40B4-BE49-F238E27FC236}">
                <a16:creationId xmlns:a16="http://schemas.microsoft.com/office/drawing/2014/main" id="{C974D1D9-F3CA-0488-1483-AE07D09CA638}"/>
              </a:ext>
            </a:extLst>
          </p:cNvPr>
          <p:cNvSpPr txBox="1"/>
          <p:nvPr/>
        </p:nvSpPr>
        <p:spPr>
          <a:xfrm>
            <a:off x="507367" y="1252516"/>
            <a:ext cx="2726350" cy="2031325"/>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de Veld, D. C., </a:t>
            </a:r>
            <a:r>
              <a:rPr lang="en-US" sz="1200" b="0" i="0" dirty="0" err="1">
                <a:solidFill>
                  <a:srgbClr val="222222"/>
                </a:solidFill>
                <a:effectLst/>
                <a:latin typeface="Arial" panose="020B0604020202020204" pitchFamily="34" charset="0"/>
              </a:rPr>
              <a:t>Skurichina</a:t>
            </a:r>
            <a:r>
              <a:rPr lang="en-US" sz="1200" b="0" i="0" dirty="0">
                <a:solidFill>
                  <a:srgbClr val="222222"/>
                </a:solidFill>
                <a:effectLst/>
                <a:latin typeface="Arial" panose="020B0604020202020204" pitchFamily="34" charset="0"/>
              </a:rPr>
              <a:t>, M., </a:t>
            </a:r>
            <a:r>
              <a:rPr lang="en-US" sz="1200" b="0" i="0" dirty="0" err="1">
                <a:solidFill>
                  <a:srgbClr val="222222"/>
                </a:solidFill>
                <a:effectLst/>
                <a:latin typeface="Arial" panose="020B0604020202020204" pitchFamily="34" charset="0"/>
              </a:rPr>
              <a:t>Witjes</a:t>
            </a:r>
            <a:r>
              <a:rPr lang="en-US" sz="1200" b="0" i="0" dirty="0">
                <a:solidFill>
                  <a:srgbClr val="222222"/>
                </a:solidFill>
                <a:effectLst/>
                <a:latin typeface="Arial" panose="020B0604020202020204" pitchFamily="34" charset="0"/>
              </a:rPr>
              <a:t>, M. J., Duin, R. P., </a:t>
            </a:r>
            <a:r>
              <a:rPr lang="en-US" sz="1200" b="0" i="0" dirty="0" err="1">
                <a:solidFill>
                  <a:srgbClr val="222222"/>
                </a:solidFill>
                <a:effectLst/>
                <a:latin typeface="Arial" panose="020B0604020202020204" pitchFamily="34" charset="0"/>
              </a:rPr>
              <a:t>Sterenborg</a:t>
            </a:r>
            <a:r>
              <a:rPr lang="en-US" sz="1200" b="0" i="0" dirty="0">
                <a:solidFill>
                  <a:srgbClr val="222222"/>
                </a:solidFill>
                <a:effectLst/>
                <a:latin typeface="Arial" panose="020B0604020202020204" pitchFamily="34" charset="0"/>
              </a:rPr>
              <a:t>, D. J., Star, W. M., &amp; </a:t>
            </a:r>
            <a:r>
              <a:rPr lang="en-US" sz="1200" b="0" i="0" dirty="0" err="1">
                <a:solidFill>
                  <a:srgbClr val="222222"/>
                </a:solidFill>
                <a:effectLst/>
                <a:latin typeface="Arial" panose="020B0604020202020204" pitchFamily="34" charset="0"/>
              </a:rPr>
              <a:t>Roodenburg</a:t>
            </a:r>
            <a:r>
              <a:rPr lang="en-US" sz="1200" b="0" i="0" dirty="0">
                <a:solidFill>
                  <a:srgbClr val="222222"/>
                </a:solidFill>
                <a:effectLst/>
                <a:latin typeface="Arial" panose="020B0604020202020204" pitchFamily="34" charset="0"/>
              </a:rPr>
              <a:t>, J. L. (2003). Autofluorescence characteristics of healthy oral mucosa at different anatomical sites. </a:t>
            </a:r>
            <a:r>
              <a:rPr lang="en-US" sz="1200" b="0" i="1" dirty="0">
                <a:solidFill>
                  <a:srgbClr val="222222"/>
                </a:solidFill>
                <a:effectLst/>
                <a:latin typeface="Arial" panose="020B0604020202020204" pitchFamily="34" charset="0"/>
              </a:rPr>
              <a:t>Lasers in Surgery and Medicine: The Official Journal of the American Society for Laser Medicine and Surgery</a:t>
            </a:r>
            <a:r>
              <a:rPr lang="en-US" sz="1200" b="0" i="0" dirty="0">
                <a:solidFill>
                  <a:srgbClr val="222222"/>
                </a:solidFill>
                <a:effectLst/>
                <a:latin typeface="Arial" panose="020B0604020202020204" pitchFamily="34" charset="0"/>
              </a:rPr>
              <a:t>, </a:t>
            </a:r>
            <a:r>
              <a:rPr lang="en-US" sz="1200" b="0" i="1" dirty="0">
                <a:solidFill>
                  <a:srgbClr val="222222"/>
                </a:solidFill>
                <a:effectLst/>
                <a:latin typeface="Arial" panose="020B0604020202020204" pitchFamily="34" charset="0"/>
              </a:rPr>
              <a:t>32</a:t>
            </a:r>
            <a:r>
              <a:rPr lang="en-US" sz="1200" b="0" i="0" dirty="0">
                <a:solidFill>
                  <a:srgbClr val="222222"/>
                </a:solidFill>
                <a:effectLst/>
                <a:latin typeface="Arial" panose="020B0604020202020204" pitchFamily="34" charset="0"/>
              </a:rPr>
              <a:t>(5), 367-376</a:t>
            </a:r>
            <a:r>
              <a:rPr lang="en-US" b="0" i="0" dirty="0">
                <a:solidFill>
                  <a:srgbClr val="222222"/>
                </a:solidFill>
                <a:effectLst/>
                <a:latin typeface="Arial" panose="020B0604020202020204" pitchFamily="34" charset="0"/>
              </a:rPr>
              <a:t>.</a:t>
            </a:r>
            <a:endParaRPr lang="en-US" dirty="0"/>
          </a:p>
        </p:txBody>
      </p:sp>
      <p:sp>
        <p:nvSpPr>
          <p:cNvPr id="34" name="TextBox 33">
            <a:extLst>
              <a:ext uri="{FF2B5EF4-FFF2-40B4-BE49-F238E27FC236}">
                <a16:creationId xmlns:a16="http://schemas.microsoft.com/office/drawing/2014/main" id="{57D8E3BC-E959-B698-54F9-B8C13E725116}"/>
              </a:ext>
            </a:extLst>
          </p:cNvPr>
          <p:cNvSpPr txBox="1"/>
          <p:nvPr/>
        </p:nvSpPr>
        <p:spPr>
          <a:xfrm>
            <a:off x="3779131" y="446567"/>
            <a:ext cx="5688865" cy="369332"/>
          </a:xfrm>
          <a:prstGeom prst="rect">
            <a:avLst/>
          </a:prstGeom>
          <a:noFill/>
        </p:spPr>
        <p:txBody>
          <a:bodyPr wrap="none" rtlCol="0">
            <a:spAutoFit/>
          </a:bodyPr>
          <a:lstStyle/>
          <a:p>
            <a:r>
              <a:rPr lang="en-US" dirty="0"/>
              <a:t>Purely empirical data – very much like what we measure</a:t>
            </a:r>
          </a:p>
        </p:txBody>
      </p:sp>
      <p:sp>
        <p:nvSpPr>
          <p:cNvPr id="35" name="TextBox 34">
            <a:extLst>
              <a:ext uri="{FF2B5EF4-FFF2-40B4-BE49-F238E27FC236}">
                <a16:creationId xmlns:a16="http://schemas.microsoft.com/office/drawing/2014/main" id="{AA4F10B9-24AD-E760-137D-6ED912E2364F}"/>
              </a:ext>
            </a:extLst>
          </p:cNvPr>
          <p:cNvSpPr txBox="1"/>
          <p:nvPr/>
        </p:nvSpPr>
        <p:spPr>
          <a:xfrm>
            <a:off x="331583" y="590610"/>
            <a:ext cx="3095527" cy="369332"/>
          </a:xfrm>
          <a:prstGeom prst="rect">
            <a:avLst/>
          </a:prstGeom>
          <a:noFill/>
        </p:spPr>
        <p:txBody>
          <a:bodyPr wrap="none" rtlCol="0">
            <a:spAutoFit/>
          </a:bodyPr>
          <a:lstStyle/>
          <a:p>
            <a:r>
              <a:rPr lang="en-US" dirty="0"/>
              <a:t>de Veld et al used fiber optics</a:t>
            </a:r>
          </a:p>
        </p:txBody>
      </p:sp>
    </p:spTree>
    <p:extLst>
      <p:ext uri="{BB962C8B-B14F-4D97-AF65-F5344CB8AC3E}">
        <p14:creationId xmlns:p14="http://schemas.microsoft.com/office/powerpoint/2010/main" val="2049762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normal body mass&#10;&#10;AI-generated content may be incorrect.">
            <a:extLst>
              <a:ext uri="{FF2B5EF4-FFF2-40B4-BE49-F238E27FC236}">
                <a16:creationId xmlns:a16="http://schemas.microsoft.com/office/drawing/2014/main" id="{11D2B19B-F13B-C122-18B1-33A3A77AD01B}"/>
              </a:ext>
            </a:extLst>
          </p:cNvPr>
          <p:cNvPicPr>
            <a:picLocks noChangeAspect="1"/>
          </p:cNvPicPr>
          <p:nvPr/>
        </p:nvPicPr>
        <p:blipFill>
          <a:blip r:embed="rId2"/>
          <a:srcRect t="5145"/>
          <a:stretch/>
        </p:blipFill>
        <p:spPr>
          <a:xfrm>
            <a:off x="3634857" y="946297"/>
            <a:ext cx="6944538" cy="5565082"/>
          </a:xfrm>
          <a:prstGeom prst="rect">
            <a:avLst/>
          </a:prstGeom>
        </p:spPr>
      </p:pic>
      <p:sp>
        <p:nvSpPr>
          <p:cNvPr id="7" name="TextBox 6">
            <a:extLst>
              <a:ext uri="{FF2B5EF4-FFF2-40B4-BE49-F238E27FC236}">
                <a16:creationId xmlns:a16="http://schemas.microsoft.com/office/drawing/2014/main" id="{6CEE4AA9-E7D7-1121-57A8-7664A60CA68C}"/>
              </a:ext>
            </a:extLst>
          </p:cNvPr>
          <p:cNvSpPr txBox="1"/>
          <p:nvPr/>
        </p:nvSpPr>
        <p:spPr>
          <a:xfrm>
            <a:off x="486440" y="583986"/>
            <a:ext cx="3809114" cy="3477875"/>
          </a:xfrm>
          <a:prstGeom prst="rect">
            <a:avLst/>
          </a:prstGeom>
          <a:noFill/>
        </p:spPr>
        <p:txBody>
          <a:bodyPr wrap="square">
            <a:spAutoFit/>
          </a:bodyPr>
          <a:lstStyle/>
          <a:p>
            <a:pPr rtl="0"/>
            <a:r>
              <a:rPr lang="en-US" sz="1600" u="none" strike="noStrike" dirty="0">
                <a:solidFill>
                  <a:srgbClr val="444746"/>
                </a:solidFill>
                <a:effectLst/>
                <a:latin typeface="Helvetica Neue Light" panose="02000403000000020004" pitchFamily="2" charset="0"/>
                <a:ea typeface="Helvetica Neue Light" panose="02000403000000020004" pitchFamily="2" charset="0"/>
              </a:rPr>
              <a:t>Betz CS, </a:t>
            </a:r>
            <a:r>
              <a:rPr lang="en-US" sz="1600" u="none" strike="noStrike" dirty="0" err="1">
                <a:solidFill>
                  <a:srgbClr val="444746"/>
                </a:solidFill>
                <a:effectLst/>
                <a:latin typeface="Helvetica Neue Light" panose="02000403000000020004" pitchFamily="2" charset="0"/>
                <a:ea typeface="Helvetica Neue Light" panose="02000403000000020004" pitchFamily="2" charset="0"/>
              </a:rPr>
              <a:t>Mehlmann</a:t>
            </a:r>
            <a:r>
              <a:rPr lang="en-US" sz="1600" u="none" strike="noStrike" dirty="0">
                <a:solidFill>
                  <a:srgbClr val="444746"/>
                </a:solidFill>
                <a:effectLst/>
                <a:latin typeface="Helvetica Neue Light" panose="02000403000000020004" pitchFamily="2" charset="0"/>
                <a:ea typeface="Helvetica Neue Light" panose="02000403000000020004" pitchFamily="2" charset="0"/>
              </a:rPr>
              <a:t> M, Rick K, Stepp H, Grevers G, Baumgartner R, Leunig A.</a:t>
            </a:r>
            <a:endParaRPr lang="en-US" sz="1600" dirty="0">
              <a:effectLst/>
              <a:latin typeface="Helvetica Neue Light" panose="02000403000000020004" pitchFamily="2" charset="0"/>
              <a:ea typeface="Helvetica Neue Light" panose="02000403000000020004" pitchFamily="2" charset="0"/>
            </a:endParaRPr>
          </a:p>
          <a:p>
            <a:pPr rtl="0"/>
            <a:r>
              <a:rPr lang="en-US" sz="1600" u="none" strike="noStrike" dirty="0">
                <a:solidFill>
                  <a:srgbClr val="444746"/>
                </a:solidFill>
                <a:effectLst/>
                <a:latin typeface="Helvetica Neue Light" panose="02000403000000020004" pitchFamily="2" charset="0"/>
                <a:ea typeface="Helvetica Neue Light" panose="02000403000000020004" pitchFamily="2" charset="0"/>
              </a:rPr>
              <a:t>Autofluorescence imaging and spectroscopy of normal and malignant mucosa in patients with</a:t>
            </a:r>
            <a:endParaRPr lang="en-US" sz="1600" dirty="0">
              <a:effectLst/>
              <a:latin typeface="Helvetica Neue Light" panose="02000403000000020004" pitchFamily="2" charset="0"/>
              <a:ea typeface="Helvetica Neue Light" panose="02000403000000020004" pitchFamily="2" charset="0"/>
            </a:endParaRPr>
          </a:p>
          <a:p>
            <a:pPr rtl="0"/>
            <a:r>
              <a:rPr lang="en-US" sz="1600" u="none" strike="noStrike" dirty="0">
                <a:solidFill>
                  <a:srgbClr val="444746"/>
                </a:solidFill>
                <a:effectLst/>
                <a:latin typeface="Helvetica Neue Light" panose="02000403000000020004" pitchFamily="2" charset="0"/>
                <a:ea typeface="Helvetica Neue Light" panose="02000403000000020004" pitchFamily="2" charset="0"/>
              </a:rPr>
              <a:t>head and neck cancer. Lasers Surg Med 1999;4:323–334.</a:t>
            </a:r>
          </a:p>
          <a:p>
            <a:pPr rtl="0"/>
            <a:endParaRPr lang="en-US" sz="1600" dirty="0">
              <a:effectLst/>
              <a:latin typeface="Helvetica Neue Light" panose="02000403000000020004" pitchFamily="2" charset="0"/>
              <a:ea typeface="Helvetica Neue Light" panose="02000403000000020004" pitchFamily="2" charset="0"/>
            </a:endParaRPr>
          </a:p>
          <a:p>
            <a:pPr rtl="0"/>
            <a:r>
              <a:rPr lang="en-US" sz="1600" u="none" strike="noStrike" dirty="0">
                <a:solidFill>
                  <a:srgbClr val="444746"/>
                </a:solidFill>
                <a:effectLst/>
                <a:latin typeface="Helvetica Neue Light" panose="02000403000000020004" pitchFamily="2" charset="0"/>
                <a:ea typeface="Helvetica Neue Light" panose="02000403000000020004" pitchFamily="2" charset="0"/>
              </a:rPr>
              <a:t>Endoscope positioned 12 mm from the tissue , reported measurements 470 - 600 nm</a:t>
            </a:r>
            <a:endParaRPr lang="en-US" sz="1600" dirty="0">
              <a:effectLst/>
              <a:latin typeface="Helvetica Neue Light" panose="02000403000000020004" pitchFamily="2" charset="0"/>
              <a:ea typeface="Helvetica Neue Light" panose="02000403000000020004" pitchFamily="2" charset="0"/>
            </a:endParaRPr>
          </a:p>
          <a:p>
            <a:br>
              <a:rPr lang="en-US" dirty="0"/>
            </a:br>
            <a:endParaRPr lang="en-US" dirty="0"/>
          </a:p>
        </p:txBody>
      </p:sp>
    </p:spTree>
    <p:extLst>
      <p:ext uri="{BB962C8B-B14F-4D97-AF65-F5344CB8AC3E}">
        <p14:creationId xmlns:p14="http://schemas.microsoft.com/office/powerpoint/2010/main" val="236815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F5877-E635-FC74-7AA8-4D8A9E86EEEF}"/>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7B4E9EA1-9F71-CE80-DC41-5E2362715C0A}"/>
              </a:ext>
            </a:extLst>
          </p:cNvPr>
          <p:cNvGrpSpPr/>
          <p:nvPr/>
        </p:nvGrpSpPr>
        <p:grpSpPr>
          <a:xfrm>
            <a:off x="2209800" y="349548"/>
            <a:ext cx="7772400" cy="5615206"/>
            <a:chOff x="2209800" y="349548"/>
            <a:chExt cx="7772400" cy="5615206"/>
          </a:xfrm>
        </p:grpSpPr>
        <p:pic>
          <p:nvPicPr>
            <p:cNvPr id="7" name="Picture 6">
              <a:extLst>
                <a:ext uri="{FF2B5EF4-FFF2-40B4-BE49-F238E27FC236}">
                  <a16:creationId xmlns:a16="http://schemas.microsoft.com/office/drawing/2014/main" id="{2650F545-9EDC-455A-9062-94F46EB8DE00}"/>
                </a:ext>
              </a:extLst>
            </p:cNvPr>
            <p:cNvPicPr>
              <a:picLocks noChangeAspect="1"/>
            </p:cNvPicPr>
            <p:nvPr/>
          </p:nvPicPr>
          <p:blipFill>
            <a:blip r:embed="rId2"/>
            <a:stretch>
              <a:fillRect/>
            </a:stretch>
          </p:blipFill>
          <p:spPr>
            <a:xfrm>
              <a:off x="2209800" y="349548"/>
              <a:ext cx="7772400" cy="5615206"/>
            </a:xfrm>
            <a:prstGeom prst="rect">
              <a:avLst/>
            </a:prstGeom>
          </p:spPr>
        </p:pic>
        <p:sp>
          <p:nvSpPr>
            <p:cNvPr id="3" name="Freeform 2">
              <a:extLst>
                <a:ext uri="{FF2B5EF4-FFF2-40B4-BE49-F238E27FC236}">
                  <a16:creationId xmlns:a16="http://schemas.microsoft.com/office/drawing/2014/main" id="{609E3E01-8351-14C7-F8B0-2AE9B2C486BA}"/>
                </a:ext>
              </a:extLst>
            </p:cNvPr>
            <p:cNvSpPr/>
            <p:nvPr/>
          </p:nvSpPr>
          <p:spPr>
            <a:xfrm>
              <a:off x="2604977" y="1979883"/>
              <a:ext cx="3296093" cy="2000186"/>
            </a:xfrm>
            <a:custGeom>
              <a:avLst/>
              <a:gdLst>
                <a:gd name="connsiteX0" fmla="*/ 3296093 w 3296093"/>
                <a:gd name="connsiteY0" fmla="*/ 1858470 h 2000186"/>
                <a:gd name="connsiteX1" fmla="*/ 3072809 w 3296093"/>
                <a:gd name="connsiteY1" fmla="*/ 1996694 h 2000186"/>
                <a:gd name="connsiteX2" fmla="*/ 2828260 w 3296093"/>
                <a:gd name="connsiteY2" fmla="*/ 1922266 h 2000186"/>
                <a:gd name="connsiteX3" fmla="*/ 2488018 w 3296093"/>
                <a:gd name="connsiteY3" fmla="*/ 1550126 h 2000186"/>
                <a:gd name="connsiteX4" fmla="*/ 2232837 w 3296093"/>
                <a:gd name="connsiteY4" fmla="*/ 1358740 h 2000186"/>
                <a:gd name="connsiteX5" fmla="*/ 1796902 w 3296093"/>
                <a:gd name="connsiteY5" fmla="*/ 1156722 h 2000186"/>
                <a:gd name="connsiteX6" fmla="*/ 1350335 w 3296093"/>
                <a:gd name="connsiteY6" fmla="*/ 508136 h 2000186"/>
                <a:gd name="connsiteX7" fmla="*/ 999460 w 3296093"/>
                <a:gd name="connsiteY7" fmla="*/ 29670 h 2000186"/>
                <a:gd name="connsiteX8" fmla="*/ 584790 w 3296093"/>
                <a:gd name="connsiteY8" fmla="*/ 114731 h 2000186"/>
                <a:gd name="connsiteX9" fmla="*/ 0 w 3296093"/>
                <a:gd name="connsiteY9" fmla="*/ 635726 h 200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96093" h="2000186">
                  <a:moveTo>
                    <a:pt x="3296093" y="1858470"/>
                  </a:moveTo>
                  <a:cubicBezTo>
                    <a:pt x="3223437" y="1922265"/>
                    <a:pt x="3150781" y="1986061"/>
                    <a:pt x="3072809" y="1996694"/>
                  </a:cubicBezTo>
                  <a:cubicBezTo>
                    <a:pt x="2994837" y="2007327"/>
                    <a:pt x="2925725" y="1996694"/>
                    <a:pt x="2828260" y="1922266"/>
                  </a:cubicBezTo>
                  <a:cubicBezTo>
                    <a:pt x="2730795" y="1847838"/>
                    <a:pt x="2587255" y="1644047"/>
                    <a:pt x="2488018" y="1550126"/>
                  </a:cubicBezTo>
                  <a:cubicBezTo>
                    <a:pt x="2388781" y="1456205"/>
                    <a:pt x="2348023" y="1424307"/>
                    <a:pt x="2232837" y="1358740"/>
                  </a:cubicBezTo>
                  <a:cubicBezTo>
                    <a:pt x="2117651" y="1293173"/>
                    <a:pt x="1943986" y="1298489"/>
                    <a:pt x="1796902" y="1156722"/>
                  </a:cubicBezTo>
                  <a:cubicBezTo>
                    <a:pt x="1649818" y="1014955"/>
                    <a:pt x="1483242" y="695978"/>
                    <a:pt x="1350335" y="508136"/>
                  </a:cubicBezTo>
                  <a:cubicBezTo>
                    <a:pt x="1217428" y="320294"/>
                    <a:pt x="1127051" y="95237"/>
                    <a:pt x="999460" y="29670"/>
                  </a:cubicBezTo>
                  <a:cubicBezTo>
                    <a:pt x="871869" y="-35897"/>
                    <a:pt x="751367" y="13722"/>
                    <a:pt x="584790" y="114731"/>
                  </a:cubicBezTo>
                  <a:cubicBezTo>
                    <a:pt x="418213" y="215740"/>
                    <a:pt x="209106" y="425733"/>
                    <a:pt x="0" y="63572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a:extLst>
                <a:ext uri="{FF2B5EF4-FFF2-40B4-BE49-F238E27FC236}">
                  <a16:creationId xmlns:a16="http://schemas.microsoft.com/office/drawing/2014/main" id="{FD3692E2-534C-0520-7B66-1E229DB41610}"/>
                </a:ext>
              </a:extLst>
            </p:cNvPr>
            <p:cNvSpPr/>
            <p:nvPr/>
          </p:nvSpPr>
          <p:spPr>
            <a:xfrm>
              <a:off x="2658140" y="4039621"/>
              <a:ext cx="3253562" cy="623420"/>
            </a:xfrm>
            <a:custGeom>
              <a:avLst/>
              <a:gdLst>
                <a:gd name="connsiteX0" fmla="*/ 0 w 3253562"/>
                <a:gd name="connsiteY0" fmla="*/ 160239 h 623420"/>
                <a:gd name="connsiteX1" fmla="*/ 287079 w 3253562"/>
                <a:gd name="connsiteY1" fmla="*/ 96444 h 623420"/>
                <a:gd name="connsiteX2" fmla="*/ 754911 w 3253562"/>
                <a:gd name="connsiteY2" fmla="*/ 751 h 623420"/>
                <a:gd name="connsiteX3" fmla="*/ 1084520 w 3253562"/>
                <a:gd name="connsiteY3" fmla="*/ 64546 h 623420"/>
                <a:gd name="connsiteX4" fmla="*/ 1499190 w 3253562"/>
                <a:gd name="connsiteY4" fmla="*/ 277198 h 623420"/>
                <a:gd name="connsiteX5" fmla="*/ 1796902 w 3253562"/>
                <a:gd name="connsiteY5" fmla="*/ 383523 h 623420"/>
                <a:gd name="connsiteX6" fmla="*/ 2286000 w 3253562"/>
                <a:gd name="connsiteY6" fmla="*/ 511114 h 623420"/>
                <a:gd name="connsiteX7" fmla="*/ 2796362 w 3253562"/>
                <a:gd name="connsiteY7" fmla="*/ 606807 h 623420"/>
                <a:gd name="connsiteX8" fmla="*/ 3051544 w 3253562"/>
                <a:gd name="connsiteY8" fmla="*/ 617439 h 623420"/>
                <a:gd name="connsiteX9" fmla="*/ 3253562 w 3253562"/>
                <a:gd name="connsiteY9" fmla="*/ 543012 h 62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53562" h="623420">
                  <a:moveTo>
                    <a:pt x="0" y="160239"/>
                  </a:moveTo>
                  <a:lnTo>
                    <a:pt x="287079" y="96444"/>
                  </a:lnTo>
                  <a:cubicBezTo>
                    <a:pt x="412897" y="69863"/>
                    <a:pt x="622004" y="6067"/>
                    <a:pt x="754911" y="751"/>
                  </a:cubicBezTo>
                  <a:cubicBezTo>
                    <a:pt x="887818" y="-4565"/>
                    <a:pt x="960474" y="18472"/>
                    <a:pt x="1084520" y="64546"/>
                  </a:cubicBezTo>
                  <a:cubicBezTo>
                    <a:pt x="1208566" y="110620"/>
                    <a:pt x="1380460" y="224035"/>
                    <a:pt x="1499190" y="277198"/>
                  </a:cubicBezTo>
                  <a:cubicBezTo>
                    <a:pt x="1617920" y="330361"/>
                    <a:pt x="1665767" y="344537"/>
                    <a:pt x="1796902" y="383523"/>
                  </a:cubicBezTo>
                  <a:cubicBezTo>
                    <a:pt x="1928037" y="422509"/>
                    <a:pt x="2119423" y="473900"/>
                    <a:pt x="2286000" y="511114"/>
                  </a:cubicBezTo>
                  <a:cubicBezTo>
                    <a:pt x="2452577" y="548328"/>
                    <a:pt x="2668771" y="589086"/>
                    <a:pt x="2796362" y="606807"/>
                  </a:cubicBezTo>
                  <a:cubicBezTo>
                    <a:pt x="2923953" y="624528"/>
                    <a:pt x="2975344" y="628072"/>
                    <a:pt x="3051544" y="617439"/>
                  </a:cubicBezTo>
                  <a:cubicBezTo>
                    <a:pt x="3127744" y="606807"/>
                    <a:pt x="3190653" y="574909"/>
                    <a:pt x="3253562" y="543012"/>
                  </a:cubicBezTo>
                </a:path>
              </a:pathLst>
            </a:cu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837EA418-A225-4C62-3F7F-20A66EBEE31C}"/>
              </a:ext>
            </a:extLst>
          </p:cNvPr>
          <p:cNvSpPr txBox="1"/>
          <p:nvPr/>
        </p:nvSpPr>
        <p:spPr>
          <a:xfrm>
            <a:off x="861238" y="2787819"/>
            <a:ext cx="1635384" cy="369332"/>
          </a:xfrm>
          <a:prstGeom prst="rect">
            <a:avLst/>
          </a:prstGeom>
          <a:noFill/>
        </p:spPr>
        <p:txBody>
          <a:bodyPr wrap="none" rtlCol="0">
            <a:spAutoFit/>
          </a:bodyPr>
          <a:lstStyle/>
          <a:p>
            <a:r>
              <a:rPr lang="en-US" dirty="0"/>
              <a:t>Betz et al 1999</a:t>
            </a:r>
          </a:p>
        </p:txBody>
      </p:sp>
      <p:cxnSp>
        <p:nvCxnSpPr>
          <p:cNvPr id="9" name="Straight Arrow Connector 8">
            <a:extLst>
              <a:ext uri="{FF2B5EF4-FFF2-40B4-BE49-F238E27FC236}">
                <a16:creationId xmlns:a16="http://schemas.microsoft.com/office/drawing/2014/main" id="{E84CC51B-89F3-77C6-A259-238E9599A755}"/>
              </a:ext>
            </a:extLst>
          </p:cNvPr>
          <p:cNvCxnSpPr/>
          <p:nvPr/>
        </p:nvCxnSpPr>
        <p:spPr>
          <a:xfrm flipV="1">
            <a:off x="2424223" y="2679405"/>
            <a:ext cx="180754" cy="2020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0E7C7CB1-0445-A0C0-33F4-70C2E71A169B}"/>
              </a:ext>
            </a:extLst>
          </p:cNvPr>
          <p:cNvCxnSpPr/>
          <p:nvPr/>
        </p:nvCxnSpPr>
        <p:spPr>
          <a:xfrm>
            <a:off x="2381693" y="2979976"/>
            <a:ext cx="393405" cy="1059645"/>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9C3F1999-B50C-146C-48FB-5F1115D9762A}"/>
              </a:ext>
            </a:extLst>
          </p:cNvPr>
          <p:cNvSpPr txBox="1"/>
          <p:nvPr/>
        </p:nvSpPr>
        <p:spPr>
          <a:xfrm>
            <a:off x="3710763" y="1979883"/>
            <a:ext cx="766557" cy="307777"/>
          </a:xfrm>
          <a:prstGeom prst="rect">
            <a:avLst/>
          </a:prstGeom>
          <a:noFill/>
        </p:spPr>
        <p:txBody>
          <a:bodyPr wrap="none" rtlCol="0">
            <a:spAutoFit/>
          </a:bodyPr>
          <a:lstStyle/>
          <a:p>
            <a:r>
              <a:rPr lang="en-US" sz="1400" dirty="0"/>
              <a:t>Normal</a:t>
            </a:r>
          </a:p>
        </p:txBody>
      </p:sp>
      <p:sp>
        <p:nvSpPr>
          <p:cNvPr id="15" name="TextBox 14">
            <a:extLst>
              <a:ext uri="{FF2B5EF4-FFF2-40B4-BE49-F238E27FC236}">
                <a16:creationId xmlns:a16="http://schemas.microsoft.com/office/drawing/2014/main" id="{78324BB5-BA70-AEB3-8C76-5B9D15F3B512}"/>
              </a:ext>
            </a:extLst>
          </p:cNvPr>
          <p:cNvSpPr txBox="1"/>
          <p:nvPr/>
        </p:nvSpPr>
        <p:spPr>
          <a:xfrm>
            <a:off x="3230298" y="4261593"/>
            <a:ext cx="1030026" cy="307777"/>
          </a:xfrm>
          <a:prstGeom prst="rect">
            <a:avLst/>
          </a:prstGeom>
          <a:noFill/>
        </p:spPr>
        <p:txBody>
          <a:bodyPr wrap="none" rtlCol="0">
            <a:spAutoFit/>
          </a:bodyPr>
          <a:lstStyle/>
          <a:p>
            <a:r>
              <a:rPr lang="en-US" sz="1400" dirty="0"/>
              <a:t>Neoplastic</a:t>
            </a:r>
          </a:p>
        </p:txBody>
      </p:sp>
    </p:spTree>
    <p:extLst>
      <p:ext uri="{BB962C8B-B14F-4D97-AF65-F5344CB8AC3E}">
        <p14:creationId xmlns:p14="http://schemas.microsoft.com/office/powerpoint/2010/main" val="31971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7C6C3-FD23-0AD9-A59A-8362572955EB}"/>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1F0B8AE7-614B-C8BE-264E-7951168B685F}"/>
              </a:ext>
            </a:extLst>
          </p:cNvPr>
          <p:cNvGrpSpPr/>
          <p:nvPr/>
        </p:nvGrpSpPr>
        <p:grpSpPr>
          <a:xfrm>
            <a:off x="2209800" y="503436"/>
            <a:ext cx="7772400" cy="5615206"/>
            <a:chOff x="2209800" y="349548"/>
            <a:chExt cx="7772400" cy="5615206"/>
          </a:xfrm>
        </p:grpSpPr>
        <p:pic>
          <p:nvPicPr>
            <p:cNvPr id="7" name="Picture 6">
              <a:extLst>
                <a:ext uri="{FF2B5EF4-FFF2-40B4-BE49-F238E27FC236}">
                  <a16:creationId xmlns:a16="http://schemas.microsoft.com/office/drawing/2014/main" id="{03AD17E0-F7BF-88A7-0CDC-8E6F0F435D6E}"/>
                </a:ext>
              </a:extLst>
            </p:cNvPr>
            <p:cNvPicPr>
              <a:picLocks noChangeAspect="1"/>
            </p:cNvPicPr>
            <p:nvPr/>
          </p:nvPicPr>
          <p:blipFill>
            <a:blip r:embed="rId2"/>
            <a:stretch>
              <a:fillRect/>
            </a:stretch>
          </p:blipFill>
          <p:spPr>
            <a:xfrm>
              <a:off x="2209800" y="349548"/>
              <a:ext cx="7772400" cy="5615206"/>
            </a:xfrm>
            <a:prstGeom prst="rect">
              <a:avLst/>
            </a:prstGeom>
          </p:spPr>
        </p:pic>
        <p:sp>
          <p:nvSpPr>
            <p:cNvPr id="3" name="Freeform 2">
              <a:extLst>
                <a:ext uri="{FF2B5EF4-FFF2-40B4-BE49-F238E27FC236}">
                  <a16:creationId xmlns:a16="http://schemas.microsoft.com/office/drawing/2014/main" id="{625786F8-52C4-B18B-6765-2C4D32E82268}"/>
                </a:ext>
              </a:extLst>
            </p:cNvPr>
            <p:cNvSpPr/>
            <p:nvPr/>
          </p:nvSpPr>
          <p:spPr>
            <a:xfrm>
              <a:off x="2604977" y="2554046"/>
              <a:ext cx="3296093" cy="2000186"/>
            </a:xfrm>
            <a:custGeom>
              <a:avLst/>
              <a:gdLst>
                <a:gd name="connsiteX0" fmla="*/ 3296093 w 3296093"/>
                <a:gd name="connsiteY0" fmla="*/ 1858470 h 2000186"/>
                <a:gd name="connsiteX1" fmla="*/ 3072809 w 3296093"/>
                <a:gd name="connsiteY1" fmla="*/ 1996694 h 2000186"/>
                <a:gd name="connsiteX2" fmla="*/ 2828260 w 3296093"/>
                <a:gd name="connsiteY2" fmla="*/ 1922266 h 2000186"/>
                <a:gd name="connsiteX3" fmla="*/ 2488018 w 3296093"/>
                <a:gd name="connsiteY3" fmla="*/ 1550126 h 2000186"/>
                <a:gd name="connsiteX4" fmla="*/ 2232837 w 3296093"/>
                <a:gd name="connsiteY4" fmla="*/ 1358740 h 2000186"/>
                <a:gd name="connsiteX5" fmla="*/ 1796902 w 3296093"/>
                <a:gd name="connsiteY5" fmla="*/ 1156722 h 2000186"/>
                <a:gd name="connsiteX6" fmla="*/ 1350335 w 3296093"/>
                <a:gd name="connsiteY6" fmla="*/ 508136 h 2000186"/>
                <a:gd name="connsiteX7" fmla="*/ 999460 w 3296093"/>
                <a:gd name="connsiteY7" fmla="*/ 29670 h 2000186"/>
                <a:gd name="connsiteX8" fmla="*/ 584790 w 3296093"/>
                <a:gd name="connsiteY8" fmla="*/ 114731 h 2000186"/>
                <a:gd name="connsiteX9" fmla="*/ 0 w 3296093"/>
                <a:gd name="connsiteY9" fmla="*/ 635726 h 200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96093" h="2000186">
                  <a:moveTo>
                    <a:pt x="3296093" y="1858470"/>
                  </a:moveTo>
                  <a:cubicBezTo>
                    <a:pt x="3223437" y="1922265"/>
                    <a:pt x="3150781" y="1986061"/>
                    <a:pt x="3072809" y="1996694"/>
                  </a:cubicBezTo>
                  <a:cubicBezTo>
                    <a:pt x="2994837" y="2007327"/>
                    <a:pt x="2925725" y="1996694"/>
                    <a:pt x="2828260" y="1922266"/>
                  </a:cubicBezTo>
                  <a:cubicBezTo>
                    <a:pt x="2730795" y="1847838"/>
                    <a:pt x="2587255" y="1644047"/>
                    <a:pt x="2488018" y="1550126"/>
                  </a:cubicBezTo>
                  <a:cubicBezTo>
                    <a:pt x="2388781" y="1456205"/>
                    <a:pt x="2348023" y="1424307"/>
                    <a:pt x="2232837" y="1358740"/>
                  </a:cubicBezTo>
                  <a:cubicBezTo>
                    <a:pt x="2117651" y="1293173"/>
                    <a:pt x="1943986" y="1298489"/>
                    <a:pt x="1796902" y="1156722"/>
                  </a:cubicBezTo>
                  <a:cubicBezTo>
                    <a:pt x="1649818" y="1014955"/>
                    <a:pt x="1483242" y="695978"/>
                    <a:pt x="1350335" y="508136"/>
                  </a:cubicBezTo>
                  <a:cubicBezTo>
                    <a:pt x="1217428" y="320294"/>
                    <a:pt x="1127051" y="95237"/>
                    <a:pt x="999460" y="29670"/>
                  </a:cubicBezTo>
                  <a:cubicBezTo>
                    <a:pt x="871869" y="-35897"/>
                    <a:pt x="751367" y="13722"/>
                    <a:pt x="584790" y="114731"/>
                  </a:cubicBezTo>
                  <a:cubicBezTo>
                    <a:pt x="418213" y="215740"/>
                    <a:pt x="209106" y="425733"/>
                    <a:pt x="0" y="63572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B78F0816-82F1-38D4-AD37-81F089BEF0A4}"/>
              </a:ext>
            </a:extLst>
          </p:cNvPr>
          <p:cNvSpPr txBox="1"/>
          <p:nvPr/>
        </p:nvSpPr>
        <p:spPr>
          <a:xfrm>
            <a:off x="861238" y="2787819"/>
            <a:ext cx="1635384" cy="369332"/>
          </a:xfrm>
          <a:prstGeom prst="rect">
            <a:avLst/>
          </a:prstGeom>
          <a:noFill/>
        </p:spPr>
        <p:txBody>
          <a:bodyPr wrap="none" rtlCol="0">
            <a:spAutoFit/>
          </a:bodyPr>
          <a:lstStyle/>
          <a:p>
            <a:r>
              <a:rPr lang="en-US" dirty="0"/>
              <a:t>Betz et al 1999</a:t>
            </a:r>
          </a:p>
        </p:txBody>
      </p:sp>
      <p:cxnSp>
        <p:nvCxnSpPr>
          <p:cNvPr id="9" name="Straight Arrow Connector 8">
            <a:extLst>
              <a:ext uri="{FF2B5EF4-FFF2-40B4-BE49-F238E27FC236}">
                <a16:creationId xmlns:a16="http://schemas.microsoft.com/office/drawing/2014/main" id="{F9587577-39BB-C812-3290-5DF5135D5762}"/>
              </a:ext>
            </a:extLst>
          </p:cNvPr>
          <p:cNvCxnSpPr>
            <a:cxnSpLocks/>
          </p:cNvCxnSpPr>
          <p:nvPr/>
        </p:nvCxnSpPr>
        <p:spPr>
          <a:xfrm>
            <a:off x="2424223" y="2881423"/>
            <a:ext cx="180754" cy="3286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429A4788-C7C3-0EEB-55AF-AA02CE8AB2A8}"/>
              </a:ext>
            </a:extLst>
          </p:cNvPr>
          <p:cNvSpPr txBox="1"/>
          <p:nvPr/>
        </p:nvSpPr>
        <p:spPr>
          <a:xfrm>
            <a:off x="1504888" y="3157151"/>
            <a:ext cx="766557" cy="307777"/>
          </a:xfrm>
          <a:prstGeom prst="rect">
            <a:avLst/>
          </a:prstGeom>
          <a:noFill/>
        </p:spPr>
        <p:txBody>
          <a:bodyPr wrap="none" rtlCol="0">
            <a:spAutoFit/>
          </a:bodyPr>
          <a:lstStyle/>
          <a:p>
            <a:r>
              <a:rPr lang="en-US" sz="1400" dirty="0"/>
              <a:t>Normal</a:t>
            </a:r>
          </a:p>
        </p:txBody>
      </p:sp>
    </p:spTree>
    <p:extLst>
      <p:ext uri="{BB962C8B-B14F-4D97-AF65-F5344CB8AC3E}">
        <p14:creationId xmlns:p14="http://schemas.microsoft.com/office/powerpoint/2010/main" val="3856384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a normal wave&#10;&#10;AI-generated content may be incorrect.">
            <a:extLst>
              <a:ext uri="{FF2B5EF4-FFF2-40B4-BE49-F238E27FC236}">
                <a16:creationId xmlns:a16="http://schemas.microsoft.com/office/drawing/2014/main" id="{3C447AB8-F1C4-84D7-5276-A862077FA725}"/>
              </a:ext>
            </a:extLst>
          </p:cNvPr>
          <p:cNvPicPr>
            <a:picLocks noChangeAspect="1"/>
          </p:cNvPicPr>
          <p:nvPr/>
        </p:nvPicPr>
        <p:blipFill>
          <a:blip r:embed="rId2"/>
          <a:stretch>
            <a:fillRect/>
          </a:stretch>
        </p:blipFill>
        <p:spPr>
          <a:xfrm>
            <a:off x="4419600" y="948816"/>
            <a:ext cx="7772400" cy="5550086"/>
          </a:xfrm>
          <a:prstGeom prst="rect">
            <a:avLst/>
          </a:prstGeom>
        </p:spPr>
      </p:pic>
      <p:sp>
        <p:nvSpPr>
          <p:cNvPr id="9" name="TextBox 8">
            <a:extLst>
              <a:ext uri="{FF2B5EF4-FFF2-40B4-BE49-F238E27FC236}">
                <a16:creationId xmlns:a16="http://schemas.microsoft.com/office/drawing/2014/main" id="{6FEE913D-CC7A-16F9-412B-F33E5CC8DA49}"/>
              </a:ext>
            </a:extLst>
          </p:cNvPr>
          <p:cNvSpPr txBox="1"/>
          <p:nvPr/>
        </p:nvSpPr>
        <p:spPr>
          <a:xfrm>
            <a:off x="667193" y="584538"/>
            <a:ext cx="3543300" cy="2154436"/>
          </a:xfrm>
          <a:prstGeom prst="rect">
            <a:avLst/>
          </a:prstGeom>
          <a:noFill/>
        </p:spPr>
        <p:txBody>
          <a:bodyPr wrap="square">
            <a:spAutoFit/>
          </a:bodyPr>
          <a:lstStyle/>
          <a:p>
            <a:pPr rtl="0"/>
            <a:r>
              <a:rPr lang="en-US" sz="1400" u="none" strike="noStrike" dirty="0">
                <a:solidFill>
                  <a:srgbClr val="444746"/>
                </a:solidFill>
                <a:effectLst/>
                <a:latin typeface="Helvetica Neue Light" panose="02000403000000020004" pitchFamily="2" charset="0"/>
                <a:ea typeface="Helvetica Neue Light" panose="02000403000000020004" pitchFamily="2" charset="0"/>
              </a:rPr>
              <a:t>van </a:t>
            </a:r>
            <a:r>
              <a:rPr lang="en-US" sz="1400" u="none" strike="noStrike" dirty="0" err="1">
                <a:solidFill>
                  <a:srgbClr val="444746"/>
                </a:solidFill>
                <a:effectLst/>
                <a:latin typeface="Helvetica Neue Light" panose="02000403000000020004" pitchFamily="2" charset="0"/>
                <a:ea typeface="Helvetica Neue Light" panose="02000403000000020004" pitchFamily="2" charset="0"/>
              </a:rPr>
              <a:t>Staveren</a:t>
            </a:r>
            <a:r>
              <a:rPr lang="en-US" sz="1400" u="none" strike="noStrike" dirty="0">
                <a:solidFill>
                  <a:srgbClr val="444746"/>
                </a:solidFill>
                <a:effectLst/>
                <a:latin typeface="Helvetica Neue Light" panose="02000403000000020004" pitchFamily="2" charset="0"/>
                <a:ea typeface="Helvetica Neue Light" panose="02000403000000020004" pitchFamily="2" charset="0"/>
              </a:rPr>
              <a:t> HJ, van Veen RL, Speelman OC, </a:t>
            </a:r>
            <a:r>
              <a:rPr lang="en-US" sz="1400" u="none" strike="noStrike" dirty="0" err="1">
                <a:solidFill>
                  <a:srgbClr val="444746"/>
                </a:solidFill>
                <a:effectLst/>
                <a:latin typeface="Helvetica Neue Light" panose="02000403000000020004" pitchFamily="2" charset="0"/>
                <a:ea typeface="Helvetica Neue Light" panose="02000403000000020004" pitchFamily="2" charset="0"/>
              </a:rPr>
              <a:t>Witjes</a:t>
            </a:r>
            <a:r>
              <a:rPr lang="en-US" sz="1400" u="none" strike="noStrike" dirty="0">
                <a:solidFill>
                  <a:srgbClr val="444746"/>
                </a:solidFill>
                <a:effectLst/>
                <a:latin typeface="Helvetica Neue Light" panose="02000403000000020004" pitchFamily="2" charset="0"/>
                <a:ea typeface="Helvetica Neue Light" panose="02000403000000020004" pitchFamily="2" charset="0"/>
              </a:rPr>
              <a:t> MJ, Star WM, </a:t>
            </a:r>
            <a:r>
              <a:rPr lang="en-US" sz="1400" u="none" strike="noStrike" dirty="0" err="1">
                <a:solidFill>
                  <a:srgbClr val="444746"/>
                </a:solidFill>
                <a:effectLst/>
                <a:latin typeface="Helvetica Neue Light" panose="02000403000000020004" pitchFamily="2" charset="0"/>
                <a:ea typeface="Helvetica Neue Light" panose="02000403000000020004" pitchFamily="2" charset="0"/>
              </a:rPr>
              <a:t>Roodenburg</a:t>
            </a:r>
            <a:r>
              <a:rPr lang="en-US" sz="1400" u="none" strike="noStrike" dirty="0">
                <a:solidFill>
                  <a:srgbClr val="444746"/>
                </a:solidFill>
                <a:effectLst/>
                <a:latin typeface="Helvetica Neue Light" panose="02000403000000020004" pitchFamily="2" charset="0"/>
                <a:ea typeface="Helvetica Neue Light" panose="02000403000000020004" pitchFamily="2" charset="0"/>
              </a:rPr>
              <a:t> JL.</a:t>
            </a:r>
            <a:endParaRPr lang="en-US" sz="1400" dirty="0">
              <a:effectLst/>
              <a:latin typeface="Helvetica Neue Light" panose="02000403000000020004" pitchFamily="2" charset="0"/>
              <a:ea typeface="Helvetica Neue Light" panose="02000403000000020004" pitchFamily="2" charset="0"/>
            </a:endParaRPr>
          </a:p>
          <a:p>
            <a:pPr rtl="0"/>
            <a:r>
              <a:rPr lang="en-US" sz="1400" u="none" strike="noStrike" dirty="0">
                <a:solidFill>
                  <a:srgbClr val="444746"/>
                </a:solidFill>
                <a:effectLst/>
                <a:latin typeface="Helvetica Neue Light" panose="02000403000000020004" pitchFamily="2" charset="0"/>
                <a:ea typeface="Helvetica Neue Light" panose="02000403000000020004" pitchFamily="2" charset="0"/>
              </a:rPr>
              <a:t>Classification of clinical autofluorescence spectra of oral leukoplakia using an artificial neural net-</a:t>
            </a:r>
            <a:endParaRPr lang="en-US" sz="1400" dirty="0">
              <a:effectLst/>
              <a:latin typeface="Helvetica Neue Light" panose="02000403000000020004" pitchFamily="2" charset="0"/>
              <a:ea typeface="Helvetica Neue Light" panose="02000403000000020004" pitchFamily="2" charset="0"/>
            </a:endParaRPr>
          </a:p>
          <a:p>
            <a:pPr rtl="0"/>
            <a:r>
              <a:rPr lang="en-US" sz="1400" u="none" strike="noStrike" dirty="0">
                <a:solidFill>
                  <a:srgbClr val="444746"/>
                </a:solidFill>
                <a:effectLst/>
                <a:latin typeface="Helvetica Neue Light" panose="02000403000000020004" pitchFamily="2" charset="0"/>
                <a:ea typeface="Helvetica Neue Light" panose="02000403000000020004" pitchFamily="2" charset="0"/>
              </a:rPr>
              <a:t>work: A pilot study. Oral Oncol 2000;3:286–293.</a:t>
            </a:r>
            <a:endParaRPr lang="en-US" sz="1400" dirty="0">
              <a:effectLst/>
              <a:latin typeface="Helvetica Neue Light" panose="02000403000000020004" pitchFamily="2" charset="0"/>
              <a:ea typeface="Helvetica Neue Light" panose="02000403000000020004" pitchFamily="2" charset="0"/>
            </a:endParaRPr>
          </a:p>
          <a:p>
            <a:br>
              <a:rPr lang="en-US" dirty="0"/>
            </a:br>
            <a:endParaRPr lang="en-US" dirty="0"/>
          </a:p>
        </p:txBody>
      </p:sp>
    </p:spTree>
    <p:extLst>
      <p:ext uri="{BB962C8B-B14F-4D97-AF65-F5344CB8AC3E}">
        <p14:creationId xmlns:p14="http://schemas.microsoft.com/office/powerpoint/2010/main" val="773859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9338</TotalTime>
  <Words>850</Words>
  <Application>Microsoft Macintosh PowerPoint</Application>
  <PresentationFormat>Widescreen</PresentationFormat>
  <Paragraphs>51</Paragraphs>
  <Slides>25</Slides>
  <Notes>1</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Aptos Display</vt:lpstr>
      <vt:lpstr>Arial</vt:lpstr>
      <vt:lpstr>HELVETICA NEUE LIGHT</vt:lpstr>
      <vt:lpstr>HELVETICA NEUE LIGHT</vt:lpstr>
      <vt:lpstr>Optima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Joyce Eileen Farrell</dc:creator>
  <cp:lastModifiedBy>Joyce Eileen Farrell</cp:lastModifiedBy>
  <cp:revision>9</cp:revision>
  <dcterms:created xsi:type="dcterms:W3CDTF">2025-03-06T04:33:39Z</dcterms:created>
  <dcterms:modified xsi:type="dcterms:W3CDTF">2025-03-13T04:13:53Z</dcterms:modified>
</cp:coreProperties>
</file>