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82" r:id="rId2"/>
    <p:sldId id="283" r:id="rId3"/>
    <p:sldId id="287" r:id="rId4"/>
    <p:sldId id="272" r:id="rId5"/>
    <p:sldId id="276" r:id="rId6"/>
    <p:sldId id="285" r:id="rId7"/>
    <p:sldId id="284" r:id="rId8"/>
    <p:sldId id="286" r:id="rId9"/>
    <p:sldId id="279" r:id="rId10"/>
    <p:sldId id="280" r:id="rId11"/>
    <p:sldId id="281" r:id="rId12"/>
    <p:sldId id="278" r:id="rId13"/>
    <p:sldId id="270" r:id="rId14"/>
    <p:sldId id="267" r:id="rId15"/>
    <p:sldId id="271" r:id="rId16"/>
    <p:sldId id="268" r:id="rId17"/>
    <p:sldId id="258" r:id="rId18"/>
    <p:sldId id="269" r:id="rId19"/>
    <p:sldId id="266"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D1D1"/>
    <a:srgbClr val="0051DC"/>
    <a:srgbClr val="3DF150"/>
    <a:srgbClr val="00E5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p:restoredTop sz="79137"/>
  </p:normalViewPr>
  <p:slideViewPr>
    <p:cSldViewPr snapToGrid="0">
      <p:cViewPr varScale="1">
        <p:scale>
          <a:sx n="111" d="100"/>
          <a:sy n="111" d="100"/>
        </p:scale>
        <p:origin x="216"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839A8-2E7F-0B46-BF93-26389B5673B8}" type="datetimeFigureOut">
              <a:rPr lang="en-US" smtClean="0"/>
              <a:t>4/2/25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94B2A-9C7A-0A47-8A76-1FB8FAA83157}" type="slidenum">
              <a:rPr lang="en-US" smtClean="0"/>
              <a:t>‹#›</a:t>
            </a:fld>
            <a:endParaRPr lang="en-US"/>
          </a:p>
        </p:txBody>
      </p:sp>
    </p:spTree>
    <p:extLst>
      <p:ext uri="{BB962C8B-B14F-4D97-AF65-F5344CB8AC3E}">
        <p14:creationId xmlns:p14="http://schemas.microsoft.com/office/powerpoint/2010/main" val="60509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mc.ncbi.nlm.nih.gov/articles/PMC9534927/"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pubmed.ncbi.nlm.nih.gov/3654152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The peak wavelength in collagen and keratin fluorescence in human tissue can shift to longer wavelengths due to structural polymerization which occurs in tissue involving the assembly of individual protein subunits into highly organized, stable structures.  </a:t>
            </a:r>
          </a:p>
          <a:p>
            <a:endParaRPr lang="en-US" b="0" i="0" dirty="0">
              <a:effectLst/>
              <a:latin typeface="fkGroteskNeue"/>
            </a:endParaRPr>
          </a:p>
          <a:p>
            <a:endParaRPr lang="en-001" dirty="0"/>
          </a:p>
        </p:txBody>
      </p:sp>
      <p:sp>
        <p:nvSpPr>
          <p:cNvPr id="4" name="Slide Number Placeholder 3"/>
          <p:cNvSpPr>
            <a:spLocks noGrp="1"/>
          </p:cNvSpPr>
          <p:nvPr>
            <p:ph type="sldNum" sz="quarter" idx="5"/>
          </p:nvPr>
        </p:nvSpPr>
        <p:spPr/>
        <p:txBody>
          <a:bodyPr/>
          <a:lstStyle/>
          <a:p>
            <a:fld id="{41494B2A-9C7A-0A47-8A76-1FB8FAA83157}" type="slidenum">
              <a:rPr lang="en-US" smtClean="0"/>
              <a:t>4</a:t>
            </a:fld>
            <a:endParaRPr lang="en-US"/>
          </a:p>
        </p:txBody>
      </p:sp>
    </p:spTree>
    <p:extLst>
      <p:ext uri="{BB962C8B-B14F-4D97-AF65-F5344CB8AC3E}">
        <p14:creationId xmlns:p14="http://schemas.microsoft.com/office/powerpoint/2010/main" val="24554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fkGroteskNeue"/>
              </a:rPr>
              <a:t>Type I collagen: Broad emission range of 300–500 nm, with multiple local maxima reported between 380–495 nm depending on preparation methods</a:t>
            </a:r>
            <a:endParaRPr lang="en-US" sz="1200" dirty="0"/>
          </a:p>
          <a:p>
            <a:endParaRPr lang="en-001" dirty="0"/>
          </a:p>
        </p:txBody>
      </p:sp>
      <p:sp>
        <p:nvSpPr>
          <p:cNvPr id="4" name="Slide Number Placeholder 3"/>
          <p:cNvSpPr>
            <a:spLocks noGrp="1"/>
          </p:cNvSpPr>
          <p:nvPr>
            <p:ph type="sldNum" sz="quarter" idx="5"/>
          </p:nvPr>
        </p:nvSpPr>
        <p:spPr/>
        <p:txBody>
          <a:bodyPr/>
          <a:lstStyle/>
          <a:p>
            <a:fld id="{41494B2A-9C7A-0A47-8A76-1FB8FAA83157}" type="slidenum">
              <a:rPr lang="en-US" smtClean="0"/>
              <a:t>13</a:t>
            </a:fld>
            <a:endParaRPr lang="en-US"/>
          </a:p>
        </p:txBody>
      </p:sp>
    </p:spTree>
    <p:extLst>
      <p:ext uri="{BB962C8B-B14F-4D97-AF65-F5344CB8AC3E}">
        <p14:creationId xmlns:p14="http://schemas.microsoft.com/office/powerpoint/2010/main" val="325260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sz="1200" b="0" i="0" dirty="0">
                <a:effectLst/>
                <a:latin typeface="fkGroteskNeue"/>
              </a:rPr>
              <a:t>The reported range of peak fluorescence emission wavelengths for flavin adenine dinucleotide (FAD) is 480–530 nm, depending on its oxidation state, environment, and excitation conditions:</a:t>
            </a:r>
          </a:p>
          <a:p>
            <a:pPr algn="l">
              <a:buFont typeface="Arial" panose="020B0604020202020204" pitchFamily="34" charset="0"/>
              <a:buChar char="•"/>
            </a:pPr>
            <a:r>
              <a:rPr lang="en-US" sz="1200" b="0" i="0" dirty="0">
                <a:effectLst/>
                <a:latin typeface="fkGroteskNeue"/>
              </a:rPr>
              <a:t>Oxidized FAD: Emission peaks are typically in the range of 515–530 nm, with excitation around 450–465 nm</a:t>
            </a:r>
          </a:p>
          <a:p>
            <a:endParaRPr lang="en-001" dirty="0"/>
          </a:p>
        </p:txBody>
      </p:sp>
      <p:sp>
        <p:nvSpPr>
          <p:cNvPr id="4" name="Slide Number Placeholder 3"/>
          <p:cNvSpPr>
            <a:spLocks noGrp="1"/>
          </p:cNvSpPr>
          <p:nvPr>
            <p:ph type="sldNum" sz="quarter" idx="5"/>
          </p:nvPr>
        </p:nvSpPr>
        <p:spPr/>
        <p:txBody>
          <a:bodyPr/>
          <a:lstStyle/>
          <a:p>
            <a:fld id="{41494B2A-9C7A-0A47-8A76-1FB8FAA83157}" type="slidenum">
              <a:rPr lang="en-US" smtClean="0"/>
              <a:t>15</a:t>
            </a:fld>
            <a:endParaRPr lang="en-US"/>
          </a:p>
        </p:txBody>
      </p:sp>
    </p:spTree>
    <p:extLst>
      <p:ext uri="{BB962C8B-B14F-4D97-AF65-F5344CB8AC3E}">
        <p14:creationId xmlns:p14="http://schemas.microsoft.com/office/powerpoint/2010/main" val="400573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Google Sans"/>
              </a:rPr>
              <a:t>the intrinsic peak wavelength of FAD (~520–530 nm) remains relatively stable,  so ,the variability in the published peak wavelength and bandwidth of FAD fluorescence emissions is likely due to differences in measurement techniques, including lighting geometry and measurement geometry</a:t>
            </a:r>
            <a:endParaRPr lang="en-001" dirty="0"/>
          </a:p>
        </p:txBody>
      </p:sp>
      <p:sp>
        <p:nvSpPr>
          <p:cNvPr id="4" name="Slide Number Placeholder 3"/>
          <p:cNvSpPr>
            <a:spLocks noGrp="1"/>
          </p:cNvSpPr>
          <p:nvPr>
            <p:ph type="sldNum" sz="quarter" idx="5"/>
          </p:nvPr>
        </p:nvSpPr>
        <p:spPr/>
        <p:txBody>
          <a:bodyPr/>
          <a:lstStyle/>
          <a:p>
            <a:fld id="{41494B2A-9C7A-0A47-8A76-1FB8FAA83157}" type="slidenum">
              <a:rPr lang="en-US" smtClean="0"/>
              <a:t>16</a:t>
            </a:fld>
            <a:endParaRPr lang="en-US"/>
          </a:p>
        </p:txBody>
      </p:sp>
    </p:spTree>
    <p:extLst>
      <p:ext uri="{BB962C8B-B14F-4D97-AF65-F5344CB8AC3E}">
        <p14:creationId xmlns:p14="http://schemas.microsoft.com/office/powerpoint/2010/main" val="162466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fkGroteskNeue"/>
              </a:rPr>
              <a:t>400–520 nm: Broad emission range observed for keratin under various excitation conditions, with peaks typically in the blue to green spectrum</a:t>
            </a:r>
            <a:r>
              <a:rPr lang="en-US" b="0" i="0" u="none" strike="noStrike" dirty="0">
                <a:effectLst/>
                <a:latin typeface="var(--font-berkeley-mono)"/>
                <a:hlinkClick r:id="rId3"/>
              </a:rPr>
              <a:t>1</a:t>
            </a:r>
            <a:r>
              <a:rPr lang="en-US" b="0" i="0" dirty="0">
                <a:effectLst/>
                <a:latin typeface="fkGroteskNeue"/>
              </a:rPr>
              <a:t>.</a:t>
            </a:r>
          </a:p>
          <a:p>
            <a:pPr algn="l">
              <a:buFont typeface="Arial" panose="020B0604020202020204" pitchFamily="34" charset="0"/>
              <a:buChar char="•"/>
            </a:pPr>
            <a:r>
              <a:rPr lang="en-US" b="0" i="0" dirty="0">
                <a:effectLst/>
                <a:latin typeface="fkGroteskNeue"/>
              </a:rPr>
              <a:t>425–500 nm: Emission range for purified keratin solutions and skin biopsy samples, excited with wavelengths between 355–415 nm or using two-photon excitation (710–830 nm)</a:t>
            </a:r>
            <a:r>
              <a:rPr lang="en-US" b="0" i="0" u="none" strike="noStrike" dirty="0">
                <a:effectLst/>
                <a:latin typeface="var(--font-berkeley-mono)"/>
                <a:hlinkClick r:id="rId3"/>
              </a:rPr>
              <a:t>1</a:t>
            </a:r>
            <a:r>
              <a:rPr lang="en-US" b="0" i="0" dirty="0">
                <a:effectLst/>
                <a:latin typeface="fkGroteskNeue"/>
              </a:rPr>
              <a:t>.</a:t>
            </a:r>
          </a:p>
          <a:p>
            <a:pPr algn="l">
              <a:buFont typeface="Arial" panose="020B0604020202020204" pitchFamily="34" charset="0"/>
              <a:buChar char="•"/>
            </a:pPr>
            <a:r>
              <a:rPr lang="en-US" b="0" i="0" dirty="0">
                <a:effectLst/>
                <a:latin typeface="fkGroteskNeue"/>
              </a:rPr>
              <a:t>460 nm: Peak emission associated with intrinsic fluorescence and glycation-related cross-links</a:t>
            </a:r>
            <a:r>
              <a:rPr lang="en-US" b="0" i="0" u="none" strike="noStrike" dirty="0">
                <a:effectLst/>
                <a:latin typeface="var(--font-berkeley-mono)"/>
                <a:hlinkClick r:id="rId4"/>
              </a:rPr>
              <a:t>2</a:t>
            </a:r>
            <a:r>
              <a:rPr lang="en-US" b="0" i="0" dirty="0">
                <a:effectLst/>
                <a:latin typeface="fkGroteskNeue"/>
              </a:rPr>
              <a:t>.</a:t>
            </a:r>
          </a:p>
          <a:p>
            <a:pPr algn="l">
              <a:buFont typeface="Arial" panose="020B0604020202020204" pitchFamily="34" charset="0"/>
              <a:buChar char="•"/>
            </a:pPr>
            <a:r>
              <a:rPr lang="en-US" b="0" i="0" dirty="0">
                <a:effectLst/>
                <a:latin typeface="fkGroteskNeue"/>
              </a:rPr>
              <a:t>525–575 nm: Peaks linked to glycation-induced cross-links in keratin</a:t>
            </a:r>
            <a:r>
              <a:rPr lang="en-US" b="0" i="0" u="none" strike="noStrike" dirty="0">
                <a:effectLst/>
                <a:latin typeface="var(--font-berkeley-mono)"/>
                <a:hlinkClick r:id="rId4"/>
              </a:rPr>
              <a:t>2</a:t>
            </a:r>
            <a:r>
              <a:rPr lang="en-US" b="0" i="0" dirty="0">
                <a:effectLst/>
                <a:latin typeface="fkGroteskNeue"/>
              </a:rPr>
              <a:t>.</a:t>
            </a:r>
          </a:p>
          <a:p>
            <a:endParaRPr lang="en-US" dirty="0"/>
          </a:p>
          <a:p>
            <a:r>
              <a:rPr lang="en-US" sz="1800" b="0" i="0" u="none" strike="noStrike" dirty="0">
                <a:solidFill>
                  <a:srgbClr val="000000"/>
                </a:solidFill>
                <a:effectLst/>
                <a:latin typeface="Roboto" panose="020F0502020204030204" pitchFamily="34" charset="0"/>
              </a:rPr>
              <a:t>We should expect that the peak wavelength for fluorescence measured when keratin is in solution to be shorter than the peak wavelength measured when keratin is present in human tissue. This difference arises due to the structural polymerization of keratin in tissue, which alters its molecular environment and fluorescence properties.</a:t>
            </a:r>
            <a:endParaRPr lang="en-US" dirty="0"/>
          </a:p>
        </p:txBody>
      </p:sp>
      <p:sp>
        <p:nvSpPr>
          <p:cNvPr id="4" name="Slide Number Placeholder 3"/>
          <p:cNvSpPr>
            <a:spLocks noGrp="1"/>
          </p:cNvSpPr>
          <p:nvPr>
            <p:ph type="sldNum" sz="quarter" idx="5"/>
          </p:nvPr>
        </p:nvSpPr>
        <p:spPr/>
        <p:txBody>
          <a:bodyPr/>
          <a:lstStyle/>
          <a:p>
            <a:fld id="{41494B2A-9C7A-0A47-8A76-1FB8FAA83157}" type="slidenum">
              <a:rPr lang="en-US" smtClean="0"/>
              <a:t>18</a:t>
            </a:fld>
            <a:endParaRPr lang="en-US"/>
          </a:p>
        </p:txBody>
      </p:sp>
    </p:spTree>
    <p:extLst>
      <p:ext uri="{BB962C8B-B14F-4D97-AF65-F5344CB8AC3E}">
        <p14:creationId xmlns:p14="http://schemas.microsoft.com/office/powerpoint/2010/main" val="44785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6DF7-5E78-5600-6D0A-F7F8EDBAF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817696-EF0A-9E15-893F-C09232540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FE29EE-C1D2-2BCC-57AF-2B2EA01F2F09}"/>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5" name="Footer Placeholder 4">
            <a:extLst>
              <a:ext uri="{FF2B5EF4-FFF2-40B4-BE49-F238E27FC236}">
                <a16:creationId xmlns:a16="http://schemas.microsoft.com/office/drawing/2014/main" id="{02E6DBA2-4B4C-17D7-4F19-06A46E9F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A8FD2-434C-1357-68C7-55213E911440}"/>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144161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036A-B040-B977-F21E-817FDC9D25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F5E0D-9A29-70E1-930E-C1C7AFDB0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D75D6-1D27-9A39-EF27-A34A40602B4E}"/>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5" name="Footer Placeholder 4">
            <a:extLst>
              <a:ext uri="{FF2B5EF4-FFF2-40B4-BE49-F238E27FC236}">
                <a16:creationId xmlns:a16="http://schemas.microsoft.com/office/drawing/2014/main" id="{37C20177-FBFA-FBC7-D5E5-4CC43914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2840B-D2A4-AF7D-3C4F-7232B6D05D1E}"/>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1079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D2672-09D7-706E-10FD-5D49866BA9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DE065-BE98-4277-82F1-3972358107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B22EF-D8F3-27CE-C792-99F68AC579C1}"/>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5" name="Footer Placeholder 4">
            <a:extLst>
              <a:ext uri="{FF2B5EF4-FFF2-40B4-BE49-F238E27FC236}">
                <a16:creationId xmlns:a16="http://schemas.microsoft.com/office/drawing/2014/main" id="{A9694B4C-A508-7712-1CF2-91A004A43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0C5ED-3C41-5A5A-DD16-231619BD6259}"/>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400909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7634-6E05-5E58-38EF-CA6A03FA78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AE961-005A-A44A-750E-88F3C4DCF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CA6FE-2A0A-577C-535D-53277A5AC1D8}"/>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5" name="Footer Placeholder 4">
            <a:extLst>
              <a:ext uri="{FF2B5EF4-FFF2-40B4-BE49-F238E27FC236}">
                <a16:creationId xmlns:a16="http://schemas.microsoft.com/office/drawing/2014/main" id="{BC35A310-E0E4-2361-FFAD-BB74F2B5A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68A39-1F6F-2EE1-654F-65B9472AD0A4}"/>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4929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92E0-1015-47BD-8CC6-4F97211F0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B5317-05DC-73AE-7DF1-6DDC18CB83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F2AC8-DDA3-2C62-4D0C-FFB9B6E25871}"/>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5" name="Footer Placeholder 4">
            <a:extLst>
              <a:ext uri="{FF2B5EF4-FFF2-40B4-BE49-F238E27FC236}">
                <a16:creationId xmlns:a16="http://schemas.microsoft.com/office/drawing/2014/main" id="{A0BC38B7-0F6C-882F-5A73-6E8083377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1333B-9068-0D9D-8FDB-93CE27737F86}"/>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161802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17A2-8E60-59FD-E9BC-8E48B05A5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1EEB44-27A4-49F0-893C-03B26445C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3D717F-9FAA-CD4F-8692-38F8601F7D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CD99A-B025-8883-A0A7-2E82DE47A8BA}"/>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6" name="Footer Placeholder 5">
            <a:extLst>
              <a:ext uri="{FF2B5EF4-FFF2-40B4-BE49-F238E27FC236}">
                <a16:creationId xmlns:a16="http://schemas.microsoft.com/office/drawing/2014/main" id="{A5B5E731-0D36-0451-80D5-493E76AD1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C10B6-41BE-E26E-25FA-76BB8D228B48}"/>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55688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D27-E2B9-182F-D975-C4BC883295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F4C9E5-0AED-35FE-82FE-E1A930A7CA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4BA4F2-559A-0F0B-02E8-A79D388DF6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24E4D4-9388-F980-9725-FC82176A9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FD655-64CC-88FB-8143-DB59AF202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4EA260-AAEA-1623-C664-2CC2044D4EA4}"/>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8" name="Footer Placeholder 7">
            <a:extLst>
              <a:ext uri="{FF2B5EF4-FFF2-40B4-BE49-F238E27FC236}">
                <a16:creationId xmlns:a16="http://schemas.microsoft.com/office/drawing/2014/main" id="{8D1554B6-1768-F944-C12E-9AA8480481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90DD8E-47B0-31FE-E80E-4BE4819633D5}"/>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31911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5EAB-EB8B-1FA4-6ED2-507A68C89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41F89-5592-E7A6-91F8-86587A57EEA8}"/>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4" name="Footer Placeholder 3">
            <a:extLst>
              <a:ext uri="{FF2B5EF4-FFF2-40B4-BE49-F238E27FC236}">
                <a16:creationId xmlns:a16="http://schemas.microsoft.com/office/drawing/2014/main" id="{B7A58C55-7AE2-ED06-4081-8756DDFA6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4954A8-F49A-23E7-B8FB-47E2E759E2F5}"/>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115557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5D3E1-7237-DE23-5E20-934D8E999487}"/>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3" name="Footer Placeholder 2">
            <a:extLst>
              <a:ext uri="{FF2B5EF4-FFF2-40B4-BE49-F238E27FC236}">
                <a16:creationId xmlns:a16="http://schemas.microsoft.com/office/drawing/2014/main" id="{665C71A3-B0B0-E3AB-3720-5690BE84CF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DF0C97-EBCA-21CB-DD26-450788CE3AC4}"/>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407152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1219-E967-BEBB-ACEF-F706374FF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7273C6-2293-EF69-75D4-3908D4D1F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B4844-BF61-69FC-EA94-E6E9A29A5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15171-4A17-3592-B314-ABA699F160BC}"/>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6" name="Footer Placeholder 5">
            <a:extLst>
              <a:ext uri="{FF2B5EF4-FFF2-40B4-BE49-F238E27FC236}">
                <a16:creationId xmlns:a16="http://schemas.microsoft.com/office/drawing/2014/main" id="{613CED18-6C08-2C12-E1BC-A78C76BE7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65899-415E-1F26-9FCA-14B32A72AFBE}"/>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51247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E987-572B-9D56-1063-CFF0919B1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3805E9-C0BD-B940-7703-099763022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011783-7DB1-3251-246B-AE2649FEB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2E879-838A-EC73-12A3-6691BA65B90C}"/>
              </a:ext>
            </a:extLst>
          </p:cNvPr>
          <p:cNvSpPr>
            <a:spLocks noGrp="1"/>
          </p:cNvSpPr>
          <p:nvPr>
            <p:ph type="dt" sz="half" idx="10"/>
          </p:nvPr>
        </p:nvSpPr>
        <p:spPr/>
        <p:txBody>
          <a:bodyPr/>
          <a:lstStyle/>
          <a:p>
            <a:fld id="{7F0858CD-F1A1-9643-B523-2070DE418EF6}" type="datetimeFigureOut">
              <a:rPr lang="en-US" smtClean="0"/>
              <a:t>4/2/25</a:t>
            </a:fld>
            <a:endParaRPr lang="en-US"/>
          </a:p>
        </p:txBody>
      </p:sp>
      <p:sp>
        <p:nvSpPr>
          <p:cNvPr id="6" name="Footer Placeholder 5">
            <a:extLst>
              <a:ext uri="{FF2B5EF4-FFF2-40B4-BE49-F238E27FC236}">
                <a16:creationId xmlns:a16="http://schemas.microsoft.com/office/drawing/2014/main" id="{2351A1EA-B9F5-FA1E-98AB-8C70B57EF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88A24-32D7-2287-0AC7-D82E94AC7DA0}"/>
              </a:ext>
            </a:extLst>
          </p:cNvPr>
          <p:cNvSpPr>
            <a:spLocks noGrp="1"/>
          </p:cNvSpPr>
          <p:nvPr>
            <p:ph type="sldNum" sz="quarter" idx="12"/>
          </p:nvPr>
        </p:nvSpPr>
        <p:spPr/>
        <p:txBody>
          <a:bodyPr/>
          <a:lstStyle/>
          <a:p>
            <a:fld id="{192F9D76-0629-9B4D-AAB1-E23A126FE84B}" type="slidenum">
              <a:rPr lang="en-US" smtClean="0"/>
              <a:t>‹#›</a:t>
            </a:fld>
            <a:endParaRPr lang="en-US"/>
          </a:p>
        </p:txBody>
      </p:sp>
    </p:spTree>
    <p:extLst>
      <p:ext uri="{BB962C8B-B14F-4D97-AF65-F5344CB8AC3E}">
        <p14:creationId xmlns:p14="http://schemas.microsoft.com/office/powerpoint/2010/main" val="243635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1552-D8D0-2E4A-7DFC-D548E4A12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5D8429-3466-907F-B3B2-1CD41D73A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6ACB3-408A-CC0C-BF39-99AFB55E3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0858CD-F1A1-9643-B523-2070DE418EF6}" type="datetimeFigureOut">
              <a:rPr lang="en-US" smtClean="0"/>
              <a:t>4/2/25</a:t>
            </a:fld>
            <a:endParaRPr lang="en-US"/>
          </a:p>
        </p:txBody>
      </p:sp>
      <p:sp>
        <p:nvSpPr>
          <p:cNvPr id="5" name="Footer Placeholder 4">
            <a:extLst>
              <a:ext uri="{FF2B5EF4-FFF2-40B4-BE49-F238E27FC236}">
                <a16:creationId xmlns:a16="http://schemas.microsoft.com/office/drawing/2014/main" id="{615E7ADB-10D4-A477-2A56-51B7E6BBF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BF61D5-699D-0774-A920-08D8CBBB5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F9D76-0629-9B4D-AAB1-E23A126FE84B}" type="slidenum">
              <a:rPr lang="en-US" smtClean="0"/>
              <a:t>‹#›</a:t>
            </a:fld>
            <a:endParaRPr lang="en-US"/>
          </a:p>
        </p:txBody>
      </p:sp>
    </p:spTree>
    <p:extLst>
      <p:ext uri="{BB962C8B-B14F-4D97-AF65-F5344CB8AC3E}">
        <p14:creationId xmlns:p14="http://schemas.microsoft.com/office/powerpoint/2010/main" val="2796316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14354-225C-1380-7ACF-8711515ED63B}"/>
              </a:ext>
            </a:extLst>
          </p:cNvPr>
          <p:cNvSpPr>
            <a:spLocks noGrp="1"/>
          </p:cNvSpPr>
          <p:nvPr>
            <p:ph idx="1"/>
          </p:nvPr>
        </p:nvSpPr>
        <p:spPr>
          <a:xfrm>
            <a:off x="420757" y="454818"/>
            <a:ext cx="5433391" cy="5948363"/>
          </a:xfrm>
        </p:spPr>
        <p:txBody>
          <a:bodyPr>
            <a:normAutofit fontScale="55000" lnSpcReduction="20000"/>
          </a:bodyPr>
          <a:lstStyle/>
          <a:p>
            <a:pPr marL="514350" indent="-514350">
              <a:lnSpc>
                <a:spcPct val="170000"/>
              </a:lnSpc>
              <a:buFont typeface="+mj-lt"/>
              <a:buAutoNum type="arabicPeriod"/>
            </a:pPr>
            <a:r>
              <a:rPr lang="en-001" b="1" dirty="0">
                <a:latin typeface="Helvetica Neue Light" panose="02000403000000020004" pitchFamily="2" charset="0"/>
                <a:ea typeface="Helvetica Neue Light" panose="02000403000000020004" pitchFamily="2" charset="0"/>
              </a:rPr>
              <a:t>Lip: 500 – 600 nm </a:t>
            </a:r>
          </a:p>
          <a:p>
            <a:pPr lvl="1">
              <a:lnSpc>
                <a:spcPct val="170000"/>
              </a:lnSpc>
            </a:pPr>
            <a:r>
              <a:rPr lang="en-US" dirty="0">
                <a:latin typeface="Helvetica Neue Light" panose="02000403000000020004" pitchFamily="2" charset="0"/>
                <a:ea typeface="Helvetica Neue Light" panose="02000403000000020004" pitchFamily="2" charset="0"/>
              </a:rPr>
              <a:t>SVD suggests that we need 3 spectral basis functions</a:t>
            </a:r>
          </a:p>
          <a:p>
            <a:pPr lvl="1">
              <a:lnSpc>
                <a:spcPct val="170000"/>
              </a:lnSpc>
            </a:pPr>
            <a:r>
              <a:rPr lang="en-US" dirty="0">
                <a:latin typeface="Helvetica Neue Light" panose="02000403000000020004" pitchFamily="2" charset="0"/>
                <a:ea typeface="Helvetica Neue Light" panose="02000403000000020004" pitchFamily="2" charset="0"/>
              </a:rPr>
              <a:t>Should this be 1) FAD, 2) </a:t>
            </a:r>
            <a:r>
              <a:rPr lang="en-US" dirty="0" err="1">
                <a:latin typeface="Helvetica Neue Light" panose="02000403000000020004" pitchFamily="2" charset="0"/>
                <a:ea typeface="Helvetica Neue Light" panose="02000403000000020004" pitchFamily="2" charset="0"/>
              </a:rPr>
              <a:t>collagen+blood</a:t>
            </a:r>
            <a:r>
              <a:rPr lang="en-US" dirty="0">
                <a:latin typeface="Helvetica Neue Light" panose="02000403000000020004" pitchFamily="2" charset="0"/>
                <a:ea typeface="Helvetica Neue Light" panose="02000403000000020004" pitchFamily="2" charset="0"/>
              </a:rPr>
              <a:t>, and 3) </a:t>
            </a:r>
            <a:r>
              <a:rPr lang="en-US" dirty="0" err="1">
                <a:latin typeface="Helvetica Neue Light" panose="02000403000000020004" pitchFamily="2" charset="0"/>
                <a:ea typeface="Helvetica Neue Light" panose="02000403000000020004" pitchFamily="2" charset="0"/>
              </a:rPr>
              <a:t>elastin+blood</a:t>
            </a:r>
            <a:r>
              <a:rPr lang="en-US" dirty="0">
                <a:latin typeface="Helvetica Neue Light" panose="02000403000000020004" pitchFamily="2" charset="0"/>
                <a:ea typeface="Helvetica Neue Light" panose="02000403000000020004" pitchFamily="2" charset="0"/>
              </a:rPr>
              <a:t>,?</a:t>
            </a:r>
          </a:p>
          <a:p>
            <a:pPr lvl="1">
              <a:lnSpc>
                <a:spcPct val="170000"/>
              </a:lnSpc>
            </a:pPr>
            <a:r>
              <a:rPr lang="en-001">
                <a:latin typeface="Helvetica Neue Light" panose="02000403000000020004" pitchFamily="2" charset="0"/>
                <a:ea typeface="Helvetica Neue Light" panose="02000403000000020004" pitchFamily="2" charset="0"/>
              </a:rPr>
              <a:t>Elastin+blood should be lower level than collagen+blood</a:t>
            </a:r>
            <a:endParaRPr lang="en-001" dirty="0">
              <a:latin typeface="Helvetica Neue Light" panose="02000403000000020004" pitchFamily="2" charset="0"/>
              <a:ea typeface="Helvetica Neue Light" panose="02000403000000020004" pitchFamily="2" charset="0"/>
            </a:endParaRPr>
          </a:p>
          <a:p>
            <a:pPr marL="514350" indent="-514350">
              <a:lnSpc>
                <a:spcPct val="170000"/>
              </a:lnSpc>
              <a:buFont typeface="+mj-lt"/>
              <a:buAutoNum type="arabicPeriod"/>
            </a:pPr>
            <a:r>
              <a:rPr lang="en-001" b="1" dirty="0">
                <a:latin typeface="Helvetica Neue Light" panose="02000403000000020004" pitchFamily="2" charset="0"/>
                <a:ea typeface="Helvetica Neue Light" panose="02000403000000020004" pitchFamily="2" charset="0"/>
              </a:rPr>
              <a:t>Tongue: 500 – 600 nm</a:t>
            </a:r>
          </a:p>
          <a:p>
            <a:pPr lvl="1">
              <a:lnSpc>
                <a:spcPct val="170000"/>
              </a:lnSpc>
            </a:pPr>
            <a:r>
              <a:rPr lang="en-001" dirty="0">
                <a:latin typeface="Helvetica Neue Light" panose="02000403000000020004" pitchFamily="2" charset="0"/>
                <a:ea typeface="Helvetica Neue Light" panose="02000403000000020004" pitchFamily="2" charset="0"/>
              </a:rPr>
              <a:t>Again, SVD suggests that we need 3 spectral basis functions</a:t>
            </a:r>
          </a:p>
          <a:p>
            <a:pPr lvl="1">
              <a:lnSpc>
                <a:spcPct val="170000"/>
              </a:lnSpc>
            </a:pPr>
            <a:r>
              <a:rPr lang="en-US" dirty="0">
                <a:latin typeface="Helvetica Neue Light" panose="02000403000000020004" pitchFamily="2" charset="0"/>
                <a:ea typeface="Helvetica Neue Light" panose="02000403000000020004" pitchFamily="2" charset="0"/>
              </a:rPr>
              <a:t>S</a:t>
            </a:r>
            <a:r>
              <a:rPr lang="en-001" dirty="0">
                <a:latin typeface="Helvetica Neue Light" panose="02000403000000020004" pitchFamily="2" charset="0"/>
                <a:ea typeface="Helvetica Neue Light" panose="02000403000000020004" pitchFamily="2" charset="0"/>
              </a:rPr>
              <a:t>hould this be 1) keratin, 2) FAD, 3) collagen+blood?</a:t>
            </a:r>
          </a:p>
          <a:p>
            <a:pPr lvl="1">
              <a:lnSpc>
                <a:spcPct val="170000"/>
              </a:lnSpc>
            </a:pPr>
            <a:r>
              <a:rPr lang="en-001" dirty="0">
                <a:latin typeface="Helvetica Neue Light" panose="02000403000000020004" pitchFamily="2" charset="0"/>
                <a:ea typeface="Helvetica Neue Light" panose="02000403000000020004" pitchFamily="2" charset="0"/>
              </a:rPr>
              <a:t>Do we need elastin+blood as well?</a:t>
            </a:r>
          </a:p>
          <a:p>
            <a:pPr>
              <a:lnSpc>
                <a:spcPct val="170000"/>
              </a:lnSpc>
            </a:pPr>
            <a:r>
              <a:rPr lang="en-001" b="1" dirty="0">
                <a:latin typeface="Helvetica Neue Light" panose="02000403000000020004" pitchFamily="2" charset="0"/>
                <a:ea typeface="Helvetica Neue Light" panose="02000403000000020004" pitchFamily="2" charset="0"/>
              </a:rPr>
              <a:t>Tongue: 500 – 700 nm</a:t>
            </a:r>
          </a:p>
          <a:p>
            <a:pPr lvl="1">
              <a:lnSpc>
                <a:spcPct val="170000"/>
              </a:lnSpc>
            </a:pPr>
            <a:r>
              <a:rPr lang="en-001" dirty="0">
                <a:latin typeface="Helvetica Neue Light" panose="02000403000000020004" pitchFamily="2" charset="0"/>
                <a:ea typeface="Helvetica Neue Light" panose="02000403000000020004" pitchFamily="2" charset="0"/>
              </a:rPr>
              <a:t>Use 3 basis  (derived from above) and add porphyrin (</a:t>
            </a:r>
            <a:r>
              <a:rPr lang="en-US" sz="2400" dirty="0" err="1">
                <a:latin typeface="Helvetica Neue Light" panose="02000403000000020004" pitchFamily="2" charset="0"/>
                <a:ea typeface="Helvetica Neue Light" panose="02000403000000020004" pitchFamily="2" charset="0"/>
              </a:rPr>
              <a:t>PorphyrinBjurshammar</a:t>
            </a:r>
            <a:r>
              <a:rPr lang="en-US" sz="2400" dirty="0">
                <a:latin typeface="Helvetica Neue Light" panose="02000403000000020004" pitchFamily="2" charset="0"/>
                <a:ea typeface="Helvetica Neue Light" panose="02000403000000020004" pitchFamily="2" charset="0"/>
              </a:rPr>
              <a:t>) and chlorophyll (</a:t>
            </a:r>
            <a:r>
              <a:rPr lang="en-001" sz="2400" dirty="0">
                <a:latin typeface="Helvetica Neue Light" panose="02000403000000020004" pitchFamily="2" charset="0"/>
                <a:ea typeface="Helvetica Neue Light" panose="02000403000000020004" pitchFamily="2" charset="0"/>
              </a:rPr>
              <a:t>chlorophyllA).</a:t>
            </a:r>
          </a:p>
          <a:p>
            <a:pPr lvl="1">
              <a:lnSpc>
                <a:spcPct val="170000"/>
              </a:lnSpc>
            </a:pPr>
            <a:r>
              <a:rPr lang="en-001" dirty="0">
                <a:latin typeface="Helvetica Neue Light" panose="02000403000000020004" pitchFamily="2" charset="0"/>
                <a:ea typeface="Helvetica Neue Light" panose="02000403000000020004" pitchFamily="2" charset="0"/>
              </a:rPr>
              <a:t>Now we have 5 spectral basis functions - how well does it predict tongue?</a:t>
            </a:r>
          </a:p>
          <a:p>
            <a:pPr lvl="1"/>
            <a:endParaRPr lang="en-001" dirty="0"/>
          </a:p>
          <a:p>
            <a:pPr marL="514350" indent="-514350">
              <a:buFont typeface="+mj-lt"/>
              <a:buAutoNum type="arabicPeriod"/>
            </a:pPr>
            <a:endParaRPr lang="en-001" dirty="0"/>
          </a:p>
          <a:p>
            <a:endParaRPr lang="en-001" dirty="0"/>
          </a:p>
        </p:txBody>
      </p:sp>
      <p:pic>
        <p:nvPicPr>
          <p:cNvPr id="5" name="Picture 4">
            <a:extLst>
              <a:ext uri="{FF2B5EF4-FFF2-40B4-BE49-F238E27FC236}">
                <a16:creationId xmlns:a16="http://schemas.microsoft.com/office/drawing/2014/main" id="{29BFE95C-07BF-F6F7-2AC6-54373974C347}"/>
              </a:ext>
            </a:extLst>
          </p:cNvPr>
          <p:cNvPicPr>
            <a:picLocks noChangeAspect="1"/>
          </p:cNvPicPr>
          <p:nvPr/>
        </p:nvPicPr>
        <p:blipFill>
          <a:blip r:embed="rId2"/>
          <a:stretch>
            <a:fillRect/>
          </a:stretch>
        </p:blipFill>
        <p:spPr>
          <a:xfrm>
            <a:off x="5936974" y="1000677"/>
            <a:ext cx="5549347" cy="4495110"/>
          </a:xfrm>
          <a:prstGeom prst="rect">
            <a:avLst/>
          </a:prstGeom>
        </p:spPr>
      </p:pic>
    </p:spTree>
    <p:extLst>
      <p:ext uri="{BB962C8B-B14F-4D97-AF65-F5344CB8AC3E}">
        <p14:creationId xmlns:p14="http://schemas.microsoft.com/office/powerpoint/2010/main" val="168876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A7C58-C548-037B-F759-789FF02E3D8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87D4621-8A9D-F75F-1B30-D6478B562872}"/>
              </a:ext>
            </a:extLst>
          </p:cNvPr>
          <p:cNvPicPr>
            <a:picLocks noChangeAspect="1"/>
          </p:cNvPicPr>
          <p:nvPr/>
        </p:nvPicPr>
        <p:blipFill>
          <a:blip r:embed="rId2"/>
          <a:stretch>
            <a:fillRect/>
          </a:stretch>
        </p:blipFill>
        <p:spPr>
          <a:xfrm>
            <a:off x="6902540" y="1518303"/>
            <a:ext cx="5289459" cy="3821394"/>
          </a:xfrm>
          <a:prstGeom prst="rect">
            <a:avLst/>
          </a:prstGeom>
        </p:spPr>
      </p:pic>
      <p:sp>
        <p:nvSpPr>
          <p:cNvPr id="2" name="Title 1">
            <a:extLst>
              <a:ext uri="{FF2B5EF4-FFF2-40B4-BE49-F238E27FC236}">
                <a16:creationId xmlns:a16="http://schemas.microsoft.com/office/drawing/2014/main" id="{5C2D248A-491C-FDFF-00D1-878BF2E13EB5}"/>
              </a:ext>
            </a:extLst>
          </p:cNvPr>
          <p:cNvSpPr>
            <a:spLocks noGrp="1"/>
          </p:cNvSpPr>
          <p:nvPr>
            <p:ph type="title"/>
          </p:nvPr>
        </p:nvSpPr>
        <p:spPr/>
        <p:txBody>
          <a:bodyPr>
            <a:normAutofit fontScale="90000"/>
          </a:bodyPr>
          <a:lstStyle/>
          <a:p>
            <a:r>
              <a:rPr lang="en-001" sz="3600" dirty="0">
                <a:latin typeface="Helvetica Neue Light" panose="02000403000000020004" pitchFamily="2" charset="0"/>
                <a:ea typeface="Helvetica Neue Light" panose="02000403000000020004" pitchFamily="2" charset="0"/>
              </a:rPr>
              <a:t>Fluorophore Basis</a:t>
            </a:r>
            <a:br>
              <a:rPr lang="en-001" sz="3600" dirty="0">
                <a:latin typeface="Helvetica Neue Light" panose="02000403000000020004" pitchFamily="2" charset="0"/>
                <a:ea typeface="Helvetica Neue Light" panose="02000403000000020004" pitchFamily="2" charset="0"/>
              </a:rPr>
            </a:br>
            <a:br>
              <a:rPr lang="en-001" sz="3600" dirty="0">
                <a:latin typeface="Helvetica Neue Light" panose="02000403000000020004" pitchFamily="2" charset="0"/>
                <a:ea typeface="Helvetica Neue Light" panose="02000403000000020004" pitchFamily="2" charset="0"/>
              </a:rPr>
            </a:br>
            <a:r>
              <a:rPr lang="en-001" sz="2800" dirty="0">
                <a:latin typeface="Helvetica Neue Light" panose="02000403000000020004" pitchFamily="2" charset="0"/>
                <a:ea typeface="Helvetica Neue Light" panose="02000403000000020004" pitchFamily="2" charset="0"/>
              </a:rPr>
              <a:t>Fit a positively skewed normal gaussian distribution to: </a:t>
            </a:r>
            <a:endParaRPr lang="en-001" sz="3600" dirty="0">
              <a:latin typeface="Helvetica Neue Light" panose="02000403000000020004" pitchFamily="2" charset="0"/>
              <a:ea typeface="Helvetica Neue Light" panose="02000403000000020004" pitchFamily="2" charset="0"/>
            </a:endParaRPr>
          </a:p>
        </p:txBody>
      </p:sp>
      <p:sp>
        <p:nvSpPr>
          <p:cNvPr id="3" name="Content Placeholder 2">
            <a:extLst>
              <a:ext uri="{FF2B5EF4-FFF2-40B4-BE49-F238E27FC236}">
                <a16:creationId xmlns:a16="http://schemas.microsoft.com/office/drawing/2014/main" id="{C4B4B7BA-616F-4C04-5BB0-E9EE8B42CB48}"/>
              </a:ext>
            </a:extLst>
          </p:cNvPr>
          <p:cNvSpPr>
            <a:spLocks noGrp="1"/>
          </p:cNvSpPr>
          <p:nvPr>
            <p:ph idx="1"/>
          </p:nvPr>
        </p:nvSpPr>
        <p:spPr/>
        <p:txBody>
          <a:bodyPr>
            <a:normAutofit/>
          </a:bodyPr>
          <a:lstStyle/>
          <a:p>
            <a:pPr>
              <a:lnSpc>
                <a:spcPct val="150000"/>
              </a:lnSpc>
            </a:pPr>
            <a:r>
              <a:rPr lang="en-001" sz="2000" dirty="0">
                <a:latin typeface="Helvetica Neue Light" panose="02000403000000020004" pitchFamily="2" charset="0"/>
                <a:ea typeface="Helvetica Neue Light" panose="02000403000000020004" pitchFamily="2" charset="0"/>
              </a:rPr>
              <a:t>Collagen: DaCosta (collagen1.mat)</a:t>
            </a:r>
          </a:p>
          <a:p>
            <a:pPr>
              <a:lnSpc>
                <a:spcPct val="150000"/>
              </a:lnSpc>
            </a:pPr>
            <a:r>
              <a:rPr lang="en-001" sz="2000" dirty="0">
                <a:latin typeface="Helvetica Neue Light" panose="02000403000000020004" pitchFamily="2" charset="0"/>
                <a:ea typeface="Helvetica Neue Light" panose="02000403000000020004" pitchFamily="2" charset="0"/>
              </a:rPr>
              <a:t>FAD: DaCosta (FAD_webfluor.mat)</a:t>
            </a:r>
          </a:p>
          <a:p>
            <a:pPr>
              <a:lnSpc>
                <a:spcPct val="150000"/>
              </a:lnSpc>
            </a:pPr>
            <a:r>
              <a:rPr lang="en-001" sz="2000" dirty="0">
                <a:latin typeface="Helvetica Neue Light" panose="02000403000000020004" pitchFamily="2" charset="0"/>
                <a:ea typeface="Helvetica Neue Light" panose="02000403000000020004" pitchFamily="2" charset="0"/>
              </a:rPr>
              <a:t>Keratin: Palero (</a:t>
            </a:r>
            <a:r>
              <a:rPr lang="en-US" sz="2000" dirty="0" err="1">
                <a:latin typeface="Helvetica Neue Light" panose="02000403000000020004" pitchFamily="2" charset="0"/>
                <a:ea typeface="Helvetica Neue Light" panose="02000403000000020004" pitchFamily="2" charset="0"/>
              </a:rPr>
              <a:t>KeratinPalero.mat</a:t>
            </a:r>
            <a:r>
              <a:rPr lang="en-US" sz="2000" dirty="0">
                <a:latin typeface="Helvetica Neue Light" panose="02000403000000020004" pitchFamily="2" charset="0"/>
                <a:ea typeface="Helvetica Neue Light" panose="02000403000000020004" pitchFamily="2" charset="0"/>
              </a:rPr>
              <a:t>)</a:t>
            </a:r>
            <a:endParaRPr lang="en-001" sz="20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218923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4130F-16C9-6BB2-17FE-468CA8A633B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4D3AEAB-7A66-3CF0-A906-91C15373D4FB}"/>
              </a:ext>
            </a:extLst>
          </p:cNvPr>
          <p:cNvPicPr>
            <a:picLocks noChangeAspect="1"/>
          </p:cNvPicPr>
          <p:nvPr/>
        </p:nvPicPr>
        <p:blipFill>
          <a:blip r:embed="rId2"/>
          <a:stretch>
            <a:fillRect/>
          </a:stretch>
        </p:blipFill>
        <p:spPr>
          <a:xfrm>
            <a:off x="6887332" y="1508363"/>
            <a:ext cx="5314607" cy="3839562"/>
          </a:xfrm>
          <a:prstGeom prst="rect">
            <a:avLst/>
          </a:prstGeom>
        </p:spPr>
      </p:pic>
      <p:sp>
        <p:nvSpPr>
          <p:cNvPr id="2" name="Title 1">
            <a:extLst>
              <a:ext uri="{FF2B5EF4-FFF2-40B4-BE49-F238E27FC236}">
                <a16:creationId xmlns:a16="http://schemas.microsoft.com/office/drawing/2014/main" id="{4761A0E2-8671-1301-439D-3AC4476D019D}"/>
              </a:ext>
            </a:extLst>
          </p:cNvPr>
          <p:cNvSpPr>
            <a:spLocks noGrp="1"/>
          </p:cNvSpPr>
          <p:nvPr>
            <p:ph type="title"/>
          </p:nvPr>
        </p:nvSpPr>
        <p:spPr/>
        <p:txBody>
          <a:bodyPr>
            <a:normAutofit fontScale="90000"/>
          </a:bodyPr>
          <a:lstStyle/>
          <a:p>
            <a:r>
              <a:rPr lang="en-001" sz="3600" dirty="0">
                <a:latin typeface="Helvetica Neue Light" panose="02000403000000020004" pitchFamily="2" charset="0"/>
                <a:ea typeface="Helvetica Neue Light" panose="02000403000000020004" pitchFamily="2" charset="0"/>
              </a:rPr>
              <a:t>Fluorophore Basis</a:t>
            </a:r>
            <a:br>
              <a:rPr lang="en-001" sz="3600" dirty="0">
                <a:latin typeface="Helvetica Neue Light" panose="02000403000000020004" pitchFamily="2" charset="0"/>
                <a:ea typeface="Helvetica Neue Light" panose="02000403000000020004" pitchFamily="2" charset="0"/>
              </a:rPr>
            </a:br>
            <a:br>
              <a:rPr lang="en-001" sz="3600" dirty="0">
                <a:latin typeface="Helvetica Neue Light" panose="02000403000000020004" pitchFamily="2" charset="0"/>
                <a:ea typeface="Helvetica Neue Light" panose="02000403000000020004" pitchFamily="2" charset="0"/>
              </a:rPr>
            </a:br>
            <a:r>
              <a:rPr lang="en-001" sz="2800" dirty="0">
                <a:latin typeface="Helvetica Neue Light" panose="02000403000000020004" pitchFamily="2" charset="0"/>
                <a:ea typeface="Helvetica Neue Light" panose="02000403000000020004" pitchFamily="2" charset="0"/>
              </a:rPr>
              <a:t>Fit a positively skewed normal gaussian distribution to: </a:t>
            </a:r>
            <a:endParaRPr lang="en-001" sz="3600" dirty="0">
              <a:latin typeface="Helvetica Neue Light" panose="02000403000000020004" pitchFamily="2" charset="0"/>
              <a:ea typeface="Helvetica Neue Light" panose="02000403000000020004" pitchFamily="2" charset="0"/>
            </a:endParaRPr>
          </a:p>
        </p:txBody>
      </p:sp>
      <p:sp>
        <p:nvSpPr>
          <p:cNvPr id="3" name="Content Placeholder 2">
            <a:extLst>
              <a:ext uri="{FF2B5EF4-FFF2-40B4-BE49-F238E27FC236}">
                <a16:creationId xmlns:a16="http://schemas.microsoft.com/office/drawing/2014/main" id="{25E02582-FD32-E320-00B3-61F1D7E1C210}"/>
              </a:ext>
            </a:extLst>
          </p:cNvPr>
          <p:cNvSpPr>
            <a:spLocks noGrp="1"/>
          </p:cNvSpPr>
          <p:nvPr>
            <p:ph idx="1"/>
          </p:nvPr>
        </p:nvSpPr>
        <p:spPr/>
        <p:txBody>
          <a:bodyPr>
            <a:normAutofit/>
          </a:bodyPr>
          <a:lstStyle/>
          <a:p>
            <a:pPr>
              <a:lnSpc>
                <a:spcPct val="150000"/>
              </a:lnSpc>
            </a:pPr>
            <a:r>
              <a:rPr lang="en-001" sz="2000" dirty="0">
                <a:latin typeface="Helvetica Neue Light" panose="02000403000000020004" pitchFamily="2" charset="0"/>
                <a:ea typeface="Helvetica Neue Light" panose="02000403000000020004" pitchFamily="2" charset="0"/>
              </a:rPr>
              <a:t>Collagen: DaCosta (collagen1.mat)</a:t>
            </a:r>
          </a:p>
          <a:p>
            <a:pPr>
              <a:lnSpc>
                <a:spcPct val="150000"/>
              </a:lnSpc>
            </a:pPr>
            <a:r>
              <a:rPr lang="en-001" sz="2000" dirty="0">
                <a:latin typeface="Helvetica Neue Light" panose="02000403000000020004" pitchFamily="2" charset="0"/>
                <a:ea typeface="Helvetica Neue Light" panose="02000403000000020004" pitchFamily="2" charset="0"/>
              </a:rPr>
              <a:t>FAD: DaCosta (FAD_webfluor.mat)</a:t>
            </a:r>
          </a:p>
          <a:p>
            <a:pPr>
              <a:lnSpc>
                <a:spcPct val="150000"/>
              </a:lnSpc>
            </a:pPr>
            <a:r>
              <a:rPr lang="en-001" sz="2000" dirty="0">
                <a:latin typeface="Helvetica Neue Light" panose="02000403000000020004" pitchFamily="2" charset="0"/>
                <a:ea typeface="Helvetica Neue Light" panose="02000403000000020004" pitchFamily="2" charset="0"/>
              </a:rPr>
              <a:t>Keratin: Palero (</a:t>
            </a:r>
            <a:r>
              <a:rPr lang="en-US" sz="2000" dirty="0" err="1">
                <a:latin typeface="Helvetica Neue Light" panose="02000403000000020004" pitchFamily="2" charset="0"/>
                <a:ea typeface="Helvetica Neue Light" panose="02000403000000020004" pitchFamily="2" charset="0"/>
              </a:rPr>
              <a:t>KeratinPalero.mat</a:t>
            </a:r>
            <a:r>
              <a:rPr lang="en-US" sz="2000" dirty="0">
                <a:latin typeface="Helvetica Neue Light" panose="02000403000000020004" pitchFamily="2" charset="0"/>
                <a:ea typeface="Helvetica Neue Light" panose="02000403000000020004" pitchFamily="2" charset="0"/>
              </a:rPr>
              <a:t>)</a:t>
            </a:r>
            <a:endParaRPr lang="en-001" sz="2000" dirty="0">
              <a:latin typeface="Helvetica Neue Light" panose="02000403000000020004" pitchFamily="2" charset="0"/>
              <a:ea typeface="Helvetica Neue Light" panose="02000403000000020004" pitchFamily="2" charset="0"/>
            </a:endParaRPr>
          </a:p>
        </p:txBody>
      </p:sp>
      <p:sp>
        <p:nvSpPr>
          <p:cNvPr id="7" name="TextBox 6">
            <a:extLst>
              <a:ext uri="{FF2B5EF4-FFF2-40B4-BE49-F238E27FC236}">
                <a16:creationId xmlns:a16="http://schemas.microsoft.com/office/drawing/2014/main" id="{ADFE512F-643A-AB76-F51E-FC749C0F42E1}"/>
              </a:ext>
            </a:extLst>
          </p:cNvPr>
          <p:cNvSpPr txBox="1"/>
          <p:nvPr/>
        </p:nvSpPr>
        <p:spPr>
          <a:xfrm>
            <a:off x="5553147" y="3170297"/>
            <a:ext cx="1582663" cy="830997"/>
          </a:xfrm>
          <a:prstGeom prst="rect">
            <a:avLst/>
          </a:prstGeom>
          <a:noFill/>
        </p:spPr>
        <p:txBody>
          <a:bodyPr wrap="square" rtlCol="0">
            <a:spAutoFit/>
          </a:bodyPr>
          <a:lstStyle/>
          <a:p>
            <a:r>
              <a:rPr lang="en-US" sz="1600" dirty="0"/>
              <a:t>K</a:t>
            </a:r>
            <a:r>
              <a:rPr lang="en-001" sz="1600" dirty="0"/>
              <a:t>eratin – modulates slope of tongue</a:t>
            </a:r>
          </a:p>
        </p:txBody>
      </p:sp>
      <p:sp>
        <p:nvSpPr>
          <p:cNvPr id="8" name="TextBox 7">
            <a:extLst>
              <a:ext uri="{FF2B5EF4-FFF2-40B4-BE49-F238E27FC236}">
                <a16:creationId xmlns:a16="http://schemas.microsoft.com/office/drawing/2014/main" id="{CDEA843E-03F4-9422-DD3A-B23140054EFE}"/>
              </a:ext>
            </a:extLst>
          </p:cNvPr>
          <p:cNvSpPr txBox="1"/>
          <p:nvPr/>
        </p:nvSpPr>
        <p:spPr>
          <a:xfrm>
            <a:off x="5553147" y="4258131"/>
            <a:ext cx="1582663" cy="830997"/>
          </a:xfrm>
          <a:prstGeom prst="rect">
            <a:avLst/>
          </a:prstGeom>
          <a:noFill/>
        </p:spPr>
        <p:txBody>
          <a:bodyPr wrap="square" rtlCol="0">
            <a:spAutoFit/>
          </a:bodyPr>
          <a:lstStyle/>
          <a:p>
            <a:r>
              <a:rPr lang="en-US" sz="1600" dirty="0"/>
              <a:t>Collagen</a:t>
            </a:r>
            <a:r>
              <a:rPr lang="en-001" sz="1600" dirty="0"/>
              <a:t>– modulates blood density</a:t>
            </a:r>
          </a:p>
        </p:txBody>
      </p:sp>
      <p:sp>
        <p:nvSpPr>
          <p:cNvPr id="9" name="TextBox 8">
            <a:extLst>
              <a:ext uri="{FF2B5EF4-FFF2-40B4-BE49-F238E27FC236}">
                <a16:creationId xmlns:a16="http://schemas.microsoft.com/office/drawing/2014/main" id="{47479AEE-A9B3-8D88-EAB8-1ACF3BDE2716}"/>
              </a:ext>
            </a:extLst>
          </p:cNvPr>
          <p:cNvSpPr txBox="1"/>
          <p:nvPr/>
        </p:nvSpPr>
        <p:spPr>
          <a:xfrm>
            <a:off x="5553147" y="1856333"/>
            <a:ext cx="1582663" cy="338554"/>
          </a:xfrm>
          <a:prstGeom prst="rect">
            <a:avLst/>
          </a:prstGeom>
          <a:noFill/>
        </p:spPr>
        <p:txBody>
          <a:bodyPr wrap="square" rtlCol="0">
            <a:spAutoFit/>
          </a:bodyPr>
          <a:lstStyle/>
          <a:p>
            <a:r>
              <a:rPr lang="en-US" sz="1600" dirty="0"/>
              <a:t>FAD</a:t>
            </a:r>
            <a:endParaRPr lang="en-001" sz="1600" dirty="0"/>
          </a:p>
        </p:txBody>
      </p:sp>
      <p:cxnSp>
        <p:nvCxnSpPr>
          <p:cNvPr id="11" name="Straight Arrow Connector 10">
            <a:extLst>
              <a:ext uri="{FF2B5EF4-FFF2-40B4-BE49-F238E27FC236}">
                <a16:creationId xmlns:a16="http://schemas.microsoft.com/office/drawing/2014/main" id="{59E5E663-83DA-CB3C-AEBA-CFBD4F6C57D5}"/>
              </a:ext>
            </a:extLst>
          </p:cNvPr>
          <p:cNvCxnSpPr/>
          <p:nvPr/>
        </p:nvCxnSpPr>
        <p:spPr>
          <a:xfrm>
            <a:off x="5874026" y="2025610"/>
            <a:ext cx="2305878" cy="0"/>
          </a:xfrm>
          <a:prstGeom prst="straightConnector1">
            <a:avLst/>
          </a:prstGeom>
          <a:ln>
            <a:solidFill>
              <a:srgbClr val="0051DC"/>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B025491-8F23-0119-81F1-D8D35507320D}"/>
              </a:ext>
            </a:extLst>
          </p:cNvPr>
          <p:cNvCxnSpPr/>
          <p:nvPr/>
        </p:nvCxnSpPr>
        <p:spPr>
          <a:xfrm>
            <a:off x="6450496" y="3349487"/>
            <a:ext cx="2156791" cy="0"/>
          </a:xfrm>
          <a:prstGeom prst="straightConnector1">
            <a:avLst/>
          </a:prstGeom>
          <a:ln>
            <a:solidFill>
              <a:srgbClr val="3DF15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B72FFDB-79D8-69F2-7E1C-2CA2EAF13D78}"/>
              </a:ext>
            </a:extLst>
          </p:cNvPr>
          <p:cNvCxnSpPr/>
          <p:nvPr/>
        </p:nvCxnSpPr>
        <p:spPr>
          <a:xfrm>
            <a:off x="6698974" y="4673629"/>
            <a:ext cx="1152939" cy="0"/>
          </a:xfrm>
          <a:prstGeom prst="straightConnector1">
            <a:avLst/>
          </a:prstGeom>
          <a:ln>
            <a:solidFill>
              <a:srgbClr val="00E5F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2D76720-B339-A2AF-9839-40E24FD5E219}"/>
              </a:ext>
            </a:extLst>
          </p:cNvPr>
          <p:cNvCxnSpPr/>
          <p:nvPr/>
        </p:nvCxnSpPr>
        <p:spPr>
          <a:xfrm flipH="1">
            <a:off x="9432235" y="2097157"/>
            <a:ext cx="1411356" cy="487017"/>
          </a:xfrm>
          <a:prstGeom prst="straightConnector1">
            <a:avLst/>
          </a:prstGeom>
          <a:ln>
            <a:solidFill>
              <a:schemeClr val="tx1">
                <a:lumMod val="65000"/>
                <a:lumOff val="3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596F15E-ECCB-9D1A-0B26-87B0E8E36072}"/>
              </a:ext>
            </a:extLst>
          </p:cNvPr>
          <p:cNvSpPr txBox="1"/>
          <p:nvPr/>
        </p:nvSpPr>
        <p:spPr>
          <a:xfrm>
            <a:off x="10126298" y="2194887"/>
            <a:ext cx="1582663" cy="307777"/>
          </a:xfrm>
          <a:prstGeom prst="rect">
            <a:avLst/>
          </a:prstGeom>
          <a:noFill/>
        </p:spPr>
        <p:txBody>
          <a:bodyPr wrap="square" rtlCol="0">
            <a:spAutoFit/>
          </a:bodyPr>
          <a:lstStyle/>
          <a:p>
            <a:pPr lvl="1"/>
            <a:r>
              <a:rPr lang="en-001" sz="1400" dirty="0"/>
              <a:t>Tongue</a:t>
            </a:r>
          </a:p>
        </p:txBody>
      </p:sp>
      <p:sp>
        <p:nvSpPr>
          <p:cNvPr id="19" name="TextBox 18">
            <a:extLst>
              <a:ext uri="{FF2B5EF4-FFF2-40B4-BE49-F238E27FC236}">
                <a16:creationId xmlns:a16="http://schemas.microsoft.com/office/drawing/2014/main" id="{3CA97BC8-40D3-653C-F32D-EA8995D75F15}"/>
              </a:ext>
            </a:extLst>
          </p:cNvPr>
          <p:cNvSpPr txBox="1"/>
          <p:nvPr/>
        </p:nvSpPr>
        <p:spPr>
          <a:xfrm>
            <a:off x="8370385" y="3811850"/>
            <a:ext cx="1582663" cy="307777"/>
          </a:xfrm>
          <a:prstGeom prst="rect">
            <a:avLst/>
          </a:prstGeom>
          <a:noFill/>
        </p:spPr>
        <p:txBody>
          <a:bodyPr wrap="square" rtlCol="0">
            <a:spAutoFit/>
          </a:bodyPr>
          <a:lstStyle/>
          <a:p>
            <a:pPr lvl="1"/>
            <a:r>
              <a:rPr lang="en-001" sz="1400" dirty="0"/>
              <a:t>Lip</a:t>
            </a:r>
          </a:p>
        </p:txBody>
      </p:sp>
      <p:cxnSp>
        <p:nvCxnSpPr>
          <p:cNvPr id="21" name="Straight Arrow Connector 20">
            <a:extLst>
              <a:ext uri="{FF2B5EF4-FFF2-40B4-BE49-F238E27FC236}">
                <a16:creationId xmlns:a16="http://schemas.microsoft.com/office/drawing/2014/main" id="{053F42E7-6670-F021-6B45-A42754E2A42D}"/>
              </a:ext>
            </a:extLst>
          </p:cNvPr>
          <p:cNvCxnSpPr/>
          <p:nvPr/>
        </p:nvCxnSpPr>
        <p:spPr>
          <a:xfrm flipV="1">
            <a:off x="9233452" y="3610118"/>
            <a:ext cx="646044" cy="297932"/>
          </a:xfrm>
          <a:prstGeom prst="straightConnector1">
            <a:avLst/>
          </a:prstGeom>
          <a:ln>
            <a:solidFill>
              <a:schemeClr val="tx1">
                <a:lumMod val="65000"/>
                <a:lumOff val="35000"/>
              </a:schemeClr>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3221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315A-7F84-C3E5-993F-4E827CC406E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49B26E-0F62-0B2B-C9F6-6811025E23A0}"/>
              </a:ext>
            </a:extLst>
          </p:cNvPr>
          <p:cNvPicPr>
            <a:picLocks noChangeAspect="1"/>
          </p:cNvPicPr>
          <p:nvPr/>
        </p:nvPicPr>
        <p:blipFill>
          <a:blip r:embed="rId2"/>
          <a:stretch>
            <a:fillRect/>
          </a:stretch>
        </p:blipFill>
        <p:spPr>
          <a:xfrm>
            <a:off x="6902541" y="1518303"/>
            <a:ext cx="5289459" cy="3821394"/>
          </a:xfrm>
          <a:prstGeom prst="rect">
            <a:avLst/>
          </a:prstGeom>
        </p:spPr>
      </p:pic>
      <p:sp>
        <p:nvSpPr>
          <p:cNvPr id="2" name="Title 1">
            <a:extLst>
              <a:ext uri="{FF2B5EF4-FFF2-40B4-BE49-F238E27FC236}">
                <a16:creationId xmlns:a16="http://schemas.microsoft.com/office/drawing/2014/main" id="{8D5C42E3-BC1A-619C-7B00-71D433290D69}"/>
              </a:ext>
            </a:extLst>
          </p:cNvPr>
          <p:cNvSpPr>
            <a:spLocks noGrp="1"/>
          </p:cNvSpPr>
          <p:nvPr>
            <p:ph type="title"/>
          </p:nvPr>
        </p:nvSpPr>
        <p:spPr/>
        <p:txBody>
          <a:bodyPr>
            <a:normAutofit fontScale="90000"/>
          </a:bodyPr>
          <a:lstStyle/>
          <a:p>
            <a:r>
              <a:rPr lang="en-001" sz="3600" dirty="0">
                <a:latin typeface="Helvetica Neue Light" panose="02000403000000020004" pitchFamily="2" charset="0"/>
                <a:ea typeface="Helvetica Neue Light" panose="02000403000000020004" pitchFamily="2" charset="0"/>
              </a:rPr>
              <a:t>Fluorophore Basis</a:t>
            </a:r>
            <a:br>
              <a:rPr lang="en-001" sz="3600" dirty="0">
                <a:latin typeface="Helvetica Neue Light" panose="02000403000000020004" pitchFamily="2" charset="0"/>
                <a:ea typeface="Helvetica Neue Light" panose="02000403000000020004" pitchFamily="2" charset="0"/>
              </a:rPr>
            </a:br>
            <a:br>
              <a:rPr lang="en-001" sz="3600" dirty="0">
                <a:latin typeface="Helvetica Neue Light" panose="02000403000000020004" pitchFamily="2" charset="0"/>
                <a:ea typeface="Helvetica Neue Light" panose="02000403000000020004" pitchFamily="2" charset="0"/>
              </a:rPr>
            </a:br>
            <a:r>
              <a:rPr lang="en-001" sz="2800" dirty="0">
                <a:latin typeface="Helvetica Neue Light" panose="02000403000000020004" pitchFamily="2" charset="0"/>
                <a:ea typeface="Helvetica Neue Light" panose="02000403000000020004" pitchFamily="2" charset="0"/>
              </a:rPr>
              <a:t>Add these to spectral basis for wavelengths &gt; 600 nm</a:t>
            </a:r>
            <a:endParaRPr lang="en-001" sz="3600" dirty="0">
              <a:latin typeface="Helvetica Neue Light" panose="02000403000000020004" pitchFamily="2" charset="0"/>
              <a:ea typeface="Helvetica Neue Light" panose="02000403000000020004" pitchFamily="2" charset="0"/>
            </a:endParaRPr>
          </a:p>
        </p:txBody>
      </p:sp>
      <p:sp>
        <p:nvSpPr>
          <p:cNvPr id="3" name="Content Placeholder 2">
            <a:extLst>
              <a:ext uri="{FF2B5EF4-FFF2-40B4-BE49-F238E27FC236}">
                <a16:creationId xmlns:a16="http://schemas.microsoft.com/office/drawing/2014/main" id="{8709BBD4-6933-5B97-6986-71F8593DBB79}"/>
              </a:ext>
            </a:extLst>
          </p:cNvPr>
          <p:cNvSpPr>
            <a:spLocks noGrp="1"/>
          </p:cNvSpPr>
          <p:nvPr>
            <p:ph idx="1"/>
          </p:nvPr>
        </p:nvSpPr>
        <p:spPr/>
        <p:txBody>
          <a:bodyPr>
            <a:normAutofit/>
          </a:bodyPr>
          <a:lstStyle/>
          <a:p>
            <a:pPr>
              <a:lnSpc>
                <a:spcPct val="150000"/>
              </a:lnSpc>
            </a:pPr>
            <a:r>
              <a:rPr lang="en-001" sz="2000" dirty="0">
                <a:latin typeface="Helvetica Neue Light" panose="02000403000000020004" pitchFamily="2" charset="0"/>
                <a:ea typeface="Helvetica Neue Light" panose="02000403000000020004" pitchFamily="2" charset="0"/>
              </a:rPr>
              <a:t>Porphyrin: </a:t>
            </a:r>
            <a:r>
              <a:rPr lang="en-US" sz="2000" dirty="0" err="1">
                <a:latin typeface="Helvetica Neue Light" panose="02000403000000020004" pitchFamily="2" charset="0"/>
                <a:ea typeface="Helvetica Neue Light" panose="02000403000000020004" pitchFamily="2" charset="0"/>
              </a:rPr>
              <a:t>PorphyrinBjurshammar.mat</a:t>
            </a:r>
            <a:endParaRPr lang="en-US" sz="2000" dirty="0">
              <a:latin typeface="Helvetica Neue Light" panose="02000403000000020004" pitchFamily="2" charset="0"/>
              <a:ea typeface="Helvetica Neue Light" panose="02000403000000020004" pitchFamily="2" charset="0"/>
            </a:endParaRPr>
          </a:p>
          <a:p>
            <a:pPr>
              <a:lnSpc>
                <a:spcPct val="150000"/>
              </a:lnSpc>
            </a:pPr>
            <a:r>
              <a:rPr lang="en-001" sz="2000" dirty="0">
                <a:latin typeface="Helvetica Neue Light" panose="02000403000000020004" pitchFamily="2" charset="0"/>
                <a:ea typeface="Helvetica Neue Light" panose="02000403000000020004" pitchFamily="2" charset="0"/>
              </a:rPr>
              <a:t>chlorophyllA: may need to shift peak slightly to 674 nm</a:t>
            </a:r>
          </a:p>
        </p:txBody>
      </p:sp>
    </p:spTree>
    <p:extLst>
      <p:ext uri="{BB962C8B-B14F-4D97-AF65-F5344CB8AC3E}">
        <p14:creationId xmlns:p14="http://schemas.microsoft.com/office/powerpoint/2010/main" val="321802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23C3B73-61EB-8BCE-FAF0-354806254486}"/>
              </a:ext>
            </a:extLst>
          </p:cNvPr>
          <p:cNvSpPr txBox="1"/>
          <p:nvPr/>
        </p:nvSpPr>
        <p:spPr>
          <a:xfrm>
            <a:off x="4787466" y="190739"/>
            <a:ext cx="1567032" cy="523220"/>
          </a:xfrm>
          <a:prstGeom prst="rect">
            <a:avLst/>
          </a:prstGeom>
          <a:noFill/>
        </p:spPr>
        <p:txBody>
          <a:bodyPr wrap="none" rtlCol="0">
            <a:spAutoFit/>
          </a:bodyPr>
          <a:lstStyle/>
          <a:p>
            <a:r>
              <a:rPr lang="en-US" sz="2800" dirty="0"/>
              <a:t>Collagen</a:t>
            </a:r>
          </a:p>
        </p:txBody>
      </p:sp>
      <p:grpSp>
        <p:nvGrpSpPr>
          <p:cNvPr id="15" name="Group 14">
            <a:extLst>
              <a:ext uri="{FF2B5EF4-FFF2-40B4-BE49-F238E27FC236}">
                <a16:creationId xmlns:a16="http://schemas.microsoft.com/office/drawing/2014/main" id="{11A1A7CA-FF6C-793F-CD7F-DB6FD9794F8F}"/>
              </a:ext>
            </a:extLst>
          </p:cNvPr>
          <p:cNvGrpSpPr/>
          <p:nvPr/>
        </p:nvGrpSpPr>
        <p:grpSpPr>
          <a:xfrm>
            <a:off x="638687" y="788669"/>
            <a:ext cx="3623025" cy="2617471"/>
            <a:chOff x="638687" y="788669"/>
            <a:chExt cx="3623025" cy="2617471"/>
          </a:xfrm>
        </p:grpSpPr>
        <p:pic>
          <p:nvPicPr>
            <p:cNvPr id="9" name="Picture 8">
              <a:extLst>
                <a:ext uri="{FF2B5EF4-FFF2-40B4-BE49-F238E27FC236}">
                  <a16:creationId xmlns:a16="http://schemas.microsoft.com/office/drawing/2014/main" id="{37BE51A5-0D6F-5225-3841-9DAEEE864296}"/>
                </a:ext>
              </a:extLst>
            </p:cNvPr>
            <p:cNvPicPr>
              <a:picLocks noChangeAspect="1"/>
            </p:cNvPicPr>
            <p:nvPr/>
          </p:nvPicPr>
          <p:blipFill>
            <a:blip r:embed="rId3"/>
            <a:stretch>
              <a:fillRect/>
            </a:stretch>
          </p:blipFill>
          <p:spPr>
            <a:xfrm>
              <a:off x="638687" y="788669"/>
              <a:ext cx="3623025" cy="2617471"/>
            </a:xfrm>
            <a:prstGeom prst="rect">
              <a:avLst/>
            </a:prstGeom>
          </p:spPr>
        </p:pic>
        <p:sp>
          <p:nvSpPr>
            <p:cNvPr id="2" name="TextBox 1">
              <a:extLst>
                <a:ext uri="{FF2B5EF4-FFF2-40B4-BE49-F238E27FC236}">
                  <a16:creationId xmlns:a16="http://schemas.microsoft.com/office/drawing/2014/main" id="{DC6B2148-B145-EE06-D0E1-CE4D23A7A1B2}"/>
                </a:ext>
              </a:extLst>
            </p:cNvPr>
            <p:cNvSpPr txBox="1"/>
            <p:nvPr/>
          </p:nvSpPr>
          <p:spPr>
            <a:xfrm>
              <a:off x="2335696" y="1292087"/>
              <a:ext cx="1062214" cy="369332"/>
            </a:xfrm>
            <a:prstGeom prst="rect">
              <a:avLst/>
            </a:prstGeom>
            <a:noFill/>
          </p:spPr>
          <p:txBody>
            <a:bodyPr wrap="none" rtlCol="0">
              <a:spAutoFit/>
            </a:bodyPr>
            <a:lstStyle/>
            <a:p>
              <a:r>
                <a:rPr lang="en-001" dirty="0"/>
                <a:t>DaCosta</a:t>
              </a:r>
            </a:p>
          </p:txBody>
        </p:sp>
      </p:grpSp>
      <p:grpSp>
        <p:nvGrpSpPr>
          <p:cNvPr id="16" name="Group 15">
            <a:extLst>
              <a:ext uri="{FF2B5EF4-FFF2-40B4-BE49-F238E27FC236}">
                <a16:creationId xmlns:a16="http://schemas.microsoft.com/office/drawing/2014/main" id="{4D2E9BC2-D9BD-D12C-3B6B-7761A981EDD5}"/>
              </a:ext>
            </a:extLst>
          </p:cNvPr>
          <p:cNvGrpSpPr/>
          <p:nvPr/>
        </p:nvGrpSpPr>
        <p:grpSpPr>
          <a:xfrm>
            <a:off x="4270531" y="788668"/>
            <a:ext cx="3623025" cy="2617471"/>
            <a:chOff x="4270531" y="788668"/>
            <a:chExt cx="3623025" cy="2617471"/>
          </a:xfrm>
        </p:grpSpPr>
        <p:pic>
          <p:nvPicPr>
            <p:cNvPr id="4" name="Picture 3">
              <a:extLst>
                <a:ext uri="{FF2B5EF4-FFF2-40B4-BE49-F238E27FC236}">
                  <a16:creationId xmlns:a16="http://schemas.microsoft.com/office/drawing/2014/main" id="{A9F8D812-5B65-96FE-9202-39D5A9F06334}"/>
                </a:ext>
              </a:extLst>
            </p:cNvPr>
            <p:cNvPicPr>
              <a:picLocks noChangeAspect="1"/>
            </p:cNvPicPr>
            <p:nvPr/>
          </p:nvPicPr>
          <p:blipFill>
            <a:blip r:embed="rId4"/>
            <a:stretch>
              <a:fillRect/>
            </a:stretch>
          </p:blipFill>
          <p:spPr>
            <a:xfrm>
              <a:off x="4270531" y="788668"/>
              <a:ext cx="3623025" cy="2617471"/>
            </a:xfrm>
            <a:prstGeom prst="rect">
              <a:avLst/>
            </a:prstGeom>
          </p:spPr>
        </p:pic>
        <p:sp>
          <p:nvSpPr>
            <p:cNvPr id="3" name="TextBox 2">
              <a:extLst>
                <a:ext uri="{FF2B5EF4-FFF2-40B4-BE49-F238E27FC236}">
                  <a16:creationId xmlns:a16="http://schemas.microsoft.com/office/drawing/2014/main" id="{42B174D9-8784-907E-327C-D2CD132C2BB9}"/>
                </a:ext>
              </a:extLst>
            </p:cNvPr>
            <p:cNvSpPr txBox="1"/>
            <p:nvPr/>
          </p:nvSpPr>
          <p:spPr>
            <a:xfrm>
              <a:off x="6070831" y="1292087"/>
              <a:ext cx="851515" cy="369332"/>
            </a:xfrm>
            <a:prstGeom prst="rect">
              <a:avLst/>
            </a:prstGeom>
            <a:noFill/>
          </p:spPr>
          <p:txBody>
            <a:bodyPr wrap="none" rtlCol="0">
              <a:spAutoFit/>
            </a:bodyPr>
            <a:lstStyle/>
            <a:p>
              <a:r>
                <a:rPr lang="en-001" dirty="0"/>
                <a:t>Monici</a:t>
              </a:r>
            </a:p>
          </p:txBody>
        </p:sp>
      </p:grpSp>
      <p:grpSp>
        <p:nvGrpSpPr>
          <p:cNvPr id="17" name="Group 16">
            <a:extLst>
              <a:ext uri="{FF2B5EF4-FFF2-40B4-BE49-F238E27FC236}">
                <a16:creationId xmlns:a16="http://schemas.microsoft.com/office/drawing/2014/main" id="{8286B3A8-459C-2E77-427B-FF71E114862E}"/>
              </a:ext>
            </a:extLst>
          </p:cNvPr>
          <p:cNvGrpSpPr/>
          <p:nvPr/>
        </p:nvGrpSpPr>
        <p:grpSpPr>
          <a:xfrm>
            <a:off x="7902378" y="788670"/>
            <a:ext cx="3623025" cy="2617471"/>
            <a:chOff x="7902378" y="788670"/>
            <a:chExt cx="3623025" cy="2617471"/>
          </a:xfrm>
        </p:grpSpPr>
        <p:pic>
          <p:nvPicPr>
            <p:cNvPr id="6" name="Picture 5">
              <a:extLst>
                <a:ext uri="{FF2B5EF4-FFF2-40B4-BE49-F238E27FC236}">
                  <a16:creationId xmlns:a16="http://schemas.microsoft.com/office/drawing/2014/main" id="{0AA1C580-431B-097A-7626-79012B2C9BFE}"/>
                </a:ext>
              </a:extLst>
            </p:cNvPr>
            <p:cNvPicPr>
              <a:picLocks noChangeAspect="1"/>
            </p:cNvPicPr>
            <p:nvPr/>
          </p:nvPicPr>
          <p:blipFill>
            <a:blip r:embed="rId5"/>
            <a:stretch>
              <a:fillRect/>
            </a:stretch>
          </p:blipFill>
          <p:spPr>
            <a:xfrm>
              <a:off x="7902378" y="788670"/>
              <a:ext cx="3623025" cy="2617471"/>
            </a:xfrm>
            <a:prstGeom prst="rect">
              <a:avLst/>
            </a:prstGeom>
          </p:spPr>
        </p:pic>
        <p:sp>
          <p:nvSpPr>
            <p:cNvPr id="10" name="TextBox 9">
              <a:extLst>
                <a:ext uri="{FF2B5EF4-FFF2-40B4-BE49-F238E27FC236}">
                  <a16:creationId xmlns:a16="http://schemas.microsoft.com/office/drawing/2014/main" id="{D2BBDF65-FB5A-FB39-DBDF-2940EEDCA402}"/>
                </a:ext>
              </a:extLst>
            </p:cNvPr>
            <p:cNvSpPr txBox="1"/>
            <p:nvPr/>
          </p:nvSpPr>
          <p:spPr>
            <a:xfrm>
              <a:off x="10031905" y="1327666"/>
              <a:ext cx="811825" cy="369332"/>
            </a:xfrm>
            <a:prstGeom prst="rect">
              <a:avLst/>
            </a:prstGeom>
            <a:noFill/>
          </p:spPr>
          <p:txBody>
            <a:bodyPr wrap="none" rtlCol="0">
              <a:spAutoFit/>
            </a:bodyPr>
            <a:lstStyle/>
            <a:p>
              <a:r>
                <a:rPr lang="en-001" dirty="0"/>
                <a:t>WuQu</a:t>
              </a:r>
            </a:p>
          </p:txBody>
        </p:sp>
      </p:grpSp>
      <p:grpSp>
        <p:nvGrpSpPr>
          <p:cNvPr id="21" name="Group 20">
            <a:extLst>
              <a:ext uri="{FF2B5EF4-FFF2-40B4-BE49-F238E27FC236}">
                <a16:creationId xmlns:a16="http://schemas.microsoft.com/office/drawing/2014/main" id="{B5BFC2E4-127C-74DE-6E2B-61125F5557B9}"/>
              </a:ext>
            </a:extLst>
          </p:cNvPr>
          <p:cNvGrpSpPr/>
          <p:nvPr/>
        </p:nvGrpSpPr>
        <p:grpSpPr>
          <a:xfrm>
            <a:off x="638686" y="3680458"/>
            <a:ext cx="3623025" cy="2617471"/>
            <a:chOff x="638686" y="3680458"/>
            <a:chExt cx="3623025" cy="2617471"/>
          </a:xfrm>
        </p:grpSpPr>
        <p:pic>
          <p:nvPicPr>
            <p:cNvPr id="8" name="Picture 7">
              <a:extLst>
                <a:ext uri="{FF2B5EF4-FFF2-40B4-BE49-F238E27FC236}">
                  <a16:creationId xmlns:a16="http://schemas.microsoft.com/office/drawing/2014/main" id="{816359D4-C12B-19E6-E2DD-600BDD0A0957}"/>
                </a:ext>
              </a:extLst>
            </p:cNvPr>
            <p:cNvPicPr>
              <a:picLocks noChangeAspect="1"/>
            </p:cNvPicPr>
            <p:nvPr/>
          </p:nvPicPr>
          <p:blipFill>
            <a:blip r:embed="rId6"/>
            <a:stretch>
              <a:fillRect/>
            </a:stretch>
          </p:blipFill>
          <p:spPr>
            <a:xfrm>
              <a:off x="638686" y="3680458"/>
              <a:ext cx="3623025" cy="2617471"/>
            </a:xfrm>
            <a:prstGeom prst="rect">
              <a:avLst/>
            </a:prstGeom>
          </p:spPr>
        </p:pic>
        <p:sp>
          <p:nvSpPr>
            <p:cNvPr id="12" name="TextBox 11">
              <a:extLst>
                <a:ext uri="{FF2B5EF4-FFF2-40B4-BE49-F238E27FC236}">
                  <a16:creationId xmlns:a16="http://schemas.microsoft.com/office/drawing/2014/main" id="{89F90A4C-182A-AFF5-82FB-45B0448E0BD4}"/>
                </a:ext>
              </a:extLst>
            </p:cNvPr>
            <p:cNvSpPr txBox="1"/>
            <p:nvPr/>
          </p:nvSpPr>
          <p:spPr>
            <a:xfrm>
              <a:off x="2335696" y="4287078"/>
              <a:ext cx="481222" cy="369332"/>
            </a:xfrm>
            <a:prstGeom prst="rect">
              <a:avLst/>
            </a:prstGeom>
            <a:noFill/>
          </p:spPr>
          <p:txBody>
            <a:bodyPr wrap="none" rtlCol="0">
              <a:spAutoFit/>
            </a:bodyPr>
            <a:lstStyle/>
            <a:p>
              <a:r>
                <a:rPr lang="en-001" dirty="0"/>
                <a:t>Lin</a:t>
              </a:r>
            </a:p>
          </p:txBody>
        </p:sp>
      </p:grpSp>
      <p:grpSp>
        <p:nvGrpSpPr>
          <p:cNvPr id="20" name="Group 19">
            <a:extLst>
              <a:ext uri="{FF2B5EF4-FFF2-40B4-BE49-F238E27FC236}">
                <a16:creationId xmlns:a16="http://schemas.microsoft.com/office/drawing/2014/main" id="{14323BC1-2D8B-F6CA-A3E0-64BB856E7B67}"/>
              </a:ext>
            </a:extLst>
          </p:cNvPr>
          <p:cNvGrpSpPr/>
          <p:nvPr/>
        </p:nvGrpSpPr>
        <p:grpSpPr>
          <a:xfrm>
            <a:off x="4270532" y="3680458"/>
            <a:ext cx="3623025" cy="2617471"/>
            <a:chOff x="4270532" y="3680458"/>
            <a:chExt cx="3623025" cy="2617471"/>
          </a:xfrm>
        </p:grpSpPr>
        <p:pic>
          <p:nvPicPr>
            <p:cNvPr id="7" name="Picture 6">
              <a:extLst>
                <a:ext uri="{FF2B5EF4-FFF2-40B4-BE49-F238E27FC236}">
                  <a16:creationId xmlns:a16="http://schemas.microsoft.com/office/drawing/2014/main" id="{535D3D49-E122-38DC-A5D4-636D76688AB2}"/>
                </a:ext>
              </a:extLst>
            </p:cNvPr>
            <p:cNvPicPr>
              <a:picLocks noChangeAspect="1"/>
            </p:cNvPicPr>
            <p:nvPr/>
          </p:nvPicPr>
          <p:blipFill>
            <a:blip r:embed="rId7"/>
            <a:stretch>
              <a:fillRect/>
            </a:stretch>
          </p:blipFill>
          <p:spPr>
            <a:xfrm>
              <a:off x="4270532" y="3680458"/>
              <a:ext cx="3623025" cy="2617471"/>
            </a:xfrm>
            <a:prstGeom prst="rect">
              <a:avLst/>
            </a:prstGeom>
          </p:spPr>
        </p:pic>
        <p:sp>
          <p:nvSpPr>
            <p:cNvPr id="13" name="TextBox 12">
              <a:extLst>
                <a:ext uri="{FF2B5EF4-FFF2-40B4-BE49-F238E27FC236}">
                  <a16:creationId xmlns:a16="http://schemas.microsoft.com/office/drawing/2014/main" id="{6F096493-53B7-58EC-E6E5-5E1259BFBF33}"/>
                </a:ext>
              </a:extLst>
            </p:cNvPr>
            <p:cNvSpPr txBox="1"/>
            <p:nvPr/>
          </p:nvSpPr>
          <p:spPr>
            <a:xfrm>
              <a:off x="5860132" y="4137991"/>
              <a:ext cx="821443" cy="369332"/>
            </a:xfrm>
            <a:prstGeom prst="rect">
              <a:avLst/>
            </a:prstGeom>
            <a:noFill/>
          </p:spPr>
          <p:txBody>
            <a:bodyPr wrap="none" rtlCol="0">
              <a:spAutoFit/>
            </a:bodyPr>
            <a:lstStyle/>
            <a:p>
              <a:r>
                <a:rPr lang="en-001" dirty="0"/>
                <a:t>Alfano</a:t>
              </a:r>
            </a:p>
          </p:txBody>
        </p:sp>
      </p:grpSp>
      <p:grpSp>
        <p:nvGrpSpPr>
          <p:cNvPr id="18" name="Group 17">
            <a:extLst>
              <a:ext uri="{FF2B5EF4-FFF2-40B4-BE49-F238E27FC236}">
                <a16:creationId xmlns:a16="http://schemas.microsoft.com/office/drawing/2014/main" id="{25BB94C1-7AAC-668B-C532-C21C5CC146DD}"/>
              </a:ext>
            </a:extLst>
          </p:cNvPr>
          <p:cNvGrpSpPr/>
          <p:nvPr/>
        </p:nvGrpSpPr>
        <p:grpSpPr>
          <a:xfrm>
            <a:off x="7902378" y="3680459"/>
            <a:ext cx="3623025" cy="2617471"/>
            <a:chOff x="7902378" y="3680459"/>
            <a:chExt cx="3623025" cy="2617471"/>
          </a:xfrm>
        </p:grpSpPr>
        <p:pic>
          <p:nvPicPr>
            <p:cNvPr id="5" name="Picture 4">
              <a:extLst>
                <a:ext uri="{FF2B5EF4-FFF2-40B4-BE49-F238E27FC236}">
                  <a16:creationId xmlns:a16="http://schemas.microsoft.com/office/drawing/2014/main" id="{079E2939-D126-8070-ED72-0433CB59824C}"/>
                </a:ext>
              </a:extLst>
            </p:cNvPr>
            <p:cNvPicPr>
              <a:picLocks noChangeAspect="1"/>
            </p:cNvPicPr>
            <p:nvPr/>
          </p:nvPicPr>
          <p:blipFill>
            <a:blip r:embed="rId8"/>
            <a:stretch>
              <a:fillRect/>
            </a:stretch>
          </p:blipFill>
          <p:spPr>
            <a:xfrm>
              <a:off x="7902378" y="3680459"/>
              <a:ext cx="3623025" cy="2617471"/>
            </a:xfrm>
            <a:prstGeom prst="rect">
              <a:avLst/>
            </a:prstGeom>
          </p:spPr>
        </p:pic>
        <p:sp>
          <p:nvSpPr>
            <p:cNvPr id="14" name="TextBox 13">
              <a:extLst>
                <a:ext uri="{FF2B5EF4-FFF2-40B4-BE49-F238E27FC236}">
                  <a16:creationId xmlns:a16="http://schemas.microsoft.com/office/drawing/2014/main" id="{0B7BDBAF-81C3-B336-C726-067CD2254675}"/>
                </a:ext>
              </a:extLst>
            </p:cNvPr>
            <p:cNvSpPr txBox="1"/>
            <p:nvPr/>
          </p:nvSpPr>
          <p:spPr>
            <a:xfrm>
              <a:off x="9260028" y="4203387"/>
              <a:ext cx="814967" cy="369332"/>
            </a:xfrm>
            <a:prstGeom prst="rect">
              <a:avLst/>
            </a:prstGeom>
            <a:noFill/>
          </p:spPr>
          <p:txBody>
            <a:bodyPr wrap="none" rtlCol="0">
              <a:spAutoFit/>
            </a:bodyPr>
            <a:lstStyle/>
            <a:p>
              <a:r>
                <a:rPr lang="en-001" dirty="0"/>
                <a:t>Palero</a:t>
              </a:r>
            </a:p>
          </p:txBody>
        </p:sp>
      </p:grpSp>
      <p:cxnSp>
        <p:nvCxnSpPr>
          <p:cNvPr id="23" name="Straight Connector 22">
            <a:extLst>
              <a:ext uri="{FF2B5EF4-FFF2-40B4-BE49-F238E27FC236}">
                <a16:creationId xmlns:a16="http://schemas.microsoft.com/office/drawing/2014/main" id="{84D317E4-9AC5-2B8B-5311-2E5F164E490B}"/>
              </a:ext>
            </a:extLst>
          </p:cNvPr>
          <p:cNvCxnSpPr/>
          <p:nvPr/>
        </p:nvCxnSpPr>
        <p:spPr>
          <a:xfrm flipV="1">
            <a:off x="1490870" y="993913"/>
            <a:ext cx="0" cy="2126974"/>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FE627D93-E274-2EB3-DA71-C49F7A15E9BA}"/>
              </a:ext>
            </a:extLst>
          </p:cNvPr>
          <p:cNvCxnSpPr/>
          <p:nvPr/>
        </p:nvCxnSpPr>
        <p:spPr>
          <a:xfrm flipV="1">
            <a:off x="5131905" y="993913"/>
            <a:ext cx="0" cy="2126974"/>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CA0BF2BD-7D0A-9F48-D71C-7ED115B9C498}"/>
              </a:ext>
            </a:extLst>
          </p:cNvPr>
          <p:cNvCxnSpPr/>
          <p:nvPr/>
        </p:nvCxnSpPr>
        <p:spPr>
          <a:xfrm flipV="1">
            <a:off x="9356036" y="993913"/>
            <a:ext cx="0" cy="2126974"/>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72AD7499-EABD-6AD5-FDA9-B2B77F611324}"/>
              </a:ext>
            </a:extLst>
          </p:cNvPr>
          <p:cNvCxnSpPr/>
          <p:nvPr/>
        </p:nvCxnSpPr>
        <p:spPr>
          <a:xfrm flipV="1">
            <a:off x="5131905" y="3909391"/>
            <a:ext cx="0" cy="21269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22ECC816-5BEB-630D-1DF7-3E32ABE720FF}"/>
              </a:ext>
            </a:extLst>
          </p:cNvPr>
          <p:cNvSpPr txBox="1"/>
          <p:nvPr/>
        </p:nvSpPr>
        <p:spPr>
          <a:xfrm>
            <a:off x="9131396" y="252065"/>
            <a:ext cx="2406043" cy="307777"/>
          </a:xfrm>
          <a:prstGeom prst="rect">
            <a:avLst/>
          </a:prstGeom>
          <a:noFill/>
        </p:spPr>
        <p:txBody>
          <a:bodyPr wrap="none" rtlCol="0">
            <a:spAutoFit/>
          </a:bodyPr>
          <a:lstStyle/>
          <a:p>
            <a:r>
              <a:rPr lang="en-001" sz="1400" dirty="0"/>
              <a:t>DaCosta is a good candidate</a:t>
            </a:r>
          </a:p>
        </p:txBody>
      </p:sp>
    </p:spTree>
    <p:extLst>
      <p:ext uri="{BB962C8B-B14F-4D97-AF65-F5344CB8AC3E}">
        <p14:creationId xmlns:p14="http://schemas.microsoft.com/office/powerpoint/2010/main" val="165954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5D5A7-86B2-FE90-E5A2-A117C8CCD61B}"/>
              </a:ext>
            </a:extLst>
          </p:cNvPr>
          <p:cNvPicPr>
            <a:picLocks noChangeAspect="1"/>
          </p:cNvPicPr>
          <p:nvPr/>
        </p:nvPicPr>
        <p:blipFill>
          <a:blip r:embed="rId2"/>
          <a:stretch>
            <a:fillRect/>
          </a:stretch>
        </p:blipFill>
        <p:spPr>
          <a:xfrm>
            <a:off x="2209800" y="621397"/>
            <a:ext cx="7772400" cy="5615206"/>
          </a:xfrm>
          <a:prstGeom prst="rect">
            <a:avLst/>
          </a:prstGeom>
        </p:spPr>
      </p:pic>
    </p:spTree>
    <p:extLst>
      <p:ext uri="{BB962C8B-B14F-4D97-AF65-F5344CB8AC3E}">
        <p14:creationId xmlns:p14="http://schemas.microsoft.com/office/powerpoint/2010/main" val="1132499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D476390-31DE-30C8-FD7D-F5D0C1C454F1}"/>
              </a:ext>
            </a:extLst>
          </p:cNvPr>
          <p:cNvSpPr txBox="1"/>
          <p:nvPr/>
        </p:nvSpPr>
        <p:spPr>
          <a:xfrm>
            <a:off x="5621727" y="138832"/>
            <a:ext cx="818942" cy="523220"/>
          </a:xfrm>
          <a:prstGeom prst="rect">
            <a:avLst/>
          </a:prstGeom>
          <a:noFill/>
        </p:spPr>
        <p:txBody>
          <a:bodyPr wrap="none" rtlCol="0">
            <a:spAutoFit/>
          </a:bodyPr>
          <a:lstStyle/>
          <a:p>
            <a:r>
              <a:rPr lang="en-US" sz="2800" dirty="0"/>
              <a:t>FAD</a:t>
            </a:r>
          </a:p>
        </p:txBody>
      </p:sp>
      <p:grpSp>
        <p:nvGrpSpPr>
          <p:cNvPr id="16" name="Group 15">
            <a:extLst>
              <a:ext uri="{FF2B5EF4-FFF2-40B4-BE49-F238E27FC236}">
                <a16:creationId xmlns:a16="http://schemas.microsoft.com/office/drawing/2014/main" id="{9EC53642-4AB5-C118-F42E-8456F58B365C}"/>
              </a:ext>
            </a:extLst>
          </p:cNvPr>
          <p:cNvGrpSpPr/>
          <p:nvPr/>
        </p:nvGrpSpPr>
        <p:grpSpPr>
          <a:xfrm>
            <a:off x="340420" y="1350115"/>
            <a:ext cx="3672869" cy="2653481"/>
            <a:chOff x="340420" y="1061884"/>
            <a:chExt cx="3672869" cy="2653481"/>
          </a:xfrm>
        </p:grpSpPr>
        <p:pic>
          <p:nvPicPr>
            <p:cNvPr id="8" name="Picture 7">
              <a:extLst>
                <a:ext uri="{FF2B5EF4-FFF2-40B4-BE49-F238E27FC236}">
                  <a16:creationId xmlns:a16="http://schemas.microsoft.com/office/drawing/2014/main" id="{79EF22B9-14BF-6A6F-3028-618F35F4FF8A}"/>
                </a:ext>
              </a:extLst>
            </p:cNvPr>
            <p:cNvPicPr>
              <a:picLocks noChangeAspect="1"/>
            </p:cNvPicPr>
            <p:nvPr/>
          </p:nvPicPr>
          <p:blipFill>
            <a:blip r:embed="rId3"/>
            <a:stretch>
              <a:fillRect/>
            </a:stretch>
          </p:blipFill>
          <p:spPr>
            <a:xfrm>
              <a:off x="340420" y="1061884"/>
              <a:ext cx="3672869" cy="2653481"/>
            </a:xfrm>
            <a:prstGeom prst="rect">
              <a:avLst/>
            </a:prstGeom>
          </p:spPr>
        </p:pic>
        <p:sp>
          <p:nvSpPr>
            <p:cNvPr id="2" name="TextBox 1">
              <a:extLst>
                <a:ext uri="{FF2B5EF4-FFF2-40B4-BE49-F238E27FC236}">
                  <a16:creationId xmlns:a16="http://schemas.microsoft.com/office/drawing/2014/main" id="{F2AF37C7-C4AA-0EF1-F05B-50B0C6384100}"/>
                </a:ext>
              </a:extLst>
            </p:cNvPr>
            <p:cNvSpPr txBox="1"/>
            <p:nvPr/>
          </p:nvSpPr>
          <p:spPr>
            <a:xfrm>
              <a:off x="2579545" y="1769165"/>
              <a:ext cx="1062214" cy="369332"/>
            </a:xfrm>
            <a:prstGeom prst="rect">
              <a:avLst/>
            </a:prstGeom>
            <a:noFill/>
          </p:spPr>
          <p:txBody>
            <a:bodyPr wrap="none" rtlCol="0">
              <a:spAutoFit/>
            </a:bodyPr>
            <a:lstStyle/>
            <a:p>
              <a:r>
                <a:rPr lang="en-001" dirty="0"/>
                <a:t>DaCosta</a:t>
              </a:r>
            </a:p>
          </p:txBody>
        </p:sp>
      </p:grpSp>
      <p:grpSp>
        <p:nvGrpSpPr>
          <p:cNvPr id="17" name="Group 16">
            <a:extLst>
              <a:ext uri="{FF2B5EF4-FFF2-40B4-BE49-F238E27FC236}">
                <a16:creationId xmlns:a16="http://schemas.microsoft.com/office/drawing/2014/main" id="{859FD7BC-A41B-89CF-D709-836D1367233D}"/>
              </a:ext>
            </a:extLst>
          </p:cNvPr>
          <p:cNvGrpSpPr/>
          <p:nvPr/>
        </p:nvGrpSpPr>
        <p:grpSpPr>
          <a:xfrm>
            <a:off x="4274805" y="1374942"/>
            <a:ext cx="3672869" cy="2653481"/>
            <a:chOff x="4274805" y="1086711"/>
            <a:chExt cx="3672869" cy="2653481"/>
          </a:xfrm>
        </p:grpSpPr>
        <p:pic>
          <p:nvPicPr>
            <p:cNvPr id="4" name="Picture 3">
              <a:extLst>
                <a:ext uri="{FF2B5EF4-FFF2-40B4-BE49-F238E27FC236}">
                  <a16:creationId xmlns:a16="http://schemas.microsoft.com/office/drawing/2014/main" id="{4D05E0B6-87FB-B176-EDD8-6DE34CFADBA2}"/>
                </a:ext>
              </a:extLst>
            </p:cNvPr>
            <p:cNvPicPr>
              <a:picLocks noChangeAspect="1"/>
            </p:cNvPicPr>
            <p:nvPr/>
          </p:nvPicPr>
          <p:blipFill>
            <a:blip r:embed="rId4"/>
            <a:stretch>
              <a:fillRect/>
            </a:stretch>
          </p:blipFill>
          <p:spPr>
            <a:xfrm>
              <a:off x="4274805" y="1086711"/>
              <a:ext cx="3672869" cy="2653481"/>
            </a:xfrm>
            <a:prstGeom prst="rect">
              <a:avLst/>
            </a:prstGeom>
          </p:spPr>
        </p:pic>
        <p:sp>
          <p:nvSpPr>
            <p:cNvPr id="3" name="TextBox 2">
              <a:extLst>
                <a:ext uri="{FF2B5EF4-FFF2-40B4-BE49-F238E27FC236}">
                  <a16:creationId xmlns:a16="http://schemas.microsoft.com/office/drawing/2014/main" id="{74FA2EF6-B917-3028-41AD-2FB5CF4BC03B}"/>
                </a:ext>
              </a:extLst>
            </p:cNvPr>
            <p:cNvSpPr txBox="1"/>
            <p:nvPr/>
          </p:nvSpPr>
          <p:spPr>
            <a:xfrm>
              <a:off x="5044622" y="1687769"/>
              <a:ext cx="851515" cy="369332"/>
            </a:xfrm>
            <a:prstGeom prst="rect">
              <a:avLst/>
            </a:prstGeom>
            <a:noFill/>
          </p:spPr>
          <p:txBody>
            <a:bodyPr wrap="none" rtlCol="0">
              <a:spAutoFit/>
            </a:bodyPr>
            <a:lstStyle/>
            <a:p>
              <a:r>
                <a:rPr lang="en-001" dirty="0"/>
                <a:t>Monici</a:t>
              </a:r>
            </a:p>
          </p:txBody>
        </p:sp>
      </p:grpSp>
      <p:grpSp>
        <p:nvGrpSpPr>
          <p:cNvPr id="18" name="Group 17">
            <a:extLst>
              <a:ext uri="{FF2B5EF4-FFF2-40B4-BE49-F238E27FC236}">
                <a16:creationId xmlns:a16="http://schemas.microsoft.com/office/drawing/2014/main" id="{DAD1EAAE-39A1-90E2-D3A5-FF54BB349F6E}"/>
              </a:ext>
            </a:extLst>
          </p:cNvPr>
          <p:cNvGrpSpPr/>
          <p:nvPr/>
        </p:nvGrpSpPr>
        <p:grpSpPr>
          <a:xfrm>
            <a:off x="8151552" y="1374942"/>
            <a:ext cx="3672869" cy="2653481"/>
            <a:chOff x="8151552" y="1086711"/>
            <a:chExt cx="3672869" cy="2653481"/>
          </a:xfrm>
        </p:grpSpPr>
        <p:pic>
          <p:nvPicPr>
            <p:cNvPr id="5" name="Picture 4">
              <a:extLst>
                <a:ext uri="{FF2B5EF4-FFF2-40B4-BE49-F238E27FC236}">
                  <a16:creationId xmlns:a16="http://schemas.microsoft.com/office/drawing/2014/main" id="{FE9FD69B-13E2-D125-2A7E-7B8058375467}"/>
                </a:ext>
              </a:extLst>
            </p:cNvPr>
            <p:cNvPicPr>
              <a:picLocks noChangeAspect="1"/>
            </p:cNvPicPr>
            <p:nvPr/>
          </p:nvPicPr>
          <p:blipFill>
            <a:blip r:embed="rId5"/>
            <a:stretch>
              <a:fillRect/>
            </a:stretch>
          </p:blipFill>
          <p:spPr>
            <a:xfrm>
              <a:off x="8151552" y="1086711"/>
              <a:ext cx="3672869" cy="2653481"/>
            </a:xfrm>
            <a:prstGeom prst="rect">
              <a:avLst/>
            </a:prstGeom>
          </p:spPr>
        </p:pic>
        <p:sp>
          <p:nvSpPr>
            <p:cNvPr id="12" name="TextBox 11">
              <a:extLst>
                <a:ext uri="{FF2B5EF4-FFF2-40B4-BE49-F238E27FC236}">
                  <a16:creationId xmlns:a16="http://schemas.microsoft.com/office/drawing/2014/main" id="{74EFCB61-5517-746F-D0BB-321FE59DCC4B}"/>
                </a:ext>
              </a:extLst>
            </p:cNvPr>
            <p:cNvSpPr txBox="1"/>
            <p:nvPr/>
          </p:nvSpPr>
          <p:spPr>
            <a:xfrm>
              <a:off x="8717491" y="1687769"/>
              <a:ext cx="814967" cy="369332"/>
            </a:xfrm>
            <a:prstGeom prst="rect">
              <a:avLst/>
            </a:prstGeom>
            <a:noFill/>
          </p:spPr>
          <p:txBody>
            <a:bodyPr wrap="none" rtlCol="0">
              <a:spAutoFit/>
            </a:bodyPr>
            <a:lstStyle/>
            <a:p>
              <a:r>
                <a:rPr lang="en-001" dirty="0"/>
                <a:t>Palero</a:t>
              </a:r>
            </a:p>
          </p:txBody>
        </p:sp>
      </p:grpSp>
      <p:grpSp>
        <p:nvGrpSpPr>
          <p:cNvPr id="22" name="Group 21">
            <a:extLst>
              <a:ext uri="{FF2B5EF4-FFF2-40B4-BE49-F238E27FC236}">
                <a16:creationId xmlns:a16="http://schemas.microsoft.com/office/drawing/2014/main" id="{4104DCAC-8EAE-9C0E-4C41-79330CA87A01}"/>
              </a:ext>
            </a:extLst>
          </p:cNvPr>
          <p:cNvGrpSpPr/>
          <p:nvPr/>
        </p:nvGrpSpPr>
        <p:grpSpPr>
          <a:xfrm>
            <a:off x="4259565" y="4004966"/>
            <a:ext cx="3672869" cy="2653481"/>
            <a:chOff x="4259565" y="3935393"/>
            <a:chExt cx="3672869" cy="2653481"/>
          </a:xfrm>
        </p:grpSpPr>
        <p:pic>
          <p:nvPicPr>
            <p:cNvPr id="6" name="Picture 5">
              <a:extLst>
                <a:ext uri="{FF2B5EF4-FFF2-40B4-BE49-F238E27FC236}">
                  <a16:creationId xmlns:a16="http://schemas.microsoft.com/office/drawing/2014/main" id="{14139AA1-F4D7-0168-8A27-8FC645A6607E}"/>
                </a:ext>
              </a:extLst>
            </p:cNvPr>
            <p:cNvPicPr>
              <a:picLocks noChangeAspect="1"/>
            </p:cNvPicPr>
            <p:nvPr/>
          </p:nvPicPr>
          <p:blipFill>
            <a:blip r:embed="rId6"/>
            <a:stretch>
              <a:fillRect/>
            </a:stretch>
          </p:blipFill>
          <p:spPr>
            <a:xfrm>
              <a:off x="4259565" y="3935393"/>
              <a:ext cx="3672869" cy="2653481"/>
            </a:xfrm>
            <a:prstGeom prst="rect">
              <a:avLst/>
            </a:prstGeom>
          </p:spPr>
        </p:pic>
        <p:sp>
          <p:nvSpPr>
            <p:cNvPr id="13" name="TextBox 12">
              <a:extLst>
                <a:ext uri="{FF2B5EF4-FFF2-40B4-BE49-F238E27FC236}">
                  <a16:creationId xmlns:a16="http://schemas.microsoft.com/office/drawing/2014/main" id="{E6CC4EFE-E67D-BC7A-1566-1A04C1F42F10}"/>
                </a:ext>
              </a:extLst>
            </p:cNvPr>
            <p:cNvSpPr txBox="1"/>
            <p:nvPr/>
          </p:nvSpPr>
          <p:spPr>
            <a:xfrm>
              <a:off x="5044622" y="4524031"/>
              <a:ext cx="821443" cy="369332"/>
            </a:xfrm>
            <a:prstGeom prst="rect">
              <a:avLst/>
            </a:prstGeom>
            <a:noFill/>
          </p:spPr>
          <p:txBody>
            <a:bodyPr wrap="none" rtlCol="0">
              <a:spAutoFit/>
            </a:bodyPr>
            <a:lstStyle/>
            <a:p>
              <a:r>
                <a:rPr lang="en-001" dirty="0"/>
                <a:t>Alfano</a:t>
              </a:r>
            </a:p>
          </p:txBody>
        </p:sp>
      </p:grpSp>
      <p:grpSp>
        <p:nvGrpSpPr>
          <p:cNvPr id="23" name="Group 22">
            <a:extLst>
              <a:ext uri="{FF2B5EF4-FFF2-40B4-BE49-F238E27FC236}">
                <a16:creationId xmlns:a16="http://schemas.microsoft.com/office/drawing/2014/main" id="{31B5BCE9-A5BE-B8A3-1316-096F1F4C1021}"/>
              </a:ext>
            </a:extLst>
          </p:cNvPr>
          <p:cNvGrpSpPr/>
          <p:nvPr/>
        </p:nvGrpSpPr>
        <p:grpSpPr>
          <a:xfrm>
            <a:off x="367579" y="4004965"/>
            <a:ext cx="3672869" cy="2653481"/>
            <a:chOff x="367579" y="3935392"/>
            <a:chExt cx="3672869" cy="2653481"/>
          </a:xfrm>
        </p:grpSpPr>
        <p:pic>
          <p:nvPicPr>
            <p:cNvPr id="7" name="Picture 6">
              <a:extLst>
                <a:ext uri="{FF2B5EF4-FFF2-40B4-BE49-F238E27FC236}">
                  <a16:creationId xmlns:a16="http://schemas.microsoft.com/office/drawing/2014/main" id="{E3B78643-5915-0AC2-6D16-2F5B0813E4EB}"/>
                </a:ext>
              </a:extLst>
            </p:cNvPr>
            <p:cNvPicPr>
              <a:picLocks noChangeAspect="1"/>
            </p:cNvPicPr>
            <p:nvPr/>
          </p:nvPicPr>
          <p:blipFill>
            <a:blip r:embed="rId7"/>
            <a:stretch>
              <a:fillRect/>
            </a:stretch>
          </p:blipFill>
          <p:spPr>
            <a:xfrm>
              <a:off x="367579" y="3935392"/>
              <a:ext cx="3672869" cy="2653481"/>
            </a:xfrm>
            <a:prstGeom prst="rect">
              <a:avLst/>
            </a:prstGeom>
          </p:spPr>
        </p:pic>
        <p:sp>
          <p:nvSpPr>
            <p:cNvPr id="14" name="TextBox 13">
              <a:extLst>
                <a:ext uri="{FF2B5EF4-FFF2-40B4-BE49-F238E27FC236}">
                  <a16:creationId xmlns:a16="http://schemas.microsoft.com/office/drawing/2014/main" id="{739194C3-6D5E-EA0B-4113-0ED0A446A229}"/>
                </a:ext>
              </a:extLst>
            </p:cNvPr>
            <p:cNvSpPr txBox="1"/>
            <p:nvPr/>
          </p:nvSpPr>
          <p:spPr>
            <a:xfrm>
              <a:off x="1232453" y="4524031"/>
              <a:ext cx="481222" cy="369332"/>
            </a:xfrm>
            <a:prstGeom prst="rect">
              <a:avLst/>
            </a:prstGeom>
            <a:noFill/>
          </p:spPr>
          <p:txBody>
            <a:bodyPr wrap="none" rtlCol="0">
              <a:spAutoFit/>
            </a:bodyPr>
            <a:lstStyle/>
            <a:p>
              <a:r>
                <a:rPr lang="en-001" dirty="0"/>
                <a:t>Lin</a:t>
              </a:r>
            </a:p>
          </p:txBody>
        </p:sp>
      </p:grpSp>
      <p:grpSp>
        <p:nvGrpSpPr>
          <p:cNvPr id="20" name="Group 19">
            <a:extLst>
              <a:ext uri="{FF2B5EF4-FFF2-40B4-BE49-F238E27FC236}">
                <a16:creationId xmlns:a16="http://schemas.microsoft.com/office/drawing/2014/main" id="{57357526-A263-3A94-C289-B6CC66594CA7}"/>
              </a:ext>
            </a:extLst>
          </p:cNvPr>
          <p:cNvGrpSpPr/>
          <p:nvPr/>
        </p:nvGrpSpPr>
        <p:grpSpPr>
          <a:xfrm>
            <a:off x="8151551" y="4004965"/>
            <a:ext cx="3672869" cy="2653481"/>
            <a:chOff x="8151551" y="3935392"/>
            <a:chExt cx="3672869" cy="2653481"/>
          </a:xfrm>
        </p:grpSpPr>
        <p:pic>
          <p:nvPicPr>
            <p:cNvPr id="9" name="Picture 8">
              <a:extLst>
                <a:ext uri="{FF2B5EF4-FFF2-40B4-BE49-F238E27FC236}">
                  <a16:creationId xmlns:a16="http://schemas.microsoft.com/office/drawing/2014/main" id="{E5326F85-64A1-BCA9-9E46-064E556A7485}"/>
                </a:ext>
              </a:extLst>
            </p:cNvPr>
            <p:cNvPicPr>
              <a:picLocks noChangeAspect="1"/>
            </p:cNvPicPr>
            <p:nvPr/>
          </p:nvPicPr>
          <p:blipFill>
            <a:blip r:embed="rId8"/>
            <a:stretch>
              <a:fillRect/>
            </a:stretch>
          </p:blipFill>
          <p:spPr>
            <a:xfrm>
              <a:off x="8151551" y="3935392"/>
              <a:ext cx="3672869" cy="2653481"/>
            </a:xfrm>
            <a:prstGeom prst="rect">
              <a:avLst/>
            </a:prstGeom>
          </p:spPr>
        </p:pic>
        <p:sp>
          <p:nvSpPr>
            <p:cNvPr id="15" name="TextBox 14">
              <a:extLst>
                <a:ext uri="{FF2B5EF4-FFF2-40B4-BE49-F238E27FC236}">
                  <a16:creationId xmlns:a16="http://schemas.microsoft.com/office/drawing/2014/main" id="{25B9FB87-D987-95DF-398A-658EECF667D9}"/>
                </a:ext>
              </a:extLst>
            </p:cNvPr>
            <p:cNvSpPr txBox="1"/>
            <p:nvPr/>
          </p:nvSpPr>
          <p:spPr>
            <a:xfrm>
              <a:off x="9165145" y="4489292"/>
              <a:ext cx="839717" cy="369332"/>
            </a:xfrm>
            <a:prstGeom prst="rect">
              <a:avLst/>
            </a:prstGeom>
            <a:noFill/>
          </p:spPr>
          <p:txBody>
            <a:bodyPr wrap="none" rtlCol="0">
              <a:spAutoFit/>
            </a:bodyPr>
            <a:lstStyle/>
            <a:p>
              <a:r>
                <a:rPr lang="en-001" dirty="0"/>
                <a:t>Valdez</a:t>
              </a:r>
            </a:p>
          </p:txBody>
        </p:sp>
      </p:grpSp>
      <p:sp>
        <p:nvSpPr>
          <p:cNvPr id="30" name="TextBox 29">
            <a:extLst>
              <a:ext uri="{FF2B5EF4-FFF2-40B4-BE49-F238E27FC236}">
                <a16:creationId xmlns:a16="http://schemas.microsoft.com/office/drawing/2014/main" id="{82350F62-E2E0-8B40-BAFE-9439D5325ADA}"/>
              </a:ext>
            </a:extLst>
          </p:cNvPr>
          <p:cNvSpPr txBox="1"/>
          <p:nvPr/>
        </p:nvSpPr>
        <p:spPr>
          <a:xfrm>
            <a:off x="1232453" y="771637"/>
            <a:ext cx="10187608" cy="523220"/>
          </a:xfrm>
          <a:prstGeom prst="rect">
            <a:avLst/>
          </a:prstGeom>
          <a:noFill/>
        </p:spPr>
        <p:txBody>
          <a:bodyPr wrap="square">
            <a:spAutoFit/>
          </a:bodyPr>
          <a:lstStyle/>
          <a:p>
            <a:r>
              <a:rPr lang="en-US" sz="1400" b="0" i="0" dirty="0">
                <a:effectLst/>
                <a:latin typeface="fkGroteskNeue"/>
              </a:rPr>
              <a:t>The best estimate for the peak wavelength of FAD fluorescence emissions is 520–530 nm. This range is consistently reported across multiple studies and experimental setups, particularly when FAD is excited between 365 and 465 nm</a:t>
            </a:r>
            <a:endParaRPr lang="en-001" sz="1400" dirty="0"/>
          </a:p>
        </p:txBody>
      </p:sp>
      <p:cxnSp>
        <p:nvCxnSpPr>
          <p:cNvPr id="32" name="Straight Connector 31">
            <a:extLst>
              <a:ext uri="{FF2B5EF4-FFF2-40B4-BE49-F238E27FC236}">
                <a16:creationId xmlns:a16="http://schemas.microsoft.com/office/drawing/2014/main" id="{CB9416E4-1289-36B2-F0AE-05D8D8EC67AA}"/>
              </a:ext>
            </a:extLst>
          </p:cNvPr>
          <p:cNvCxnSpPr>
            <a:cxnSpLocks/>
          </p:cNvCxnSpPr>
          <p:nvPr/>
        </p:nvCxnSpPr>
        <p:spPr>
          <a:xfrm flipH="1" flipV="1">
            <a:off x="2312088" y="1404442"/>
            <a:ext cx="7517" cy="492793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09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A38B-D9BB-AF77-BFB7-3A16B9F62AE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354EB70-B85D-AFA5-FC23-98F1560D27E9}"/>
              </a:ext>
            </a:extLst>
          </p:cNvPr>
          <p:cNvPicPr>
            <a:picLocks noChangeAspect="1"/>
          </p:cNvPicPr>
          <p:nvPr/>
        </p:nvPicPr>
        <p:blipFill>
          <a:blip r:embed="rId3"/>
          <a:stretch>
            <a:fillRect/>
          </a:stretch>
        </p:blipFill>
        <p:spPr>
          <a:xfrm>
            <a:off x="2209800" y="621397"/>
            <a:ext cx="7772400" cy="5615206"/>
          </a:xfrm>
          <a:prstGeom prst="rect">
            <a:avLst/>
          </a:prstGeom>
        </p:spPr>
      </p:pic>
      <p:sp>
        <p:nvSpPr>
          <p:cNvPr id="7" name="TextBox 6">
            <a:extLst>
              <a:ext uri="{FF2B5EF4-FFF2-40B4-BE49-F238E27FC236}">
                <a16:creationId xmlns:a16="http://schemas.microsoft.com/office/drawing/2014/main" id="{82DC06CD-39EA-15F8-9654-37AFABB498EB}"/>
              </a:ext>
            </a:extLst>
          </p:cNvPr>
          <p:cNvSpPr txBox="1"/>
          <p:nvPr/>
        </p:nvSpPr>
        <p:spPr>
          <a:xfrm>
            <a:off x="9131396" y="252065"/>
            <a:ext cx="2406043" cy="307777"/>
          </a:xfrm>
          <a:prstGeom prst="rect">
            <a:avLst/>
          </a:prstGeom>
          <a:noFill/>
        </p:spPr>
        <p:txBody>
          <a:bodyPr wrap="none" rtlCol="0">
            <a:spAutoFit/>
          </a:bodyPr>
          <a:lstStyle/>
          <a:p>
            <a:r>
              <a:rPr lang="en-001" sz="1400" dirty="0"/>
              <a:t>DaCosta is a good candidate</a:t>
            </a:r>
          </a:p>
        </p:txBody>
      </p:sp>
    </p:spTree>
    <p:extLst>
      <p:ext uri="{BB962C8B-B14F-4D97-AF65-F5344CB8AC3E}">
        <p14:creationId xmlns:p14="http://schemas.microsoft.com/office/powerpoint/2010/main" val="224821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751FF9-2596-F615-234E-B8C4F9C83011}"/>
              </a:ext>
            </a:extLst>
          </p:cNvPr>
          <p:cNvPicPr>
            <a:picLocks noChangeAspect="1"/>
          </p:cNvPicPr>
          <p:nvPr/>
        </p:nvPicPr>
        <p:blipFill>
          <a:blip r:embed="rId2"/>
          <a:stretch>
            <a:fillRect/>
          </a:stretch>
        </p:blipFill>
        <p:spPr>
          <a:xfrm>
            <a:off x="2540000" y="762000"/>
            <a:ext cx="7112000" cy="5334000"/>
          </a:xfrm>
          <a:prstGeom prst="rect">
            <a:avLst/>
          </a:prstGeom>
        </p:spPr>
      </p:pic>
    </p:spTree>
    <p:extLst>
      <p:ext uri="{BB962C8B-B14F-4D97-AF65-F5344CB8AC3E}">
        <p14:creationId xmlns:p14="http://schemas.microsoft.com/office/powerpoint/2010/main" val="44420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8A9027D-2586-F542-BF1E-FDBE65625255}"/>
              </a:ext>
            </a:extLst>
          </p:cNvPr>
          <p:cNvGrpSpPr/>
          <p:nvPr/>
        </p:nvGrpSpPr>
        <p:grpSpPr>
          <a:xfrm>
            <a:off x="504653" y="1253565"/>
            <a:ext cx="3775453" cy="2727593"/>
            <a:chOff x="377189" y="3634922"/>
            <a:chExt cx="3775453" cy="2727593"/>
          </a:xfrm>
        </p:grpSpPr>
        <p:pic>
          <p:nvPicPr>
            <p:cNvPr id="6" name="Picture 5">
              <a:extLst>
                <a:ext uri="{FF2B5EF4-FFF2-40B4-BE49-F238E27FC236}">
                  <a16:creationId xmlns:a16="http://schemas.microsoft.com/office/drawing/2014/main" id="{3B0ECA8B-40C8-0EE0-9FBD-2A8505D70404}"/>
                </a:ext>
              </a:extLst>
            </p:cNvPr>
            <p:cNvPicPr>
              <a:picLocks noChangeAspect="1"/>
            </p:cNvPicPr>
            <p:nvPr/>
          </p:nvPicPr>
          <p:blipFill>
            <a:blip r:embed="rId3"/>
            <a:stretch>
              <a:fillRect/>
            </a:stretch>
          </p:blipFill>
          <p:spPr>
            <a:xfrm>
              <a:off x="377189" y="3634922"/>
              <a:ext cx="3775453" cy="2727593"/>
            </a:xfrm>
            <a:prstGeom prst="rect">
              <a:avLst/>
            </a:prstGeom>
          </p:spPr>
        </p:pic>
        <p:sp>
          <p:nvSpPr>
            <p:cNvPr id="2" name="TextBox 1">
              <a:extLst>
                <a:ext uri="{FF2B5EF4-FFF2-40B4-BE49-F238E27FC236}">
                  <a16:creationId xmlns:a16="http://schemas.microsoft.com/office/drawing/2014/main" id="{BD39EF1A-067E-A8C0-B58A-7CAD59B7A3BD}"/>
                </a:ext>
              </a:extLst>
            </p:cNvPr>
            <p:cNvSpPr txBox="1"/>
            <p:nvPr/>
          </p:nvSpPr>
          <p:spPr>
            <a:xfrm>
              <a:off x="1977887" y="4512365"/>
              <a:ext cx="1062214" cy="369332"/>
            </a:xfrm>
            <a:prstGeom prst="rect">
              <a:avLst/>
            </a:prstGeom>
            <a:noFill/>
          </p:spPr>
          <p:txBody>
            <a:bodyPr wrap="none" rtlCol="0">
              <a:spAutoFit/>
            </a:bodyPr>
            <a:lstStyle/>
            <a:p>
              <a:r>
                <a:rPr lang="en-001" dirty="0"/>
                <a:t>DaCosta</a:t>
              </a:r>
            </a:p>
          </p:txBody>
        </p:sp>
      </p:grpSp>
      <p:grpSp>
        <p:nvGrpSpPr>
          <p:cNvPr id="15" name="Group 14">
            <a:extLst>
              <a:ext uri="{FF2B5EF4-FFF2-40B4-BE49-F238E27FC236}">
                <a16:creationId xmlns:a16="http://schemas.microsoft.com/office/drawing/2014/main" id="{7DAE96D6-7457-8810-B9CC-35E20AF65FD1}"/>
              </a:ext>
            </a:extLst>
          </p:cNvPr>
          <p:cNvGrpSpPr/>
          <p:nvPr/>
        </p:nvGrpSpPr>
        <p:grpSpPr>
          <a:xfrm>
            <a:off x="8040350" y="1342013"/>
            <a:ext cx="3775453" cy="2727593"/>
            <a:chOff x="4208274" y="468998"/>
            <a:chExt cx="3775453" cy="2727593"/>
          </a:xfrm>
        </p:grpSpPr>
        <p:pic>
          <p:nvPicPr>
            <p:cNvPr id="8" name="Picture 7">
              <a:extLst>
                <a:ext uri="{FF2B5EF4-FFF2-40B4-BE49-F238E27FC236}">
                  <a16:creationId xmlns:a16="http://schemas.microsoft.com/office/drawing/2014/main" id="{51D4ECCA-096C-1120-3414-A50C1485C9EE}"/>
                </a:ext>
              </a:extLst>
            </p:cNvPr>
            <p:cNvPicPr>
              <a:picLocks noChangeAspect="1"/>
            </p:cNvPicPr>
            <p:nvPr/>
          </p:nvPicPr>
          <p:blipFill>
            <a:blip r:embed="rId4"/>
            <a:stretch>
              <a:fillRect/>
            </a:stretch>
          </p:blipFill>
          <p:spPr>
            <a:xfrm>
              <a:off x="4208274" y="468998"/>
              <a:ext cx="3775453" cy="2727593"/>
            </a:xfrm>
            <a:prstGeom prst="rect">
              <a:avLst/>
            </a:prstGeom>
          </p:spPr>
        </p:pic>
        <p:sp>
          <p:nvSpPr>
            <p:cNvPr id="3" name="TextBox 2">
              <a:extLst>
                <a:ext uri="{FF2B5EF4-FFF2-40B4-BE49-F238E27FC236}">
                  <a16:creationId xmlns:a16="http://schemas.microsoft.com/office/drawing/2014/main" id="{7E424FE3-B8C9-EB13-43F0-D4B683FFC74C}"/>
                </a:ext>
              </a:extLst>
            </p:cNvPr>
            <p:cNvSpPr txBox="1"/>
            <p:nvPr/>
          </p:nvSpPr>
          <p:spPr>
            <a:xfrm>
              <a:off x="6431884" y="1139805"/>
              <a:ext cx="839717" cy="369332"/>
            </a:xfrm>
            <a:prstGeom prst="rect">
              <a:avLst/>
            </a:prstGeom>
            <a:noFill/>
          </p:spPr>
          <p:txBody>
            <a:bodyPr wrap="none" rtlCol="0">
              <a:spAutoFit/>
            </a:bodyPr>
            <a:lstStyle/>
            <a:p>
              <a:r>
                <a:rPr lang="en-001" dirty="0"/>
                <a:t>Valdez</a:t>
              </a:r>
            </a:p>
          </p:txBody>
        </p:sp>
      </p:grpSp>
      <p:grpSp>
        <p:nvGrpSpPr>
          <p:cNvPr id="18" name="Group 17">
            <a:extLst>
              <a:ext uri="{FF2B5EF4-FFF2-40B4-BE49-F238E27FC236}">
                <a16:creationId xmlns:a16="http://schemas.microsoft.com/office/drawing/2014/main" id="{97B143A4-9EC5-B6E0-60ED-6332C7D45F14}"/>
              </a:ext>
            </a:extLst>
          </p:cNvPr>
          <p:cNvGrpSpPr/>
          <p:nvPr/>
        </p:nvGrpSpPr>
        <p:grpSpPr>
          <a:xfrm>
            <a:off x="4298566" y="1245281"/>
            <a:ext cx="3775453" cy="2727593"/>
            <a:chOff x="4152642" y="3634921"/>
            <a:chExt cx="3775453" cy="2727593"/>
          </a:xfrm>
        </p:grpSpPr>
        <p:pic>
          <p:nvPicPr>
            <p:cNvPr id="5" name="Picture 4">
              <a:extLst>
                <a:ext uri="{FF2B5EF4-FFF2-40B4-BE49-F238E27FC236}">
                  <a16:creationId xmlns:a16="http://schemas.microsoft.com/office/drawing/2014/main" id="{6F9AD270-CDE1-F63C-B22A-B513049380E4}"/>
                </a:ext>
              </a:extLst>
            </p:cNvPr>
            <p:cNvPicPr>
              <a:picLocks noChangeAspect="1"/>
            </p:cNvPicPr>
            <p:nvPr/>
          </p:nvPicPr>
          <p:blipFill>
            <a:blip r:embed="rId5"/>
            <a:stretch>
              <a:fillRect/>
            </a:stretch>
          </p:blipFill>
          <p:spPr>
            <a:xfrm>
              <a:off x="4152642" y="3634921"/>
              <a:ext cx="3775453" cy="2727593"/>
            </a:xfrm>
            <a:prstGeom prst="rect">
              <a:avLst/>
            </a:prstGeom>
          </p:spPr>
        </p:pic>
        <p:sp>
          <p:nvSpPr>
            <p:cNvPr id="10" name="TextBox 9">
              <a:extLst>
                <a:ext uri="{FF2B5EF4-FFF2-40B4-BE49-F238E27FC236}">
                  <a16:creationId xmlns:a16="http://schemas.microsoft.com/office/drawing/2014/main" id="{B1D4E447-D4BA-E047-4804-0313086C4215}"/>
                </a:ext>
              </a:extLst>
            </p:cNvPr>
            <p:cNvSpPr txBox="1"/>
            <p:nvPr/>
          </p:nvSpPr>
          <p:spPr>
            <a:xfrm>
              <a:off x="6546646" y="4243144"/>
              <a:ext cx="814967" cy="369332"/>
            </a:xfrm>
            <a:prstGeom prst="rect">
              <a:avLst/>
            </a:prstGeom>
            <a:noFill/>
          </p:spPr>
          <p:txBody>
            <a:bodyPr wrap="none" rtlCol="0">
              <a:spAutoFit/>
            </a:bodyPr>
            <a:lstStyle/>
            <a:p>
              <a:r>
                <a:rPr lang="en-001" dirty="0"/>
                <a:t>Palero</a:t>
              </a:r>
            </a:p>
          </p:txBody>
        </p:sp>
      </p:grpSp>
      <p:grpSp>
        <p:nvGrpSpPr>
          <p:cNvPr id="17" name="Group 16">
            <a:extLst>
              <a:ext uri="{FF2B5EF4-FFF2-40B4-BE49-F238E27FC236}">
                <a16:creationId xmlns:a16="http://schemas.microsoft.com/office/drawing/2014/main" id="{87B23FBF-D7CF-4F38-EDE2-0106BCF9A927}"/>
              </a:ext>
            </a:extLst>
          </p:cNvPr>
          <p:cNvGrpSpPr/>
          <p:nvPr/>
        </p:nvGrpSpPr>
        <p:grpSpPr>
          <a:xfrm>
            <a:off x="4355616" y="4069606"/>
            <a:ext cx="3775453" cy="2727593"/>
            <a:chOff x="7983727" y="3634920"/>
            <a:chExt cx="3775453" cy="2727593"/>
          </a:xfrm>
        </p:grpSpPr>
        <p:pic>
          <p:nvPicPr>
            <p:cNvPr id="4" name="Picture 3">
              <a:extLst>
                <a:ext uri="{FF2B5EF4-FFF2-40B4-BE49-F238E27FC236}">
                  <a16:creationId xmlns:a16="http://schemas.microsoft.com/office/drawing/2014/main" id="{83D97E34-CF63-ECDF-1A53-CB64EFE18C6A}"/>
                </a:ext>
              </a:extLst>
            </p:cNvPr>
            <p:cNvPicPr>
              <a:picLocks noChangeAspect="1"/>
            </p:cNvPicPr>
            <p:nvPr/>
          </p:nvPicPr>
          <p:blipFill>
            <a:blip r:embed="rId6"/>
            <a:stretch>
              <a:fillRect/>
            </a:stretch>
          </p:blipFill>
          <p:spPr>
            <a:xfrm>
              <a:off x="7983727" y="3634920"/>
              <a:ext cx="3775453" cy="2727593"/>
            </a:xfrm>
            <a:prstGeom prst="rect">
              <a:avLst/>
            </a:prstGeom>
          </p:spPr>
        </p:pic>
        <p:sp>
          <p:nvSpPr>
            <p:cNvPr id="11" name="TextBox 10">
              <a:extLst>
                <a:ext uri="{FF2B5EF4-FFF2-40B4-BE49-F238E27FC236}">
                  <a16:creationId xmlns:a16="http://schemas.microsoft.com/office/drawing/2014/main" id="{E3EF31FD-A305-3820-52A6-B5F7B86851CF}"/>
                </a:ext>
              </a:extLst>
            </p:cNvPr>
            <p:cNvSpPr txBox="1"/>
            <p:nvPr/>
          </p:nvSpPr>
          <p:spPr>
            <a:xfrm>
              <a:off x="10206070" y="4243144"/>
              <a:ext cx="814967" cy="369332"/>
            </a:xfrm>
            <a:prstGeom prst="rect">
              <a:avLst/>
            </a:prstGeom>
            <a:noFill/>
          </p:spPr>
          <p:txBody>
            <a:bodyPr wrap="none" rtlCol="0">
              <a:spAutoFit/>
            </a:bodyPr>
            <a:lstStyle/>
            <a:p>
              <a:r>
                <a:rPr lang="en-001" dirty="0"/>
                <a:t>Palero</a:t>
              </a:r>
            </a:p>
          </p:txBody>
        </p:sp>
      </p:grpSp>
      <p:grpSp>
        <p:nvGrpSpPr>
          <p:cNvPr id="16" name="Group 15">
            <a:extLst>
              <a:ext uri="{FF2B5EF4-FFF2-40B4-BE49-F238E27FC236}">
                <a16:creationId xmlns:a16="http://schemas.microsoft.com/office/drawing/2014/main" id="{D9D12567-3C12-334E-337A-943D3B9B67CA}"/>
              </a:ext>
            </a:extLst>
          </p:cNvPr>
          <p:cNvGrpSpPr/>
          <p:nvPr/>
        </p:nvGrpSpPr>
        <p:grpSpPr>
          <a:xfrm>
            <a:off x="8188118" y="4069606"/>
            <a:ext cx="3775453" cy="2727593"/>
            <a:chOff x="8039359" y="468998"/>
            <a:chExt cx="3775453" cy="2727593"/>
          </a:xfrm>
        </p:grpSpPr>
        <p:pic>
          <p:nvPicPr>
            <p:cNvPr id="7" name="Picture 6">
              <a:extLst>
                <a:ext uri="{FF2B5EF4-FFF2-40B4-BE49-F238E27FC236}">
                  <a16:creationId xmlns:a16="http://schemas.microsoft.com/office/drawing/2014/main" id="{58F32410-D131-BDDA-8249-2E75E257AFF2}"/>
                </a:ext>
              </a:extLst>
            </p:cNvPr>
            <p:cNvPicPr>
              <a:picLocks noChangeAspect="1"/>
            </p:cNvPicPr>
            <p:nvPr/>
          </p:nvPicPr>
          <p:blipFill>
            <a:blip r:embed="rId7"/>
            <a:stretch>
              <a:fillRect/>
            </a:stretch>
          </p:blipFill>
          <p:spPr>
            <a:xfrm>
              <a:off x="8039359" y="468998"/>
              <a:ext cx="3775453" cy="2727593"/>
            </a:xfrm>
            <a:prstGeom prst="rect">
              <a:avLst/>
            </a:prstGeom>
          </p:spPr>
        </p:pic>
        <p:sp>
          <p:nvSpPr>
            <p:cNvPr id="12" name="TextBox 11">
              <a:extLst>
                <a:ext uri="{FF2B5EF4-FFF2-40B4-BE49-F238E27FC236}">
                  <a16:creationId xmlns:a16="http://schemas.microsoft.com/office/drawing/2014/main" id="{11DB1F36-04CC-80D4-F2D9-6110ACED0F11}"/>
                </a:ext>
              </a:extLst>
            </p:cNvPr>
            <p:cNvSpPr txBox="1"/>
            <p:nvPr/>
          </p:nvSpPr>
          <p:spPr>
            <a:xfrm>
              <a:off x="10035280" y="1168758"/>
              <a:ext cx="680956" cy="369332"/>
            </a:xfrm>
            <a:prstGeom prst="rect">
              <a:avLst/>
            </a:prstGeom>
            <a:noFill/>
          </p:spPr>
          <p:txBody>
            <a:bodyPr wrap="none" rtlCol="0">
              <a:spAutoFit/>
            </a:bodyPr>
            <a:lstStyle/>
            <a:p>
              <a:r>
                <a:rPr lang="en-001" dirty="0"/>
                <a:t>Pena</a:t>
              </a:r>
            </a:p>
          </p:txBody>
        </p:sp>
      </p:grpSp>
      <p:grpSp>
        <p:nvGrpSpPr>
          <p:cNvPr id="14" name="Group 13">
            <a:extLst>
              <a:ext uri="{FF2B5EF4-FFF2-40B4-BE49-F238E27FC236}">
                <a16:creationId xmlns:a16="http://schemas.microsoft.com/office/drawing/2014/main" id="{ADA3FF56-A7A0-6455-EFA7-79A42B1389F6}"/>
              </a:ext>
            </a:extLst>
          </p:cNvPr>
          <p:cNvGrpSpPr/>
          <p:nvPr/>
        </p:nvGrpSpPr>
        <p:grpSpPr>
          <a:xfrm>
            <a:off x="403003" y="4069606"/>
            <a:ext cx="3775453" cy="2727593"/>
            <a:chOff x="377190" y="468998"/>
            <a:chExt cx="3775453" cy="2727593"/>
          </a:xfrm>
        </p:grpSpPr>
        <p:pic>
          <p:nvPicPr>
            <p:cNvPr id="9" name="Picture 8">
              <a:extLst>
                <a:ext uri="{FF2B5EF4-FFF2-40B4-BE49-F238E27FC236}">
                  <a16:creationId xmlns:a16="http://schemas.microsoft.com/office/drawing/2014/main" id="{31DE5137-8339-7C9A-1141-FA4548027FBF}"/>
                </a:ext>
              </a:extLst>
            </p:cNvPr>
            <p:cNvPicPr>
              <a:picLocks noChangeAspect="1"/>
            </p:cNvPicPr>
            <p:nvPr/>
          </p:nvPicPr>
          <p:blipFill>
            <a:blip r:embed="rId8"/>
            <a:stretch>
              <a:fillRect/>
            </a:stretch>
          </p:blipFill>
          <p:spPr>
            <a:xfrm>
              <a:off x="377190" y="468998"/>
              <a:ext cx="3775453" cy="2727593"/>
            </a:xfrm>
            <a:prstGeom prst="rect">
              <a:avLst/>
            </a:prstGeom>
          </p:spPr>
        </p:pic>
        <p:sp>
          <p:nvSpPr>
            <p:cNvPr id="13" name="TextBox 12">
              <a:extLst>
                <a:ext uri="{FF2B5EF4-FFF2-40B4-BE49-F238E27FC236}">
                  <a16:creationId xmlns:a16="http://schemas.microsoft.com/office/drawing/2014/main" id="{8AEF8DC9-30B1-3AF7-AAD4-BEBABDFC28A9}"/>
                </a:ext>
              </a:extLst>
            </p:cNvPr>
            <p:cNvSpPr txBox="1"/>
            <p:nvPr/>
          </p:nvSpPr>
          <p:spPr>
            <a:xfrm>
              <a:off x="2634188" y="1463462"/>
              <a:ext cx="811825" cy="369332"/>
            </a:xfrm>
            <a:prstGeom prst="rect">
              <a:avLst/>
            </a:prstGeom>
            <a:noFill/>
          </p:spPr>
          <p:txBody>
            <a:bodyPr wrap="none" rtlCol="0">
              <a:spAutoFit/>
            </a:bodyPr>
            <a:lstStyle/>
            <a:p>
              <a:r>
                <a:rPr lang="en-001" dirty="0"/>
                <a:t>WuQu</a:t>
              </a:r>
            </a:p>
          </p:txBody>
        </p:sp>
      </p:grpSp>
      <p:sp>
        <p:nvSpPr>
          <p:cNvPr id="20" name="TextBox 19">
            <a:extLst>
              <a:ext uri="{FF2B5EF4-FFF2-40B4-BE49-F238E27FC236}">
                <a16:creationId xmlns:a16="http://schemas.microsoft.com/office/drawing/2014/main" id="{207BFCB2-33AA-460F-2276-7E153B79950B}"/>
              </a:ext>
            </a:extLst>
          </p:cNvPr>
          <p:cNvSpPr txBox="1"/>
          <p:nvPr/>
        </p:nvSpPr>
        <p:spPr>
          <a:xfrm>
            <a:off x="4162458" y="80215"/>
            <a:ext cx="3867084" cy="523220"/>
          </a:xfrm>
          <a:prstGeom prst="rect">
            <a:avLst/>
          </a:prstGeom>
          <a:noFill/>
        </p:spPr>
        <p:txBody>
          <a:bodyPr wrap="none" rtlCol="0">
            <a:spAutoFit/>
          </a:bodyPr>
          <a:lstStyle/>
          <a:p>
            <a:r>
              <a:rPr lang="en-001" sz="2800" dirty="0"/>
              <a:t>Keratin: use peak of 475</a:t>
            </a:r>
          </a:p>
        </p:txBody>
      </p:sp>
      <p:sp>
        <p:nvSpPr>
          <p:cNvPr id="22" name="TextBox 21">
            <a:extLst>
              <a:ext uri="{FF2B5EF4-FFF2-40B4-BE49-F238E27FC236}">
                <a16:creationId xmlns:a16="http://schemas.microsoft.com/office/drawing/2014/main" id="{81CA83BF-7FE6-7914-C0A9-1A4C9880A220}"/>
              </a:ext>
            </a:extLst>
          </p:cNvPr>
          <p:cNvSpPr txBox="1"/>
          <p:nvPr/>
        </p:nvSpPr>
        <p:spPr>
          <a:xfrm>
            <a:off x="823197" y="553805"/>
            <a:ext cx="10840289" cy="1015663"/>
          </a:xfrm>
          <a:prstGeom prst="rect">
            <a:avLst/>
          </a:prstGeom>
          <a:noFill/>
        </p:spPr>
        <p:txBody>
          <a:bodyPr wrap="square">
            <a:spAutoFit/>
          </a:bodyPr>
          <a:lstStyle/>
          <a:p>
            <a:r>
              <a:rPr lang="en-US" sz="1200" b="0" i="0" u="none" strike="noStrike" dirty="0">
                <a:solidFill>
                  <a:srgbClr val="000000"/>
                </a:solidFill>
                <a:effectLst/>
                <a:latin typeface="Roboto" panose="02000000000000000000" pitchFamily="2" charset="0"/>
              </a:rPr>
              <a:t>We should expect that the peak wavelength for fluorescence measured when keratin is in solution to be shorter than the peak wavelength measured when keratin is present in human tissue. This difference arises due to the structural polymerization of keratin in tissue, which alters its molecular environment and fluorescence properties.  Nonetheless, </a:t>
            </a:r>
            <a:r>
              <a:rPr lang="en-001" sz="1200" b="0" i="0" u="none" strike="noStrike" dirty="0">
                <a:solidFill>
                  <a:srgbClr val="000000"/>
                </a:solidFill>
                <a:effectLst/>
                <a:latin typeface="Roboto" panose="02000000000000000000" pitchFamily="2" charset="0"/>
              </a:rPr>
              <a:t>w</a:t>
            </a:r>
            <a:r>
              <a:rPr lang="en-001" sz="1200" dirty="0"/>
              <a:t>ith the exception of Valdez measurements, peak is at 475 nm (The peak in Valdez measurements was influenced by the longpass filter – see green line)</a:t>
            </a:r>
          </a:p>
          <a:p>
            <a:endParaRPr lang="en-001" sz="1200" dirty="0"/>
          </a:p>
        </p:txBody>
      </p:sp>
      <p:cxnSp>
        <p:nvCxnSpPr>
          <p:cNvPr id="25" name="Straight Connector 24">
            <a:extLst>
              <a:ext uri="{FF2B5EF4-FFF2-40B4-BE49-F238E27FC236}">
                <a16:creationId xmlns:a16="http://schemas.microsoft.com/office/drawing/2014/main" id="{15781258-03D0-82A3-8A36-3BA2FA0F9662}"/>
              </a:ext>
            </a:extLst>
          </p:cNvPr>
          <p:cNvCxnSpPr>
            <a:cxnSpLocks/>
          </p:cNvCxnSpPr>
          <p:nvPr/>
        </p:nvCxnSpPr>
        <p:spPr>
          <a:xfrm flipV="1">
            <a:off x="9094304" y="1544583"/>
            <a:ext cx="228600" cy="2202469"/>
          </a:xfrm>
          <a:prstGeom prst="line">
            <a:avLst/>
          </a:prstGeom>
          <a:ln>
            <a:solidFill>
              <a:srgbClr val="00B050"/>
            </a:solidFill>
            <a:prstDash val="solid"/>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0F148BF2-BB9B-838F-778B-55A06FE80C0A}"/>
              </a:ext>
            </a:extLst>
          </p:cNvPr>
          <p:cNvCxnSpPr/>
          <p:nvPr/>
        </p:nvCxnSpPr>
        <p:spPr>
          <a:xfrm flipV="1">
            <a:off x="8709991" y="4272175"/>
            <a:ext cx="238539" cy="2322454"/>
          </a:xfrm>
          <a:prstGeom prst="line">
            <a:avLst/>
          </a:prstGeom>
          <a:ln>
            <a:solidFill>
              <a:srgbClr val="00B050"/>
            </a:solidFill>
            <a:prstDash val="solid"/>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C63734B-2830-EB93-DFA4-3AA83EC77EF3}"/>
              </a:ext>
            </a:extLst>
          </p:cNvPr>
          <p:cNvCxnSpPr/>
          <p:nvPr/>
        </p:nvCxnSpPr>
        <p:spPr>
          <a:xfrm flipV="1">
            <a:off x="1292963" y="4171111"/>
            <a:ext cx="238539" cy="2322454"/>
          </a:xfrm>
          <a:prstGeom prst="line">
            <a:avLst/>
          </a:prstGeom>
          <a:ln>
            <a:solidFill>
              <a:srgbClr val="00B050"/>
            </a:solidFill>
            <a:prstDash val="solid"/>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79888E15-5AA6-592C-69DE-3A2BE0CD2B8C}"/>
              </a:ext>
            </a:extLst>
          </p:cNvPr>
          <p:cNvCxnSpPr/>
          <p:nvPr/>
        </p:nvCxnSpPr>
        <p:spPr>
          <a:xfrm>
            <a:off x="5357191" y="2705809"/>
            <a:ext cx="886150" cy="0"/>
          </a:xfrm>
          <a:prstGeom prst="straightConnector1">
            <a:avLst/>
          </a:prstGeom>
          <a:ln>
            <a:prstDash val="dash"/>
            <a:headEnd type="triangle"/>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4A1A72C-DFB8-DCA7-4CF3-E9A643EBBCB8}"/>
              </a:ext>
            </a:extLst>
          </p:cNvPr>
          <p:cNvCxnSpPr>
            <a:cxnSpLocks/>
          </p:cNvCxnSpPr>
          <p:nvPr/>
        </p:nvCxnSpPr>
        <p:spPr>
          <a:xfrm>
            <a:off x="9208604" y="2798575"/>
            <a:ext cx="975435" cy="0"/>
          </a:xfrm>
          <a:prstGeom prst="straightConnector1">
            <a:avLst/>
          </a:prstGeom>
          <a:ln>
            <a:prstDash val="dash"/>
            <a:headEnd type="triangle"/>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7DDC55E-66BB-26B3-4C57-E8B4F12B0C08}"/>
              </a:ext>
            </a:extLst>
          </p:cNvPr>
          <p:cNvCxnSpPr>
            <a:cxnSpLocks/>
          </p:cNvCxnSpPr>
          <p:nvPr/>
        </p:nvCxnSpPr>
        <p:spPr>
          <a:xfrm>
            <a:off x="5435831" y="5468898"/>
            <a:ext cx="807510" cy="0"/>
          </a:xfrm>
          <a:prstGeom prst="straightConnector1">
            <a:avLst/>
          </a:prstGeom>
          <a:ln>
            <a:prstDash val="dash"/>
            <a:headEnd type="triangle"/>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EE6078DC-AB43-3E12-721F-FA2D74F28E34}"/>
              </a:ext>
            </a:extLst>
          </p:cNvPr>
          <p:cNvCxnSpPr>
            <a:cxnSpLocks/>
          </p:cNvCxnSpPr>
          <p:nvPr/>
        </p:nvCxnSpPr>
        <p:spPr>
          <a:xfrm>
            <a:off x="1412232" y="5481213"/>
            <a:ext cx="1070264" cy="0"/>
          </a:xfrm>
          <a:prstGeom prst="straightConnector1">
            <a:avLst/>
          </a:prstGeom>
          <a:ln>
            <a:prstDash val="dash"/>
            <a:headEnd type="triangle"/>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2E2F210B-C0D7-3E44-0DB3-529C16791F41}"/>
              </a:ext>
            </a:extLst>
          </p:cNvPr>
          <p:cNvCxnSpPr>
            <a:cxnSpLocks/>
          </p:cNvCxnSpPr>
          <p:nvPr/>
        </p:nvCxnSpPr>
        <p:spPr>
          <a:xfrm>
            <a:off x="8810171" y="5514333"/>
            <a:ext cx="398433" cy="0"/>
          </a:xfrm>
          <a:prstGeom prst="straightConnector1">
            <a:avLst/>
          </a:prstGeom>
          <a:ln>
            <a:prstDash val="dash"/>
            <a:headEnd type="triangle"/>
            <a:tailEnd type="triangle"/>
          </a:ln>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21D6B60C-CF31-ABB7-F451-A6359708DBAC}"/>
              </a:ext>
            </a:extLst>
          </p:cNvPr>
          <p:cNvCxnSpPr/>
          <p:nvPr/>
        </p:nvCxnSpPr>
        <p:spPr>
          <a:xfrm>
            <a:off x="1957302" y="4302686"/>
            <a:ext cx="0" cy="2202469"/>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75DED575-00C1-FC16-A2A0-3A250B4F497B}"/>
              </a:ext>
            </a:extLst>
          </p:cNvPr>
          <p:cNvCxnSpPr/>
          <p:nvPr/>
        </p:nvCxnSpPr>
        <p:spPr>
          <a:xfrm>
            <a:off x="5882654" y="4291096"/>
            <a:ext cx="0" cy="2202469"/>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DB95C49E-C527-C5BD-748A-D1FBFCF3AC0C}"/>
              </a:ext>
            </a:extLst>
          </p:cNvPr>
          <p:cNvCxnSpPr/>
          <p:nvPr/>
        </p:nvCxnSpPr>
        <p:spPr>
          <a:xfrm>
            <a:off x="5839586" y="1487964"/>
            <a:ext cx="0" cy="2202469"/>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C71E2B27-D920-C8AE-88FC-EFD9D9ABC752}"/>
              </a:ext>
            </a:extLst>
          </p:cNvPr>
          <p:cNvCxnSpPr/>
          <p:nvPr/>
        </p:nvCxnSpPr>
        <p:spPr>
          <a:xfrm>
            <a:off x="9733721" y="1696983"/>
            <a:ext cx="0" cy="2202469"/>
          </a:xfrm>
          <a:prstGeom prst="line">
            <a:avLst/>
          </a:prstGeom>
          <a:ln>
            <a:prstDash val="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0531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081771-A55F-8483-7205-CB5280BEBE78}"/>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6" name="TextBox 5">
            <a:extLst>
              <a:ext uri="{FF2B5EF4-FFF2-40B4-BE49-F238E27FC236}">
                <a16:creationId xmlns:a16="http://schemas.microsoft.com/office/drawing/2014/main" id="{4EB947DE-7F7A-A1B4-9168-2DED34C48A04}"/>
              </a:ext>
            </a:extLst>
          </p:cNvPr>
          <p:cNvSpPr txBox="1"/>
          <p:nvPr/>
        </p:nvSpPr>
        <p:spPr>
          <a:xfrm>
            <a:off x="3886200" y="436731"/>
            <a:ext cx="2234651" cy="369332"/>
          </a:xfrm>
          <a:prstGeom prst="rect">
            <a:avLst/>
          </a:prstGeom>
          <a:noFill/>
        </p:spPr>
        <p:txBody>
          <a:bodyPr wrap="none" rtlCol="0">
            <a:spAutoFit/>
          </a:bodyPr>
          <a:lstStyle/>
          <a:p>
            <a:r>
              <a:rPr lang="en-US" dirty="0"/>
              <a:t>Use Keratin Wu &amp; Qu</a:t>
            </a:r>
          </a:p>
        </p:txBody>
      </p:sp>
      <p:sp>
        <p:nvSpPr>
          <p:cNvPr id="9" name="TextBox 8">
            <a:extLst>
              <a:ext uri="{FF2B5EF4-FFF2-40B4-BE49-F238E27FC236}">
                <a16:creationId xmlns:a16="http://schemas.microsoft.com/office/drawing/2014/main" id="{B1E1EA57-63F8-1EB9-DE50-83976DFB776E}"/>
              </a:ext>
            </a:extLst>
          </p:cNvPr>
          <p:cNvSpPr txBox="1"/>
          <p:nvPr/>
        </p:nvSpPr>
        <p:spPr>
          <a:xfrm>
            <a:off x="240030" y="67399"/>
            <a:ext cx="1648913" cy="369332"/>
          </a:xfrm>
          <a:prstGeom prst="rect">
            <a:avLst/>
          </a:prstGeom>
          <a:noFill/>
        </p:spPr>
        <p:txBody>
          <a:bodyPr wrap="none" rtlCol="0">
            <a:spAutoFit/>
          </a:bodyPr>
          <a:lstStyle/>
          <a:p>
            <a:r>
              <a:rPr lang="en-US" dirty="0"/>
              <a:t>Comparing fits</a:t>
            </a:r>
          </a:p>
        </p:txBody>
      </p:sp>
      <p:sp>
        <p:nvSpPr>
          <p:cNvPr id="4" name="TextBox 3">
            <a:extLst>
              <a:ext uri="{FF2B5EF4-FFF2-40B4-BE49-F238E27FC236}">
                <a16:creationId xmlns:a16="http://schemas.microsoft.com/office/drawing/2014/main" id="{9A8E15D6-961B-E9EE-FDA3-F5AAC22228A7}"/>
              </a:ext>
            </a:extLst>
          </p:cNvPr>
          <p:cNvSpPr txBox="1"/>
          <p:nvPr/>
        </p:nvSpPr>
        <p:spPr>
          <a:xfrm>
            <a:off x="6331226" y="252065"/>
            <a:ext cx="5426765" cy="738664"/>
          </a:xfrm>
          <a:prstGeom prst="rect">
            <a:avLst/>
          </a:prstGeom>
          <a:noFill/>
        </p:spPr>
        <p:txBody>
          <a:bodyPr wrap="square" rtlCol="0">
            <a:spAutoFit/>
          </a:bodyPr>
          <a:lstStyle/>
          <a:p>
            <a:r>
              <a:rPr lang="en-001" sz="1400" dirty="0"/>
              <a:t>With the exception of Valdez measurements, peak is at 475 nm</a:t>
            </a:r>
          </a:p>
          <a:p>
            <a:r>
              <a:rPr lang="en-001" sz="1400" dirty="0"/>
              <a:t>The peak in Valdez measurements was influenced by the longpass filter</a:t>
            </a:r>
          </a:p>
        </p:txBody>
      </p:sp>
      <p:sp>
        <p:nvSpPr>
          <p:cNvPr id="8" name="TextBox 7">
            <a:extLst>
              <a:ext uri="{FF2B5EF4-FFF2-40B4-BE49-F238E27FC236}">
                <a16:creationId xmlns:a16="http://schemas.microsoft.com/office/drawing/2014/main" id="{E321E37A-BFCF-0DD0-4875-5BF4ADE585A9}"/>
              </a:ext>
            </a:extLst>
          </p:cNvPr>
          <p:cNvSpPr txBox="1"/>
          <p:nvPr/>
        </p:nvSpPr>
        <p:spPr>
          <a:xfrm>
            <a:off x="1900444" y="6142037"/>
            <a:ext cx="8391111" cy="307777"/>
          </a:xfrm>
          <a:prstGeom prst="rect">
            <a:avLst/>
          </a:prstGeom>
          <a:noFill/>
        </p:spPr>
        <p:txBody>
          <a:bodyPr wrap="square">
            <a:spAutoFit/>
          </a:bodyPr>
          <a:lstStyle/>
          <a:p>
            <a:r>
              <a:rPr lang="en-US" sz="1400" b="0" i="0" dirty="0">
                <a:effectLst/>
                <a:latin typeface="fkGroteskNeue"/>
              </a:rPr>
              <a:t>Under physiological conditions, keratin fluorescence can also peak around 445–460 nm</a:t>
            </a:r>
            <a:endParaRPr lang="en-001" sz="1400" dirty="0"/>
          </a:p>
        </p:txBody>
      </p:sp>
      <p:cxnSp>
        <p:nvCxnSpPr>
          <p:cNvPr id="11" name="Straight Connector 10">
            <a:extLst>
              <a:ext uri="{FF2B5EF4-FFF2-40B4-BE49-F238E27FC236}">
                <a16:creationId xmlns:a16="http://schemas.microsoft.com/office/drawing/2014/main" id="{0B828555-DADA-6DCB-87B2-70267495C197}"/>
              </a:ext>
            </a:extLst>
          </p:cNvPr>
          <p:cNvCxnSpPr/>
          <p:nvPr/>
        </p:nvCxnSpPr>
        <p:spPr>
          <a:xfrm flipV="1">
            <a:off x="5357191" y="990729"/>
            <a:ext cx="0" cy="462488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D5B7B1C-540F-2A40-02D7-18AD78989679}"/>
              </a:ext>
            </a:extLst>
          </p:cNvPr>
          <p:cNvCxnSpPr/>
          <p:nvPr/>
        </p:nvCxnSpPr>
        <p:spPr>
          <a:xfrm>
            <a:off x="4383157" y="3508513"/>
            <a:ext cx="1858617" cy="0"/>
          </a:xfrm>
          <a:prstGeom prst="straightConnector1">
            <a:avLst/>
          </a:prstGeom>
          <a:ln>
            <a:prstDash val="dash"/>
            <a:headEnd type="triangle"/>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0167520A-918A-C649-A728-6BC89C949CC3}"/>
              </a:ext>
            </a:extLst>
          </p:cNvPr>
          <p:cNvSpPr txBox="1"/>
          <p:nvPr/>
        </p:nvSpPr>
        <p:spPr>
          <a:xfrm>
            <a:off x="9361638" y="1206172"/>
            <a:ext cx="2215158" cy="307777"/>
          </a:xfrm>
          <a:prstGeom prst="rect">
            <a:avLst/>
          </a:prstGeom>
          <a:noFill/>
        </p:spPr>
        <p:txBody>
          <a:bodyPr wrap="none" rtlCol="0">
            <a:spAutoFit/>
          </a:bodyPr>
          <a:lstStyle/>
          <a:p>
            <a:r>
              <a:rPr lang="en-001" sz="1400" dirty="0"/>
              <a:t>Palero is a good candidate</a:t>
            </a:r>
          </a:p>
        </p:txBody>
      </p:sp>
    </p:spTree>
    <p:extLst>
      <p:ext uri="{BB962C8B-B14F-4D97-AF65-F5344CB8AC3E}">
        <p14:creationId xmlns:p14="http://schemas.microsoft.com/office/powerpoint/2010/main" val="53263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36578-6CC7-C084-C2EE-5D9522A74037}"/>
              </a:ext>
            </a:extLst>
          </p:cNvPr>
          <p:cNvPicPr>
            <a:picLocks noChangeAspect="1"/>
          </p:cNvPicPr>
          <p:nvPr/>
        </p:nvPicPr>
        <p:blipFill>
          <a:blip r:embed="rId2"/>
          <a:stretch>
            <a:fillRect/>
          </a:stretch>
        </p:blipFill>
        <p:spPr>
          <a:xfrm>
            <a:off x="185513" y="2077277"/>
            <a:ext cx="5881030" cy="4248777"/>
          </a:xfrm>
          <a:prstGeom prst="rect">
            <a:avLst/>
          </a:prstGeom>
        </p:spPr>
      </p:pic>
      <p:sp>
        <p:nvSpPr>
          <p:cNvPr id="13" name="TextBox 12">
            <a:extLst>
              <a:ext uri="{FF2B5EF4-FFF2-40B4-BE49-F238E27FC236}">
                <a16:creationId xmlns:a16="http://schemas.microsoft.com/office/drawing/2014/main" id="{4B2842A8-1924-340A-C2A1-931669876F5E}"/>
              </a:ext>
            </a:extLst>
          </p:cNvPr>
          <p:cNvSpPr txBox="1"/>
          <p:nvPr/>
        </p:nvSpPr>
        <p:spPr>
          <a:xfrm>
            <a:off x="864704" y="1182164"/>
            <a:ext cx="4522648" cy="646331"/>
          </a:xfrm>
          <a:prstGeom prst="rect">
            <a:avLst/>
          </a:prstGeom>
          <a:noFill/>
        </p:spPr>
        <p:txBody>
          <a:bodyPr wrap="none" rtlCol="0">
            <a:spAutoFit/>
          </a:bodyPr>
          <a:lstStyle/>
          <a:p>
            <a:r>
              <a:rPr lang="en-001" dirty="0"/>
              <a:t>All 405 nm light intensities</a:t>
            </a:r>
          </a:p>
          <a:p>
            <a:r>
              <a:rPr lang="en-001" dirty="0"/>
              <a:t>Normalized by dividing amplitude at 500 nm</a:t>
            </a:r>
          </a:p>
        </p:txBody>
      </p:sp>
      <p:pic>
        <p:nvPicPr>
          <p:cNvPr id="16" name="Picture 15">
            <a:extLst>
              <a:ext uri="{FF2B5EF4-FFF2-40B4-BE49-F238E27FC236}">
                <a16:creationId xmlns:a16="http://schemas.microsoft.com/office/drawing/2014/main" id="{B870EA48-5903-FD64-E9C7-91A7A81D4A3C}"/>
              </a:ext>
            </a:extLst>
          </p:cNvPr>
          <p:cNvPicPr>
            <a:picLocks noChangeAspect="1"/>
          </p:cNvPicPr>
          <p:nvPr/>
        </p:nvPicPr>
        <p:blipFill>
          <a:blip r:embed="rId3"/>
          <a:stretch>
            <a:fillRect/>
          </a:stretch>
        </p:blipFill>
        <p:spPr>
          <a:xfrm>
            <a:off x="5867400" y="2077277"/>
            <a:ext cx="5881030" cy="4248777"/>
          </a:xfrm>
          <a:prstGeom prst="rect">
            <a:avLst/>
          </a:prstGeom>
        </p:spPr>
      </p:pic>
      <p:sp>
        <p:nvSpPr>
          <p:cNvPr id="17" name="TextBox 16">
            <a:extLst>
              <a:ext uri="{FF2B5EF4-FFF2-40B4-BE49-F238E27FC236}">
                <a16:creationId xmlns:a16="http://schemas.microsoft.com/office/drawing/2014/main" id="{9A902B1C-418F-A249-366C-3E75BF695474}"/>
              </a:ext>
            </a:extLst>
          </p:cNvPr>
          <p:cNvSpPr txBox="1"/>
          <p:nvPr/>
        </p:nvSpPr>
        <p:spPr>
          <a:xfrm>
            <a:off x="6546591" y="1182164"/>
            <a:ext cx="4522648" cy="646331"/>
          </a:xfrm>
          <a:prstGeom prst="rect">
            <a:avLst/>
          </a:prstGeom>
          <a:noFill/>
        </p:spPr>
        <p:txBody>
          <a:bodyPr wrap="none" rtlCol="0">
            <a:spAutoFit/>
          </a:bodyPr>
          <a:lstStyle/>
          <a:p>
            <a:r>
              <a:rPr lang="en-001" dirty="0"/>
              <a:t>All 405 and 415 nm light intensities</a:t>
            </a:r>
          </a:p>
          <a:p>
            <a:r>
              <a:rPr lang="en-001" dirty="0"/>
              <a:t>Normalized by dividing amplitude at 500 nm</a:t>
            </a:r>
          </a:p>
        </p:txBody>
      </p:sp>
      <p:sp>
        <p:nvSpPr>
          <p:cNvPr id="24" name="Freeform 23">
            <a:extLst>
              <a:ext uri="{FF2B5EF4-FFF2-40B4-BE49-F238E27FC236}">
                <a16:creationId xmlns:a16="http://schemas.microsoft.com/office/drawing/2014/main" id="{FE5B8120-F42F-55E2-5AE8-4717CC05D152}"/>
              </a:ext>
            </a:extLst>
          </p:cNvPr>
          <p:cNvSpPr/>
          <p:nvPr/>
        </p:nvSpPr>
        <p:spPr>
          <a:xfrm>
            <a:off x="954157" y="3548270"/>
            <a:ext cx="4512365" cy="1888434"/>
          </a:xfrm>
          <a:custGeom>
            <a:avLst/>
            <a:gdLst>
              <a:gd name="connsiteX0" fmla="*/ 0 w 4512365"/>
              <a:gd name="connsiteY0" fmla="*/ 0 h 1888434"/>
              <a:gd name="connsiteX1" fmla="*/ 188843 w 4512365"/>
              <a:gd name="connsiteY1" fmla="*/ 79513 h 1888434"/>
              <a:gd name="connsiteX2" fmla="*/ 417443 w 4512365"/>
              <a:gd name="connsiteY2" fmla="*/ 318052 h 1888434"/>
              <a:gd name="connsiteX3" fmla="*/ 725556 w 4512365"/>
              <a:gd name="connsiteY3" fmla="*/ 765313 h 1888434"/>
              <a:gd name="connsiteX4" fmla="*/ 964095 w 4512365"/>
              <a:gd name="connsiteY4" fmla="*/ 1043608 h 1888434"/>
              <a:gd name="connsiteX5" fmla="*/ 1202634 w 4512365"/>
              <a:gd name="connsiteY5" fmla="*/ 1152939 h 1888434"/>
              <a:gd name="connsiteX6" fmla="*/ 1302026 w 4512365"/>
              <a:gd name="connsiteY6" fmla="*/ 1182756 h 1888434"/>
              <a:gd name="connsiteX7" fmla="*/ 1451113 w 4512365"/>
              <a:gd name="connsiteY7" fmla="*/ 1321904 h 1888434"/>
              <a:gd name="connsiteX8" fmla="*/ 1630017 w 4512365"/>
              <a:gd name="connsiteY8" fmla="*/ 1470991 h 1888434"/>
              <a:gd name="connsiteX9" fmla="*/ 1888434 w 4512365"/>
              <a:gd name="connsiteY9" fmla="*/ 1560443 h 1888434"/>
              <a:gd name="connsiteX10" fmla="*/ 2226365 w 4512365"/>
              <a:gd name="connsiteY10" fmla="*/ 1321904 h 1888434"/>
              <a:gd name="connsiteX11" fmla="*/ 2474843 w 4512365"/>
              <a:gd name="connsiteY11" fmla="*/ 1232452 h 1888434"/>
              <a:gd name="connsiteX12" fmla="*/ 2882347 w 4512365"/>
              <a:gd name="connsiteY12" fmla="*/ 1302026 h 1888434"/>
              <a:gd name="connsiteX13" fmla="*/ 3458817 w 4512365"/>
              <a:gd name="connsiteY13" fmla="*/ 1560443 h 1888434"/>
              <a:gd name="connsiteX14" fmla="*/ 4055165 w 4512365"/>
              <a:gd name="connsiteY14" fmla="*/ 1779104 h 1888434"/>
              <a:gd name="connsiteX15" fmla="*/ 4512365 w 4512365"/>
              <a:gd name="connsiteY15" fmla="*/ 1888434 h 1888434"/>
              <a:gd name="connsiteX16" fmla="*/ 4512365 w 4512365"/>
              <a:gd name="connsiteY16" fmla="*/ 1888434 h 188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12365" h="1888434">
                <a:moveTo>
                  <a:pt x="0" y="0"/>
                </a:moveTo>
                <a:cubicBezTo>
                  <a:pt x="59634" y="13252"/>
                  <a:pt x="119269" y="26504"/>
                  <a:pt x="188843" y="79513"/>
                </a:cubicBezTo>
                <a:cubicBezTo>
                  <a:pt x="258417" y="132522"/>
                  <a:pt x="327991" y="203752"/>
                  <a:pt x="417443" y="318052"/>
                </a:cubicBezTo>
                <a:cubicBezTo>
                  <a:pt x="506895" y="432352"/>
                  <a:pt x="634447" y="644387"/>
                  <a:pt x="725556" y="765313"/>
                </a:cubicBezTo>
                <a:cubicBezTo>
                  <a:pt x="816665" y="886239"/>
                  <a:pt x="884582" y="979004"/>
                  <a:pt x="964095" y="1043608"/>
                </a:cubicBezTo>
                <a:cubicBezTo>
                  <a:pt x="1043608" y="1108212"/>
                  <a:pt x="1146312" y="1129748"/>
                  <a:pt x="1202634" y="1152939"/>
                </a:cubicBezTo>
                <a:cubicBezTo>
                  <a:pt x="1258956" y="1176130"/>
                  <a:pt x="1260613" y="1154595"/>
                  <a:pt x="1302026" y="1182756"/>
                </a:cubicBezTo>
                <a:cubicBezTo>
                  <a:pt x="1343439" y="1210917"/>
                  <a:pt x="1396448" y="1273865"/>
                  <a:pt x="1451113" y="1321904"/>
                </a:cubicBezTo>
                <a:cubicBezTo>
                  <a:pt x="1505778" y="1369943"/>
                  <a:pt x="1557130" y="1431235"/>
                  <a:pt x="1630017" y="1470991"/>
                </a:cubicBezTo>
                <a:cubicBezTo>
                  <a:pt x="1702904" y="1510747"/>
                  <a:pt x="1789043" y="1585291"/>
                  <a:pt x="1888434" y="1560443"/>
                </a:cubicBezTo>
                <a:cubicBezTo>
                  <a:pt x="1987825" y="1535595"/>
                  <a:pt x="2128630" y="1376569"/>
                  <a:pt x="2226365" y="1321904"/>
                </a:cubicBezTo>
                <a:cubicBezTo>
                  <a:pt x="2324100" y="1267239"/>
                  <a:pt x="2365513" y="1235765"/>
                  <a:pt x="2474843" y="1232452"/>
                </a:cubicBezTo>
                <a:cubicBezTo>
                  <a:pt x="2584173" y="1229139"/>
                  <a:pt x="2718351" y="1247361"/>
                  <a:pt x="2882347" y="1302026"/>
                </a:cubicBezTo>
                <a:cubicBezTo>
                  <a:pt x="3046343" y="1356691"/>
                  <a:pt x="3263347" y="1480930"/>
                  <a:pt x="3458817" y="1560443"/>
                </a:cubicBezTo>
                <a:cubicBezTo>
                  <a:pt x="3654287" y="1639956"/>
                  <a:pt x="3879574" y="1724439"/>
                  <a:pt x="4055165" y="1779104"/>
                </a:cubicBezTo>
                <a:cubicBezTo>
                  <a:pt x="4230756" y="1833769"/>
                  <a:pt x="4512365" y="1888434"/>
                  <a:pt x="4512365" y="1888434"/>
                </a:cubicBezTo>
                <a:lnTo>
                  <a:pt x="4512365" y="1888434"/>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26" name="Freeform 25">
            <a:extLst>
              <a:ext uri="{FF2B5EF4-FFF2-40B4-BE49-F238E27FC236}">
                <a16:creationId xmlns:a16="http://schemas.microsoft.com/office/drawing/2014/main" id="{8000F5BA-A348-0975-5C36-F9F09690D149}"/>
              </a:ext>
            </a:extLst>
          </p:cNvPr>
          <p:cNvSpPr/>
          <p:nvPr/>
        </p:nvSpPr>
        <p:spPr>
          <a:xfrm>
            <a:off x="1023731" y="3299488"/>
            <a:ext cx="4512365" cy="1888434"/>
          </a:xfrm>
          <a:custGeom>
            <a:avLst/>
            <a:gdLst>
              <a:gd name="connsiteX0" fmla="*/ 0 w 4512365"/>
              <a:gd name="connsiteY0" fmla="*/ 0 h 1888434"/>
              <a:gd name="connsiteX1" fmla="*/ 188843 w 4512365"/>
              <a:gd name="connsiteY1" fmla="*/ 79513 h 1888434"/>
              <a:gd name="connsiteX2" fmla="*/ 417443 w 4512365"/>
              <a:gd name="connsiteY2" fmla="*/ 318052 h 1888434"/>
              <a:gd name="connsiteX3" fmla="*/ 725556 w 4512365"/>
              <a:gd name="connsiteY3" fmla="*/ 765313 h 1888434"/>
              <a:gd name="connsiteX4" fmla="*/ 964095 w 4512365"/>
              <a:gd name="connsiteY4" fmla="*/ 1043608 h 1888434"/>
              <a:gd name="connsiteX5" fmla="*/ 1202634 w 4512365"/>
              <a:gd name="connsiteY5" fmla="*/ 1152939 h 1888434"/>
              <a:gd name="connsiteX6" fmla="*/ 1302026 w 4512365"/>
              <a:gd name="connsiteY6" fmla="*/ 1182756 h 1888434"/>
              <a:gd name="connsiteX7" fmla="*/ 1451113 w 4512365"/>
              <a:gd name="connsiteY7" fmla="*/ 1321904 h 1888434"/>
              <a:gd name="connsiteX8" fmla="*/ 1630017 w 4512365"/>
              <a:gd name="connsiteY8" fmla="*/ 1470991 h 1888434"/>
              <a:gd name="connsiteX9" fmla="*/ 1888434 w 4512365"/>
              <a:gd name="connsiteY9" fmla="*/ 1560443 h 1888434"/>
              <a:gd name="connsiteX10" fmla="*/ 2226365 w 4512365"/>
              <a:gd name="connsiteY10" fmla="*/ 1321904 h 1888434"/>
              <a:gd name="connsiteX11" fmla="*/ 2474843 w 4512365"/>
              <a:gd name="connsiteY11" fmla="*/ 1232452 h 1888434"/>
              <a:gd name="connsiteX12" fmla="*/ 2882347 w 4512365"/>
              <a:gd name="connsiteY12" fmla="*/ 1302026 h 1888434"/>
              <a:gd name="connsiteX13" fmla="*/ 3458817 w 4512365"/>
              <a:gd name="connsiteY13" fmla="*/ 1560443 h 1888434"/>
              <a:gd name="connsiteX14" fmla="*/ 4055165 w 4512365"/>
              <a:gd name="connsiteY14" fmla="*/ 1779104 h 1888434"/>
              <a:gd name="connsiteX15" fmla="*/ 4512365 w 4512365"/>
              <a:gd name="connsiteY15" fmla="*/ 1888434 h 1888434"/>
              <a:gd name="connsiteX16" fmla="*/ 4512365 w 4512365"/>
              <a:gd name="connsiteY16" fmla="*/ 1888434 h 188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12365" h="1888434">
                <a:moveTo>
                  <a:pt x="0" y="0"/>
                </a:moveTo>
                <a:cubicBezTo>
                  <a:pt x="59634" y="13252"/>
                  <a:pt x="119269" y="26504"/>
                  <a:pt x="188843" y="79513"/>
                </a:cubicBezTo>
                <a:cubicBezTo>
                  <a:pt x="258417" y="132522"/>
                  <a:pt x="327991" y="203752"/>
                  <a:pt x="417443" y="318052"/>
                </a:cubicBezTo>
                <a:cubicBezTo>
                  <a:pt x="506895" y="432352"/>
                  <a:pt x="634447" y="644387"/>
                  <a:pt x="725556" y="765313"/>
                </a:cubicBezTo>
                <a:cubicBezTo>
                  <a:pt x="816665" y="886239"/>
                  <a:pt x="884582" y="979004"/>
                  <a:pt x="964095" y="1043608"/>
                </a:cubicBezTo>
                <a:cubicBezTo>
                  <a:pt x="1043608" y="1108212"/>
                  <a:pt x="1146312" y="1129748"/>
                  <a:pt x="1202634" y="1152939"/>
                </a:cubicBezTo>
                <a:cubicBezTo>
                  <a:pt x="1258956" y="1176130"/>
                  <a:pt x="1260613" y="1154595"/>
                  <a:pt x="1302026" y="1182756"/>
                </a:cubicBezTo>
                <a:cubicBezTo>
                  <a:pt x="1343439" y="1210917"/>
                  <a:pt x="1396448" y="1273865"/>
                  <a:pt x="1451113" y="1321904"/>
                </a:cubicBezTo>
                <a:cubicBezTo>
                  <a:pt x="1505778" y="1369943"/>
                  <a:pt x="1557130" y="1431235"/>
                  <a:pt x="1630017" y="1470991"/>
                </a:cubicBezTo>
                <a:cubicBezTo>
                  <a:pt x="1702904" y="1510747"/>
                  <a:pt x="1789043" y="1585291"/>
                  <a:pt x="1888434" y="1560443"/>
                </a:cubicBezTo>
                <a:cubicBezTo>
                  <a:pt x="1987825" y="1535595"/>
                  <a:pt x="2128630" y="1376569"/>
                  <a:pt x="2226365" y="1321904"/>
                </a:cubicBezTo>
                <a:cubicBezTo>
                  <a:pt x="2324100" y="1267239"/>
                  <a:pt x="2365513" y="1235765"/>
                  <a:pt x="2474843" y="1232452"/>
                </a:cubicBezTo>
                <a:cubicBezTo>
                  <a:pt x="2584173" y="1229139"/>
                  <a:pt x="2718351" y="1247361"/>
                  <a:pt x="2882347" y="1302026"/>
                </a:cubicBezTo>
                <a:cubicBezTo>
                  <a:pt x="3046343" y="1356691"/>
                  <a:pt x="3263347" y="1480930"/>
                  <a:pt x="3458817" y="1560443"/>
                </a:cubicBezTo>
                <a:cubicBezTo>
                  <a:pt x="3654287" y="1639956"/>
                  <a:pt x="3879574" y="1724439"/>
                  <a:pt x="4055165" y="1779104"/>
                </a:cubicBezTo>
                <a:cubicBezTo>
                  <a:pt x="4230756" y="1833769"/>
                  <a:pt x="4512365" y="1888434"/>
                  <a:pt x="4512365" y="1888434"/>
                </a:cubicBezTo>
                <a:lnTo>
                  <a:pt x="4512365" y="1888434"/>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29" name="Freeform 28">
            <a:extLst>
              <a:ext uri="{FF2B5EF4-FFF2-40B4-BE49-F238E27FC236}">
                <a16:creationId xmlns:a16="http://schemas.microsoft.com/office/drawing/2014/main" id="{37F8204E-CB7B-93D4-6408-8760FD7E67EA}"/>
              </a:ext>
            </a:extLst>
          </p:cNvPr>
          <p:cNvSpPr/>
          <p:nvPr/>
        </p:nvSpPr>
        <p:spPr>
          <a:xfrm>
            <a:off x="6669157" y="4856172"/>
            <a:ext cx="4273826" cy="759437"/>
          </a:xfrm>
          <a:custGeom>
            <a:avLst/>
            <a:gdLst>
              <a:gd name="connsiteX0" fmla="*/ 0 w 4273826"/>
              <a:gd name="connsiteY0" fmla="*/ 4063 h 759437"/>
              <a:gd name="connsiteX1" fmla="*/ 278295 w 4273826"/>
              <a:gd name="connsiteY1" fmla="*/ 33880 h 759437"/>
              <a:gd name="connsiteX2" fmla="*/ 596347 w 4273826"/>
              <a:gd name="connsiteY2" fmla="*/ 252541 h 759437"/>
              <a:gd name="connsiteX3" fmla="*/ 884582 w 4273826"/>
              <a:gd name="connsiteY3" fmla="*/ 391689 h 759437"/>
              <a:gd name="connsiteX4" fmla="*/ 1133060 w 4273826"/>
              <a:gd name="connsiteY4" fmla="*/ 451324 h 759437"/>
              <a:gd name="connsiteX5" fmla="*/ 1311965 w 4273826"/>
              <a:gd name="connsiteY5" fmla="*/ 461263 h 759437"/>
              <a:gd name="connsiteX6" fmla="*/ 1540565 w 4273826"/>
              <a:gd name="connsiteY6" fmla="*/ 550715 h 759437"/>
              <a:gd name="connsiteX7" fmla="*/ 1739347 w 4273826"/>
              <a:gd name="connsiteY7" fmla="*/ 620289 h 759437"/>
              <a:gd name="connsiteX8" fmla="*/ 1967947 w 4273826"/>
              <a:gd name="connsiteY8" fmla="*/ 600411 h 759437"/>
              <a:gd name="connsiteX9" fmla="*/ 2286000 w 4273826"/>
              <a:gd name="connsiteY9" fmla="*/ 491080 h 759437"/>
              <a:gd name="connsiteX10" fmla="*/ 2554356 w 4273826"/>
              <a:gd name="connsiteY10" fmla="*/ 481141 h 759437"/>
              <a:gd name="connsiteX11" fmla="*/ 2882347 w 4273826"/>
              <a:gd name="connsiteY11" fmla="*/ 530837 h 759437"/>
              <a:gd name="connsiteX12" fmla="*/ 3309730 w 4273826"/>
              <a:gd name="connsiteY12" fmla="*/ 610350 h 759437"/>
              <a:gd name="connsiteX13" fmla="*/ 3826565 w 4273826"/>
              <a:gd name="connsiteY13" fmla="*/ 709741 h 759437"/>
              <a:gd name="connsiteX14" fmla="*/ 4273826 w 4273826"/>
              <a:gd name="connsiteY14" fmla="*/ 759437 h 7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73826" h="759437">
                <a:moveTo>
                  <a:pt x="0" y="4063"/>
                </a:moveTo>
                <a:cubicBezTo>
                  <a:pt x="89452" y="-1735"/>
                  <a:pt x="178904" y="-7533"/>
                  <a:pt x="278295" y="33880"/>
                </a:cubicBezTo>
                <a:cubicBezTo>
                  <a:pt x="377686" y="75293"/>
                  <a:pt x="495299" y="192906"/>
                  <a:pt x="596347" y="252541"/>
                </a:cubicBezTo>
                <a:cubicBezTo>
                  <a:pt x="697395" y="312176"/>
                  <a:pt x="795130" y="358559"/>
                  <a:pt x="884582" y="391689"/>
                </a:cubicBezTo>
                <a:cubicBezTo>
                  <a:pt x="974034" y="424820"/>
                  <a:pt x="1061830" y="439728"/>
                  <a:pt x="1133060" y="451324"/>
                </a:cubicBezTo>
                <a:cubicBezTo>
                  <a:pt x="1204290" y="462920"/>
                  <a:pt x="1244048" y="444698"/>
                  <a:pt x="1311965" y="461263"/>
                </a:cubicBezTo>
                <a:cubicBezTo>
                  <a:pt x="1379882" y="477828"/>
                  <a:pt x="1469335" y="524211"/>
                  <a:pt x="1540565" y="550715"/>
                </a:cubicBezTo>
                <a:cubicBezTo>
                  <a:pt x="1611795" y="577219"/>
                  <a:pt x="1668117" y="612006"/>
                  <a:pt x="1739347" y="620289"/>
                </a:cubicBezTo>
                <a:cubicBezTo>
                  <a:pt x="1810577" y="628572"/>
                  <a:pt x="1876838" y="621946"/>
                  <a:pt x="1967947" y="600411"/>
                </a:cubicBezTo>
                <a:cubicBezTo>
                  <a:pt x="2059056" y="578876"/>
                  <a:pt x="2188265" y="510958"/>
                  <a:pt x="2286000" y="491080"/>
                </a:cubicBezTo>
                <a:cubicBezTo>
                  <a:pt x="2383735" y="471202"/>
                  <a:pt x="2454965" y="474515"/>
                  <a:pt x="2554356" y="481141"/>
                </a:cubicBezTo>
                <a:cubicBezTo>
                  <a:pt x="2653747" y="487767"/>
                  <a:pt x="2756451" y="509302"/>
                  <a:pt x="2882347" y="530837"/>
                </a:cubicBezTo>
                <a:cubicBezTo>
                  <a:pt x="3008243" y="552372"/>
                  <a:pt x="3309730" y="610350"/>
                  <a:pt x="3309730" y="610350"/>
                </a:cubicBezTo>
                <a:cubicBezTo>
                  <a:pt x="3467100" y="640167"/>
                  <a:pt x="3665882" y="684893"/>
                  <a:pt x="3826565" y="709741"/>
                </a:cubicBezTo>
                <a:cubicBezTo>
                  <a:pt x="3987248" y="734589"/>
                  <a:pt x="4130537" y="747013"/>
                  <a:pt x="4273826" y="759437"/>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0" name="Freeform 29">
            <a:extLst>
              <a:ext uri="{FF2B5EF4-FFF2-40B4-BE49-F238E27FC236}">
                <a16:creationId xmlns:a16="http://schemas.microsoft.com/office/drawing/2014/main" id="{C5C1CAD6-7D72-0022-4F56-E55D120B9F28}"/>
              </a:ext>
            </a:extLst>
          </p:cNvPr>
          <p:cNvSpPr/>
          <p:nvPr/>
        </p:nvSpPr>
        <p:spPr>
          <a:xfrm>
            <a:off x="6669157" y="4677267"/>
            <a:ext cx="4273826" cy="759437"/>
          </a:xfrm>
          <a:custGeom>
            <a:avLst/>
            <a:gdLst>
              <a:gd name="connsiteX0" fmla="*/ 0 w 4273826"/>
              <a:gd name="connsiteY0" fmla="*/ 4063 h 759437"/>
              <a:gd name="connsiteX1" fmla="*/ 278295 w 4273826"/>
              <a:gd name="connsiteY1" fmla="*/ 33880 h 759437"/>
              <a:gd name="connsiteX2" fmla="*/ 596347 w 4273826"/>
              <a:gd name="connsiteY2" fmla="*/ 252541 h 759437"/>
              <a:gd name="connsiteX3" fmla="*/ 884582 w 4273826"/>
              <a:gd name="connsiteY3" fmla="*/ 391689 h 759437"/>
              <a:gd name="connsiteX4" fmla="*/ 1133060 w 4273826"/>
              <a:gd name="connsiteY4" fmla="*/ 451324 h 759437"/>
              <a:gd name="connsiteX5" fmla="*/ 1311965 w 4273826"/>
              <a:gd name="connsiteY5" fmla="*/ 461263 h 759437"/>
              <a:gd name="connsiteX6" fmla="*/ 1540565 w 4273826"/>
              <a:gd name="connsiteY6" fmla="*/ 550715 h 759437"/>
              <a:gd name="connsiteX7" fmla="*/ 1739347 w 4273826"/>
              <a:gd name="connsiteY7" fmla="*/ 620289 h 759437"/>
              <a:gd name="connsiteX8" fmla="*/ 1967947 w 4273826"/>
              <a:gd name="connsiteY8" fmla="*/ 600411 h 759437"/>
              <a:gd name="connsiteX9" fmla="*/ 2286000 w 4273826"/>
              <a:gd name="connsiteY9" fmla="*/ 491080 h 759437"/>
              <a:gd name="connsiteX10" fmla="*/ 2554356 w 4273826"/>
              <a:gd name="connsiteY10" fmla="*/ 481141 h 759437"/>
              <a:gd name="connsiteX11" fmla="*/ 2882347 w 4273826"/>
              <a:gd name="connsiteY11" fmla="*/ 530837 h 759437"/>
              <a:gd name="connsiteX12" fmla="*/ 3309730 w 4273826"/>
              <a:gd name="connsiteY12" fmla="*/ 610350 h 759437"/>
              <a:gd name="connsiteX13" fmla="*/ 3826565 w 4273826"/>
              <a:gd name="connsiteY13" fmla="*/ 709741 h 759437"/>
              <a:gd name="connsiteX14" fmla="*/ 4273826 w 4273826"/>
              <a:gd name="connsiteY14" fmla="*/ 759437 h 7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73826" h="759437">
                <a:moveTo>
                  <a:pt x="0" y="4063"/>
                </a:moveTo>
                <a:cubicBezTo>
                  <a:pt x="89452" y="-1735"/>
                  <a:pt x="178904" y="-7533"/>
                  <a:pt x="278295" y="33880"/>
                </a:cubicBezTo>
                <a:cubicBezTo>
                  <a:pt x="377686" y="75293"/>
                  <a:pt x="495299" y="192906"/>
                  <a:pt x="596347" y="252541"/>
                </a:cubicBezTo>
                <a:cubicBezTo>
                  <a:pt x="697395" y="312176"/>
                  <a:pt x="795130" y="358559"/>
                  <a:pt x="884582" y="391689"/>
                </a:cubicBezTo>
                <a:cubicBezTo>
                  <a:pt x="974034" y="424820"/>
                  <a:pt x="1061830" y="439728"/>
                  <a:pt x="1133060" y="451324"/>
                </a:cubicBezTo>
                <a:cubicBezTo>
                  <a:pt x="1204290" y="462920"/>
                  <a:pt x="1244048" y="444698"/>
                  <a:pt x="1311965" y="461263"/>
                </a:cubicBezTo>
                <a:cubicBezTo>
                  <a:pt x="1379882" y="477828"/>
                  <a:pt x="1469335" y="524211"/>
                  <a:pt x="1540565" y="550715"/>
                </a:cubicBezTo>
                <a:cubicBezTo>
                  <a:pt x="1611795" y="577219"/>
                  <a:pt x="1668117" y="612006"/>
                  <a:pt x="1739347" y="620289"/>
                </a:cubicBezTo>
                <a:cubicBezTo>
                  <a:pt x="1810577" y="628572"/>
                  <a:pt x="1876838" y="621946"/>
                  <a:pt x="1967947" y="600411"/>
                </a:cubicBezTo>
                <a:cubicBezTo>
                  <a:pt x="2059056" y="578876"/>
                  <a:pt x="2188265" y="510958"/>
                  <a:pt x="2286000" y="491080"/>
                </a:cubicBezTo>
                <a:cubicBezTo>
                  <a:pt x="2383735" y="471202"/>
                  <a:pt x="2454965" y="474515"/>
                  <a:pt x="2554356" y="481141"/>
                </a:cubicBezTo>
                <a:cubicBezTo>
                  <a:pt x="2653747" y="487767"/>
                  <a:pt x="2756451" y="509302"/>
                  <a:pt x="2882347" y="530837"/>
                </a:cubicBezTo>
                <a:cubicBezTo>
                  <a:pt x="3008243" y="552372"/>
                  <a:pt x="3309730" y="610350"/>
                  <a:pt x="3309730" y="610350"/>
                </a:cubicBezTo>
                <a:cubicBezTo>
                  <a:pt x="3467100" y="640167"/>
                  <a:pt x="3665882" y="684893"/>
                  <a:pt x="3826565" y="709741"/>
                </a:cubicBezTo>
                <a:cubicBezTo>
                  <a:pt x="3987248" y="734589"/>
                  <a:pt x="4130537" y="747013"/>
                  <a:pt x="4273826" y="759437"/>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68319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6B494D-C8AB-F4FB-A6AA-08B61D5183F2}"/>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8" name="Freeform 7">
            <a:extLst>
              <a:ext uri="{FF2B5EF4-FFF2-40B4-BE49-F238E27FC236}">
                <a16:creationId xmlns:a16="http://schemas.microsoft.com/office/drawing/2014/main" id="{B3F8E913-6ED5-137A-C265-F07813A54553}"/>
              </a:ext>
            </a:extLst>
          </p:cNvPr>
          <p:cNvSpPr/>
          <p:nvPr/>
        </p:nvSpPr>
        <p:spPr>
          <a:xfrm>
            <a:off x="3170583" y="1538074"/>
            <a:ext cx="5724939" cy="4116746"/>
          </a:xfrm>
          <a:custGeom>
            <a:avLst/>
            <a:gdLst>
              <a:gd name="connsiteX0" fmla="*/ 0 w 5724939"/>
              <a:gd name="connsiteY0" fmla="*/ 2626422 h 4116746"/>
              <a:gd name="connsiteX1" fmla="*/ 168965 w 5724939"/>
              <a:gd name="connsiteY1" fmla="*/ 2079769 h 4116746"/>
              <a:gd name="connsiteX2" fmla="*/ 437321 w 5724939"/>
              <a:gd name="connsiteY2" fmla="*/ 1026222 h 4116746"/>
              <a:gd name="connsiteX3" fmla="*/ 616226 w 5724939"/>
              <a:gd name="connsiteY3" fmla="*/ 499448 h 4116746"/>
              <a:gd name="connsiteX4" fmla="*/ 785191 w 5724939"/>
              <a:gd name="connsiteY4" fmla="*/ 101883 h 4116746"/>
              <a:gd name="connsiteX5" fmla="*/ 944217 w 5724939"/>
              <a:gd name="connsiteY5" fmla="*/ 2491 h 4116746"/>
              <a:gd name="connsiteX6" fmla="*/ 1162878 w 5724939"/>
              <a:gd name="connsiteY6" fmla="*/ 171456 h 4116746"/>
              <a:gd name="connsiteX7" fmla="*/ 1470991 w 5724939"/>
              <a:gd name="connsiteY7" fmla="*/ 1105735 h 4116746"/>
              <a:gd name="connsiteX8" fmla="*/ 1828800 w 5724939"/>
              <a:gd name="connsiteY8" fmla="*/ 2606543 h 4116746"/>
              <a:gd name="connsiteX9" fmla="*/ 2295939 w 5724939"/>
              <a:gd name="connsiteY9" fmla="*/ 3650152 h 4116746"/>
              <a:gd name="connsiteX10" fmla="*/ 2971800 w 5724939"/>
              <a:gd name="connsiteY10" fmla="*/ 4087474 h 4116746"/>
              <a:gd name="connsiteX11" fmla="*/ 5724939 w 5724939"/>
              <a:gd name="connsiteY11" fmla="*/ 4077535 h 4116746"/>
              <a:gd name="connsiteX12" fmla="*/ 5724939 w 5724939"/>
              <a:gd name="connsiteY12" fmla="*/ 4077535 h 411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4939" h="4116746">
                <a:moveTo>
                  <a:pt x="0" y="2626422"/>
                </a:moveTo>
                <a:cubicBezTo>
                  <a:pt x="48039" y="2486445"/>
                  <a:pt x="96078" y="2346469"/>
                  <a:pt x="168965" y="2079769"/>
                </a:cubicBezTo>
                <a:cubicBezTo>
                  <a:pt x="241852" y="1813069"/>
                  <a:pt x="362778" y="1289609"/>
                  <a:pt x="437321" y="1026222"/>
                </a:cubicBezTo>
                <a:cubicBezTo>
                  <a:pt x="511864" y="762835"/>
                  <a:pt x="558248" y="653504"/>
                  <a:pt x="616226" y="499448"/>
                </a:cubicBezTo>
                <a:cubicBezTo>
                  <a:pt x="674204" y="345392"/>
                  <a:pt x="730526" y="184709"/>
                  <a:pt x="785191" y="101883"/>
                </a:cubicBezTo>
                <a:cubicBezTo>
                  <a:pt x="839856" y="19057"/>
                  <a:pt x="881269" y="-9104"/>
                  <a:pt x="944217" y="2491"/>
                </a:cubicBezTo>
                <a:cubicBezTo>
                  <a:pt x="1007165" y="14086"/>
                  <a:pt x="1075082" y="-12418"/>
                  <a:pt x="1162878" y="171456"/>
                </a:cubicBezTo>
                <a:cubicBezTo>
                  <a:pt x="1250674" y="355330"/>
                  <a:pt x="1360004" y="699887"/>
                  <a:pt x="1470991" y="1105735"/>
                </a:cubicBezTo>
                <a:cubicBezTo>
                  <a:pt x="1581978" y="1511583"/>
                  <a:pt x="1691309" y="2182473"/>
                  <a:pt x="1828800" y="2606543"/>
                </a:cubicBezTo>
                <a:cubicBezTo>
                  <a:pt x="1966291" y="3030613"/>
                  <a:pt x="2105439" y="3403330"/>
                  <a:pt x="2295939" y="3650152"/>
                </a:cubicBezTo>
                <a:cubicBezTo>
                  <a:pt x="2486439" y="3896974"/>
                  <a:pt x="2400300" y="4016244"/>
                  <a:pt x="2971800" y="4087474"/>
                </a:cubicBezTo>
                <a:cubicBezTo>
                  <a:pt x="3543300" y="4158705"/>
                  <a:pt x="5724939" y="4077535"/>
                  <a:pt x="5724939" y="4077535"/>
                </a:cubicBezTo>
                <a:lnTo>
                  <a:pt x="5724939" y="4077535"/>
                </a:ln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2" name="Freeform 11">
            <a:extLst>
              <a:ext uri="{FF2B5EF4-FFF2-40B4-BE49-F238E27FC236}">
                <a16:creationId xmlns:a16="http://schemas.microsoft.com/office/drawing/2014/main" id="{1134F784-1632-0395-6113-E7E1C85F1E98}"/>
              </a:ext>
            </a:extLst>
          </p:cNvPr>
          <p:cNvSpPr/>
          <p:nvPr/>
        </p:nvSpPr>
        <p:spPr>
          <a:xfrm>
            <a:off x="3518452" y="1356697"/>
            <a:ext cx="5675244" cy="4288729"/>
          </a:xfrm>
          <a:custGeom>
            <a:avLst/>
            <a:gdLst>
              <a:gd name="connsiteX0" fmla="*/ 0 w 5675244"/>
              <a:gd name="connsiteY0" fmla="*/ 4258912 h 4288729"/>
              <a:gd name="connsiteX1" fmla="*/ 805070 w 5675244"/>
              <a:gd name="connsiteY1" fmla="*/ 4258912 h 4288729"/>
              <a:gd name="connsiteX2" fmla="*/ 1242391 w 5675244"/>
              <a:gd name="connsiteY2" fmla="*/ 4159520 h 4288729"/>
              <a:gd name="connsiteX3" fmla="*/ 1689652 w 5675244"/>
              <a:gd name="connsiteY3" fmla="*/ 3752016 h 4288729"/>
              <a:gd name="connsiteX4" fmla="*/ 2246244 w 5675244"/>
              <a:gd name="connsiteY4" fmla="*/ 2002729 h 4288729"/>
              <a:gd name="connsiteX5" fmla="*/ 2623931 w 5675244"/>
              <a:gd name="connsiteY5" fmla="*/ 452225 h 4288729"/>
              <a:gd name="connsiteX6" fmla="*/ 2792896 w 5675244"/>
              <a:gd name="connsiteY6" fmla="*/ 84477 h 4288729"/>
              <a:gd name="connsiteX7" fmla="*/ 2932044 w 5675244"/>
              <a:gd name="connsiteY7" fmla="*/ 14903 h 4288729"/>
              <a:gd name="connsiteX8" fmla="*/ 3170583 w 5675244"/>
              <a:gd name="connsiteY8" fmla="*/ 303138 h 4288729"/>
              <a:gd name="connsiteX9" fmla="*/ 3389244 w 5675244"/>
              <a:gd name="connsiteY9" fmla="*/ 1167842 h 4288729"/>
              <a:gd name="connsiteX10" fmla="*/ 3647661 w 5675244"/>
              <a:gd name="connsiteY10" fmla="*/ 2121999 h 4288729"/>
              <a:gd name="connsiteX11" fmla="*/ 3935896 w 5675244"/>
              <a:gd name="connsiteY11" fmla="*/ 3215303 h 4288729"/>
              <a:gd name="connsiteX12" fmla="*/ 4313583 w 5675244"/>
              <a:gd name="connsiteY12" fmla="*/ 3940860 h 4288729"/>
              <a:gd name="connsiteX13" fmla="*/ 4770783 w 5675244"/>
              <a:gd name="connsiteY13" fmla="*/ 4229094 h 4288729"/>
              <a:gd name="connsiteX14" fmla="*/ 5675244 w 5675244"/>
              <a:gd name="connsiteY14" fmla="*/ 4288729 h 428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5244" h="4288729">
                <a:moveTo>
                  <a:pt x="0" y="4258912"/>
                </a:moveTo>
                <a:cubicBezTo>
                  <a:pt x="299002" y="4267194"/>
                  <a:pt x="598005" y="4275477"/>
                  <a:pt x="805070" y="4258912"/>
                </a:cubicBezTo>
                <a:cubicBezTo>
                  <a:pt x="1012135" y="4242347"/>
                  <a:pt x="1094961" y="4244003"/>
                  <a:pt x="1242391" y="4159520"/>
                </a:cubicBezTo>
                <a:cubicBezTo>
                  <a:pt x="1389821" y="4075037"/>
                  <a:pt x="1522343" y="4111481"/>
                  <a:pt x="1689652" y="3752016"/>
                </a:cubicBezTo>
                <a:cubicBezTo>
                  <a:pt x="1856961" y="3392551"/>
                  <a:pt x="2090531" y="2552694"/>
                  <a:pt x="2246244" y="2002729"/>
                </a:cubicBezTo>
                <a:cubicBezTo>
                  <a:pt x="2401957" y="1452764"/>
                  <a:pt x="2532822" y="771934"/>
                  <a:pt x="2623931" y="452225"/>
                </a:cubicBezTo>
                <a:cubicBezTo>
                  <a:pt x="2715040" y="132516"/>
                  <a:pt x="2741544" y="157364"/>
                  <a:pt x="2792896" y="84477"/>
                </a:cubicBezTo>
                <a:cubicBezTo>
                  <a:pt x="2844248" y="11590"/>
                  <a:pt x="2869096" y="-21540"/>
                  <a:pt x="2932044" y="14903"/>
                </a:cubicBezTo>
                <a:cubicBezTo>
                  <a:pt x="2994992" y="51346"/>
                  <a:pt x="3094383" y="110981"/>
                  <a:pt x="3170583" y="303138"/>
                </a:cubicBezTo>
                <a:cubicBezTo>
                  <a:pt x="3246783" y="495294"/>
                  <a:pt x="3309731" y="864698"/>
                  <a:pt x="3389244" y="1167842"/>
                </a:cubicBezTo>
                <a:cubicBezTo>
                  <a:pt x="3468757" y="1470986"/>
                  <a:pt x="3556552" y="1780756"/>
                  <a:pt x="3647661" y="2121999"/>
                </a:cubicBezTo>
                <a:cubicBezTo>
                  <a:pt x="3738770" y="2463242"/>
                  <a:pt x="3824909" y="2912159"/>
                  <a:pt x="3935896" y="3215303"/>
                </a:cubicBezTo>
                <a:cubicBezTo>
                  <a:pt x="4046883" y="3518447"/>
                  <a:pt x="4174435" y="3771895"/>
                  <a:pt x="4313583" y="3940860"/>
                </a:cubicBezTo>
                <a:cubicBezTo>
                  <a:pt x="4452731" y="4109825"/>
                  <a:pt x="4543840" y="4171116"/>
                  <a:pt x="4770783" y="4229094"/>
                </a:cubicBezTo>
                <a:cubicBezTo>
                  <a:pt x="4997726" y="4287072"/>
                  <a:pt x="5336485" y="4287900"/>
                  <a:pt x="5675244" y="4288729"/>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338789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AA962-BD1D-BC4D-7C53-EC1902DA51E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18F908C-C453-BAF0-C134-4851FD52071E}"/>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8" name="Freeform 7">
            <a:extLst>
              <a:ext uri="{FF2B5EF4-FFF2-40B4-BE49-F238E27FC236}">
                <a16:creationId xmlns:a16="http://schemas.microsoft.com/office/drawing/2014/main" id="{2BB6978B-9D33-E1C5-3800-9C10A6B41F70}"/>
              </a:ext>
            </a:extLst>
          </p:cNvPr>
          <p:cNvSpPr/>
          <p:nvPr/>
        </p:nvSpPr>
        <p:spPr>
          <a:xfrm>
            <a:off x="3170583" y="1538074"/>
            <a:ext cx="5724939" cy="4116746"/>
          </a:xfrm>
          <a:custGeom>
            <a:avLst/>
            <a:gdLst>
              <a:gd name="connsiteX0" fmla="*/ 0 w 5724939"/>
              <a:gd name="connsiteY0" fmla="*/ 2626422 h 4116746"/>
              <a:gd name="connsiteX1" fmla="*/ 168965 w 5724939"/>
              <a:gd name="connsiteY1" fmla="*/ 2079769 h 4116746"/>
              <a:gd name="connsiteX2" fmla="*/ 437321 w 5724939"/>
              <a:gd name="connsiteY2" fmla="*/ 1026222 h 4116746"/>
              <a:gd name="connsiteX3" fmla="*/ 616226 w 5724939"/>
              <a:gd name="connsiteY3" fmla="*/ 499448 h 4116746"/>
              <a:gd name="connsiteX4" fmla="*/ 785191 w 5724939"/>
              <a:gd name="connsiteY4" fmla="*/ 101883 h 4116746"/>
              <a:gd name="connsiteX5" fmla="*/ 944217 w 5724939"/>
              <a:gd name="connsiteY5" fmla="*/ 2491 h 4116746"/>
              <a:gd name="connsiteX6" fmla="*/ 1162878 w 5724939"/>
              <a:gd name="connsiteY6" fmla="*/ 171456 h 4116746"/>
              <a:gd name="connsiteX7" fmla="*/ 1470991 w 5724939"/>
              <a:gd name="connsiteY7" fmla="*/ 1105735 h 4116746"/>
              <a:gd name="connsiteX8" fmla="*/ 1828800 w 5724939"/>
              <a:gd name="connsiteY8" fmla="*/ 2606543 h 4116746"/>
              <a:gd name="connsiteX9" fmla="*/ 2295939 w 5724939"/>
              <a:gd name="connsiteY9" fmla="*/ 3650152 h 4116746"/>
              <a:gd name="connsiteX10" fmla="*/ 2971800 w 5724939"/>
              <a:gd name="connsiteY10" fmla="*/ 4087474 h 4116746"/>
              <a:gd name="connsiteX11" fmla="*/ 5724939 w 5724939"/>
              <a:gd name="connsiteY11" fmla="*/ 4077535 h 4116746"/>
              <a:gd name="connsiteX12" fmla="*/ 5724939 w 5724939"/>
              <a:gd name="connsiteY12" fmla="*/ 4077535 h 411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4939" h="4116746">
                <a:moveTo>
                  <a:pt x="0" y="2626422"/>
                </a:moveTo>
                <a:cubicBezTo>
                  <a:pt x="48039" y="2486445"/>
                  <a:pt x="96078" y="2346469"/>
                  <a:pt x="168965" y="2079769"/>
                </a:cubicBezTo>
                <a:cubicBezTo>
                  <a:pt x="241852" y="1813069"/>
                  <a:pt x="362778" y="1289609"/>
                  <a:pt x="437321" y="1026222"/>
                </a:cubicBezTo>
                <a:cubicBezTo>
                  <a:pt x="511864" y="762835"/>
                  <a:pt x="558248" y="653504"/>
                  <a:pt x="616226" y="499448"/>
                </a:cubicBezTo>
                <a:cubicBezTo>
                  <a:pt x="674204" y="345392"/>
                  <a:pt x="730526" y="184709"/>
                  <a:pt x="785191" y="101883"/>
                </a:cubicBezTo>
                <a:cubicBezTo>
                  <a:pt x="839856" y="19057"/>
                  <a:pt x="881269" y="-9104"/>
                  <a:pt x="944217" y="2491"/>
                </a:cubicBezTo>
                <a:cubicBezTo>
                  <a:pt x="1007165" y="14086"/>
                  <a:pt x="1075082" y="-12418"/>
                  <a:pt x="1162878" y="171456"/>
                </a:cubicBezTo>
                <a:cubicBezTo>
                  <a:pt x="1250674" y="355330"/>
                  <a:pt x="1360004" y="699887"/>
                  <a:pt x="1470991" y="1105735"/>
                </a:cubicBezTo>
                <a:cubicBezTo>
                  <a:pt x="1581978" y="1511583"/>
                  <a:pt x="1691309" y="2182473"/>
                  <a:pt x="1828800" y="2606543"/>
                </a:cubicBezTo>
                <a:cubicBezTo>
                  <a:pt x="1966291" y="3030613"/>
                  <a:pt x="2105439" y="3403330"/>
                  <a:pt x="2295939" y="3650152"/>
                </a:cubicBezTo>
                <a:cubicBezTo>
                  <a:pt x="2486439" y="3896974"/>
                  <a:pt x="2400300" y="4016244"/>
                  <a:pt x="2971800" y="4087474"/>
                </a:cubicBezTo>
                <a:cubicBezTo>
                  <a:pt x="3543300" y="4158705"/>
                  <a:pt x="5724939" y="4077535"/>
                  <a:pt x="5724939" y="4077535"/>
                </a:cubicBezTo>
                <a:lnTo>
                  <a:pt x="5724939" y="4077535"/>
                </a:ln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2" name="Freeform 11">
            <a:extLst>
              <a:ext uri="{FF2B5EF4-FFF2-40B4-BE49-F238E27FC236}">
                <a16:creationId xmlns:a16="http://schemas.microsoft.com/office/drawing/2014/main" id="{D0B3CE6C-4692-6EC8-1C13-1334DC312645}"/>
              </a:ext>
            </a:extLst>
          </p:cNvPr>
          <p:cNvSpPr/>
          <p:nvPr/>
        </p:nvSpPr>
        <p:spPr>
          <a:xfrm>
            <a:off x="3518452" y="1356697"/>
            <a:ext cx="5675244" cy="4288729"/>
          </a:xfrm>
          <a:custGeom>
            <a:avLst/>
            <a:gdLst>
              <a:gd name="connsiteX0" fmla="*/ 0 w 5675244"/>
              <a:gd name="connsiteY0" fmla="*/ 4258912 h 4288729"/>
              <a:gd name="connsiteX1" fmla="*/ 805070 w 5675244"/>
              <a:gd name="connsiteY1" fmla="*/ 4258912 h 4288729"/>
              <a:gd name="connsiteX2" fmla="*/ 1242391 w 5675244"/>
              <a:gd name="connsiteY2" fmla="*/ 4159520 h 4288729"/>
              <a:gd name="connsiteX3" fmla="*/ 1689652 w 5675244"/>
              <a:gd name="connsiteY3" fmla="*/ 3752016 h 4288729"/>
              <a:gd name="connsiteX4" fmla="*/ 2246244 w 5675244"/>
              <a:gd name="connsiteY4" fmla="*/ 2002729 h 4288729"/>
              <a:gd name="connsiteX5" fmla="*/ 2623931 w 5675244"/>
              <a:gd name="connsiteY5" fmla="*/ 452225 h 4288729"/>
              <a:gd name="connsiteX6" fmla="*/ 2792896 w 5675244"/>
              <a:gd name="connsiteY6" fmla="*/ 84477 h 4288729"/>
              <a:gd name="connsiteX7" fmla="*/ 2932044 w 5675244"/>
              <a:gd name="connsiteY7" fmla="*/ 14903 h 4288729"/>
              <a:gd name="connsiteX8" fmla="*/ 3170583 w 5675244"/>
              <a:gd name="connsiteY8" fmla="*/ 303138 h 4288729"/>
              <a:gd name="connsiteX9" fmla="*/ 3389244 w 5675244"/>
              <a:gd name="connsiteY9" fmla="*/ 1167842 h 4288729"/>
              <a:gd name="connsiteX10" fmla="*/ 3647661 w 5675244"/>
              <a:gd name="connsiteY10" fmla="*/ 2121999 h 4288729"/>
              <a:gd name="connsiteX11" fmla="*/ 3935896 w 5675244"/>
              <a:gd name="connsiteY11" fmla="*/ 3215303 h 4288729"/>
              <a:gd name="connsiteX12" fmla="*/ 4313583 w 5675244"/>
              <a:gd name="connsiteY12" fmla="*/ 3940860 h 4288729"/>
              <a:gd name="connsiteX13" fmla="*/ 4770783 w 5675244"/>
              <a:gd name="connsiteY13" fmla="*/ 4229094 h 4288729"/>
              <a:gd name="connsiteX14" fmla="*/ 5675244 w 5675244"/>
              <a:gd name="connsiteY14" fmla="*/ 4288729 h 428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5244" h="4288729">
                <a:moveTo>
                  <a:pt x="0" y="4258912"/>
                </a:moveTo>
                <a:cubicBezTo>
                  <a:pt x="299002" y="4267194"/>
                  <a:pt x="598005" y="4275477"/>
                  <a:pt x="805070" y="4258912"/>
                </a:cubicBezTo>
                <a:cubicBezTo>
                  <a:pt x="1012135" y="4242347"/>
                  <a:pt x="1094961" y="4244003"/>
                  <a:pt x="1242391" y="4159520"/>
                </a:cubicBezTo>
                <a:cubicBezTo>
                  <a:pt x="1389821" y="4075037"/>
                  <a:pt x="1522343" y="4111481"/>
                  <a:pt x="1689652" y="3752016"/>
                </a:cubicBezTo>
                <a:cubicBezTo>
                  <a:pt x="1856961" y="3392551"/>
                  <a:pt x="2090531" y="2552694"/>
                  <a:pt x="2246244" y="2002729"/>
                </a:cubicBezTo>
                <a:cubicBezTo>
                  <a:pt x="2401957" y="1452764"/>
                  <a:pt x="2532822" y="771934"/>
                  <a:pt x="2623931" y="452225"/>
                </a:cubicBezTo>
                <a:cubicBezTo>
                  <a:pt x="2715040" y="132516"/>
                  <a:pt x="2741544" y="157364"/>
                  <a:pt x="2792896" y="84477"/>
                </a:cubicBezTo>
                <a:cubicBezTo>
                  <a:pt x="2844248" y="11590"/>
                  <a:pt x="2869096" y="-21540"/>
                  <a:pt x="2932044" y="14903"/>
                </a:cubicBezTo>
                <a:cubicBezTo>
                  <a:pt x="2994992" y="51346"/>
                  <a:pt x="3094383" y="110981"/>
                  <a:pt x="3170583" y="303138"/>
                </a:cubicBezTo>
                <a:cubicBezTo>
                  <a:pt x="3246783" y="495294"/>
                  <a:pt x="3309731" y="864698"/>
                  <a:pt x="3389244" y="1167842"/>
                </a:cubicBezTo>
                <a:cubicBezTo>
                  <a:pt x="3468757" y="1470986"/>
                  <a:pt x="3556552" y="1780756"/>
                  <a:pt x="3647661" y="2121999"/>
                </a:cubicBezTo>
                <a:cubicBezTo>
                  <a:pt x="3738770" y="2463242"/>
                  <a:pt x="3824909" y="2912159"/>
                  <a:pt x="3935896" y="3215303"/>
                </a:cubicBezTo>
                <a:cubicBezTo>
                  <a:pt x="4046883" y="3518447"/>
                  <a:pt x="4174435" y="3771895"/>
                  <a:pt x="4313583" y="3940860"/>
                </a:cubicBezTo>
                <a:cubicBezTo>
                  <a:pt x="4452731" y="4109825"/>
                  <a:pt x="4543840" y="4171116"/>
                  <a:pt x="4770783" y="4229094"/>
                </a:cubicBezTo>
                <a:cubicBezTo>
                  <a:pt x="4997726" y="4287072"/>
                  <a:pt x="5336485" y="4287900"/>
                  <a:pt x="5675244" y="4288729"/>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6" name="Freeform 15">
            <a:extLst>
              <a:ext uri="{FF2B5EF4-FFF2-40B4-BE49-F238E27FC236}">
                <a16:creationId xmlns:a16="http://schemas.microsoft.com/office/drawing/2014/main" id="{AFB33E2C-63C4-B41E-85CE-C46443B9CA81}"/>
              </a:ext>
            </a:extLst>
          </p:cNvPr>
          <p:cNvSpPr/>
          <p:nvPr/>
        </p:nvSpPr>
        <p:spPr>
          <a:xfrm>
            <a:off x="3240157" y="1541872"/>
            <a:ext cx="5347252" cy="4193006"/>
          </a:xfrm>
          <a:custGeom>
            <a:avLst/>
            <a:gdLst>
              <a:gd name="connsiteX0" fmla="*/ 0 w 5347252"/>
              <a:gd name="connsiteY0" fmla="*/ 4073737 h 4193006"/>
              <a:gd name="connsiteX1" fmla="*/ 506895 w 5347252"/>
              <a:gd name="connsiteY1" fmla="*/ 3775563 h 4193006"/>
              <a:gd name="connsiteX2" fmla="*/ 894521 w 5347252"/>
              <a:gd name="connsiteY2" fmla="*/ 2990371 h 4193006"/>
              <a:gd name="connsiteX3" fmla="*/ 1331843 w 5347252"/>
              <a:gd name="connsiteY3" fmla="*/ 1777798 h 4193006"/>
              <a:gd name="connsiteX4" fmla="*/ 1699591 w 5347252"/>
              <a:gd name="connsiteY4" fmla="*/ 624858 h 4193006"/>
              <a:gd name="connsiteX5" fmla="*/ 1898373 w 5347252"/>
              <a:gd name="connsiteY5" fmla="*/ 207415 h 4193006"/>
              <a:gd name="connsiteX6" fmla="*/ 2107095 w 5347252"/>
              <a:gd name="connsiteY6" fmla="*/ 8632 h 4193006"/>
              <a:gd name="connsiteX7" fmla="*/ 2345634 w 5347252"/>
              <a:gd name="connsiteY7" fmla="*/ 117963 h 4193006"/>
              <a:gd name="connsiteX8" fmla="*/ 2604052 w 5347252"/>
              <a:gd name="connsiteY8" fmla="*/ 823641 h 4193006"/>
              <a:gd name="connsiteX9" fmla="*/ 3041373 w 5347252"/>
              <a:gd name="connsiteY9" fmla="*/ 1936824 h 4193006"/>
              <a:gd name="connsiteX10" fmla="*/ 3359426 w 5347252"/>
              <a:gd name="connsiteY10" fmla="*/ 3030128 h 4193006"/>
              <a:gd name="connsiteX11" fmla="*/ 3955773 w 5347252"/>
              <a:gd name="connsiteY11" fmla="*/ 3994224 h 4193006"/>
              <a:gd name="connsiteX12" fmla="*/ 5347252 w 5347252"/>
              <a:gd name="connsiteY12" fmla="*/ 4193006 h 419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7252" h="4193006">
                <a:moveTo>
                  <a:pt x="0" y="4073737"/>
                </a:moveTo>
                <a:cubicBezTo>
                  <a:pt x="178904" y="4014930"/>
                  <a:pt x="357808" y="3956124"/>
                  <a:pt x="506895" y="3775563"/>
                </a:cubicBezTo>
                <a:cubicBezTo>
                  <a:pt x="655982" y="3595002"/>
                  <a:pt x="757030" y="3323332"/>
                  <a:pt x="894521" y="2990371"/>
                </a:cubicBezTo>
                <a:cubicBezTo>
                  <a:pt x="1032012" y="2657410"/>
                  <a:pt x="1197665" y="2172050"/>
                  <a:pt x="1331843" y="1777798"/>
                </a:cubicBezTo>
                <a:cubicBezTo>
                  <a:pt x="1466021" y="1383546"/>
                  <a:pt x="1605169" y="886588"/>
                  <a:pt x="1699591" y="624858"/>
                </a:cubicBezTo>
                <a:cubicBezTo>
                  <a:pt x="1794013" y="363127"/>
                  <a:pt x="1830456" y="310119"/>
                  <a:pt x="1898373" y="207415"/>
                </a:cubicBezTo>
                <a:cubicBezTo>
                  <a:pt x="1966290" y="104711"/>
                  <a:pt x="2032552" y="23541"/>
                  <a:pt x="2107095" y="8632"/>
                </a:cubicBezTo>
                <a:cubicBezTo>
                  <a:pt x="2181639" y="-6277"/>
                  <a:pt x="2262808" y="-17872"/>
                  <a:pt x="2345634" y="117963"/>
                </a:cubicBezTo>
                <a:cubicBezTo>
                  <a:pt x="2428460" y="253798"/>
                  <a:pt x="2488096" y="520498"/>
                  <a:pt x="2604052" y="823641"/>
                </a:cubicBezTo>
                <a:cubicBezTo>
                  <a:pt x="2720008" y="1126784"/>
                  <a:pt x="2915477" y="1569076"/>
                  <a:pt x="3041373" y="1936824"/>
                </a:cubicBezTo>
                <a:cubicBezTo>
                  <a:pt x="3167269" y="2304572"/>
                  <a:pt x="3207026" y="2687228"/>
                  <a:pt x="3359426" y="3030128"/>
                </a:cubicBezTo>
                <a:cubicBezTo>
                  <a:pt x="3511826" y="3373028"/>
                  <a:pt x="3624469" y="3800411"/>
                  <a:pt x="3955773" y="3994224"/>
                </a:cubicBezTo>
                <a:cubicBezTo>
                  <a:pt x="4287077" y="4188037"/>
                  <a:pt x="4817164" y="4190521"/>
                  <a:pt x="5347252" y="4193006"/>
                </a:cubicBezTo>
              </a:path>
            </a:pathLst>
          </a:cu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solidFill>
                <a:schemeClr val="tx1"/>
              </a:solidFill>
            </a:endParaRPr>
          </a:p>
        </p:txBody>
      </p:sp>
    </p:spTree>
    <p:extLst>
      <p:ext uri="{BB962C8B-B14F-4D97-AF65-F5344CB8AC3E}">
        <p14:creationId xmlns:p14="http://schemas.microsoft.com/office/powerpoint/2010/main" val="371761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24745-AF8B-27C0-0801-59A7A3CE8BF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AF15599-673C-3DC5-1B5C-97F83DB30651}"/>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8" name="Freeform 7">
            <a:extLst>
              <a:ext uri="{FF2B5EF4-FFF2-40B4-BE49-F238E27FC236}">
                <a16:creationId xmlns:a16="http://schemas.microsoft.com/office/drawing/2014/main" id="{AE8FD815-34EF-7655-6AAC-CB273E140173}"/>
              </a:ext>
            </a:extLst>
          </p:cNvPr>
          <p:cNvSpPr/>
          <p:nvPr/>
        </p:nvSpPr>
        <p:spPr>
          <a:xfrm>
            <a:off x="3170583" y="1538074"/>
            <a:ext cx="5724939" cy="4116746"/>
          </a:xfrm>
          <a:custGeom>
            <a:avLst/>
            <a:gdLst>
              <a:gd name="connsiteX0" fmla="*/ 0 w 5724939"/>
              <a:gd name="connsiteY0" fmla="*/ 2626422 h 4116746"/>
              <a:gd name="connsiteX1" fmla="*/ 168965 w 5724939"/>
              <a:gd name="connsiteY1" fmla="*/ 2079769 h 4116746"/>
              <a:gd name="connsiteX2" fmla="*/ 437321 w 5724939"/>
              <a:gd name="connsiteY2" fmla="*/ 1026222 h 4116746"/>
              <a:gd name="connsiteX3" fmla="*/ 616226 w 5724939"/>
              <a:gd name="connsiteY3" fmla="*/ 499448 h 4116746"/>
              <a:gd name="connsiteX4" fmla="*/ 785191 w 5724939"/>
              <a:gd name="connsiteY4" fmla="*/ 101883 h 4116746"/>
              <a:gd name="connsiteX5" fmla="*/ 944217 w 5724939"/>
              <a:gd name="connsiteY5" fmla="*/ 2491 h 4116746"/>
              <a:gd name="connsiteX6" fmla="*/ 1162878 w 5724939"/>
              <a:gd name="connsiteY6" fmla="*/ 171456 h 4116746"/>
              <a:gd name="connsiteX7" fmla="*/ 1470991 w 5724939"/>
              <a:gd name="connsiteY7" fmla="*/ 1105735 h 4116746"/>
              <a:gd name="connsiteX8" fmla="*/ 1828800 w 5724939"/>
              <a:gd name="connsiteY8" fmla="*/ 2606543 h 4116746"/>
              <a:gd name="connsiteX9" fmla="*/ 2295939 w 5724939"/>
              <a:gd name="connsiteY9" fmla="*/ 3650152 h 4116746"/>
              <a:gd name="connsiteX10" fmla="*/ 2971800 w 5724939"/>
              <a:gd name="connsiteY10" fmla="*/ 4087474 h 4116746"/>
              <a:gd name="connsiteX11" fmla="*/ 5724939 w 5724939"/>
              <a:gd name="connsiteY11" fmla="*/ 4077535 h 4116746"/>
              <a:gd name="connsiteX12" fmla="*/ 5724939 w 5724939"/>
              <a:gd name="connsiteY12" fmla="*/ 4077535 h 411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4939" h="4116746">
                <a:moveTo>
                  <a:pt x="0" y="2626422"/>
                </a:moveTo>
                <a:cubicBezTo>
                  <a:pt x="48039" y="2486445"/>
                  <a:pt x="96078" y="2346469"/>
                  <a:pt x="168965" y="2079769"/>
                </a:cubicBezTo>
                <a:cubicBezTo>
                  <a:pt x="241852" y="1813069"/>
                  <a:pt x="362778" y="1289609"/>
                  <a:pt x="437321" y="1026222"/>
                </a:cubicBezTo>
                <a:cubicBezTo>
                  <a:pt x="511864" y="762835"/>
                  <a:pt x="558248" y="653504"/>
                  <a:pt x="616226" y="499448"/>
                </a:cubicBezTo>
                <a:cubicBezTo>
                  <a:pt x="674204" y="345392"/>
                  <a:pt x="730526" y="184709"/>
                  <a:pt x="785191" y="101883"/>
                </a:cubicBezTo>
                <a:cubicBezTo>
                  <a:pt x="839856" y="19057"/>
                  <a:pt x="881269" y="-9104"/>
                  <a:pt x="944217" y="2491"/>
                </a:cubicBezTo>
                <a:cubicBezTo>
                  <a:pt x="1007165" y="14086"/>
                  <a:pt x="1075082" y="-12418"/>
                  <a:pt x="1162878" y="171456"/>
                </a:cubicBezTo>
                <a:cubicBezTo>
                  <a:pt x="1250674" y="355330"/>
                  <a:pt x="1360004" y="699887"/>
                  <a:pt x="1470991" y="1105735"/>
                </a:cubicBezTo>
                <a:cubicBezTo>
                  <a:pt x="1581978" y="1511583"/>
                  <a:pt x="1691309" y="2182473"/>
                  <a:pt x="1828800" y="2606543"/>
                </a:cubicBezTo>
                <a:cubicBezTo>
                  <a:pt x="1966291" y="3030613"/>
                  <a:pt x="2105439" y="3403330"/>
                  <a:pt x="2295939" y="3650152"/>
                </a:cubicBezTo>
                <a:cubicBezTo>
                  <a:pt x="2486439" y="3896974"/>
                  <a:pt x="2400300" y="4016244"/>
                  <a:pt x="2971800" y="4087474"/>
                </a:cubicBezTo>
                <a:cubicBezTo>
                  <a:pt x="3543300" y="4158705"/>
                  <a:pt x="5724939" y="4077535"/>
                  <a:pt x="5724939" y="4077535"/>
                </a:cubicBezTo>
                <a:lnTo>
                  <a:pt x="5724939" y="4077535"/>
                </a:ln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2" name="Freeform 11">
            <a:extLst>
              <a:ext uri="{FF2B5EF4-FFF2-40B4-BE49-F238E27FC236}">
                <a16:creationId xmlns:a16="http://schemas.microsoft.com/office/drawing/2014/main" id="{B56BDB47-BB62-D4B8-8DAF-8DC6FA3383C4}"/>
              </a:ext>
            </a:extLst>
          </p:cNvPr>
          <p:cNvSpPr/>
          <p:nvPr/>
        </p:nvSpPr>
        <p:spPr>
          <a:xfrm>
            <a:off x="3518452" y="1356697"/>
            <a:ext cx="5675244" cy="4288729"/>
          </a:xfrm>
          <a:custGeom>
            <a:avLst/>
            <a:gdLst>
              <a:gd name="connsiteX0" fmla="*/ 0 w 5675244"/>
              <a:gd name="connsiteY0" fmla="*/ 4258912 h 4288729"/>
              <a:gd name="connsiteX1" fmla="*/ 805070 w 5675244"/>
              <a:gd name="connsiteY1" fmla="*/ 4258912 h 4288729"/>
              <a:gd name="connsiteX2" fmla="*/ 1242391 w 5675244"/>
              <a:gd name="connsiteY2" fmla="*/ 4159520 h 4288729"/>
              <a:gd name="connsiteX3" fmla="*/ 1689652 w 5675244"/>
              <a:gd name="connsiteY3" fmla="*/ 3752016 h 4288729"/>
              <a:gd name="connsiteX4" fmla="*/ 2246244 w 5675244"/>
              <a:gd name="connsiteY4" fmla="*/ 2002729 h 4288729"/>
              <a:gd name="connsiteX5" fmla="*/ 2623931 w 5675244"/>
              <a:gd name="connsiteY5" fmla="*/ 452225 h 4288729"/>
              <a:gd name="connsiteX6" fmla="*/ 2792896 w 5675244"/>
              <a:gd name="connsiteY6" fmla="*/ 84477 h 4288729"/>
              <a:gd name="connsiteX7" fmla="*/ 2932044 w 5675244"/>
              <a:gd name="connsiteY7" fmla="*/ 14903 h 4288729"/>
              <a:gd name="connsiteX8" fmla="*/ 3170583 w 5675244"/>
              <a:gd name="connsiteY8" fmla="*/ 303138 h 4288729"/>
              <a:gd name="connsiteX9" fmla="*/ 3389244 w 5675244"/>
              <a:gd name="connsiteY9" fmla="*/ 1167842 h 4288729"/>
              <a:gd name="connsiteX10" fmla="*/ 3647661 w 5675244"/>
              <a:gd name="connsiteY10" fmla="*/ 2121999 h 4288729"/>
              <a:gd name="connsiteX11" fmla="*/ 3935896 w 5675244"/>
              <a:gd name="connsiteY11" fmla="*/ 3215303 h 4288729"/>
              <a:gd name="connsiteX12" fmla="*/ 4313583 w 5675244"/>
              <a:gd name="connsiteY12" fmla="*/ 3940860 h 4288729"/>
              <a:gd name="connsiteX13" fmla="*/ 4770783 w 5675244"/>
              <a:gd name="connsiteY13" fmla="*/ 4229094 h 4288729"/>
              <a:gd name="connsiteX14" fmla="*/ 5675244 w 5675244"/>
              <a:gd name="connsiteY14" fmla="*/ 4288729 h 428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5244" h="4288729">
                <a:moveTo>
                  <a:pt x="0" y="4258912"/>
                </a:moveTo>
                <a:cubicBezTo>
                  <a:pt x="299002" y="4267194"/>
                  <a:pt x="598005" y="4275477"/>
                  <a:pt x="805070" y="4258912"/>
                </a:cubicBezTo>
                <a:cubicBezTo>
                  <a:pt x="1012135" y="4242347"/>
                  <a:pt x="1094961" y="4244003"/>
                  <a:pt x="1242391" y="4159520"/>
                </a:cubicBezTo>
                <a:cubicBezTo>
                  <a:pt x="1389821" y="4075037"/>
                  <a:pt x="1522343" y="4111481"/>
                  <a:pt x="1689652" y="3752016"/>
                </a:cubicBezTo>
                <a:cubicBezTo>
                  <a:pt x="1856961" y="3392551"/>
                  <a:pt x="2090531" y="2552694"/>
                  <a:pt x="2246244" y="2002729"/>
                </a:cubicBezTo>
                <a:cubicBezTo>
                  <a:pt x="2401957" y="1452764"/>
                  <a:pt x="2532822" y="771934"/>
                  <a:pt x="2623931" y="452225"/>
                </a:cubicBezTo>
                <a:cubicBezTo>
                  <a:pt x="2715040" y="132516"/>
                  <a:pt x="2741544" y="157364"/>
                  <a:pt x="2792896" y="84477"/>
                </a:cubicBezTo>
                <a:cubicBezTo>
                  <a:pt x="2844248" y="11590"/>
                  <a:pt x="2869096" y="-21540"/>
                  <a:pt x="2932044" y="14903"/>
                </a:cubicBezTo>
                <a:cubicBezTo>
                  <a:pt x="2994992" y="51346"/>
                  <a:pt x="3094383" y="110981"/>
                  <a:pt x="3170583" y="303138"/>
                </a:cubicBezTo>
                <a:cubicBezTo>
                  <a:pt x="3246783" y="495294"/>
                  <a:pt x="3309731" y="864698"/>
                  <a:pt x="3389244" y="1167842"/>
                </a:cubicBezTo>
                <a:cubicBezTo>
                  <a:pt x="3468757" y="1470986"/>
                  <a:pt x="3556552" y="1780756"/>
                  <a:pt x="3647661" y="2121999"/>
                </a:cubicBezTo>
                <a:cubicBezTo>
                  <a:pt x="3738770" y="2463242"/>
                  <a:pt x="3824909" y="2912159"/>
                  <a:pt x="3935896" y="3215303"/>
                </a:cubicBezTo>
                <a:cubicBezTo>
                  <a:pt x="4046883" y="3518447"/>
                  <a:pt x="4174435" y="3771895"/>
                  <a:pt x="4313583" y="3940860"/>
                </a:cubicBezTo>
                <a:cubicBezTo>
                  <a:pt x="4452731" y="4109825"/>
                  <a:pt x="4543840" y="4171116"/>
                  <a:pt x="4770783" y="4229094"/>
                </a:cubicBezTo>
                <a:cubicBezTo>
                  <a:pt x="4997726" y="4287072"/>
                  <a:pt x="5336485" y="4287900"/>
                  <a:pt x="5675244" y="4288729"/>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6" name="Freeform 15">
            <a:extLst>
              <a:ext uri="{FF2B5EF4-FFF2-40B4-BE49-F238E27FC236}">
                <a16:creationId xmlns:a16="http://schemas.microsoft.com/office/drawing/2014/main" id="{A2AB6088-90EE-43A5-89F5-515B876EC21D}"/>
              </a:ext>
            </a:extLst>
          </p:cNvPr>
          <p:cNvSpPr/>
          <p:nvPr/>
        </p:nvSpPr>
        <p:spPr>
          <a:xfrm>
            <a:off x="3240157" y="1541872"/>
            <a:ext cx="5347252" cy="4193006"/>
          </a:xfrm>
          <a:custGeom>
            <a:avLst/>
            <a:gdLst>
              <a:gd name="connsiteX0" fmla="*/ 0 w 5347252"/>
              <a:gd name="connsiteY0" fmla="*/ 4073737 h 4193006"/>
              <a:gd name="connsiteX1" fmla="*/ 506895 w 5347252"/>
              <a:gd name="connsiteY1" fmla="*/ 3775563 h 4193006"/>
              <a:gd name="connsiteX2" fmla="*/ 894521 w 5347252"/>
              <a:gd name="connsiteY2" fmla="*/ 2990371 h 4193006"/>
              <a:gd name="connsiteX3" fmla="*/ 1331843 w 5347252"/>
              <a:gd name="connsiteY3" fmla="*/ 1777798 h 4193006"/>
              <a:gd name="connsiteX4" fmla="*/ 1699591 w 5347252"/>
              <a:gd name="connsiteY4" fmla="*/ 624858 h 4193006"/>
              <a:gd name="connsiteX5" fmla="*/ 1898373 w 5347252"/>
              <a:gd name="connsiteY5" fmla="*/ 207415 h 4193006"/>
              <a:gd name="connsiteX6" fmla="*/ 2107095 w 5347252"/>
              <a:gd name="connsiteY6" fmla="*/ 8632 h 4193006"/>
              <a:gd name="connsiteX7" fmla="*/ 2345634 w 5347252"/>
              <a:gd name="connsiteY7" fmla="*/ 117963 h 4193006"/>
              <a:gd name="connsiteX8" fmla="*/ 2604052 w 5347252"/>
              <a:gd name="connsiteY8" fmla="*/ 823641 h 4193006"/>
              <a:gd name="connsiteX9" fmla="*/ 3041373 w 5347252"/>
              <a:gd name="connsiteY9" fmla="*/ 1936824 h 4193006"/>
              <a:gd name="connsiteX10" fmla="*/ 3359426 w 5347252"/>
              <a:gd name="connsiteY10" fmla="*/ 3030128 h 4193006"/>
              <a:gd name="connsiteX11" fmla="*/ 3955773 w 5347252"/>
              <a:gd name="connsiteY11" fmla="*/ 3994224 h 4193006"/>
              <a:gd name="connsiteX12" fmla="*/ 5347252 w 5347252"/>
              <a:gd name="connsiteY12" fmla="*/ 4193006 h 419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7252" h="4193006">
                <a:moveTo>
                  <a:pt x="0" y="4073737"/>
                </a:moveTo>
                <a:cubicBezTo>
                  <a:pt x="178904" y="4014930"/>
                  <a:pt x="357808" y="3956124"/>
                  <a:pt x="506895" y="3775563"/>
                </a:cubicBezTo>
                <a:cubicBezTo>
                  <a:pt x="655982" y="3595002"/>
                  <a:pt x="757030" y="3323332"/>
                  <a:pt x="894521" y="2990371"/>
                </a:cubicBezTo>
                <a:cubicBezTo>
                  <a:pt x="1032012" y="2657410"/>
                  <a:pt x="1197665" y="2172050"/>
                  <a:pt x="1331843" y="1777798"/>
                </a:cubicBezTo>
                <a:cubicBezTo>
                  <a:pt x="1466021" y="1383546"/>
                  <a:pt x="1605169" y="886588"/>
                  <a:pt x="1699591" y="624858"/>
                </a:cubicBezTo>
                <a:cubicBezTo>
                  <a:pt x="1794013" y="363127"/>
                  <a:pt x="1830456" y="310119"/>
                  <a:pt x="1898373" y="207415"/>
                </a:cubicBezTo>
                <a:cubicBezTo>
                  <a:pt x="1966290" y="104711"/>
                  <a:pt x="2032552" y="23541"/>
                  <a:pt x="2107095" y="8632"/>
                </a:cubicBezTo>
                <a:cubicBezTo>
                  <a:pt x="2181639" y="-6277"/>
                  <a:pt x="2262808" y="-17872"/>
                  <a:pt x="2345634" y="117963"/>
                </a:cubicBezTo>
                <a:cubicBezTo>
                  <a:pt x="2428460" y="253798"/>
                  <a:pt x="2488096" y="520498"/>
                  <a:pt x="2604052" y="823641"/>
                </a:cubicBezTo>
                <a:cubicBezTo>
                  <a:pt x="2720008" y="1126784"/>
                  <a:pt x="2915477" y="1569076"/>
                  <a:pt x="3041373" y="1936824"/>
                </a:cubicBezTo>
                <a:cubicBezTo>
                  <a:pt x="3167269" y="2304572"/>
                  <a:pt x="3207026" y="2687228"/>
                  <a:pt x="3359426" y="3030128"/>
                </a:cubicBezTo>
                <a:cubicBezTo>
                  <a:pt x="3511826" y="3373028"/>
                  <a:pt x="3624469" y="3800411"/>
                  <a:pt x="3955773" y="3994224"/>
                </a:cubicBezTo>
                <a:cubicBezTo>
                  <a:pt x="4287077" y="4188037"/>
                  <a:pt x="4817164" y="4190521"/>
                  <a:pt x="5347252" y="4193006"/>
                </a:cubicBezTo>
              </a:path>
            </a:pathLst>
          </a:cu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solidFill>
                <a:schemeClr val="tx1"/>
              </a:solidFill>
            </a:endParaRPr>
          </a:p>
        </p:txBody>
      </p:sp>
      <p:cxnSp>
        <p:nvCxnSpPr>
          <p:cNvPr id="3" name="Straight Connector 2">
            <a:extLst>
              <a:ext uri="{FF2B5EF4-FFF2-40B4-BE49-F238E27FC236}">
                <a16:creationId xmlns:a16="http://schemas.microsoft.com/office/drawing/2014/main" id="{B774D7E3-12BD-B9E2-68AB-71B80F709EF3}"/>
              </a:ext>
            </a:extLst>
          </p:cNvPr>
          <p:cNvCxnSpPr/>
          <p:nvPr/>
        </p:nvCxnSpPr>
        <p:spPr>
          <a:xfrm>
            <a:off x="8140148" y="1063487"/>
            <a:ext cx="0" cy="4581939"/>
          </a:xfrm>
          <a:prstGeom prst="line">
            <a:avLst/>
          </a:prstGeom>
        </p:spPr>
        <p:style>
          <a:lnRef idx="2">
            <a:schemeClr val="accent1"/>
          </a:lnRef>
          <a:fillRef idx="0">
            <a:schemeClr val="accent1"/>
          </a:fillRef>
          <a:effectRef idx="1">
            <a:schemeClr val="accent1"/>
          </a:effectRef>
          <a:fontRef idx="minor">
            <a:schemeClr val="tx1"/>
          </a:fontRef>
        </p:style>
      </p:cxnSp>
      <p:sp>
        <p:nvSpPr>
          <p:cNvPr id="9" name="Freeform 8">
            <a:extLst>
              <a:ext uri="{FF2B5EF4-FFF2-40B4-BE49-F238E27FC236}">
                <a16:creationId xmlns:a16="http://schemas.microsoft.com/office/drawing/2014/main" id="{B754146F-D4CF-053C-1879-A26E3EA243DA}"/>
              </a:ext>
            </a:extLst>
          </p:cNvPr>
          <p:cNvSpPr/>
          <p:nvPr/>
        </p:nvSpPr>
        <p:spPr>
          <a:xfrm>
            <a:off x="7663070" y="1058293"/>
            <a:ext cx="1580321" cy="4547377"/>
          </a:xfrm>
          <a:custGeom>
            <a:avLst/>
            <a:gdLst>
              <a:gd name="connsiteX0" fmla="*/ 0 w 1580321"/>
              <a:gd name="connsiteY0" fmla="*/ 4547377 h 4547377"/>
              <a:gd name="connsiteX1" fmla="*/ 407504 w 1580321"/>
              <a:gd name="connsiteY1" fmla="*/ 4507620 h 4547377"/>
              <a:gd name="connsiteX2" fmla="*/ 606287 w 1580321"/>
              <a:gd name="connsiteY2" fmla="*/ 4318777 h 4547377"/>
              <a:gd name="connsiteX3" fmla="*/ 735495 w 1580321"/>
              <a:gd name="connsiteY3" fmla="*/ 3255290 h 4547377"/>
              <a:gd name="connsiteX4" fmla="*/ 924339 w 1580321"/>
              <a:gd name="connsiteY4" fmla="*/ 730750 h 4547377"/>
              <a:gd name="connsiteX5" fmla="*/ 993913 w 1580321"/>
              <a:gd name="connsiteY5" fmla="*/ 223855 h 4547377"/>
              <a:gd name="connsiteX6" fmla="*/ 1033669 w 1580321"/>
              <a:gd name="connsiteY6" fmla="*/ 5194 h 4547377"/>
              <a:gd name="connsiteX7" fmla="*/ 1113182 w 1580321"/>
              <a:gd name="connsiteY7" fmla="*/ 114524 h 4547377"/>
              <a:gd name="connsiteX8" fmla="*/ 1172817 w 1580321"/>
              <a:gd name="connsiteY8" fmla="*/ 601542 h 4547377"/>
              <a:gd name="connsiteX9" fmla="*/ 1262269 w 1580321"/>
              <a:gd name="connsiteY9" fmla="*/ 1893629 h 4547377"/>
              <a:gd name="connsiteX10" fmla="*/ 1401417 w 1580321"/>
              <a:gd name="connsiteY10" fmla="*/ 2907420 h 4547377"/>
              <a:gd name="connsiteX11" fmla="*/ 1580321 w 1580321"/>
              <a:gd name="connsiteY11" fmla="*/ 3245350 h 454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0321" h="4547377">
                <a:moveTo>
                  <a:pt x="0" y="4547377"/>
                </a:moveTo>
                <a:cubicBezTo>
                  <a:pt x="153228" y="4546548"/>
                  <a:pt x="306456" y="4545720"/>
                  <a:pt x="407504" y="4507620"/>
                </a:cubicBezTo>
                <a:cubicBezTo>
                  <a:pt x="508552" y="4469520"/>
                  <a:pt x="551622" y="4527499"/>
                  <a:pt x="606287" y="4318777"/>
                </a:cubicBezTo>
                <a:cubicBezTo>
                  <a:pt x="660952" y="4110055"/>
                  <a:pt x="682486" y="3853294"/>
                  <a:pt x="735495" y="3255290"/>
                </a:cubicBezTo>
                <a:cubicBezTo>
                  <a:pt x="788504" y="2657285"/>
                  <a:pt x="881269" y="1235989"/>
                  <a:pt x="924339" y="730750"/>
                </a:cubicBezTo>
                <a:cubicBezTo>
                  <a:pt x="967409" y="225511"/>
                  <a:pt x="975691" y="344781"/>
                  <a:pt x="993913" y="223855"/>
                </a:cubicBezTo>
                <a:cubicBezTo>
                  <a:pt x="1012135" y="102929"/>
                  <a:pt x="1013791" y="23416"/>
                  <a:pt x="1033669" y="5194"/>
                </a:cubicBezTo>
                <a:cubicBezTo>
                  <a:pt x="1053547" y="-13028"/>
                  <a:pt x="1089991" y="15133"/>
                  <a:pt x="1113182" y="114524"/>
                </a:cubicBezTo>
                <a:cubicBezTo>
                  <a:pt x="1136373" y="213915"/>
                  <a:pt x="1147969" y="305024"/>
                  <a:pt x="1172817" y="601542"/>
                </a:cubicBezTo>
                <a:cubicBezTo>
                  <a:pt x="1197665" y="898060"/>
                  <a:pt x="1224169" y="1509316"/>
                  <a:pt x="1262269" y="1893629"/>
                </a:cubicBezTo>
                <a:cubicBezTo>
                  <a:pt x="1300369" y="2277942"/>
                  <a:pt x="1348408" y="2682133"/>
                  <a:pt x="1401417" y="2907420"/>
                </a:cubicBezTo>
                <a:cubicBezTo>
                  <a:pt x="1454426" y="3132707"/>
                  <a:pt x="1517373" y="3189028"/>
                  <a:pt x="1580321" y="3245350"/>
                </a:cubicBezTo>
              </a:path>
            </a:pathLst>
          </a:cu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1" name="Freeform 10">
            <a:extLst>
              <a:ext uri="{FF2B5EF4-FFF2-40B4-BE49-F238E27FC236}">
                <a16:creationId xmlns:a16="http://schemas.microsoft.com/office/drawing/2014/main" id="{6478F7F2-5611-6FCA-A938-E083FD3F13D3}"/>
              </a:ext>
            </a:extLst>
          </p:cNvPr>
          <p:cNvSpPr/>
          <p:nvPr/>
        </p:nvSpPr>
        <p:spPr>
          <a:xfrm>
            <a:off x="7603435" y="1082511"/>
            <a:ext cx="1610139" cy="4523159"/>
          </a:xfrm>
          <a:custGeom>
            <a:avLst/>
            <a:gdLst>
              <a:gd name="connsiteX0" fmla="*/ 0 w 1610139"/>
              <a:gd name="connsiteY0" fmla="*/ 4523159 h 4523159"/>
              <a:gd name="connsiteX1" fmla="*/ 168965 w 1610139"/>
              <a:gd name="connsiteY1" fmla="*/ 4324376 h 4523159"/>
              <a:gd name="connsiteX2" fmla="*/ 248478 w 1610139"/>
              <a:gd name="connsiteY2" fmla="*/ 4115654 h 4523159"/>
              <a:gd name="connsiteX3" fmla="*/ 377687 w 1610139"/>
              <a:gd name="connsiteY3" fmla="*/ 2952776 h 4523159"/>
              <a:gd name="connsiteX4" fmla="*/ 437322 w 1610139"/>
              <a:gd name="connsiteY4" fmla="*/ 815863 h 4523159"/>
              <a:gd name="connsiteX5" fmla="*/ 477078 w 1610139"/>
              <a:gd name="connsiteY5" fmla="*/ 179759 h 4523159"/>
              <a:gd name="connsiteX6" fmla="*/ 536713 w 1610139"/>
              <a:gd name="connsiteY6" fmla="*/ 854 h 4523159"/>
              <a:gd name="connsiteX7" fmla="*/ 556591 w 1610139"/>
              <a:gd name="connsiteY7" fmla="*/ 229454 h 4523159"/>
              <a:gd name="connsiteX8" fmla="*/ 606287 w 1610139"/>
              <a:gd name="connsiteY8" fmla="*/ 666776 h 4523159"/>
              <a:gd name="connsiteX9" fmla="*/ 675861 w 1610139"/>
              <a:gd name="connsiteY9" fmla="*/ 1620932 h 4523159"/>
              <a:gd name="connsiteX10" fmla="*/ 775252 w 1610139"/>
              <a:gd name="connsiteY10" fmla="*/ 3081985 h 4523159"/>
              <a:gd name="connsiteX11" fmla="*/ 914400 w 1610139"/>
              <a:gd name="connsiteY11" fmla="*/ 3827419 h 4523159"/>
              <a:gd name="connsiteX12" fmla="*/ 1003852 w 1610139"/>
              <a:gd name="connsiteY12" fmla="*/ 4026202 h 4523159"/>
              <a:gd name="connsiteX13" fmla="*/ 1272208 w 1610139"/>
              <a:gd name="connsiteY13" fmla="*/ 4006324 h 4523159"/>
              <a:gd name="connsiteX14" fmla="*/ 1441174 w 1610139"/>
              <a:gd name="connsiteY14" fmla="*/ 3787663 h 4523159"/>
              <a:gd name="connsiteX15" fmla="*/ 1610139 w 1610139"/>
              <a:gd name="connsiteY15" fmla="*/ 3698211 h 4523159"/>
              <a:gd name="connsiteX16" fmla="*/ 1610139 w 1610139"/>
              <a:gd name="connsiteY16" fmla="*/ 3698211 h 4523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0139" h="4523159">
                <a:moveTo>
                  <a:pt x="0" y="4523159"/>
                </a:moveTo>
                <a:cubicBezTo>
                  <a:pt x="63776" y="4457726"/>
                  <a:pt x="127552" y="4392293"/>
                  <a:pt x="168965" y="4324376"/>
                </a:cubicBezTo>
                <a:cubicBezTo>
                  <a:pt x="210378" y="4256459"/>
                  <a:pt x="213691" y="4344254"/>
                  <a:pt x="248478" y="4115654"/>
                </a:cubicBezTo>
                <a:cubicBezTo>
                  <a:pt x="283265" y="3887054"/>
                  <a:pt x="346213" y="3502741"/>
                  <a:pt x="377687" y="2952776"/>
                </a:cubicBezTo>
                <a:cubicBezTo>
                  <a:pt x="409161" y="2402811"/>
                  <a:pt x="420757" y="1278032"/>
                  <a:pt x="437322" y="815863"/>
                </a:cubicBezTo>
                <a:cubicBezTo>
                  <a:pt x="453887" y="353694"/>
                  <a:pt x="460513" y="315594"/>
                  <a:pt x="477078" y="179759"/>
                </a:cubicBezTo>
                <a:cubicBezTo>
                  <a:pt x="493643" y="43924"/>
                  <a:pt x="523461" y="-7428"/>
                  <a:pt x="536713" y="854"/>
                </a:cubicBezTo>
                <a:cubicBezTo>
                  <a:pt x="549965" y="9136"/>
                  <a:pt x="544995" y="118467"/>
                  <a:pt x="556591" y="229454"/>
                </a:cubicBezTo>
                <a:cubicBezTo>
                  <a:pt x="568187" y="340441"/>
                  <a:pt x="586409" y="434863"/>
                  <a:pt x="606287" y="666776"/>
                </a:cubicBezTo>
                <a:cubicBezTo>
                  <a:pt x="626165" y="898689"/>
                  <a:pt x="647700" y="1218397"/>
                  <a:pt x="675861" y="1620932"/>
                </a:cubicBezTo>
                <a:cubicBezTo>
                  <a:pt x="704022" y="2023467"/>
                  <a:pt x="735496" y="2714237"/>
                  <a:pt x="775252" y="3081985"/>
                </a:cubicBezTo>
                <a:cubicBezTo>
                  <a:pt x="815008" y="3449733"/>
                  <a:pt x="876300" y="3670049"/>
                  <a:pt x="914400" y="3827419"/>
                </a:cubicBezTo>
                <a:cubicBezTo>
                  <a:pt x="952500" y="3984789"/>
                  <a:pt x="944217" y="3996384"/>
                  <a:pt x="1003852" y="4026202"/>
                </a:cubicBezTo>
                <a:cubicBezTo>
                  <a:pt x="1063487" y="4056020"/>
                  <a:pt x="1199321" y="4046080"/>
                  <a:pt x="1272208" y="4006324"/>
                </a:cubicBezTo>
                <a:cubicBezTo>
                  <a:pt x="1345095" y="3966568"/>
                  <a:pt x="1384852" y="3839015"/>
                  <a:pt x="1441174" y="3787663"/>
                </a:cubicBezTo>
                <a:cubicBezTo>
                  <a:pt x="1497496" y="3736311"/>
                  <a:pt x="1610139" y="3698211"/>
                  <a:pt x="1610139" y="3698211"/>
                </a:cubicBezTo>
                <a:lnTo>
                  <a:pt x="1610139" y="3698211"/>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85338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BF8FA2-E9E5-76A3-F4E2-556B8B8BA7AB}"/>
              </a:ext>
            </a:extLst>
          </p:cNvPr>
          <p:cNvPicPr>
            <a:picLocks noChangeAspect="1"/>
          </p:cNvPicPr>
          <p:nvPr/>
        </p:nvPicPr>
        <p:blipFill>
          <a:blip r:embed="rId2"/>
          <a:stretch>
            <a:fillRect/>
          </a:stretch>
        </p:blipFill>
        <p:spPr>
          <a:xfrm>
            <a:off x="718794" y="1396366"/>
            <a:ext cx="5627015" cy="4065263"/>
          </a:xfrm>
          <a:prstGeom prst="rect">
            <a:avLst/>
          </a:prstGeom>
        </p:spPr>
      </p:pic>
      <p:pic>
        <p:nvPicPr>
          <p:cNvPr id="5" name="Picture 4">
            <a:extLst>
              <a:ext uri="{FF2B5EF4-FFF2-40B4-BE49-F238E27FC236}">
                <a16:creationId xmlns:a16="http://schemas.microsoft.com/office/drawing/2014/main" id="{04AF6E39-024D-2EF1-E01B-AF6FDEF59614}"/>
              </a:ext>
            </a:extLst>
          </p:cNvPr>
          <p:cNvPicPr>
            <a:picLocks noChangeAspect="1"/>
          </p:cNvPicPr>
          <p:nvPr/>
        </p:nvPicPr>
        <p:blipFill>
          <a:blip r:embed="rId3"/>
          <a:stretch>
            <a:fillRect/>
          </a:stretch>
        </p:blipFill>
        <p:spPr>
          <a:xfrm>
            <a:off x="5846191" y="1396366"/>
            <a:ext cx="5627015" cy="4065263"/>
          </a:xfrm>
          <a:prstGeom prst="rect">
            <a:avLst/>
          </a:prstGeom>
        </p:spPr>
      </p:pic>
    </p:spTree>
    <p:extLst>
      <p:ext uri="{BB962C8B-B14F-4D97-AF65-F5344CB8AC3E}">
        <p14:creationId xmlns:p14="http://schemas.microsoft.com/office/powerpoint/2010/main" val="82169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A3DB-0445-8923-FA68-1533D922589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26D2278-A162-47E0-514F-0271F559E1DE}"/>
              </a:ext>
            </a:extLst>
          </p:cNvPr>
          <p:cNvSpPr>
            <a:spLocks noGrp="1"/>
          </p:cNvSpPr>
          <p:nvPr>
            <p:ph idx="1"/>
          </p:nvPr>
        </p:nvSpPr>
        <p:spPr/>
        <p:txBody>
          <a:bodyPr>
            <a:normAutofit fontScale="55000" lnSpcReduction="20000"/>
          </a:bodyPr>
          <a:lstStyle/>
          <a:p>
            <a:pPr marL="514350" indent="-514350">
              <a:lnSpc>
                <a:spcPct val="120000"/>
              </a:lnSpc>
              <a:buFont typeface="+mj-lt"/>
              <a:buAutoNum type="arabicPeriod"/>
            </a:pPr>
            <a:r>
              <a:rPr lang="en-US" sz="3300" dirty="0">
                <a:latin typeface="Helvetica Neue Light" panose="02000403000000020004" pitchFamily="2" charset="0"/>
                <a:ea typeface="Helvetica Neue Light" panose="02000403000000020004" pitchFamily="2" charset="0"/>
              </a:rPr>
              <a:t>Collagen peaks between 380 and 400 nm</a:t>
            </a:r>
          </a:p>
          <a:p>
            <a:pPr lvl="1">
              <a:lnSpc>
                <a:spcPct val="120000"/>
              </a:lnSpc>
            </a:pPr>
            <a:r>
              <a:rPr lang="en-US" dirty="0">
                <a:effectLst/>
                <a:latin typeface="Helvetica Neue Light" panose="02000403000000020004" pitchFamily="2" charset="0"/>
                <a:ea typeface="Helvetica Neue Light" panose="02000403000000020004" pitchFamily="2" charset="0"/>
              </a:rPr>
              <a:t>Type I collagen: Broad emission range of 300–500 nm, with multiple local maxima reported between 380–495 nm depending on preparation methods</a:t>
            </a:r>
          </a:p>
          <a:p>
            <a:pPr lvl="1">
              <a:lnSpc>
                <a:spcPct val="120000"/>
              </a:lnSpc>
            </a:pPr>
            <a:endParaRPr lang="en-US" dirty="0">
              <a:latin typeface="Helvetica Neue Light" panose="02000403000000020004" pitchFamily="2" charset="0"/>
              <a:ea typeface="Helvetica Neue Light" panose="02000403000000020004" pitchFamily="2" charset="0"/>
            </a:endParaRPr>
          </a:p>
          <a:p>
            <a:pPr marL="514350" indent="-514350">
              <a:lnSpc>
                <a:spcPct val="120000"/>
              </a:lnSpc>
              <a:buFont typeface="+mj-lt"/>
              <a:buAutoNum type="arabicPeriod"/>
            </a:pPr>
            <a:r>
              <a:rPr lang="en-US" sz="3300" dirty="0">
                <a:latin typeface="Helvetica Neue Light" panose="02000403000000020004" pitchFamily="2" charset="0"/>
                <a:ea typeface="Helvetica Neue Light" panose="02000403000000020004" pitchFamily="2" charset="0"/>
              </a:rPr>
              <a:t>FAD peaks between 525 and 550</a:t>
            </a:r>
          </a:p>
          <a:p>
            <a:pPr lvl="1">
              <a:lnSpc>
                <a:spcPct val="120000"/>
              </a:lnSpc>
            </a:pPr>
            <a:r>
              <a:rPr lang="en-US" dirty="0">
                <a:effectLst/>
                <a:latin typeface="Helvetica Neue Light" panose="02000403000000020004" pitchFamily="2" charset="0"/>
                <a:ea typeface="Helvetica Neue Light" panose="02000403000000020004" pitchFamily="2" charset="0"/>
              </a:rPr>
              <a:t>The reported range of peak fluorescence emission wavelengths for flavin adenine dinucleotide (FAD) is 480–530 nm, depending on its oxidation state, environment, and excitation conditions:</a:t>
            </a:r>
          </a:p>
          <a:p>
            <a:pPr lvl="1">
              <a:lnSpc>
                <a:spcPct val="120000"/>
              </a:lnSpc>
            </a:pPr>
            <a:r>
              <a:rPr lang="en-US" dirty="0">
                <a:effectLst/>
                <a:latin typeface="Helvetica Neue Light" panose="02000403000000020004" pitchFamily="2" charset="0"/>
                <a:ea typeface="Helvetica Neue Light" panose="02000403000000020004" pitchFamily="2" charset="0"/>
              </a:rPr>
              <a:t>Oxidized FAD: Emission peaks are typically in the range of 515–530 nm, with excitation around 450–465 nm</a:t>
            </a:r>
          </a:p>
          <a:p>
            <a:pPr lvl="1">
              <a:lnSpc>
                <a:spcPct val="120000"/>
              </a:lnSpc>
            </a:pPr>
            <a:endParaRPr lang="en-US" dirty="0">
              <a:latin typeface="Helvetica Neue Light" panose="02000403000000020004" pitchFamily="2" charset="0"/>
              <a:ea typeface="Helvetica Neue Light" panose="02000403000000020004" pitchFamily="2" charset="0"/>
            </a:endParaRPr>
          </a:p>
          <a:p>
            <a:pPr marL="514350" indent="-514350">
              <a:lnSpc>
                <a:spcPct val="120000"/>
              </a:lnSpc>
              <a:buFont typeface="+mj-lt"/>
              <a:buAutoNum type="arabicPeriod"/>
            </a:pPr>
            <a:r>
              <a:rPr lang="en-US" sz="3300" dirty="0">
                <a:latin typeface="Helvetica Neue Light" panose="02000403000000020004" pitchFamily="2" charset="0"/>
                <a:ea typeface="Helvetica Neue Light" panose="02000403000000020004" pitchFamily="2" charset="0"/>
              </a:rPr>
              <a:t>Keratin peaks at 475 with broad emission</a:t>
            </a:r>
          </a:p>
          <a:p>
            <a:pPr lvl="1">
              <a:lnSpc>
                <a:spcPct val="120000"/>
              </a:lnSpc>
            </a:pPr>
            <a:r>
              <a:rPr lang="en-US" dirty="0">
                <a:effectLst/>
                <a:latin typeface="Helvetica Neue Light" panose="02000403000000020004" pitchFamily="2" charset="0"/>
                <a:ea typeface="Helvetica Neue Light" panose="02000403000000020004" pitchFamily="2" charset="0"/>
              </a:rPr>
              <a:t>400–520 nm: Broad emission range observed for keratin under various excitation conditions, with peaks typically in the blue to green spectrum.</a:t>
            </a:r>
          </a:p>
          <a:p>
            <a:pPr lvl="1">
              <a:lnSpc>
                <a:spcPct val="120000"/>
              </a:lnSpc>
            </a:pPr>
            <a:r>
              <a:rPr lang="en-US" dirty="0">
                <a:effectLst/>
                <a:latin typeface="Helvetica Neue Light" panose="02000403000000020004" pitchFamily="2" charset="0"/>
                <a:ea typeface="Helvetica Neue Light" panose="02000403000000020004" pitchFamily="2" charset="0"/>
              </a:rPr>
              <a:t>425–500 nm: Emission range for purified keratin solutions and skin biopsy samples, excited with wavelengths between 355–415 nm or using two-photon excitation (710–830 nm).</a:t>
            </a:r>
          </a:p>
          <a:p>
            <a:pPr lvl="1">
              <a:lnSpc>
                <a:spcPct val="120000"/>
              </a:lnSpc>
            </a:pPr>
            <a:r>
              <a:rPr lang="en-US" dirty="0">
                <a:effectLst/>
                <a:latin typeface="Helvetica Neue Light" panose="02000403000000020004" pitchFamily="2" charset="0"/>
                <a:ea typeface="Helvetica Neue Light" panose="02000403000000020004" pitchFamily="2" charset="0"/>
              </a:rPr>
              <a:t>460 nm: Peak emission associated with intrinsic fluorescence and glycation-related cross-links.</a:t>
            </a:r>
          </a:p>
          <a:p>
            <a:pPr lvl="1">
              <a:lnSpc>
                <a:spcPct val="120000"/>
              </a:lnSpc>
            </a:pPr>
            <a:r>
              <a:rPr lang="en-US" dirty="0">
                <a:effectLst/>
                <a:latin typeface="Helvetica Neue Light" panose="02000403000000020004" pitchFamily="2" charset="0"/>
                <a:ea typeface="Helvetica Neue Light" panose="02000403000000020004" pitchFamily="2" charset="0"/>
              </a:rPr>
              <a:t>525–575 nm: Peaks linked to glycation-induced cross-links in keratin.</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301320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BE4DAB-DB7E-1412-C667-B1C9B1AAA964}"/>
              </a:ext>
            </a:extLst>
          </p:cNvPr>
          <p:cNvPicPr>
            <a:picLocks noChangeAspect="1"/>
          </p:cNvPicPr>
          <p:nvPr/>
        </p:nvPicPr>
        <p:blipFill>
          <a:blip r:embed="rId2"/>
          <a:stretch>
            <a:fillRect/>
          </a:stretch>
        </p:blipFill>
        <p:spPr>
          <a:xfrm>
            <a:off x="6902540" y="1518303"/>
            <a:ext cx="5289459" cy="3821394"/>
          </a:xfrm>
          <a:prstGeom prst="rect">
            <a:avLst/>
          </a:prstGeom>
        </p:spPr>
      </p:pic>
      <p:sp>
        <p:nvSpPr>
          <p:cNvPr id="2" name="Title 1">
            <a:extLst>
              <a:ext uri="{FF2B5EF4-FFF2-40B4-BE49-F238E27FC236}">
                <a16:creationId xmlns:a16="http://schemas.microsoft.com/office/drawing/2014/main" id="{FA3FFD53-CD2A-AD26-9CE7-10ADD072FD81}"/>
              </a:ext>
            </a:extLst>
          </p:cNvPr>
          <p:cNvSpPr>
            <a:spLocks noGrp="1"/>
          </p:cNvSpPr>
          <p:nvPr>
            <p:ph type="title"/>
          </p:nvPr>
        </p:nvSpPr>
        <p:spPr/>
        <p:txBody>
          <a:bodyPr>
            <a:normAutofit fontScale="90000"/>
          </a:bodyPr>
          <a:lstStyle/>
          <a:p>
            <a:r>
              <a:rPr lang="en-001" sz="3600" dirty="0">
                <a:latin typeface="Helvetica Neue Light" panose="02000403000000020004" pitchFamily="2" charset="0"/>
                <a:ea typeface="Helvetica Neue Light" panose="02000403000000020004" pitchFamily="2" charset="0"/>
              </a:rPr>
              <a:t>Fluorophore Basis</a:t>
            </a:r>
            <a:br>
              <a:rPr lang="en-001" sz="3600" dirty="0">
                <a:latin typeface="Helvetica Neue Light" panose="02000403000000020004" pitchFamily="2" charset="0"/>
                <a:ea typeface="Helvetica Neue Light" panose="02000403000000020004" pitchFamily="2" charset="0"/>
              </a:rPr>
            </a:br>
            <a:br>
              <a:rPr lang="en-001" sz="3600" dirty="0">
                <a:latin typeface="Helvetica Neue Light" panose="02000403000000020004" pitchFamily="2" charset="0"/>
                <a:ea typeface="Helvetica Neue Light" panose="02000403000000020004" pitchFamily="2" charset="0"/>
              </a:rPr>
            </a:br>
            <a:r>
              <a:rPr lang="en-001" sz="2800" dirty="0">
                <a:latin typeface="Helvetica Neue Light" panose="02000403000000020004" pitchFamily="2" charset="0"/>
                <a:ea typeface="Helvetica Neue Light" panose="02000403000000020004" pitchFamily="2" charset="0"/>
              </a:rPr>
              <a:t>Fit a positively skewed normal gaussian distribution to: </a:t>
            </a:r>
            <a:endParaRPr lang="en-001" sz="3600" dirty="0">
              <a:latin typeface="Helvetica Neue Light" panose="02000403000000020004" pitchFamily="2" charset="0"/>
              <a:ea typeface="Helvetica Neue Light" panose="02000403000000020004" pitchFamily="2" charset="0"/>
            </a:endParaRPr>
          </a:p>
        </p:txBody>
      </p:sp>
      <p:sp>
        <p:nvSpPr>
          <p:cNvPr id="3" name="Content Placeholder 2">
            <a:extLst>
              <a:ext uri="{FF2B5EF4-FFF2-40B4-BE49-F238E27FC236}">
                <a16:creationId xmlns:a16="http://schemas.microsoft.com/office/drawing/2014/main" id="{9769E45C-680C-0E13-B067-3B2F1598D375}"/>
              </a:ext>
            </a:extLst>
          </p:cNvPr>
          <p:cNvSpPr>
            <a:spLocks noGrp="1"/>
          </p:cNvSpPr>
          <p:nvPr>
            <p:ph idx="1"/>
          </p:nvPr>
        </p:nvSpPr>
        <p:spPr/>
        <p:txBody>
          <a:bodyPr>
            <a:normAutofit/>
          </a:bodyPr>
          <a:lstStyle/>
          <a:p>
            <a:pPr>
              <a:lnSpc>
                <a:spcPct val="150000"/>
              </a:lnSpc>
            </a:pPr>
            <a:r>
              <a:rPr lang="en-001" sz="2000" dirty="0">
                <a:latin typeface="Helvetica Neue Light" panose="02000403000000020004" pitchFamily="2" charset="0"/>
                <a:ea typeface="Helvetica Neue Light" panose="02000403000000020004" pitchFamily="2" charset="0"/>
              </a:rPr>
              <a:t>Collagen: DaCosta (collagen1.mat)</a:t>
            </a:r>
          </a:p>
          <a:p>
            <a:pPr>
              <a:lnSpc>
                <a:spcPct val="150000"/>
              </a:lnSpc>
            </a:pPr>
            <a:r>
              <a:rPr lang="en-001" sz="2000" dirty="0">
                <a:latin typeface="Helvetica Neue Light" panose="02000403000000020004" pitchFamily="2" charset="0"/>
                <a:ea typeface="Helvetica Neue Light" panose="02000403000000020004" pitchFamily="2" charset="0"/>
              </a:rPr>
              <a:t>FAD: DaCosta (FAD_webfluor.mat)</a:t>
            </a:r>
          </a:p>
          <a:p>
            <a:pPr>
              <a:lnSpc>
                <a:spcPct val="150000"/>
              </a:lnSpc>
            </a:pPr>
            <a:r>
              <a:rPr lang="en-001" sz="2000" dirty="0">
                <a:latin typeface="Helvetica Neue Light" panose="02000403000000020004" pitchFamily="2" charset="0"/>
                <a:ea typeface="Helvetica Neue Light" panose="02000403000000020004" pitchFamily="2" charset="0"/>
              </a:rPr>
              <a:t>Keratin: Palero (</a:t>
            </a:r>
            <a:r>
              <a:rPr lang="en-US" sz="2000" dirty="0" err="1">
                <a:latin typeface="Helvetica Neue Light" panose="02000403000000020004" pitchFamily="2" charset="0"/>
                <a:ea typeface="Helvetica Neue Light" panose="02000403000000020004" pitchFamily="2" charset="0"/>
              </a:rPr>
              <a:t>KeratinPalero.mat</a:t>
            </a:r>
            <a:r>
              <a:rPr lang="en-US" sz="2000" dirty="0">
                <a:latin typeface="Helvetica Neue Light" panose="02000403000000020004" pitchFamily="2" charset="0"/>
                <a:ea typeface="Helvetica Neue Light" panose="02000403000000020004" pitchFamily="2" charset="0"/>
              </a:rPr>
              <a:t>)</a:t>
            </a:r>
          </a:p>
          <a:p>
            <a:pPr>
              <a:lnSpc>
                <a:spcPct val="150000"/>
              </a:lnSpc>
            </a:pPr>
            <a:r>
              <a:rPr lang="en-US" sz="2000" dirty="0">
                <a:latin typeface="Helvetica Neue Light" panose="02000403000000020004" pitchFamily="2" charset="0"/>
                <a:ea typeface="Helvetica Neue Light" panose="02000403000000020004" pitchFamily="2" charset="0"/>
              </a:rPr>
              <a:t>And/or elastin (but which one?)</a:t>
            </a:r>
            <a:endParaRPr lang="en-001" sz="20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95968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C31D7-BF6A-33BC-4FED-5859DBF9970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7627F56-33A4-BFC0-DE0B-8072ED50AD80}"/>
              </a:ext>
            </a:extLst>
          </p:cNvPr>
          <p:cNvPicPr>
            <a:picLocks noChangeAspect="1"/>
          </p:cNvPicPr>
          <p:nvPr/>
        </p:nvPicPr>
        <p:blipFill>
          <a:blip r:embed="rId2"/>
          <a:stretch>
            <a:fillRect/>
          </a:stretch>
        </p:blipFill>
        <p:spPr>
          <a:xfrm>
            <a:off x="4557336" y="1139073"/>
            <a:ext cx="7112000" cy="5334000"/>
          </a:xfrm>
          <a:prstGeom prst="rect">
            <a:avLst/>
          </a:prstGeom>
        </p:spPr>
      </p:pic>
      <p:sp>
        <p:nvSpPr>
          <p:cNvPr id="27" name="TextBox 26">
            <a:extLst>
              <a:ext uri="{FF2B5EF4-FFF2-40B4-BE49-F238E27FC236}">
                <a16:creationId xmlns:a16="http://schemas.microsoft.com/office/drawing/2014/main" id="{553363F4-0200-0E59-C1FE-150650CE4F73}"/>
              </a:ext>
            </a:extLst>
          </p:cNvPr>
          <p:cNvSpPr txBox="1"/>
          <p:nvPr/>
        </p:nvSpPr>
        <p:spPr>
          <a:xfrm>
            <a:off x="282248" y="954407"/>
            <a:ext cx="4609119" cy="1754326"/>
          </a:xfrm>
          <a:prstGeom prst="rect">
            <a:avLst/>
          </a:prstGeom>
          <a:noFill/>
        </p:spPr>
        <p:txBody>
          <a:bodyPr wrap="square" rtlCol="0">
            <a:spAutoFit/>
          </a:bodyPr>
          <a:lstStyle/>
          <a:p>
            <a:r>
              <a:rPr lang="en-001" dirty="0">
                <a:latin typeface="Helvetica Neue Light" panose="02000403000000020004" pitchFamily="2" charset="0"/>
                <a:ea typeface="Helvetica Neue Light" panose="02000403000000020004" pitchFamily="2" charset="0"/>
              </a:rPr>
              <a:t>Point is that the variance in peaks for elastin is wide and impossible perhaps to differentiate from other fluorophore emissions</a:t>
            </a:r>
          </a:p>
          <a:p>
            <a:endParaRPr lang="en-001" dirty="0"/>
          </a:p>
          <a:p>
            <a:pPr>
              <a:buNone/>
            </a:pPr>
            <a:br>
              <a:rPr lang="en-US" dirty="0"/>
            </a:br>
            <a:endParaRPr lang="en-001" dirty="0"/>
          </a:p>
        </p:txBody>
      </p:sp>
      <p:sp>
        <p:nvSpPr>
          <p:cNvPr id="31" name="Left-Right Arrow 30">
            <a:extLst>
              <a:ext uri="{FF2B5EF4-FFF2-40B4-BE49-F238E27FC236}">
                <a16:creationId xmlns:a16="http://schemas.microsoft.com/office/drawing/2014/main" id="{FF1BC6D8-5200-7FCD-3FBD-C9412C65C6A6}"/>
              </a:ext>
            </a:extLst>
          </p:cNvPr>
          <p:cNvSpPr/>
          <p:nvPr/>
        </p:nvSpPr>
        <p:spPr>
          <a:xfrm>
            <a:off x="6244833" y="1139073"/>
            <a:ext cx="938392" cy="344556"/>
          </a:xfrm>
          <a:prstGeom prst="leftRightArrow">
            <a:avLst/>
          </a:prstGeom>
          <a:solidFill>
            <a:srgbClr val="D1D1D1">
              <a:alpha val="51373"/>
            </a:srgb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386735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D0107C0-A65C-AC29-FF30-E31C66CFD717}"/>
              </a:ext>
            </a:extLst>
          </p:cNvPr>
          <p:cNvGrpSpPr/>
          <p:nvPr/>
        </p:nvGrpSpPr>
        <p:grpSpPr>
          <a:xfrm>
            <a:off x="4557336" y="653318"/>
            <a:ext cx="7112000" cy="5819755"/>
            <a:chOff x="2540000" y="276245"/>
            <a:chExt cx="7112000" cy="5819755"/>
          </a:xfrm>
        </p:grpSpPr>
        <p:pic>
          <p:nvPicPr>
            <p:cNvPr id="6" name="Picture 5">
              <a:extLst>
                <a:ext uri="{FF2B5EF4-FFF2-40B4-BE49-F238E27FC236}">
                  <a16:creationId xmlns:a16="http://schemas.microsoft.com/office/drawing/2014/main" id="{059766CE-5E67-DD9E-25D2-217461803874}"/>
                </a:ext>
              </a:extLst>
            </p:cNvPr>
            <p:cNvPicPr>
              <a:picLocks noChangeAspect="1"/>
            </p:cNvPicPr>
            <p:nvPr/>
          </p:nvPicPr>
          <p:blipFill>
            <a:blip r:embed="rId2"/>
            <a:stretch>
              <a:fillRect/>
            </a:stretch>
          </p:blipFill>
          <p:spPr>
            <a:xfrm>
              <a:off x="2540000" y="762000"/>
              <a:ext cx="7112000" cy="5334000"/>
            </a:xfrm>
            <a:prstGeom prst="rect">
              <a:avLst/>
            </a:prstGeom>
          </p:spPr>
        </p:pic>
        <p:sp>
          <p:nvSpPr>
            <p:cNvPr id="10" name="Freeform 9">
              <a:extLst>
                <a:ext uri="{FF2B5EF4-FFF2-40B4-BE49-F238E27FC236}">
                  <a16:creationId xmlns:a16="http://schemas.microsoft.com/office/drawing/2014/main" id="{B4CD62EE-6664-5677-D640-DD1B6BE1C284}"/>
                </a:ext>
              </a:extLst>
            </p:cNvPr>
            <p:cNvSpPr/>
            <p:nvPr/>
          </p:nvSpPr>
          <p:spPr>
            <a:xfrm>
              <a:off x="3469064" y="1154348"/>
              <a:ext cx="3422436" cy="4376544"/>
            </a:xfrm>
            <a:custGeom>
              <a:avLst/>
              <a:gdLst>
                <a:gd name="connsiteX0" fmla="*/ 0 w 3422436"/>
                <a:gd name="connsiteY0" fmla="*/ 4332052 h 4376544"/>
                <a:gd name="connsiteX1" fmla="*/ 197963 w 3422436"/>
                <a:gd name="connsiteY1" fmla="*/ 4322625 h 4376544"/>
                <a:gd name="connsiteX2" fmla="*/ 377072 w 3422436"/>
                <a:gd name="connsiteY2" fmla="*/ 4322625 h 4376544"/>
                <a:gd name="connsiteX3" fmla="*/ 499621 w 3422436"/>
                <a:gd name="connsiteY3" fmla="*/ 4058675 h 4376544"/>
                <a:gd name="connsiteX4" fmla="*/ 914400 w 3422436"/>
                <a:gd name="connsiteY4" fmla="*/ 1786815 h 4376544"/>
                <a:gd name="connsiteX5" fmla="*/ 1121790 w 3422436"/>
                <a:gd name="connsiteY5" fmla="*/ 457636 h 4376544"/>
                <a:gd name="connsiteX6" fmla="*/ 1310326 w 3422436"/>
                <a:gd name="connsiteY6" fmla="*/ 42856 h 4376544"/>
                <a:gd name="connsiteX7" fmla="*/ 1357460 w 3422436"/>
                <a:gd name="connsiteY7" fmla="*/ 33429 h 4376544"/>
                <a:gd name="connsiteX8" fmla="*/ 1527142 w 3422436"/>
                <a:gd name="connsiteY8" fmla="*/ 221965 h 4376544"/>
                <a:gd name="connsiteX9" fmla="*/ 1838227 w 3422436"/>
                <a:gd name="connsiteY9" fmla="*/ 976110 h 4376544"/>
                <a:gd name="connsiteX10" fmla="*/ 2092750 w 3422436"/>
                <a:gd name="connsiteY10" fmla="*/ 1928217 h 4376544"/>
                <a:gd name="connsiteX11" fmla="*/ 2422689 w 3422436"/>
                <a:gd name="connsiteY11" fmla="*/ 2889751 h 4376544"/>
                <a:gd name="connsiteX12" fmla="*/ 2912882 w 3422436"/>
                <a:gd name="connsiteY12" fmla="*/ 4162370 h 4376544"/>
                <a:gd name="connsiteX13" fmla="*/ 3374796 w 3422436"/>
                <a:gd name="connsiteY13" fmla="*/ 4360332 h 4376544"/>
                <a:gd name="connsiteX14" fmla="*/ 3384223 w 3422436"/>
                <a:gd name="connsiteY14" fmla="*/ 4350906 h 437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2436" h="4376544">
                  <a:moveTo>
                    <a:pt x="0" y="4332052"/>
                  </a:moveTo>
                  <a:cubicBezTo>
                    <a:pt x="67559" y="4328124"/>
                    <a:pt x="135118" y="4324196"/>
                    <a:pt x="197963" y="4322625"/>
                  </a:cubicBezTo>
                  <a:cubicBezTo>
                    <a:pt x="260808" y="4321054"/>
                    <a:pt x="326796" y="4366617"/>
                    <a:pt x="377072" y="4322625"/>
                  </a:cubicBezTo>
                  <a:cubicBezTo>
                    <a:pt x="427348" y="4278633"/>
                    <a:pt x="410066" y="4481310"/>
                    <a:pt x="499621" y="4058675"/>
                  </a:cubicBezTo>
                  <a:cubicBezTo>
                    <a:pt x="589176" y="3636040"/>
                    <a:pt x="810705" y="2386988"/>
                    <a:pt x="914400" y="1786815"/>
                  </a:cubicBezTo>
                  <a:cubicBezTo>
                    <a:pt x="1018095" y="1186642"/>
                    <a:pt x="1055802" y="748296"/>
                    <a:pt x="1121790" y="457636"/>
                  </a:cubicBezTo>
                  <a:cubicBezTo>
                    <a:pt x="1187778" y="166976"/>
                    <a:pt x="1310326" y="42856"/>
                    <a:pt x="1310326" y="42856"/>
                  </a:cubicBezTo>
                  <a:cubicBezTo>
                    <a:pt x="1349604" y="-27845"/>
                    <a:pt x="1321324" y="3577"/>
                    <a:pt x="1357460" y="33429"/>
                  </a:cubicBezTo>
                  <a:cubicBezTo>
                    <a:pt x="1393596" y="63280"/>
                    <a:pt x="1447014" y="64852"/>
                    <a:pt x="1527142" y="221965"/>
                  </a:cubicBezTo>
                  <a:cubicBezTo>
                    <a:pt x="1607270" y="379078"/>
                    <a:pt x="1743959" y="691735"/>
                    <a:pt x="1838227" y="976110"/>
                  </a:cubicBezTo>
                  <a:cubicBezTo>
                    <a:pt x="1932495" y="1260485"/>
                    <a:pt x="1995340" y="1609277"/>
                    <a:pt x="2092750" y="1928217"/>
                  </a:cubicBezTo>
                  <a:cubicBezTo>
                    <a:pt x="2190160" y="2247157"/>
                    <a:pt x="2286000" y="2517392"/>
                    <a:pt x="2422689" y="2889751"/>
                  </a:cubicBezTo>
                  <a:cubicBezTo>
                    <a:pt x="2559378" y="3262110"/>
                    <a:pt x="2754198" y="3917273"/>
                    <a:pt x="2912882" y="4162370"/>
                  </a:cubicBezTo>
                  <a:cubicBezTo>
                    <a:pt x="3071566" y="4407467"/>
                    <a:pt x="3374796" y="4360332"/>
                    <a:pt x="3374796" y="4360332"/>
                  </a:cubicBezTo>
                  <a:cubicBezTo>
                    <a:pt x="3453353" y="4391755"/>
                    <a:pt x="3418788" y="4371330"/>
                    <a:pt x="3384223" y="4350906"/>
                  </a:cubicBezTo>
                </a:path>
              </a:pathLst>
            </a:custGeom>
            <a:noFill/>
            <a:ln w="38100">
              <a:solidFill>
                <a:srgbClr val="3DF1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4" name="TextBox 13">
              <a:extLst>
                <a:ext uri="{FF2B5EF4-FFF2-40B4-BE49-F238E27FC236}">
                  <a16:creationId xmlns:a16="http://schemas.microsoft.com/office/drawing/2014/main" id="{225A22DF-33CD-CF81-DA2E-A66A34E7B4CD}"/>
                </a:ext>
              </a:extLst>
            </p:cNvPr>
            <p:cNvSpPr txBox="1"/>
            <p:nvPr/>
          </p:nvSpPr>
          <p:spPr>
            <a:xfrm>
              <a:off x="4368679" y="276245"/>
              <a:ext cx="861133" cy="369332"/>
            </a:xfrm>
            <a:prstGeom prst="rect">
              <a:avLst/>
            </a:prstGeom>
            <a:noFill/>
          </p:spPr>
          <p:txBody>
            <a:bodyPr wrap="none" rtlCol="0">
              <a:spAutoFit/>
            </a:bodyPr>
            <a:lstStyle/>
            <a:p>
              <a:r>
                <a:rPr lang="en-001" dirty="0"/>
                <a:t>keratin</a:t>
              </a:r>
            </a:p>
          </p:txBody>
        </p:sp>
        <p:cxnSp>
          <p:nvCxnSpPr>
            <p:cNvPr id="18" name="Straight Arrow Connector 17">
              <a:extLst>
                <a:ext uri="{FF2B5EF4-FFF2-40B4-BE49-F238E27FC236}">
                  <a16:creationId xmlns:a16="http://schemas.microsoft.com/office/drawing/2014/main" id="{7163C81E-5F03-15F7-F968-9DE9C10A836B}"/>
                </a:ext>
              </a:extLst>
            </p:cNvPr>
            <p:cNvCxnSpPr>
              <a:cxnSpLocks/>
              <a:stCxn id="14" idx="2"/>
            </p:cNvCxnSpPr>
            <p:nvPr/>
          </p:nvCxnSpPr>
          <p:spPr>
            <a:xfrm flipH="1">
              <a:off x="4782279" y="645577"/>
              <a:ext cx="16967" cy="483995"/>
            </a:xfrm>
            <a:prstGeom prst="straightConnector1">
              <a:avLst/>
            </a:prstGeom>
            <a:ln w="38100">
              <a:solidFill>
                <a:srgbClr val="3DF150"/>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CC074ABA-1A73-AC3B-1DD1-78DCDA70F246}"/>
              </a:ext>
            </a:extLst>
          </p:cNvPr>
          <p:cNvSpPr txBox="1"/>
          <p:nvPr/>
        </p:nvSpPr>
        <p:spPr>
          <a:xfrm>
            <a:off x="282248" y="954407"/>
            <a:ext cx="4609119" cy="3970318"/>
          </a:xfrm>
          <a:prstGeom prst="rect">
            <a:avLst/>
          </a:prstGeom>
          <a:noFill/>
        </p:spPr>
        <p:txBody>
          <a:bodyPr wrap="square" rtlCol="0">
            <a:spAutoFit/>
          </a:bodyPr>
          <a:lstStyle/>
          <a:p>
            <a:r>
              <a:rPr lang="en-001" dirty="0">
                <a:latin typeface="Helvetica Neue Light" panose="02000403000000020004" pitchFamily="2" charset="0"/>
                <a:ea typeface="Helvetica Neue Light" panose="02000403000000020004" pitchFamily="2" charset="0"/>
              </a:rPr>
              <a:t>Point is that the variance in peaks for elastin is wide and impossible perhaps to differentiate from keratin</a:t>
            </a:r>
          </a:p>
          <a:p>
            <a:endParaRPr lang="en-001" dirty="0">
              <a:latin typeface="Helvetica Neue Light" panose="02000403000000020004" pitchFamily="2" charset="0"/>
              <a:ea typeface="Helvetica Neue Light" panose="02000403000000020004" pitchFamily="2" charset="0"/>
            </a:endParaRPr>
          </a:p>
          <a:p>
            <a:r>
              <a:rPr lang="en-US" dirty="0">
                <a:latin typeface="Helvetica Neue Light" panose="02000403000000020004" pitchFamily="2" charset="0"/>
                <a:ea typeface="Helvetica Neue Light" panose="02000403000000020004" pitchFamily="2" charset="0"/>
              </a:rPr>
              <a:t>Do not have good published data on keratin – </a:t>
            </a:r>
            <a:endParaRPr lang="en-001" dirty="0">
              <a:latin typeface="Helvetica Neue Light" panose="02000403000000020004" pitchFamily="2" charset="0"/>
              <a:ea typeface="Helvetica Neue Light" panose="02000403000000020004" pitchFamily="2" charset="0"/>
            </a:endParaRPr>
          </a:p>
          <a:p>
            <a:endParaRPr lang="en-001" dirty="0">
              <a:latin typeface="Helvetica Neue Light" panose="02000403000000020004" pitchFamily="2" charset="0"/>
              <a:ea typeface="Helvetica Neue Light" panose="02000403000000020004" pitchFamily="2" charset="0"/>
            </a:endParaRPr>
          </a:p>
          <a:p>
            <a:r>
              <a:rPr lang="en-US" dirty="0">
                <a:solidFill>
                  <a:srgbClr val="444746"/>
                </a:solidFill>
                <a:effectLst/>
                <a:latin typeface="Helvetica Neue Light" panose="02000403000000020004" pitchFamily="2" charset="0"/>
                <a:ea typeface="Helvetica Neue Light" panose="02000403000000020004" pitchFamily="2" charset="0"/>
              </a:rPr>
              <a:t>elastin's fluorescence typically centers around the 400–480 nm range, with variations influenced by its molecular composition and experimental conditions .</a:t>
            </a:r>
          </a:p>
          <a:p>
            <a:endParaRPr lang="en-US" dirty="0">
              <a:solidFill>
                <a:srgbClr val="444746"/>
              </a:solidFill>
              <a:latin typeface="Helvetica Neue Light" panose="02000403000000020004" pitchFamily="2" charset="0"/>
              <a:ea typeface="Helvetica Neue Light" panose="02000403000000020004" pitchFamily="2" charset="0"/>
            </a:endParaRPr>
          </a:p>
          <a:p>
            <a:pPr>
              <a:buNone/>
            </a:pPr>
            <a:br>
              <a:rPr lang="en-US" dirty="0"/>
            </a:br>
            <a:endParaRPr lang="en-001" dirty="0"/>
          </a:p>
        </p:txBody>
      </p:sp>
    </p:spTree>
    <p:extLst>
      <p:ext uri="{BB962C8B-B14F-4D97-AF65-F5344CB8AC3E}">
        <p14:creationId xmlns:p14="http://schemas.microsoft.com/office/powerpoint/2010/main" val="275752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B7EF1-0D72-051D-F637-DDEBD3DB0E2A}"/>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02250E8D-F54D-4FAF-67E8-227165BFF90C}"/>
              </a:ext>
            </a:extLst>
          </p:cNvPr>
          <p:cNvGrpSpPr/>
          <p:nvPr/>
        </p:nvGrpSpPr>
        <p:grpSpPr>
          <a:xfrm>
            <a:off x="4557336" y="653318"/>
            <a:ext cx="7112000" cy="5819755"/>
            <a:chOff x="2540000" y="276245"/>
            <a:chExt cx="7112000" cy="5819755"/>
          </a:xfrm>
        </p:grpSpPr>
        <p:pic>
          <p:nvPicPr>
            <p:cNvPr id="6" name="Picture 5">
              <a:extLst>
                <a:ext uri="{FF2B5EF4-FFF2-40B4-BE49-F238E27FC236}">
                  <a16:creationId xmlns:a16="http://schemas.microsoft.com/office/drawing/2014/main" id="{8859AF6E-3FD0-F28E-FC47-A0CB33995A99}"/>
                </a:ext>
              </a:extLst>
            </p:cNvPr>
            <p:cNvPicPr>
              <a:picLocks noChangeAspect="1"/>
            </p:cNvPicPr>
            <p:nvPr/>
          </p:nvPicPr>
          <p:blipFill>
            <a:blip r:embed="rId2"/>
            <a:stretch>
              <a:fillRect/>
            </a:stretch>
          </p:blipFill>
          <p:spPr>
            <a:xfrm>
              <a:off x="2540000" y="762000"/>
              <a:ext cx="7112000" cy="5334000"/>
            </a:xfrm>
            <a:prstGeom prst="rect">
              <a:avLst/>
            </a:prstGeom>
          </p:spPr>
        </p:pic>
        <p:sp>
          <p:nvSpPr>
            <p:cNvPr id="8" name="Freeform 7">
              <a:extLst>
                <a:ext uri="{FF2B5EF4-FFF2-40B4-BE49-F238E27FC236}">
                  <a16:creationId xmlns:a16="http://schemas.microsoft.com/office/drawing/2014/main" id="{3AB19248-A56C-B51D-0F1C-EAA4CD811355}"/>
                </a:ext>
              </a:extLst>
            </p:cNvPr>
            <p:cNvSpPr/>
            <p:nvPr/>
          </p:nvSpPr>
          <p:spPr>
            <a:xfrm>
              <a:off x="3516198" y="1208335"/>
              <a:ext cx="4289196" cy="4306345"/>
            </a:xfrm>
            <a:custGeom>
              <a:avLst/>
              <a:gdLst>
                <a:gd name="connsiteX0" fmla="*/ 0 w 4289196"/>
                <a:gd name="connsiteY0" fmla="*/ 4278065 h 4306345"/>
                <a:gd name="connsiteX1" fmla="*/ 688157 w 4289196"/>
                <a:gd name="connsiteY1" fmla="*/ 4249785 h 4306345"/>
                <a:gd name="connsiteX2" fmla="*/ 1178350 w 4289196"/>
                <a:gd name="connsiteY2" fmla="*/ 4127236 h 4306345"/>
                <a:gd name="connsiteX3" fmla="*/ 1461155 w 4289196"/>
                <a:gd name="connsiteY3" fmla="*/ 4014114 h 4306345"/>
                <a:gd name="connsiteX4" fmla="*/ 1574276 w 4289196"/>
                <a:gd name="connsiteY4" fmla="*/ 3599335 h 4306345"/>
                <a:gd name="connsiteX5" fmla="*/ 1941922 w 4289196"/>
                <a:gd name="connsiteY5" fmla="*/ 394222 h 4306345"/>
                <a:gd name="connsiteX6" fmla="*/ 2083324 w 4289196"/>
                <a:gd name="connsiteY6" fmla="*/ 26576 h 4306345"/>
                <a:gd name="connsiteX7" fmla="*/ 2187018 w 4289196"/>
                <a:gd name="connsiteY7" fmla="*/ 158552 h 4306345"/>
                <a:gd name="connsiteX8" fmla="*/ 2460396 w 4289196"/>
                <a:gd name="connsiteY8" fmla="*/ 988110 h 4306345"/>
                <a:gd name="connsiteX9" fmla="*/ 2799761 w 4289196"/>
                <a:gd name="connsiteY9" fmla="*/ 2590667 h 4306345"/>
                <a:gd name="connsiteX10" fmla="*/ 3337089 w 4289196"/>
                <a:gd name="connsiteY10" fmla="*/ 3816152 h 4306345"/>
                <a:gd name="connsiteX11" fmla="*/ 4289196 w 4289196"/>
                <a:gd name="connsiteY11" fmla="*/ 4306345 h 430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89196" h="4306345">
                  <a:moveTo>
                    <a:pt x="0" y="4278065"/>
                  </a:moveTo>
                  <a:cubicBezTo>
                    <a:pt x="245883" y="4276494"/>
                    <a:pt x="491766" y="4274923"/>
                    <a:pt x="688157" y="4249785"/>
                  </a:cubicBezTo>
                  <a:cubicBezTo>
                    <a:pt x="884548" y="4224647"/>
                    <a:pt x="1049517" y="4166514"/>
                    <a:pt x="1178350" y="4127236"/>
                  </a:cubicBezTo>
                  <a:cubicBezTo>
                    <a:pt x="1307183" y="4087958"/>
                    <a:pt x="1395167" y="4102097"/>
                    <a:pt x="1461155" y="4014114"/>
                  </a:cubicBezTo>
                  <a:cubicBezTo>
                    <a:pt x="1527143" y="3926131"/>
                    <a:pt x="1494148" y="4202650"/>
                    <a:pt x="1574276" y="3599335"/>
                  </a:cubicBezTo>
                  <a:cubicBezTo>
                    <a:pt x="1654404" y="2996020"/>
                    <a:pt x="1857081" y="989682"/>
                    <a:pt x="1941922" y="394222"/>
                  </a:cubicBezTo>
                  <a:cubicBezTo>
                    <a:pt x="2026763" y="-201238"/>
                    <a:pt x="2042475" y="65854"/>
                    <a:pt x="2083324" y="26576"/>
                  </a:cubicBezTo>
                  <a:cubicBezTo>
                    <a:pt x="2124173" y="-12702"/>
                    <a:pt x="2124173" y="-1704"/>
                    <a:pt x="2187018" y="158552"/>
                  </a:cubicBezTo>
                  <a:cubicBezTo>
                    <a:pt x="2249863" y="318808"/>
                    <a:pt x="2358272" y="582758"/>
                    <a:pt x="2460396" y="988110"/>
                  </a:cubicBezTo>
                  <a:cubicBezTo>
                    <a:pt x="2562520" y="1393462"/>
                    <a:pt x="2653646" y="2119327"/>
                    <a:pt x="2799761" y="2590667"/>
                  </a:cubicBezTo>
                  <a:cubicBezTo>
                    <a:pt x="2945876" y="3062007"/>
                    <a:pt x="3088850" y="3530206"/>
                    <a:pt x="3337089" y="3816152"/>
                  </a:cubicBezTo>
                  <a:cubicBezTo>
                    <a:pt x="3585328" y="4102098"/>
                    <a:pt x="3937262" y="4204221"/>
                    <a:pt x="4289196" y="4306345"/>
                  </a:cubicBezTo>
                </a:path>
              </a:pathLst>
            </a:custGeom>
            <a:noFill/>
            <a:ln w="38100">
              <a:solidFill>
                <a:srgbClr val="0051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0" name="Freeform 9">
              <a:extLst>
                <a:ext uri="{FF2B5EF4-FFF2-40B4-BE49-F238E27FC236}">
                  <a16:creationId xmlns:a16="http://schemas.microsoft.com/office/drawing/2014/main" id="{5E5D1E90-FBFE-6430-CB51-D0192B8326EA}"/>
                </a:ext>
              </a:extLst>
            </p:cNvPr>
            <p:cNvSpPr/>
            <p:nvPr/>
          </p:nvSpPr>
          <p:spPr>
            <a:xfrm>
              <a:off x="3469064" y="1154348"/>
              <a:ext cx="3422436" cy="4376544"/>
            </a:xfrm>
            <a:custGeom>
              <a:avLst/>
              <a:gdLst>
                <a:gd name="connsiteX0" fmla="*/ 0 w 3422436"/>
                <a:gd name="connsiteY0" fmla="*/ 4332052 h 4376544"/>
                <a:gd name="connsiteX1" fmla="*/ 197963 w 3422436"/>
                <a:gd name="connsiteY1" fmla="*/ 4322625 h 4376544"/>
                <a:gd name="connsiteX2" fmla="*/ 377072 w 3422436"/>
                <a:gd name="connsiteY2" fmla="*/ 4322625 h 4376544"/>
                <a:gd name="connsiteX3" fmla="*/ 499621 w 3422436"/>
                <a:gd name="connsiteY3" fmla="*/ 4058675 h 4376544"/>
                <a:gd name="connsiteX4" fmla="*/ 914400 w 3422436"/>
                <a:gd name="connsiteY4" fmla="*/ 1786815 h 4376544"/>
                <a:gd name="connsiteX5" fmla="*/ 1121790 w 3422436"/>
                <a:gd name="connsiteY5" fmla="*/ 457636 h 4376544"/>
                <a:gd name="connsiteX6" fmla="*/ 1310326 w 3422436"/>
                <a:gd name="connsiteY6" fmla="*/ 42856 h 4376544"/>
                <a:gd name="connsiteX7" fmla="*/ 1357460 w 3422436"/>
                <a:gd name="connsiteY7" fmla="*/ 33429 h 4376544"/>
                <a:gd name="connsiteX8" fmla="*/ 1527142 w 3422436"/>
                <a:gd name="connsiteY8" fmla="*/ 221965 h 4376544"/>
                <a:gd name="connsiteX9" fmla="*/ 1838227 w 3422436"/>
                <a:gd name="connsiteY9" fmla="*/ 976110 h 4376544"/>
                <a:gd name="connsiteX10" fmla="*/ 2092750 w 3422436"/>
                <a:gd name="connsiteY10" fmla="*/ 1928217 h 4376544"/>
                <a:gd name="connsiteX11" fmla="*/ 2422689 w 3422436"/>
                <a:gd name="connsiteY11" fmla="*/ 2889751 h 4376544"/>
                <a:gd name="connsiteX12" fmla="*/ 2912882 w 3422436"/>
                <a:gd name="connsiteY12" fmla="*/ 4162370 h 4376544"/>
                <a:gd name="connsiteX13" fmla="*/ 3374796 w 3422436"/>
                <a:gd name="connsiteY13" fmla="*/ 4360332 h 4376544"/>
                <a:gd name="connsiteX14" fmla="*/ 3384223 w 3422436"/>
                <a:gd name="connsiteY14" fmla="*/ 4350906 h 437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2436" h="4376544">
                  <a:moveTo>
                    <a:pt x="0" y="4332052"/>
                  </a:moveTo>
                  <a:cubicBezTo>
                    <a:pt x="67559" y="4328124"/>
                    <a:pt x="135118" y="4324196"/>
                    <a:pt x="197963" y="4322625"/>
                  </a:cubicBezTo>
                  <a:cubicBezTo>
                    <a:pt x="260808" y="4321054"/>
                    <a:pt x="326796" y="4366617"/>
                    <a:pt x="377072" y="4322625"/>
                  </a:cubicBezTo>
                  <a:cubicBezTo>
                    <a:pt x="427348" y="4278633"/>
                    <a:pt x="410066" y="4481310"/>
                    <a:pt x="499621" y="4058675"/>
                  </a:cubicBezTo>
                  <a:cubicBezTo>
                    <a:pt x="589176" y="3636040"/>
                    <a:pt x="810705" y="2386988"/>
                    <a:pt x="914400" y="1786815"/>
                  </a:cubicBezTo>
                  <a:cubicBezTo>
                    <a:pt x="1018095" y="1186642"/>
                    <a:pt x="1055802" y="748296"/>
                    <a:pt x="1121790" y="457636"/>
                  </a:cubicBezTo>
                  <a:cubicBezTo>
                    <a:pt x="1187778" y="166976"/>
                    <a:pt x="1310326" y="42856"/>
                    <a:pt x="1310326" y="42856"/>
                  </a:cubicBezTo>
                  <a:cubicBezTo>
                    <a:pt x="1349604" y="-27845"/>
                    <a:pt x="1321324" y="3577"/>
                    <a:pt x="1357460" y="33429"/>
                  </a:cubicBezTo>
                  <a:cubicBezTo>
                    <a:pt x="1393596" y="63280"/>
                    <a:pt x="1447014" y="64852"/>
                    <a:pt x="1527142" y="221965"/>
                  </a:cubicBezTo>
                  <a:cubicBezTo>
                    <a:pt x="1607270" y="379078"/>
                    <a:pt x="1743959" y="691735"/>
                    <a:pt x="1838227" y="976110"/>
                  </a:cubicBezTo>
                  <a:cubicBezTo>
                    <a:pt x="1932495" y="1260485"/>
                    <a:pt x="1995340" y="1609277"/>
                    <a:pt x="2092750" y="1928217"/>
                  </a:cubicBezTo>
                  <a:cubicBezTo>
                    <a:pt x="2190160" y="2247157"/>
                    <a:pt x="2286000" y="2517392"/>
                    <a:pt x="2422689" y="2889751"/>
                  </a:cubicBezTo>
                  <a:cubicBezTo>
                    <a:pt x="2559378" y="3262110"/>
                    <a:pt x="2754198" y="3917273"/>
                    <a:pt x="2912882" y="4162370"/>
                  </a:cubicBezTo>
                  <a:cubicBezTo>
                    <a:pt x="3071566" y="4407467"/>
                    <a:pt x="3374796" y="4360332"/>
                    <a:pt x="3374796" y="4360332"/>
                  </a:cubicBezTo>
                  <a:cubicBezTo>
                    <a:pt x="3453353" y="4391755"/>
                    <a:pt x="3418788" y="4371330"/>
                    <a:pt x="3384223" y="4350906"/>
                  </a:cubicBezTo>
                </a:path>
              </a:pathLst>
            </a:custGeom>
            <a:noFill/>
            <a:ln w="38100">
              <a:solidFill>
                <a:srgbClr val="3DF1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1" name="Freeform 10">
              <a:extLst>
                <a:ext uri="{FF2B5EF4-FFF2-40B4-BE49-F238E27FC236}">
                  <a16:creationId xmlns:a16="http://schemas.microsoft.com/office/drawing/2014/main" id="{45E03145-EFF9-A3AD-41F8-C8CE5B14547F}"/>
                </a:ext>
              </a:extLst>
            </p:cNvPr>
            <p:cNvSpPr/>
            <p:nvPr/>
          </p:nvSpPr>
          <p:spPr>
            <a:xfrm>
              <a:off x="3459637" y="1199993"/>
              <a:ext cx="3892317" cy="4244266"/>
            </a:xfrm>
            <a:custGeom>
              <a:avLst/>
              <a:gdLst>
                <a:gd name="connsiteX0" fmla="*/ 0 w 3892317"/>
                <a:gd name="connsiteY0" fmla="*/ 3852774 h 4244266"/>
                <a:gd name="connsiteX1" fmla="*/ 103695 w 3892317"/>
                <a:gd name="connsiteY1" fmla="*/ 3362580 h 4244266"/>
                <a:gd name="connsiteX2" fmla="*/ 254524 w 3892317"/>
                <a:gd name="connsiteY2" fmla="*/ 1580914 h 4244266"/>
                <a:gd name="connsiteX3" fmla="*/ 386499 w 3892317"/>
                <a:gd name="connsiteY3" fmla="*/ 251735 h 4244266"/>
                <a:gd name="connsiteX4" fmla="*/ 509048 w 3892317"/>
                <a:gd name="connsiteY4" fmla="*/ 44345 h 4244266"/>
                <a:gd name="connsiteX5" fmla="*/ 527901 w 3892317"/>
                <a:gd name="connsiteY5" fmla="*/ 16065 h 4244266"/>
                <a:gd name="connsiteX6" fmla="*/ 622169 w 3892317"/>
                <a:gd name="connsiteY6" fmla="*/ 242308 h 4244266"/>
                <a:gd name="connsiteX7" fmla="*/ 1018095 w 3892317"/>
                <a:gd name="connsiteY7" fmla="*/ 1788304 h 4244266"/>
                <a:gd name="connsiteX8" fmla="*/ 1451728 w 3892317"/>
                <a:gd name="connsiteY8" fmla="*/ 3211751 h 4244266"/>
                <a:gd name="connsiteX9" fmla="*/ 2149311 w 3892317"/>
                <a:gd name="connsiteY9" fmla="*/ 4050737 h 4244266"/>
                <a:gd name="connsiteX10" fmla="*/ 3676454 w 3892317"/>
                <a:gd name="connsiteY10" fmla="*/ 4229846 h 4244266"/>
                <a:gd name="connsiteX11" fmla="*/ 3846136 w 3892317"/>
                <a:gd name="connsiteY11" fmla="*/ 4220419 h 424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2317" h="4244266">
                  <a:moveTo>
                    <a:pt x="0" y="3852774"/>
                  </a:moveTo>
                  <a:cubicBezTo>
                    <a:pt x="30637" y="3796998"/>
                    <a:pt x="61274" y="3741223"/>
                    <a:pt x="103695" y="3362580"/>
                  </a:cubicBezTo>
                  <a:cubicBezTo>
                    <a:pt x="146116" y="2983937"/>
                    <a:pt x="207390" y="2099388"/>
                    <a:pt x="254524" y="1580914"/>
                  </a:cubicBezTo>
                  <a:cubicBezTo>
                    <a:pt x="301658" y="1062440"/>
                    <a:pt x="344078" y="507830"/>
                    <a:pt x="386499" y="251735"/>
                  </a:cubicBezTo>
                  <a:cubicBezTo>
                    <a:pt x="428920" y="-4360"/>
                    <a:pt x="509048" y="44345"/>
                    <a:pt x="509048" y="44345"/>
                  </a:cubicBezTo>
                  <a:cubicBezTo>
                    <a:pt x="532615" y="5067"/>
                    <a:pt x="509048" y="-16929"/>
                    <a:pt x="527901" y="16065"/>
                  </a:cubicBezTo>
                  <a:cubicBezTo>
                    <a:pt x="546755" y="49059"/>
                    <a:pt x="540470" y="-53065"/>
                    <a:pt x="622169" y="242308"/>
                  </a:cubicBezTo>
                  <a:cubicBezTo>
                    <a:pt x="703868" y="537681"/>
                    <a:pt x="879835" y="1293397"/>
                    <a:pt x="1018095" y="1788304"/>
                  </a:cubicBezTo>
                  <a:cubicBezTo>
                    <a:pt x="1156355" y="2283211"/>
                    <a:pt x="1263192" y="2834679"/>
                    <a:pt x="1451728" y="3211751"/>
                  </a:cubicBezTo>
                  <a:cubicBezTo>
                    <a:pt x="1640264" y="3588823"/>
                    <a:pt x="1778523" y="3881055"/>
                    <a:pt x="2149311" y="4050737"/>
                  </a:cubicBezTo>
                  <a:cubicBezTo>
                    <a:pt x="2520099" y="4220419"/>
                    <a:pt x="3393650" y="4201566"/>
                    <a:pt x="3676454" y="4229846"/>
                  </a:cubicBezTo>
                  <a:cubicBezTo>
                    <a:pt x="3959258" y="4258126"/>
                    <a:pt x="3902697" y="4239272"/>
                    <a:pt x="3846136" y="4220419"/>
                  </a:cubicBezTo>
                </a:path>
              </a:pathLst>
            </a:custGeom>
            <a:noFill/>
            <a:ln w="38100">
              <a:solidFill>
                <a:srgbClr val="00E5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2" name="TextBox 11">
              <a:extLst>
                <a:ext uri="{FF2B5EF4-FFF2-40B4-BE49-F238E27FC236}">
                  <a16:creationId xmlns:a16="http://schemas.microsoft.com/office/drawing/2014/main" id="{C6E4FE02-CB23-EC55-B618-45D48D6AEA2D}"/>
                </a:ext>
              </a:extLst>
            </p:cNvPr>
            <p:cNvSpPr txBox="1"/>
            <p:nvPr/>
          </p:nvSpPr>
          <p:spPr>
            <a:xfrm>
              <a:off x="5405795" y="276245"/>
              <a:ext cx="593881" cy="369332"/>
            </a:xfrm>
            <a:prstGeom prst="rect">
              <a:avLst/>
            </a:prstGeom>
            <a:noFill/>
          </p:spPr>
          <p:txBody>
            <a:bodyPr wrap="none" rtlCol="0">
              <a:spAutoFit/>
            </a:bodyPr>
            <a:lstStyle/>
            <a:p>
              <a:r>
                <a:rPr lang="en-001" dirty="0"/>
                <a:t>FAD</a:t>
              </a:r>
            </a:p>
          </p:txBody>
        </p:sp>
        <p:sp>
          <p:nvSpPr>
            <p:cNvPr id="13" name="TextBox 12">
              <a:extLst>
                <a:ext uri="{FF2B5EF4-FFF2-40B4-BE49-F238E27FC236}">
                  <a16:creationId xmlns:a16="http://schemas.microsoft.com/office/drawing/2014/main" id="{5C2716F0-9DF4-0E53-F653-6F9CD400BB18}"/>
                </a:ext>
              </a:extLst>
            </p:cNvPr>
            <p:cNvSpPr txBox="1"/>
            <p:nvPr/>
          </p:nvSpPr>
          <p:spPr>
            <a:xfrm>
              <a:off x="3067306" y="277742"/>
              <a:ext cx="1034194" cy="369332"/>
            </a:xfrm>
            <a:prstGeom prst="rect">
              <a:avLst/>
            </a:prstGeom>
            <a:noFill/>
          </p:spPr>
          <p:txBody>
            <a:bodyPr wrap="none" rtlCol="0">
              <a:spAutoFit/>
            </a:bodyPr>
            <a:lstStyle/>
            <a:p>
              <a:r>
                <a:rPr lang="en-001" dirty="0"/>
                <a:t>collagen</a:t>
              </a:r>
            </a:p>
          </p:txBody>
        </p:sp>
        <p:sp>
          <p:nvSpPr>
            <p:cNvPr id="14" name="TextBox 13">
              <a:extLst>
                <a:ext uri="{FF2B5EF4-FFF2-40B4-BE49-F238E27FC236}">
                  <a16:creationId xmlns:a16="http://schemas.microsoft.com/office/drawing/2014/main" id="{F2EEC46D-540F-EEC8-A709-06F7C7459BC1}"/>
                </a:ext>
              </a:extLst>
            </p:cNvPr>
            <p:cNvSpPr txBox="1"/>
            <p:nvPr/>
          </p:nvSpPr>
          <p:spPr>
            <a:xfrm>
              <a:off x="4368679" y="276245"/>
              <a:ext cx="861133" cy="369332"/>
            </a:xfrm>
            <a:prstGeom prst="rect">
              <a:avLst/>
            </a:prstGeom>
            <a:noFill/>
          </p:spPr>
          <p:txBody>
            <a:bodyPr wrap="none" rtlCol="0">
              <a:spAutoFit/>
            </a:bodyPr>
            <a:lstStyle/>
            <a:p>
              <a:r>
                <a:rPr lang="en-001" dirty="0"/>
                <a:t>keratin</a:t>
              </a:r>
            </a:p>
          </p:txBody>
        </p:sp>
        <p:cxnSp>
          <p:nvCxnSpPr>
            <p:cNvPr id="16" name="Straight Arrow Connector 15">
              <a:extLst>
                <a:ext uri="{FF2B5EF4-FFF2-40B4-BE49-F238E27FC236}">
                  <a16:creationId xmlns:a16="http://schemas.microsoft.com/office/drawing/2014/main" id="{BF6B9AE3-2321-2FE3-BB97-DDDDCBD94402}"/>
                </a:ext>
              </a:extLst>
            </p:cNvPr>
            <p:cNvCxnSpPr>
              <a:cxnSpLocks/>
              <a:stCxn id="13" idx="2"/>
            </p:cNvCxnSpPr>
            <p:nvPr/>
          </p:nvCxnSpPr>
          <p:spPr>
            <a:xfrm>
              <a:off x="3584403" y="647074"/>
              <a:ext cx="323822" cy="482498"/>
            </a:xfrm>
            <a:prstGeom prst="straightConnector1">
              <a:avLst/>
            </a:prstGeom>
            <a:ln w="38100">
              <a:solidFill>
                <a:srgbClr val="00E5F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27DEBA-534D-1C35-C50B-6DDFB17CB3A2}"/>
                </a:ext>
              </a:extLst>
            </p:cNvPr>
            <p:cNvCxnSpPr>
              <a:cxnSpLocks/>
              <a:stCxn id="14" idx="2"/>
            </p:cNvCxnSpPr>
            <p:nvPr/>
          </p:nvCxnSpPr>
          <p:spPr>
            <a:xfrm flipH="1">
              <a:off x="4782279" y="645577"/>
              <a:ext cx="16967" cy="483995"/>
            </a:xfrm>
            <a:prstGeom prst="straightConnector1">
              <a:avLst/>
            </a:prstGeom>
            <a:ln w="38100">
              <a:solidFill>
                <a:srgbClr val="3DF15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E33BB1-F0FF-3ECD-091E-82817D575179}"/>
                </a:ext>
              </a:extLst>
            </p:cNvPr>
            <p:cNvCxnSpPr>
              <a:cxnSpLocks/>
            </p:cNvCxnSpPr>
            <p:nvPr/>
          </p:nvCxnSpPr>
          <p:spPr>
            <a:xfrm flipH="1">
              <a:off x="5557177" y="618673"/>
              <a:ext cx="33932" cy="535675"/>
            </a:xfrm>
            <a:prstGeom prst="straightConnector1">
              <a:avLst/>
            </a:prstGeom>
            <a:ln w="38100">
              <a:solidFill>
                <a:srgbClr val="0051DC"/>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93E26118-2EC7-4335-F96D-E7242E438224}"/>
              </a:ext>
            </a:extLst>
          </p:cNvPr>
          <p:cNvSpPr txBox="1"/>
          <p:nvPr/>
        </p:nvSpPr>
        <p:spPr>
          <a:xfrm>
            <a:off x="282248" y="954407"/>
            <a:ext cx="4609119" cy="6186309"/>
          </a:xfrm>
          <a:prstGeom prst="rect">
            <a:avLst/>
          </a:prstGeom>
          <a:noFill/>
        </p:spPr>
        <p:txBody>
          <a:bodyPr wrap="square" rtlCol="0">
            <a:spAutoFit/>
          </a:bodyPr>
          <a:lstStyle/>
          <a:p>
            <a:r>
              <a:rPr lang="en-001" dirty="0">
                <a:latin typeface="Helvetica Neue Light" panose="02000403000000020004" pitchFamily="2" charset="0"/>
                <a:ea typeface="Helvetica Neue Light" panose="02000403000000020004" pitchFamily="2" charset="0"/>
              </a:rPr>
              <a:t>Point is that the variance in peaks for elastin is wide and impossible perhaps to differentiate from keratin</a:t>
            </a:r>
          </a:p>
          <a:p>
            <a:endParaRPr lang="en-001" dirty="0">
              <a:latin typeface="Helvetica Neue Light" panose="02000403000000020004" pitchFamily="2" charset="0"/>
              <a:ea typeface="Helvetica Neue Light" panose="02000403000000020004" pitchFamily="2" charset="0"/>
            </a:endParaRPr>
          </a:p>
          <a:p>
            <a:r>
              <a:rPr lang="en-US" dirty="0">
                <a:latin typeface="Helvetica Neue Light" panose="02000403000000020004" pitchFamily="2" charset="0"/>
                <a:ea typeface="Helvetica Neue Light" panose="02000403000000020004" pitchFamily="2" charset="0"/>
              </a:rPr>
              <a:t>Do not have good published data on keratin – </a:t>
            </a:r>
            <a:endParaRPr lang="en-001" dirty="0">
              <a:latin typeface="Helvetica Neue Light" panose="02000403000000020004" pitchFamily="2" charset="0"/>
              <a:ea typeface="Helvetica Neue Light" panose="02000403000000020004" pitchFamily="2" charset="0"/>
            </a:endParaRPr>
          </a:p>
          <a:p>
            <a:endParaRPr lang="en-001" dirty="0">
              <a:latin typeface="Helvetica Neue Light" panose="02000403000000020004" pitchFamily="2" charset="0"/>
              <a:ea typeface="Helvetica Neue Light" panose="02000403000000020004" pitchFamily="2" charset="0"/>
            </a:endParaRPr>
          </a:p>
          <a:p>
            <a:r>
              <a:rPr lang="en-US" dirty="0">
                <a:effectLst/>
                <a:latin typeface="Helvetica Neue Light" panose="02000403000000020004" pitchFamily="2" charset="0"/>
                <a:ea typeface="Helvetica Neue Light" panose="02000403000000020004" pitchFamily="2" charset="0"/>
              </a:rPr>
              <a:t>Perhaps we can differentiate from collagen and FAD</a:t>
            </a:r>
          </a:p>
          <a:p>
            <a:endParaRPr lang="en-US" dirty="0">
              <a:solidFill>
                <a:srgbClr val="444746"/>
              </a:solidFill>
              <a:latin typeface="Helvetica Neue Light" panose="02000403000000020004" pitchFamily="2" charset="0"/>
              <a:ea typeface="Helvetica Neue Light" panose="02000403000000020004" pitchFamily="2" charset="0"/>
            </a:endParaRPr>
          </a:p>
          <a:p>
            <a:r>
              <a:rPr lang="en-US" dirty="0">
                <a:latin typeface="Helvetica Neue Light" panose="02000403000000020004" pitchFamily="2" charset="0"/>
                <a:ea typeface="Helvetica Neue Light" panose="02000403000000020004" pitchFamily="2" charset="0"/>
              </a:rPr>
              <a:t>collagen I and III </a:t>
            </a:r>
            <a:r>
              <a:rPr lang="en-US" dirty="0">
                <a:solidFill>
                  <a:srgbClr val="444746"/>
                </a:solidFill>
                <a:effectLst/>
                <a:latin typeface="Helvetica Neue Light" panose="02000403000000020004" pitchFamily="2" charset="0"/>
                <a:ea typeface="Helvetica Neue Light" panose="02000403000000020004" pitchFamily="2" charset="0"/>
              </a:rPr>
              <a:t>both fluorescence with peak at 380–410 nm under typical fluorescence conditions</a:t>
            </a:r>
            <a:endParaRPr lang="en-001" dirty="0">
              <a:latin typeface="Helvetica Neue Light" panose="02000403000000020004" pitchFamily="2" charset="0"/>
              <a:ea typeface="Helvetica Neue Light" panose="02000403000000020004" pitchFamily="2" charset="0"/>
            </a:endParaRPr>
          </a:p>
          <a:p>
            <a:endParaRPr lang="en-001" dirty="0">
              <a:latin typeface="Helvetica Neue Light" panose="02000403000000020004" pitchFamily="2" charset="0"/>
              <a:ea typeface="Helvetica Neue Light" panose="02000403000000020004" pitchFamily="2" charset="0"/>
            </a:endParaRPr>
          </a:p>
          <a:p>
            <a:endParaRPr lang="en-001" dirty="0">
              <a:latin typeface="Helvetica Neue Light" panose="02000403000000020004" pitchFamily="2" charset="0"/>
              <a:ea typeface="Helvetica Neue Light" panose="02000403000000020004" pitchFamily="2" charset="0"/>
            </a:endParaRPr>
          </a:p>
          <a:p>
            <a:pPr algn="l" rtl="0">
              <a:buNone/>
            </a:pPr>
            <a:r>
              <a:rPr lang="en-US" dirty="0">
                <a:solidFill>
                  <a:srgbClr val="444746"/>
                </a:solidFill>
                <a:effectLst/>
                <a:latin typeface="Helvetica Neue Light" panose="02000403000000020004" pitchFamily="2" charset="0"/>
                <a:ea typeface="Helvetica Neue Light" panose="02000403000000020004" pitchFamily="2" charset="0"/>
              </a:rPr>
              <a:t>The peak emission wavelength for FAD (Flavin Adenine Dinucleotide) is typically around 515–520 nm when excited, depending on its environment and redox state</a:t>
            </a:r>
          </a:p>
          <a:p>
            <a:pPr>
              <a:buNone/>
            </a:pPr>
            <a:br>
              <a:rPr lang="en-US" dirty="0"/>
            </a:br>
            <a:endParaRPr lang="en-001" dirty="0"/>
          </a:p>
        </p:txBody>
      </p:sp>
      <p:sp>
        <p:nvSpPr>
          <p:cNvPr id="31" name="Left-Right Arrow 30">
            <a:extLst>
              <a:ext uri="{FF2B5EF4-FFF2-40B4-BE49-F238E27FC236}">
                <a16:creationId xmlns:a16="http://schemas.microsoft.com/office/drawing/2014/main" id="{8AB1FA05-DF7A-1C18-9ADB-5E4B3CD30502}"/>
              </a:ext>
            </a:extLst>
          </p:cNvPr>
          <p:cNvSpPr/>
          <p:nvPr/>
        </p:nvSpPr>
        <p:spPr>
          <a:xfrm>
            <a:off x="6259398" y="1531421"/>
            <a:ext cx="1055802" cy="344556"/>
          </a:xfrm>
          <a:prstGeom prst="leftRightArrow">
            <a:avLst/>
          </a:prstGeom>
          <a:solidFill>
            <a:srgbClr val="D1D1D1">
              <a:alpha val="51373"/>
            </a:srgb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212992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9F7B1-34AD-466B-FB76-616D9C5E648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058EC67-FA54-8814-E839-6DF8F52A1F5F}"/>
              </a:ext>
            </a:extLst>
          </p:cNvPr>
          <p:cNvPicPr>
            <a:picLocks noChangeAspect="1"/>
          </p:cNvPicPr>
          <p:nvPr/>
        </p:nvPicPr>
        <p:blipFill>
          <a:blip r:embed="rId2"/>
          <a:stretch>
            <a:fillRect/>
          </a:stretch>
        </p:blipFill>
        <p:spPr>
          <a:xfrm>
            <a:off x="6902541" y="1518303"/>
            <a:ext cx="5289459" cy="3821394"/>
          </a:xfrm>
          <a:prstGeom prst="rect">
            <a:avLst/>
          </a:prstGeom>
        </p:spPr>
      </p:pic>
      <p:sp>
        <p:nvSpPr>
          <p:cNvPr id="2" name="Title 1">
            <a:extLst>
              <a:ext uri="{FF2B5EF4-FFF2-40B4-BE49-F238E27FC236}">
                <a16:creationId xmlns:a16="http://schemas.microsoft.com/office/drawing/2014/main" id="{1F85C023-502D-8CA1-7B3C-EC6D99E65DF2}"/>
              </a:ext>
            </a:extLst>
          </p:cNvPr>
          <p:cNvSpPr>
            <a:spLocks noGrp="1"/>
          </p:cNvSpPr>
          <p:nvPr>
            <p:ph type="title"/>
          </p:nvPr>
        </p:nvSpPr>
        <p:spPr/>
        <p:txBody>
          <a:bodyPr>
            <a:normAutofit fontScale="90000"/>
          </a:bodyPr>
          <a:lstStyle/>
          <a:p>
            <a:r>
              <a:rPr lang="en-001" sz="3600" dirty="0">
                <a:latin typeface="Helvetica Neue Light" panose="02000403000000020004" pitchFamily="2" charset="0"/>
                <a:ea typeface="Helvetica Neue Light" panose="02000403000000020004" pitchFamily="2" charset="0"/>
              </a:rPr>
              <a:t>Fluorophore Basis</a:t>
            </a:r>
            <a:br>
              <a:rPr lang="en-001" sz="3600" dirty="0">
                <a:latin typeface="Helvetica Neue Light" panose="02000403000000020004" pitchFamily="2" charset="0"/>
                <a:ea typeface="Helvetica Neue Light" panose="02000403000000020004" pitchFamily="2" charset="0"/>
              </a:rPr>
            </a:br>
            <a:br>
              <a:rPr lang="en-001" sz="3600" dirty="0">
                <a:latin typeface="Helvetica Neue Light" panose="02000403000000020004" pitchFamily="2" charset="0"/>
                <a:ea typeface="Helvetica Neue Light" panose="02000403000000020004" pitchFamily="2" charset="0"/>
              </a:rPr>
            </a:br>
            <a:r>
              <a:rPr lang="en-001" sz="2800" dirty="0">
                <a:latin typeface="Helvetica Neue Light" panose="02000403000000020004" pitchFamily="2" charset="0"/>
                <a:ea typeface="Helvetica Neue Light" panose="02000403000000020004" pitchFamily="2" charset="0"/>
              </a:rPr>
              <a:t>Fit a positively skewed normal gaussian distribution to: </a:t>
            </a:r>
            <a:endParaRPr lang="en-001" sz="3600" dirty="0">
              <a:latin typeface="Helvetica Neue Light" panose="02000403000000020004" pitchFamily="2" charset="0"/>
              <a:ea typeface="Helvetica Neue Light" panose="02000403000000020004" pitchFamily="2" charset="0"/>
            </a:endParaRPr>
          </a:p>
        </p:txBody>
      </p:sp>
      <p:sp>
        <p:nvSpPr>
          <p:cNvPr id="3" name="Content Placeholder 2">
            <a:extLst>
              <a:ext uri="{FF2B5EF4-FFF2-40B4-BE49-F238E27FC236}">
                <a16:creationId xmlns:a16="http://schemas.microsoft.com/office/drawing/2014/main" id="{62FB836A-4EC1-D26C-2EA5-D2F0BE29959E}"/>
              </a:ext>
            </a:extLst>
          </p:cNvPr>
          <p:cNvSpPr>
            <a:spLocks noGrp="1"/>
          </p:cNvSpPr>
          <p:nvPr>
            <p:ph idx="1"/>
          </p:nvPr>
        </p:nvSpPr>
        <p:spPr/>
        <p:txBody>
          <a:bodyPr>
            <a:normAutofit/>
          </a:bodyPr>
          <a:lstStyle/>
          <a:p>
            <a:pPr>
              <a:lnSpc>
                <a:spcPct val="150000"/>
              </a:lnSpc>
            </a:pPr>
            <a:r>
              <a:rPr lang="en-001" sz="2000" dirty="0">
                <a:latin typeface="Helvetica Neue Light" panose="02000403000000020004" pitchFamily="2" charset="0"/>
                <a:ea typeface="Helvetica Neue Light" panose="02000403000000020004" pitchFamily="2" charset="0"/>
              </a:rPr>
              <a:t>Collagen: DaCosta (collagen1.mat)</a:t>
            </a:r>
          </a:p>
          <a:p>
            <a:pPr>
              <a:lnSpc>
                <a:spcPct val="150000"/>
              </a:lnSpc>
            </a:pPr>
            <a:r>
              <a:rPr lang="en-001" sz="2000" dirty="0">
                <a:latin typeface="Helvetica Neue Light" panose="02000403000000020004" pitchFamily="2" charset="0"/>
                <a:ea typeface="Helvetica Neue Light" panose="02000403000000020004" pitchFamily="2" charset="0"/>
              </a:rPr>
              <a:t>FAD: DaCosta (FAD_webfluor.mat)</a:t>
            </a:r>
          </a:p>
          <a:p>
            <a:pPr>
              <a:lnSpc>
                <a:spcPct val="150000"/>
              </a:lnSpc>
            </a:pPr>
            <a:r>
              <a:rPr lang="en-001" sz="2000" dirty="0">
                <a:latin typeface="Helvetica Neue Light" panose="02000403000000020004" pitchFamily="2" charset="0"/>
                <a:ea typeface="Helvetica Neue Light" panose="02000403000000020004" pitchFamily="2" charset="0"/>
              </a:rPr>
              <a:t>Keratin: Palero (</a:t>
            </a:r>
            <a:r>
              <a:rPr lang="en-US" sz="2000" dirty="0" err="1">
                <a:latin typeface="Helvetica Neue Light" panose="02000403000000020004" pitchFamily="2" charset="0"/>
                <a:ea typeface="Helvetica Neue Light" panose="02000403000000020004" pitchFamily="2" charset="0"/>
              </a:rPr>
              <a:t>KeratinPalero.mat</a:t>
            </a:r>
            <a:r>
              <a:rPr lang="en-US" sz="2000" dirty="0">
                <a:latin typeface="Helvetica Neue Light" panose="02000403000000020004" pitchFamily="2" charset="0"/>
                <a:ea typeface="Helvetica Neue Light" panose="02000403000000020004" pitchFamily="2" charset="0"/>
              </a:rPr>
              <a:t>)</a:t>
            </a:r>
            <a:endParaRPr lang="en-001" sz="20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915983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11039</TotalTime>
  <Words>1182</Words>
  <Application>Microsoft Macintosh PowerPoint</Application>
  <PresentationFormat>Widescreen</PresentationFormat>
  <Paragraphs>126</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Display</vt:lpstr>
      <vt:lpstr>Arial</vt:lpstr>
      <vt:lpstr>fkGroteskNeue</vt:lpstr>
      <vt:lpstr>Google Sans</vt:lpstr>
      <vt:lpstr>Helvetica Neue Light</vt:lpstr>
      <vt:lpstr>Roboto</vt:lpstr>
      <vt:lpstr>var(--font-berkeley-mono)</vt:lpstr>
      <vt:lpstr>Office Theme</vt:lpstr>
      <vt:lpstr>PowerPoint Presentation</vt:lpstr>
      <vt:lpstr>PowerPoint Presentation</vt:lpstr>
      <vt:lpstr>PowerPoint Presentation</vt:lpstr>
      <vt:lpstr>Summary</vt:lpstr>
      <vt:lpstr>Fluorophore Basis  Fit a positively skewed normal gaussian distribution to: </vt:lpstr>
      <vt:lpstr>PowerPoint Presentation</vt:lpstr>
      <vt:lpstr>PowerPoint Presentation</vt:lpstr>
      <vt:lpstr>PowerPoint Presentation</vt:lpstr>
      <vt:lpstr>Fluorophore Basis  Fit a positively skewed normal gaussian distribution to: </vt:lpstr>
      <vt:lpstr>Fluorophore Basis  Fit a positively skewed normal gaussian distribution to: </vt:lpstr>
      <vt:lpstr>Fluorophore Basis  Fit a positively skewed normal gaussian distribution to: </vt:lpstr>
      <vt:lpstr>Fluorophore Basis  Add these to spectral basis for wavelengths &gt; 600 nm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Joyce Eileen Farrell</dc:creator>
  <cp:lastModifiedBy>Joyce Eileen Farrell</cp:lastModifiedBy>
  <cp:revision>17</cp:revision>
  <dcterms:created xsi:type="dcterms:W3CDTF">2025-03-29T23:38:12Z</dcterms:created>
  <dcterms:modified xsi:type="dcterms:W3CDTF">2025-04-09T04:13:06Z</dcterms:modified>
</cp:coreProperties>
</file>