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96" r:id="rId8"/>
    <p:sldId id="303" r:id="rId9"/>
    <p:sldId id="258" r:id="rId10"/>
    <p:sldId id="300" r:id="rId11"/>
    <p:sldId id="304" r:id="rId12"/>
    <p:sldId id="298" r:id="rId13"/>
    <p:sldId id="302" r:id="rId14"/>
    <p:sldId id="264" r:id="rId15"/>
    <p:sldId id="305" r:id="rId16"/>
    <p:sldId id="275" r:id="rId17"/>
    <p:sldId id="276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74181" autoAdjust="0"/>
  </p:normalViewPr>
  <p:slideViewPr>
    <p:cSldViewPr snapToGrid="0">
      <p:cViewPr>
        <p:scale>
          <a:sx n="77" d="100"/>
          <a:sy n="77" d="100"/>
        </p:scale>
        <p:origin x="36" y="12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2024-10-18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/>
              <a:t>세션 정보</a:t>
            </a:r>
            <a:r>
              <a:rPr lang="en-US" altLang="ko-KR" noProof="0" dirty="0"/>
              <a:t>: </a:t>
            </a:r>
            <a:r>
              <a:rPr lang="ko-KR" altLang="en-US" noProof="0" dirty="0"/>
              <a:t>세션 관련 권한</a:t>
            </a:r>
            <a:r>
              <a:rPr lang="en-US" altLang="ko-KR" noProof="0" dirty="0"/>
              <a:t>, </a:t>
            </a:r>
            <a:r>
              <a:rPr lang="ko-KR" altLang="en-US" noProof="0" dirty="0"/>
              <a:t>정렬 영역 등 작업 공간을 포함</a:t>
            </a:r>
            <a:endParaRPr lang="en-US" altLang="ko-KR" noProof="0" dirty="0"/>
          </a:p>
          <a:p>
            <a:r>
              <a:rPr lang="ko-KR" altLang="en-US" noProof="0" dirty="0"/>
              <a:t>커서 정보</a:t>
            </a:r>
            <a:r>
              <a:rPr lang="en-US" altLang="ko-KR" noProof="0" dirty="0"/>
              <a:t>: </a:t>
            </a:r>
            <a:r>
              <a:rPr lang="ko-KR" altLang="en-US" noProof="0" dirty="0" err="1"/>
              <a:t>변수값</a:t>
            </a:r>
            <a:r>
              <a:rPr lang="ko-KR" altLang="en-US" noProof="0" dirty="0"/>
              <a:t> 등 데이터의 바인딩 정보</a:t>
            </a:r>
            <a:r>
              <a:rPr lang="en-US" altLang="ko-KR" noProof="0" dirty="0"/>
              <a:t>, </a:t>
            </a:r>
            <a:r>
              <a:rPr lang="ko-KR" altLang="en-US" noProof="0" dirty="0"/>
              <a:t>커서 상태</a:t>
            </a:r>
            <a:endParaRPr lang="en-US" altLang="ko-KR" noProof="0" dirty="0"/>
          </a:p>
          <a:p>
            <a:r>
              <a:rPr lang="ko-KR" altLang="en-US" noProof="0" dirty="0"/>
              <a:t>스택 영역</a:t>
            </a:r>
            <a:r>
              <a:rPr lang="en-US" altLang="ko-KR" noProof="0" dirty="0"/>
              <a:t>: </a:t>
            </a:r>
            <a:r>
              <a:rPr lang="ko-KR" altLang="en-US" noProof="0" dirty="0"/>
              <a:t>세션 관련 로그인 정보</a:t>
            </a:r>
            <a:r>
              <a:rPr lang="en-US" altLang="ko-KR" noProof="0" dirty="0"/>
              <a:t> </a:t>
            </a:r>
            <a:r>
              <a:rPr lang="ko-KR" altLang="en-US" noProof="0" dirty="0"/>
              <a:t>등의 세션 변수</a:t>
            </a:r>
            <a:r>
              <a:rPr lang="en-US" altLang="ko-KR" noProof="0" dirty="0"/>
              <a:t>, SQL </a:t>
            </a:r>
            <a:r>
              <a:rPr lang="ko-KR" altLang="en-US" noProof="0" dirty="0" err="1"/>
              <a:t>실행시</a:t>
            </a:r>
            <a:r>
              <a:rPr lang="ko-KR" altLang="en-US" noProof="0" dirty="0"/>
              <a:t> 이용되는 배열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3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A1816"/>
                </a:solidFill>
                <a:effectLst/>
                <a:latin typeface="Oracle Sans"/>
              </a:rPr>
              <a:t>PL/SQL 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유닛을 컴파일하고 실행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AF302-C43A-3BCA-3E3A-858CAD2D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C5B556-AB5F-88EF-E036-C6FA87D31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648547-7CF1-6C34-BEED-7CE9C7CC0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A1816"/>
                </a:solidFill>
                <a:effectLst/>
                <a:latin typeface="Oracle Sans"/>
              </a:rPr>
              <a:t>PL/SQL 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유닛을 컴파일하고 실행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68DCA-2D82-70F1-0D21-0C59F1850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2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/>
              <a:t>클라이언트의 유저 프로세스와</a:t>
            </a:r>
            <a:r>
              <a:rPr lang="en-US" altLang="ko-KR" noProof="0" dirty="0"/>
              <a:t>, </a:t>
            </a:r>
            <a:r>
              <a:rPr lang="ko-KR" altLang="en-US" noProof="0" dirty="0"/>
              <a:t>서버 프로세스가 일대일 대응을 하는 것을 전용 서버 프로세스 라고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4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FC22-E66C-E10C-DA11-48CA4FD6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9E708C-E1B4-A99F-C3F0-18193A838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1F9AA9-351B-2238-C915-191C1590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/>
              <a:t>클라이언트의 유저 프로세스와</a:t>
            </a:r>
            <a:r>
              <a:rPr lang="en-US" altLang="ko-KR" noProof="0" dirty="0"/>
              <a:t>, </a:t>
            </a:r>
            <a:r>
              <a:rPr lang="ko-KR" altLang="en-US" noProof="0" dirty="0"/>
              <a:t>서버 프로세스가 일대일 대응을 하는 것을 전용 서버 프로세스 라고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BCF38-CD42-C498-CA56-98F48F814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04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943" y="4434840"/>
            <a:ext cx="6843869" cy="1122202"/>
          </a:xfrm>
        </p:spPr>
        <p:txBody>
          <a:bodyPr rtlCol="0"/>
          <a:lstStyle/>
          <a:p>
            <a:pPr algn="r" rtl="0"/>
            <a:r>
              <a:rPr lang="en-US" altLang="ko-KR" dirty="0"/>
              <a:t>Oracle DB SERVER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73DCD16-2B1F-13E9-AEF1-9754001E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053579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SGA, PGA, UGA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11128-DBC7-E1F9-A19D-FDF2694F8E1D}"/>
              </a:ext>
            </a:extLst>
          </p:cNvPr>
          <p:cNvSpPr txBox="1"/>
          <p:nvPr/>
        </p:nvSpPr>
        <p:spPr>
          <a:xfrm>
            <a:off x="1748287" y="2027015"/>
            <a:ext cx="86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인스턴스에서 이용하는 메모리 영역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REDO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DF90B-ABCD-29AD-F7BF-DF3492BCB9DF}"/>
              </a:ext>
            </a:extLst>
          </p:cNvPr>
          <p:cNvSpPr txBox="1"/>
          <p:nvPr/>
        </p:nvSpPr>
        <p:spPr>
          <a:xfrm>
            <a:off x="1748287" y="1554976"/>
            <a:ext cx="3363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(System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Area)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AF5A9-C3E9-EF51-5549-6EA14DB674F6}"/>
              </a:ext>
            </a:extLst>
          </p:cNvPr>
          <p:cNvSpPr txBox="1"/>
          <p:nvPr/>
        </p:nvSpPr>
        <p:spPr>
          <a:xfrm>
            <a:off x="1748287" y="3314347"/>
            <a:ext cx="86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관련된 메모리 영역 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커서 정보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…)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A8B-FEFA-F4D6-260F-3F3EDD4202D3}"/>
              </a:ext>
            </a:extLst>
          </p:cNvPr>
          <p:cNvSpPr txBox="1"/>
          <p:nvPr/>
        </p:nvSpPr>
        <p:spPr>
          <a:xfrm>
            <a:off x="1748287" y="2842308"/>
            <a:ext cx="30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UGA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Area)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D5A88-CB93-FA95-8DE1-6FC21183200D}"/>
              </a:ext>
            </a:extLst>
          </p:cNvPr>
          <p:cNvSpPr txBox="1"/>
          <p:nvPr/>
        </p:nvSpPr>
        <p:spPr>
          <a:xfrm>
            <a:off x="1748287" y="4630107"/>
            <a:ext cx="86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 위한 개별 메모리 영역 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 서버 접속하는 경우에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UGA)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BEDB-10E2-B227-7E12-127527D8E544}"/>
              </a:ext>
            </a:extLst>
          </p:cNvPr>
          <p:cNvSpPr txBox="1"/>
          <p:nvPr/>
        </p:nvSpPr>
        <p:spPr>
          <a:xfrm>
            <a:off x="1748287" y="4158068"/>
            <a:ext cx="3559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PGA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(Program Global Area)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89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202658" y="3615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990940F-243F-DC0D-FBBD-6B88CB10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/>
            <a:r>
              <a:rPr lang="ko-KR" altLang="en-US" dirty="0"/>
              <a:t>전용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err="1"/>
              <a:t>접속시</a:t>
            </a:r>
            <a:r>
              <a:rPr lang="ko-KR" altLang="en-US" dirty="0"/>
              <a:t> 구성</a:t>
            </a:r>
            <a:endParaRPr lang="ko-KR" altLang="en-US" i="0" dirty="0"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804EE6-7344-D6C0-C95D-BF5F23B62CAF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09A6F6-539F-9C80-3DD7-FFDEC9E3674B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6630E-A046-0350-9ADD-85EB70F2A817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F0ACB-E3EA-4EAD-68C6-7743385E2ED3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8F14A3-5DB0-094C-16B0-E1A8EF908733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03CBC-C12D-3768-9D57-72885EC643F0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0BFA34-4FC7-CD5D-CCF5-E6B3AC9244EB}"/>
              </a:ext>
            </a:extLst>
          </p:cNvPr>
          <p:cNvGrpSpPr/>
          <p:nvPr/>
        </p:nvGrpSpPr>
        <p:grpSpPr>
          <a:xfrm>
            <a:off x="5606374" y="3012329"/>
            <a:ext cx="1880681" cy="1021405"/>
            <a:chOff x="5453974" y="2986391"/>
            <a:chExt cx="1880681" cy="102140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2B75161-4563-335A-F343-E34C219C2AA7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5B197B-EB57-BCB7-653F-20336F57B8C5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49CD9-FC94-A2F2-4443-9AF01B699E7B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DB8F62-C93C-A0BD-0BC6-409F08FACB14}"/>
              </a:ext>
            </a:extLst>
          </p:cNvPr>
          <p:cNvGrpSpPr/>
          <p:nvPr/>
        </p:nvGrpSpPr>
        <p:grpSpPr>
          <a:xfrm>
            <a:off x="5453974" y="2859929"/>
            <a:ext cx="1900137" cy="1021405"/>
            <a:chOff x="5453974" y="2986391"/>
            <a:chExt cx="1900137" cy="102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5E7A83-9F88-698F-64F5-CC7EF6372A12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전용 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64B36D4-6F77-BBF0-C368-02479C908E8D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1843A1-5F19-DA97-8D66-797E00D7C832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24691F-03A5-A6CE-8439-812DC7F4B265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3919571" y="3467909"/>
            <a:ext cx="1534403" cy="570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47B107-01E8-DF04-8E00-3953FC39D582}"/>
              </a:ext>
            </a:extLst>
          </p:cNvPr>
          <p:cNvSpPr txBox="1"/>
          <p:nvPr/>
        </p:nvSpPr>
        <p:spPr>
          <a:xfrm>
            <a:off x="5226320" y="1864984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값인 전용 서버 구성의 예시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986FC7-B5A5-E658-4FF7-84D4D9D89EA7}"/>
              </a:ext>
            </a:extLst>
          </p:cNvPr>
          <p:cNvSpPr/>
          <p:nvPr/>
        </p:nvSpPr>
        <p:spPr>
          <a:xfrm>
            <a:off x="8013647" y="3110914"/>
            <a:ext cx="2420534" cy="6644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6FBA71-7D91-D487-3A18-ED0BBED6EB6D}"/>
              </a:ext>
            </a:extLst>
          </p:cNvPr>
          <p:cNvSpPr txBox="1"/>
          <p:nvPr/>
        </p:nvSpPr>
        <p:spPr>
          <a:xfrm>
            <a:off x="8764621" y="3124044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F2977E06-D32F-C086-8BAD-49B61A8326F3}"/>
              </a:ext>
            </a:extLst>
          </p:cNvPr>
          <p:cNvSpPr/>
          <p:nvPr/>
        </p:nvSpPr>
        <p:spPr>
          <a:xfrm>
            <a:off x="8011224" y="4014194"/>
            <a:ext cx="2420534" cy="1182558"/>
          </a:xfrm>
          <a:prstGeom prst="wedgeRectCallout">
            <a:avLst>
              <a:gd name="adj1" fmla="val -83701"/>
              <a:gd name="adj2" fmla="val -1080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747BE7-48A4-FA03-F8E9-9EA1BA7DA178}"/>
              </a:ext>
            </a:extLst>
          </p:cNvPr>
          <p:cNvSpPr/>
          <p:nvPr/>
        </p:nvSpPr>
        <p:spPr>
          <a:xfrm>
            <a:off x="8202658" y="4343399"/>
            <a:ext cx="981970" cy="59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UGA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8E45FD-3AE7-562E-9302-B2B6EE0B2974}"/>
              </a:ext>
            </a:extLst>
          </p:cNvPr>
          <p:cNvSpPr/>
          <p:nvPr/>
        </p:nvSpPr>
        <p:spPr>
          <a:xfrm>
            <a:off x="9387626" y="4347012"/>
            <a:ext cx="841134" cy="59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스택영역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27709-A4FB-517E-4EAB-E004549E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E3AF3-6CE0-FAD7-7606-599C8BBD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8A3733-76B0-60E9-F529-C07866376F2E}"/>
              </a:ext>
            </a:extLst>
          </p:cNvPr>
          <p:cNvSpPr txBox="1"/>
          <p:nvPr/>
        </p:nvSpPr>
        <p:spPr>
          <a:xfrm>
            <a:off x="8202658" y="3615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D3A624F-5B63-44F3-052A-6BAE849D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/>
            <a:r>
              <a:rPr lang="ko-KR" altLang="en-US" dirty="0"/>
              <a:t>공유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err="1"/>
              <a:t>접속시</a:t>
            </a:r>
            <a:r>
              <a:rPr lang="ko-KR" altLang="en-US" dirty="0"/>
              <a:t> 구성</a:t>
            </a:r>
            <a:endParaRPr lang="ko-KR" altLang="en-US" i="0" dirty="0"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E00A37-C71D-9A4E-8106-8E1A75BC9FAB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A24B9-068E-10CF-251E-67A2F37E154D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FF7684-2B77-71CD-5131-EA0E53D6F5AF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7C2B6-C5CC-0086-0119-8595BC7AECDB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7C5B2E-3A87-3277-8D12-EC23B2107183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8B1782-0C1D-A62A-07A4-7E57ED5B98EA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B9CCDAA-B1A6-1C4E-488F-AC9209830B1E}"/>
              </a:ext>
            </a:extLst>
          </p:cNvPr>
          <p:cNvGrpSpPr/>
          <p:nvPr/>
        </p:nvGrpSpPr>
        <p:grpSpPr>
          <a:xfrm>
            <a:off x="5606374" y="3129220"/>
            <a:ext cx="1715311" cy="904514"/>
            <a:chOff x="5453974" y="3103282"/>
            <a:chExt cx="1715311" cy="90451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9C0606-10FA-10F2-5213-D02C765AB58A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F1BA32-35EF-2499-D8D1-4EEEFD80BADA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62E5CC-0F2B-0A37-001F-3955160E9356}"/>
              </a:ext>
            </a:extLst>
          </p:cNvPr>
          <p:cNvSpPr/>
          <p:nvPr/>
        </p:nvSpPr>
        <p:spPr>
          <a:xfrm>
            <a:off x="5453974" y="3054484"/>
            <a:ext cx="1715311" cy="82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78623-1614-D2B1-BE87-93E4424C3D4F}"/>
              </a:ext>
            </a:extLst>
          </p:cNvPr>
          <p:cNvSpPr/>
          <p:nvPr/>
        </p:nvSpPr>
        <p:spPr>
          <a:xfrm>
            <a:off x="8013647" y="3054485"/>
            <a:ext cx="2420534" cy="1436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838D4-8C3B-FA14-5EE7-AB7B761AC8E2}"/>
              </a:ext>
            </a:extLst>
          </p:cNvPr>
          <p:cNvSpPr txBox="1"/>
          <p:nvPr/>
        </p:nvSpPr>
        <p:spPr>
          <a:xfrm>
            <a:off x="8779660" y="3087138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0D66AD-DEA4-E343-7A5C-B0726853732D}"/>
              </a:ext>
            </a:extLst>
          </p:cNvPr>
          <p:cNvGrpSpPr/>
          <p:nvPr/>
        </p:nvGrpSpPr>
        <p:grpSpPr>
          <a:xfrm>
            <a:off x="5606374" y="4375905"/>
            <a:ext cx="1880681" cy="1021405"/>
            <a:chOff x="5453974" y="2986391"/>
            <a:chExt cx="1880681" cy="102140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C43B91-3AD6-6963-0BB5-676B4810BDD6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61A4A84-1E1D-A4B3-F65B-AF71A84C37E7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40B8D3-B4E1-94AB-743F-CF5C80698437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902691-5132-5558-CD80-8A8DD7687B9F}"/>
              </a:ext>
            </a:extLst>
          </p:cNvPr>
          <p:cNvGrpSpPr/>
          <p:nvPr/>
        </p:nvGrpSpPr>
        <p:grpSpPr>
          <a:xfrm>
            <a:off x="5453974" y="4223505"/>
            <a:ext cx="1900137" cy="1021405"/>
            <a:chOff x="5453974" y="2986391"/>
            <a:chExt cx="1900137" cy="10214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4E03C9-2AE3-711C-3FFC-4B1AE3339F07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 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9CA185F-7847-9D66-FB7F-04FCF6E41D70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FCAF91-7656-CF9B-5832-9CCBA224511D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79B0C3-3181-5445-84EE-D6D02CCDC352}"/>
              </a:ext>
            </a:extLst>
          </p:cNvPr>
          <p:cNvSpPr/>
          <p:nvPr/>
        </p:nvSpPr>
        <p:spPr>
          <a:xfrm>
            <a:off x="8399462" y="3778360"/>
            <a:ext cx="981970" cy="59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ADA2AC-CBA4-A961-13FE-B15FC7450836}"/>
              </a:ext>
            </a:extLst>
          </p:cNvPr>
          <p:cNvSpPr/>
          <p:nvPr/>
        </p:nvSpPr>
        <p:spPr>
          <a:xfrm>
            <a:off x="8196364" y="3665970"/>
            <a:ext cx="981970" cy="59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UGA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047CFD-0A3A-C1C0-80B9-06DECA5034A6}"/>
              </a:ext>
            </a:extLst>
          </p:cNvPr>
          <p:cNvCxnSpPr>
            <a:cxnSpLocks/>
          </p:cNvCxnSpPr>
          <p:nvPr/>
        </p:nvCxnSpPr>
        <p:spPr>
          <a:xfrm>
            <a:off x="7169285" y="3467909"/>
            <a:ext cx="8419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7F1016C-0838-D737-741F-4822CF9A6299}"/>
              </a:ext>
            </a:extLst>
          </p:cNvPr>
          <p:cNvCxnSpPr>
            <a:cxnSpLocks/>
          </p:cNvCxnSpPr>
          <p:nvPr/>
        </p:nvCxnSpPr>
        <p:spPr>
          <a:xfrm>
            <a:off x="3919571" y="4038599"/>
            <a:ext cx="152400" cy="152400"/>
          </a:xfrm>
          <a:prstGeom prst="bentConnector3">
            <a:avLst>
              <a:gd name="adj1" fmla="val 2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C10A-01DC-B1DA-DE1F-D8DD00B7635D}"/>
              </a:ext>
            </a:extLst>
          </p:cNvPr>
          <p:cNvCxnSpPr>
            <a:cxnSpLocks/>
          </p:cNvCxnSpPr>
          <p:nvPr/>
        </p:nvCxnSpPr>
        <p:spPr>
          <a:xfrm flipV="1">
            <a:off x="4310743" y="3467909"/>
            <a:ext cx="1143231" cy="64304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7DB040B1-3D22-D097-6466-5AA0C6C234BD}"/>
              </a:ext>
            </a:extLst>
          </p:cNvPr>
          <p:cNvSpPr/>
          <p:nvPr/>
        </p:nvSpPr>
        <p:spPr>
          <a:xfrm>
            <a:off x="8011224" y="4570460"/>
            <a:ext cx="2420534" cy="826850"/>
          </a:xfrm>
          <a:prstGeom prst="wedgeRectCallout">
            <a:avLst>
              <a:gd name="adj1" fmla="val -79561"/>
              <a:gd name="adj2" fmla="val -408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3A0B1B-36A1-8769-F52D-0A41CACCCAF3}"/>
              </a:ext>
            </a:extLst>
          </p:cNvPr>
          <p:cNvSpPr/>
          <p:nvPr/>
        </p:nvSpPr>
        <p:spPr>
          <a:xfrm>
            <a:off x="8199104" y="4687100"/>
            <a:ext cx="841134" cy="59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스택영역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42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031015"/>
            <a:ext cx="5111750" cy="795969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407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69028"/>
            <a:ext cx="3600810" cy="2831107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 dirty="0"/>
              <a:t> 오라클 데이터베이스의 서버 구성 및 메모리 영역에 대하여 설명합니다</a:t>
            </a:r>
            <a:r>
              <a:rPr lang="en-US" altLang="ko-KR" sz="1600" dirty="0"/>
              <a:t>.</a:t>
            </a:r>
          </a:p>
          <a:p>
            <a:pPr rtl="0"/>
            <a:endParaRPr lang="en-US" altLang="ko-KR" sz="1600" dirty="0"/>
          </a:p>
          <a:p>
            <a:pPr rtl="0"/>
            <a:r>
              <a:rPr lang="en-US" altLang="ko-KR" sz="1600" dirty="0"/>
              <a:t>1. </a:t>
            </a:r>
            <a:r>
              <a:rPr lang="ko-KR" altLang="en-US" sz="1600" dirty="0"/>
              <a:t>전용 서버</a:t>
            </a:r>
            <a:endParaRPr lang="en-US" altLang="ko-KR" sz="1600" dirty="0"/>
          </a:p>
          <a:p>
            <a:pPr rtl="0"/>
            <a:r>
              <a:rPr lang="en-US" altLang="ko-KR" sz="1600" dirty="0"/>
              <a:t>2. </a:t>
            </a:r>
            <a:r>
              <a:rPr lang="ko-KR" altLang="en-US" sz="1600" dirty="0"/>
              <a:t>공유 서버</a:t>
            </a:r>
            <a:endParaRPr lang="en-US" altLang="ko-KR" sz="1600" dirty="0"/>
          </a:p>
          <a:p>
            <a:pPr rtl="0"/>
            <a:r>
              <a:rPr lang="en-US" altLang="ko-KR" sz="1600" dirty="0"/>
              <a:t>3. SGA</a:t>
            </a:r>
          </a:p>
          <a:p>
            <a:pPr rtl="0"/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PGA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전용 서버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공유 서버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en-US" altLang="ko-KR" dirty="0" err="1"/>
              <a:t>sga</a:t>
            </a:r>
            <a:r>
              <a:rPr lang="en-US" altLang="ko-KR" dirty="0"/>
              <a:t>/PGA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오라클 데이터베이스 전용 서버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 오라클 데이터베이스 공유 서버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r>
              <a:rPr lang="ko-KR" altLang="en-US" dirty="0"/>
              <a:t>메모리 영역 구성 </a:t>
            </a:r>
            <a:r>
              <a:rPr lang="en-US" altLang="ko-KR" dirty="0"/>
              <a:t>(SGA, PGA)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질의응답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전용 서버</a:t>
            </a:r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8" y="622571"/>
            <a:ext cx="5111750" cy="561368"/>
          </a:xfrm>
        </p:spPr>
        <p:txBody>
          <a:bodyPr rtlCol="0"/>
          <a:lstStyle/>
          <a:p>
            <a:pPr rtl="0"/>
            <a:r>
              <a:rPr lang="ko-KR" altLang="en-US" dirty="0"/>
              <a:t>메모리 구조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DC60A-790C-DA6C-FC52-0B9413BA4009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AE89C-070C-EEA9-A7A6-93F995BA96B5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A4530-5012-9C55-5542-AE29C84FA1D1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BAE8-59C2-2384-FB4B-C39FF6B30EE2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1DBE7-E3F5-72E7-CB26-E40F851AA2B0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28A13-5637-544F-9BAD-D08E451D37DA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A20A7A-1E71-8936-E08E-AD251B6A7F4D}"/>
              </a:ext>
            </a:extLst>
          </p:cNvPr>
          <p:cNvGrpSpPr/>
          <p:nvPr/>
        </p:nvGrpSpPr>
        <p:grpSpPr>
          <a:xfrm>
            <a:off x="5606374" y="3012329"/>
            <a:ext cx="1880681" cy="1021405"/>
            <a:chOff x="5453974" y="2986391"/>
            <a:chExt cx="1880681" cy="10214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CCFC6D-6E41-87CA-5F71-02CE9B80C6AB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959806-09FA-A579-7B6C-E7FBACE6DFAD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241CE1-D925-ECEA-AC7B-E8A21A0BC631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3964C-E8DF-6C09-11D6-19580749C0A4}"/>
              </a:ext>
            </a:extLst>
          </p:cNvPr>
          <p:cNvGrpSpPr/>
          <p:nvPr/>
        </p:nvGrpSpPr>
        <p:grpSpPr>
          <a:xfrm>
            <a:off x="5453974" y="2859929"/>
            <a:ext cx="1900137" cy="1021405"/>
            <a:chOff x="5453974" y="2986391"/>
            <a:chExt cx="1900137" cy="102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D9B718-A87A-E484-A9F0-101EDE19D4E6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전용 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7EF2D1E-C7A8-FD71-77AC-0863D8AB413F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D8A3D9-C175-4FA8-39E8-7014227DE359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388738-C9F8-A58C-B7DE-5331B8B27B76}"/>
              </a:ext>
            </a:extLst>
          </p:cNvPr>
          <p:cNvGrpSpPr/>
          <p:nvPr/>
        </p:nvGrpSpPr>
        <p:grpSpPr>
          <a:xfrm>
            <a:off x="5606374" y="4375905"/>
            <a:ext cx="1880681" cy="1021405"/>
            <a:chOff x="5453974" y="2986391"/>
            <a:chExt cx="1880681" cy="10214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C18590-D218-8C77-03EB-A84E38AADFAC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8922DE8-D0FF-62AB-5BFE-FF549A611CA0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62649-1534-62C5-719D-7C4CAA08029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800262-8F0A-9EBE-282A-B6C63BF8691B}"/>
              </a:ext>
            </a:extLst>
          </p:cNvPr>
          <p:cNvGrpSpPr/>
          <p:nvPr/>
        </p:nvGrpSpPr>
        <p:grpSpPr>
          <a:xfrm>
            <a:off x="5453974" y="4223505"/>
            <a:ext cx="1900137" cy="1021405"/>
            <a:chOff x="5453974" y="2986391"/>
            <a:chExt cx="1900137" cy="1021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22D0E5-BBCB-2B6B-040A-9798847DDBD4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8935A9-910F-DF1F-7335-DE1EFF2B7AE5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9FA2F8-C424-0853-8774-F1344BA3536A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4F3471D-CF7D-C7B4-A91E-00D42BD08E63}"/>
              </a:ext>
            </a:extLst>
          </p:cNvPr>
          <p:cNvSpPr/>
          <p:nvPr/>
        </p:nvSpPr>
        <p:spPr>
          <a:xfrm>
            <a:off x="8344508" y="3164887"/>
            <a:ext cx="2001331" cy="1815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861707" y="3780454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B5FD27-5F81-2E51-6032-79C3EBA2358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19571" y="3467909"/>
            <a:ext cx="1534403" cy="570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10821A-9B64-4D81-5459-11EB6B6FC94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69285" y="3460553"/>
            <a:ext cx="1225968" cy="7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A58B38-F5F6-AE18-0840-8B40E0B5DF8A}"/>
              </a:ext>
            </a:extLst>
          </p:cNvPr>
          <p:cNvCxnSpPr>
            <a:cxnSpLocks/>
          </p:cNvCxnSpPr>
          <p:nvPr/>
        </p:nvCxnSpPr>
        <p:spPr>
          <a:xfrm flipV="1">
            <a:off x="7198428" y="4821063"/>
            <a:ext cx="1241911" cy="1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7AB1D6-8A2E-DCE4-7E3C-A0CA84324208}"/>
              </a:ext>
            </a:extLst>
          </p:cNvPr>
          <p:cNvSpPr txBox="1"/>
          <p:nvPr/>
        </p:nvSpPr>
        <p:spPr>
          <a:xfrm>
            <a:off x="5226320" y="1864984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값인 전용 서버 구성의 예시</a:t>
            </a:r>
          </a:p>
        </p:txBody>
      </p:sp>
    </p:spTree>
    <p:extLst>
      <p:ext uri="{BB962C8B-B14F-4D97-AF65-F5344CB8AC3E}">
        <p14:creationId xmlns:p14="http://schemas.microsoft.com/office/powerpoint/2010/main" val="26994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공유 서버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090F0-81BD-0B3A-84AB-33DB5854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ko-KR" altLang="en-US" dirty="0"/>
              <a:t>공유 서버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FF017-1A68-29F9-37CF-F229BD391299}"/>
              </a:ext>
            </a:extLst>
          </p:cNvPr>
          <p:cNvSpPr txBox="1"/>
          <p:nvPr/>
        </p:nvSpPr>
        <p:spPr>
          <a:xfrm>
            <a:off x="2258101" y="2828835"/>
            <a:ext cx="703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복수의 유저 프로세스로부터 오는 요청들을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처리하는 것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 : 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클라이언트와의 접속을 확립하고 데이터 전달하는 역할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4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B15F-B077-8C33-0FAD-6DEA89B8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AE451-C368-650E-DB83-78EB6BC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8" y="622571"/>
            <a:ext cx="5111750" cy="561368"/>
          </a:xfrm>
        </p:spPr>
        <p:txBody>
          <a:bodyPr rtlCol="0"/>
          <a:lstStyle/>
          <a:p>
            <a:pPr rtl="0"/>
            <a:r>
              <a:rPr lang="ko-KR" altLang="en-US" dirty="0"/>
              <a:t>메모리 구조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E6F44-2E36-F932-B1BA-899BD2B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7B20D1-2B16-89EA-F143-6CFD0726BF6F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C214CC-3073-15DE-6ADB-A4065DE4EB09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1BFA52-FB68-AB6A-B703-1D0C8D2BDECC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984BD3-4B96-6095-E5EE-6964BBF837B9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71F59-16DD-B981-EDAB-14A483786B8A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B51436-4C55-9138-17FD-73C9BDAA533B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F1296B-9F1B-1C4B-20EA-00692427B442}"/>
              </a:ext>
            </a:extLst>
          </p:cNvPr>
          <p:cNvGrpSpPr/>
          <p:nvPr/>
        </p:nvGrpSpPr>
        <p:grpSpPr>
          <a:xfrm>
            <a:off x="5606374" y="3129220"/>
            <a:ext cx="1715311" cy="904514"/>
            <a:chOff x="5453974" y="3103282"/>
            <a:chExt cx="1715311" cy="90451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250BE46-006F-9C98-A86F-BE9844D65A22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B4A4DE-8E22-3A43-E7BC-6A1734A684A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A14B15-2D48-F832-4188-262EE504617A}"/>
              </a:ext>
            </a:extLst>
          </p:cNvPr>
          <p:cNvSpPr/>
          <p:nvPr/>
        </p:nvSpPr>
        <p:spPr>
          <a:xfrm>
            <a:off x="5453974" y="3054484"/>
            <a:ext cx="1715311" cy="82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2F7C5F-D704-3180-D0BC-1A6A2E1684C9}"/>
              </a:ext>
            </a:extLst>
          </p:cNvPr>
          <p:cNvGrpSpPr/>
          <p:nvPr/>
        </p:nvGrpSpPr>
        <p:grpSpPr>
          <a:xfrm>
            <a:off x="5606374" y="4375905"/>
            <a:ext cx="1880681" cy="1021405"/>
            <a:chOff x="5453974" y="2986391"/>
            <a:chExt cx="1880681" cy="10214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B465C3-57A6-E504-C2A2-0359582EE2A9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ADD035-8B4A-8A45-95F1-8B14673BD5F4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3B0CD0-8D5D-E466-F702-36D0DC45A77E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DC7CE5-7B4A-7034-D8DD-7E9A4C46D47B}"/>
              </a:ext>
            </a:extLst>
          </p:cNvPr>
          <p:cNvGrpSpPr/>
          <p:nvPr/>
        </p:nvGrpSpPr>
        <p:grpSpPr>
          <a:xfrm>
            <a:off x="5453974" y="4223505"/>
            <a:ext cx="1900137" cy="1021405"/>
            <a:chOff x="5453974" y="2986391"/>
            <a:chExt cx="1900137" cy="1021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8B55927-DACE-D1C0-6AF1-0AC9126995ED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 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263894-D32A-85BA-E49A-8ABC044A0025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D9C170-79AC-92A6-9A5C-4BD7445F0817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7BE673CC-D713-6E88-976E-F671B5E10982}"/>
              </a:ext>
            </a:extLst>
          </p:cNvPr>
          <p:cNvSpPr/>
          <p:nvPr/>
        </p:nvSpPr>
        <p:spPr>
          <a:xfrm>
            <a:off x="8344508" y="3164887"/>
            <a:ext cx="2001331" cy="1815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D9379-347D-11B0-31E2-F1E69C541D83}"/>
              </a:ext>
            </a:extLst>
          </p:cNvPr>
          <p:cNvSpPr txBox="1"/>
          <p:nvPr/>
        </p:nvSpPr>
        <p:spPr>
          <a:xfrm>
            <a:off x="8861707" y="3780454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432F742-C48E-63FD-826C-FF89CB82535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69285" y="3460553"/>
            <a:ext cx="1225968" cy="7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66BBA2-A329-A377-EF2C-26C25775A07E}"/>
              </a:ext>
            </a:extLst>
          </p:cNvPr>
          <p:cNvCxnSpPr>
            <a:cxnSpLocks/>
          </p:cNvCxnSpPr>
          <p:nvPr/>
        </p:nvCxnSpPr>
        <p:spPr>
          <a:xfrm flipV="1">
            <a:off x="7198428" y="4821063"/>
            <a:ext cx="1241911" cy="1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2C59A31-6BED-1608-9F78-003F5975175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3919571" y="4038599"/>
            <a:ext cx="152400" cy="152400"/>
          </a:xfrm>
          <a:prstGeom prst="bentConnector3">
            <a:avLst>
              <a:gd name="adj1" fmla="val 2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76CE01C-BAB6-5097-5B0C-80B7866827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10743" y="3467909"/>
            <a:ext cx="1143231" cy="64304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8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SGA, PGA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1791</TotalTime>
  <Words>366</Words>
  <Application>Microsoft Office PowerPoint</Application>
  <PresentationFormat>와이드스크린</PresentationFormat>
  <Paragraphs>193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Oracle Sans</vt:lpstr>
      <vt:lpstr>맑은 고딕</vt:lpstr>
      <vt:lpstr>Arial</vt:lpstr>
      <vt:lpstr>모노라인</vt:lpstr>
      <vt:lpstr>Oracle DB SERVER</vt:lpstr>
      <vt:lpstr>주제와 목표</vt:lpstr>
      <vt:lpstr>목차</vt:lpstr>
      <vt:lpstr>전용 서버</vt:lpstr>
      <vt:lpstr>메모리 구조1</vt:lpstr>
      <vt:lpstr>공유 서버</vt:lpstr>
      <vt:lpstr>공유 서버 프로세스</vt:lpstr>
      <vt:lpstr>메모리 구조2</vt:lpstr>
      <vt:lpstr>SGA, PGA</vt:lpstr>
      <vt:lpstr>SGA, PGA, UGA</vt:lpstr>
      <vt:lpstr>전용 서버 접속시 구성</vt:lpstr>
      <vt:lpstr>공유 서버 접속시 구성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40</cp:revision>
  <dcterms:created xsi:type="dcterms:W3CDTF">2024-07-03T03:59:31Z</dcterms:created>
  <dcterms:modified xsi:type="dcterms:W3CDTF">2024-10-18T16:21:37Z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