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332" r:id="rId4"/>
    <p:sldId id="349" r:id="rId5"/>
    <p:sldId id="355" r:id="rId6"/>
    <p:sldId id="347" r:id="rId7"/>
    <p:sldId id="356" r:id="rId8"/>
    <p:sldId id="358" r:id="rId9"/>
    <p:sldId id="348" r:id="rId10"/>
    <p:sldId id="350" r:id="rId11"/>
    <p:sldId id="352" r:id="rId12"/>
    <p:sldId id="351" r:id="rId13"/>
    <p:sldId id="353" r:id="rId14"/>
    <p:sldId id="354" r:id="rId15"/>
    <p:sldId id="291" r:id="rId16"/>
    <p:sldId id="289" r:id="rId17"/>
    <p:sldId id="29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2688" autoAdjust="0"/>
  </p:normalViewPr>
  <p:slideViewPr>
    <p:cSldViewPr snapToGrid="0">
      <p:cViewPr>
        <p:scale>
          <a:sx n="130" d="100"/>
          <a:sy n="130" d="100"/>
        </p:scale>
        <p:origin x="1416" y="1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02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57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097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68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mtClean="0">
                <a:latin typeface="+mn-ea"/>
              </a:rPr>
              <a:t>string </a:t>
            </a:r>
            <a:r>
              <a:rPr lang="ko-KR" altLang="en-US" sz="2000" smtClean="0">
                <a:latin typeface="+mn-ea"/>
              </a:rPr>
              <a:t>클래스란 자바에서 문자열을 다루는 클래스를 말합니다</a:t>
            </a:r>
            <a:r>
              <a:rPr lang="en-US" altLang="ko-KR" sz="2000" smtClean="0">
                <a:latin typeface="+mn-ea"/>
              </a:rPr>
              <a:t>. </a:t>
            </a:r>
            <a:r>
              <a:rPr lang="ko-KR" altLang="en-US" sz="2000" smtClean="0">
                <a:latin typeface="+mn-ea"/>
              </a:rPr>
              <a:t>가장 많이 사용하는 클래스이기도 하죠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latin typeface="+mn-ea"/>
              </a:rPr>
              <a:t>기본형인 </a:t>
            </a:r>
            <a:r>
              <a:rPr lang="en-US" altLang="ko-KR" sz="2000" smtClean="0">
                <a:latin typeface="+mn-ea"/>
              </a:rPr>
              <a:t>char</a:t>
            </a:r>
            <a:r>
              <a:rPr lang="ko-KR" altLang="en-US" sz="2000" smtClean="0">
                <a:latin typeface="+mn-ea"/>
              </a:rPr>
              <a:t>를 이용해서 문자열을 다룰수도 있지만 불편하기 때문에 자바에서는 문자열을 편리하게 다룰수 있는 스트링 클래스를 제공합니다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smtClean="0">
              <a:latin typeface="+mn-ea"/>
            </a:endParaRP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latin typeface="+mn-ea"/>
              </a:rPr>
              <a:t>스트링 클래스의 주요 특징 중 하나는 바로 불변 객체라는 것인데요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latin typeface="+mn-ea"/>
              </a:rPr>
              <a:t>불변이라 함은 말 그대로 값을 변경할수 없는것을 말합니다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latin typeface="+mn-ea"/>
              </a:rPr>
              <a:t>내부적으로 문자열 데이터를 변경할 수 없게 설계되어 있습니다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smtClean="0">
                <a:latin typeface="+mn-ea"/>
              </a:rPr>
              <a:t>이미지를 살펴보면 </a:t>
            </a:r>
            <a:r>
              <a:rPr lang="en-US" altLang="ko-KR" sz="2000" smtClean="0">
                <a:latin typeface="+mn-ea"/>
              </a:rPr>
              <a:t>value</a:t>
            </a:r>
            <a:r>
              <a:rPr lang="ko-KR" altLang="en-US" sz="2000" smtClean="0">
                <a:latin typeface="+mn-ea"/>
              </a:rPr>
              <a:t>라는 변수는 실제 스트링 클래스에서 문자열 데이터를 저장하는 변수인데요 보시다싶이 </a:t>
            </a: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로 되어있어 값 변경이 불가능합니다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스트링 클래스에 대해 내부적으로 좀 더 알아보죠</a:t>
            </a:r>
          </a:p>
          <a:p>
            <a:r>
              <a:rPr lang="ko-KR" altLang="en-US" smtClean="0"/>
              <a:t>자바 </a:t>
            </a:r>
            <a:r>
              <a:rPr lang="en-US" altLang="ko-KR" smtClean="0"/>
              <a:t>9 </a:t>
            </a:r>
            <a:r>
              <a:rPr lang="ko-KR" altLang="en-US" smtClean="0"/>
              <a:t>이전에는 </a:t>
            </a:r>
            <a:r>
              <a:rPr lang="en-US" altLang="ko-KR" smtClean="0"/>
              <a:t>char</a:t>
            </a:r>
            <a:r>
              <a:rPr lang="ko-KR" altLang="en-US" smtClean="0"/>
              <a:t>배열을 이용했는데 자바 </a:t>
            </a:r>
            <a:r>
              <a:rPr lang="en-US" altLang="ko-KR" smtClean="0"/>
              <a:t>9 </a:t>
            </a:r>
            <a:r>
              <a:rPr lang="ko-KR" altLang="en-US" smtClean="0"/>
              <a:t>이후부터는 </a:t>
            </a:r>
            <a:r>
              <a:rPr lang="en-US" altLang="ko-KR" smtClean="0"/>
              <a:t>byte</a:t>
            </a:r>
            <a:r>
              <a:rPr lang="ko-KR" altLang="en-US" smtClean="0"/>
              <a:t>배열을 이용해서 데이터를 저장하고 있습니다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4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byte</a:t>
            </a:r>
            <a:r>
              <a:rPr lang="ko-KR" altLang="en-US" smtClean="0"/>
              <a:t>를 사용하는 이유는 메모리 최적화때문인데요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~</a:t>
            </a:r>
          </a:p>
          <a:p>
            <a:r>
              <a:rPr lang="ko-KR" altLang="en-US" smtClean="0"/>
              <a:t>이러한 방식을 컴팩트 스트링이라고 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92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방법은 크게 </a:t>
            </a:r>
            <a:r>
              <a:rPr lang="en-US" altLang="ko-KR" smtClean="0"/>
              <a:t>2</a:t>
            </a:r>
            <a:r>
              <a:rPr lang="ko-KR" altLang="en-US" smtClean="0"/>
              <a:t>가지가 있습니다</a:t>
            </a:r>
            <a:r>
              <a:rPr lang="en-US" altLang="ko-KR" smtClean="0"/>
              <a:t>. </a:t>
            </a:r>
            <a:r>
              <a:rPr lang="ko-KR" altLang="en-US" smtClean="0"/>
              <a:t>리터럴 방식과 스트링 객체를 이용한 방식인데요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리터럴 방식은 간단하게 쌍따옴표를 이용합니다</a:t>
            </a:r>
            <a:r>
              <a:rPr lang="en-US" altLang="ko-KR" smtClean="0"/>
              <a:t>. str1</a:t>
            </a:r>
            <a:r>
              <a:rPr lang="ko-KR" altLang="en-US" smtClean="0"/>
              <a:t>에 헬로라는 리터럴을 선언했을때 과정을 알아보죠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먼저 </a:t>
            </a:r>
            <a:r>
              <a:rPr lang="en-US" altLang="ko-KR" smtClean="0"/>
              <a:t>jvm</a:t>
            </a:r>
            <a:r>
              <a:rPr lang="ko-KR" altLang="en-US" smtClean="0"/>
              <a:t>은 해당 문자열이 스트링 풀에 있는지 확인합니다</a:t>
            </a:r>
            <a:r>
              <a:rPr lang="en-US" altLang="ko-KR" smtClean="0"/>
              <a:t>. </a:t>
            </a:r>
            <a:r>
              <a:rPr lang="ko-KR" altLang="en-US" smtClean="0"/>
              <a:t>같은 문자열이 있다면 기존 객체를 사용하고 없다면 새로 생성합니다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반면 방법</a:t>
            </a:r>
            <a:r>
              <a:rPr lang="en-US" altLang="ko-KR" smtClean="0"/>
              <a:t>2</a:t>
            </a:r>
            <a:r>
              <a:rPr lang="ko-KR" altLang="en-US" smtClean="0"/>
              <a:t>는 스트링풀을 거치지 않고 항상 새로운 스트링 객체를 생성합니다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31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앞서 설명했던 내용을 도식화해본것인데요</a:t>
            </a:r>
          </a:p>
          <a:p>
            <a:r>
              <a:rPr lang="en-US" altLang="ko-KR" smtClean="0"/>
              <a:t>"hello"</a:t>
            </a:r>
            <a:r>
              <a:rPr lang="ko-KR" altLang="en-US" smtClean="0"/>
              <a:t>란 문자열은 같지만 </a:t>
            </a:r>
            <a:r>
              <a:rPr lang="en-US" altLang="ko-KR" smtClean="0"/>
              <a:t>str1</a:t>
            </a:r>
            <a:r>
              <a:rPr lang="ko-KR" altLang="en-US" smtClean="0"/>
              <a:t>과 </a:t>
            </a:r>
            <a:r>
              <a:rPr lang="en-US" altLang="ko-KR" smtClean="0"/>
              <a:t>str2</a:t>
            </a:r>
            <a:r>
              <a:rPr lang="ko-KR" altLang="en-US" smtClean="0"/>
              <a:t>는 서로 다른 참조값을 가지게 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0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87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4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56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earn.com/course/%EA%B9%80%EC%98%81%ED%95%9C%EC%9D%98-%EC%8B%A4%EC%A0%84-%EC%9E%90%EB%B0%94-%EC%A4%91%EA%B8%89-1" TargetMode="External"/><Relationship Id="rId2" Type="http://schemas.openxmlformats.org/officeDocument/2006/relationships/hyperlink" Target="https://velog.io/@gates/JAVA-String-%ED%81%B4%EB%9E%98%EC%8A%A4%EC%97%90-%EB%8C%80%ED%95%B4%EC%84%9C-%EC%95%8C%EC%95%84%EB%B3%B4%EC%9E%9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ugs.openjdk.org/browse/JDK-805430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smtClean="0">
                <a:solidFill>
                  <a:schemeClr val="bg1"/>
                </a:solidFill>
              </a:rPr>
              <a:t>String </a:t>
            </a:r>
            <a:r>
              <a:rPr lang="ko-KR" altLang="en-US" sz="9600" b="1" smtClean="0">
                <a:solidFill>
                  <a:schemeClr val="bg1"/>
                </a:solidFill>
              </a:rPr>
              <a:t>클래스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가변 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String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StringBuilder</a:t>
            </a:r>
            <a:r>
              <a:rPr lang="en-US" altLang="ko-KR" sz="2400" smtClean="0">
                <a:latin typeface="+mn-ea"/>
              </a:rPr>
              <a:t>, StringBuffer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문자 데이터가 </a:t>
            </a: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이 아니기 때문에 변경시 기존 객체를 그대로 사용함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54" y="4559780"/>
            <a:ext cx="7541341" cy="18696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227" y="3412856"/>
            <a:ext cx="7602947" cy="10553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92348" y="3656206"/>
            <a:ext cx="1994053" cy="288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674246" y="5350098"/>
            <a:ext cx="1391826" cy="2889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5368413" y="4122174"/>
            <a:ext cx="840658" cy="501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4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가변 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String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/>
              <a:t>StringBuilder</a:t>
            </a:r>
            <a:r>
              <a:rPr lang="en-US" altLang="ko-KR" sz="2400" smtClean="0">
                <a:latin typeface="+mn-ea"/>
              </a:rPr>
              <a:t>, StringBuffer</a:t>
            </a:r>
            <a:endParaRPr lang="en-US" altLang="ko-KR" sz="2400" smtClean="0">
              <a:latin typeface="+mn-ea"/>
            </a:endParaRPr>
          </a:p>
          <a:p>
            <a:pPr lvl="1">
              <a:lnSpc>
                <a:spcPct val="250000"/>
              </a:lnSpc>
            </a:pPr>
            <a:endParaRPr lang="en-US" altLang="ko-KR" sz="200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496" y="2584961"/>
            <a:ext cx="7110926" cy="287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4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가변 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String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가변 </a:t>
            </a:r>
            <a:r>
              <a:rPr lang="en-US" altLang="ko-KR" sz="2400" smtClean="0">
                <a:latin typeface="+mn-ea"/>
              </a:rPr>
              <a:t>String</a:t>
            </a:r>
            <a:r>
              <a:rPr lang="ko-KR" altLang="en-US" sz="2400" smtClean="0">
                <a:latin typeface="+mn-ea"/>
              </a:rPr>
              <a:t>을 사용하는게 더 좋은 경우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반복문</a:t>
            </a:r>
            <a:r>
              <a:rPr lang="en-US" altLang="ko-KR" sz="2000" smtClean="0">
                <a:latin typeface="+mn-ea"/>
              </a:rPr>
              <a:t>(</a:t>
            </a:r>
            <a:r>
              <a:rPr lang="ko-KR" altLang="en-US" sz="2000" smtClean="0">
                <a:latin typeface="+mn-ea"/>
              </a:rPr>
              <a:t>만건이상</a:t>
            </a:r>
            <a:r>
              <a:rPr lang="en-US" altLang="ko-KR" sz="2000" smtClean="0">
                <a:latin typeface="+mn-ea"/>
              </a:rPr>
              <a:t>)</a:t>
            </a:r>
            <a:r>
              <a:rPr lang="ko-KR" altLang="en-US" sz="2000" smtClean="0">
                <a:latin typeface="+mn-ea"/>
              </a:rPr>
              <a:t>이나 조건문에서 문자열을 조작할 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복잡한 문자열의 특정 부분을 변경해야 할 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매우 긴 대용량 문자열을 다룰 때 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822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최적화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문자열 리터럴 최적화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자바 컴파일러가 컴파일전에 자동으로 합쳐줌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따라서 런타임시 문자열 결합 연산을 수행하지 않기 때문에 성능이 향상됨 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094" y="4157185"/>
            <a:ext cx="5023824" cy="165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4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최적화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String </a:t>
            </a:r>
            <a:r>
              <a:rPr lang="ko-KR" altLang="en-US" sz="2400" smtClean="0">
                <a:latin typeface="+mn-ea"/>
              </a:rPr>
              <a:t>변수</a:t>
            </a:r>
            <a:r>
              <a:rPr lang="ko-KR" altLang="en-US" sz="2400" smtClean="0">
                <a:latin typeface="+mn-ea"/>
              </a:rPr>
              <a:t> 최적화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런타임시 가변 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을 이용함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 </a:t>
            </a:r>
            <a:r>
              <a:rPr lang="en-US" altLang="ko-KR" sz="2000" smtClean="0">
                <a:latin typeface="+mn-ea"/>
              </a:rPr>
              <a:t>9</a:t>
            </a:r>
            <a:r>
              <a:rPr lang="ko-KR" altLang="en-US" sz="2000" smtClean="0">
                <a:latin typeface="+mn-ea"/>
              </a:rPr>
              <a:t>부터는 </a:t>
            </a:r>
            <a:r>
              <a:rPr lang="en-US" altLang="ko-KR" sz="2000" smtClean="0">
                <a:latin typeface="+mn-ea"/>
              </a:rPr>
              <a:t>StringConcatFactory</a:t>
            </a:r>
            <a:r>
              <a:rPr lang="ko-KR" altLang="en-US" sz="2000" smtClean="0">
                <a:latin typeface="+mn-ea"/>
              </a:rPr>
              <a:t>를 사용하여 최적화를 수행함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082" y="4090719"/>
            <a:ext cx="8281221" cy="160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://velog.io/@gates/JAVA-String-%ED%81%B4%EB%9E%98%EC%8A%A4%EC%97%90-%EB%8C%80%ED%95%B4%EC%84%9C-</a:t>
            </a:r>
            <a:r>
              <a:rPr lang="en-US" altLang="ko-KR">
                <a:latin typeface="+mn-ea"/>
                <a:hlinkClick r:id="rId2"/>
              </a:rPr>
              <a:t>%</a:t>
            </a:r>
            <a:r>
              <a:rPr lang="en-US" altLang="ko-KR" smtClean="0">
                <a:latin typeface="+mn-ea"/>
                <a:hlinkClick r:id="rId2"/>
              </a:rPr>
              <a:t>EC%95%8C%EC%95%84%EB%B3%B4%EC%9E%90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https://www.inflearn.com/course/%EA%B9%80%EC%98%81%ED%95%9C%EC%9D%98-%EC%8B%A4%EC%A0%84-%EC%9E%90%EB%B0%94-</a:t>
            </a:r>
            <a:r>
              <a:rPr lang="en-US" altLang="ko-KR">
                <a:latin typeface="+mn-ea"/>
                <a:hlinkClick r:id="rId3"/>
              </a:rPr>
              <a:t>%</a:t>
            </a:r>
            <a:r>
              <a:rPr lang="en-US" altLang="ko-KR" smtClean="0">
                <a:latin typeface="+mn-ea"/>
                <a:hlinkClick r:id="rId3"/>
              </a:rPr>
              <a:t>EC%A4%91%EA%B8%89-1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</a:t>
            </a:r>
            <a:r>
              <a:rPr lang="en-US" altLang="ko-KR">
                <a:latin typeface="+mn-ea"/>
                <a:hlinkClick r:id="rId4"/>
              </a:rPr>
              <a:t>://</a:t>
            </a:r>
            <a:r>
              <a:rPr lang="en-US" altLang="ko-KR" smtClean="0">
                <a:latin typeface="+mn-ea"/>
                <a:hlinkClick r:id="rId4"/>
              </a:rPr>
              <a:t>bugs.openjdk.org/browse/JDK-8054307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https://www.baeldung.com/java-string-immutable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String </a:t>
            </a:r>
            <a:r>
              <a:rPr lang="ko-KR" altLang="en-US" sz="2400" b="1" smtClean="0">
                <a:latin typeface="+mn-ea"/>
              </a:rPr>
              <a:t>클래스란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String </a:t>
            </a:r>
            <a:r>
              <a:rPr lang="ko-KR" altLang="en-US" sz="2400" b="1" smtClean="0">
                <a:latin typeface="+mn-ea"/>
              </a:rPr>
              <a:t>선언 방법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가변 </a:t>
            </a:r>
            <a:r>
              <a:rPr lang="en-US" altLang="ko-KR" sz="2400" b="1" smtClean="0">
                <a:latin typeface="+mn-ea"/>
              </a:rPr>
              <a:t>String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String </a:t>
            </a:r>
            <a:r>
              <a:rPr lang="ko-KR" altLang="en-US" sz="2400" b="1" smtClean="0">
                <a:latin typeface="+mn-ea"/>
              </a:rPr>
              <a:t>최적화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860160"/>
            <a:ext cx="4988220" cy="12166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String </a:t>
            </a:r>
            <a:r>
              <a:rPr lang="ko-KR" altLang="en-US" sz="2400" smtClean="0">
                <a:latin typeface="+mn-ea"/>
              </a:rPr>
              <a:t>클래스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자바에서 문자열을 다루는 클래스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불변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+mn-ea"/>
              </a:rPr>
              <a:t>Immutable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 객체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1257300" lvl="2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0000"/>
                </a:solidFill>
                <a:latin typeface="+mn-ea"/>
              </a:rPr>
              <a:t>내부적으로 문자열 데이터를 변경 할 수 없게 되어 있음</a:t>
            </a:r>
            <a:endParaRPr lang="en-US" altLang="ko-KR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92000" y="5544000"/>
            <a:ext cx="993600" cy="352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29" y="1790870"/>
            <a:ext cx="7499556" cy="222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29" y="1790870"/>
            <a:ext cx="7499556" cy="22232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496959" y="3837101"/>
            <a:ext cx="95581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smtClean="0">
                <a:latin typeface="+mn-ea"/>
              </a:rPr>
              <a:t>참고</a:t>
            </a:r>
            <a:r>
              <a:rPr lang="en-US" altLang="ko-KR" sz="2400" smtClean="0">
                <a:latin typeface="+mn-ea"/>
              </a:rPr>
              <a:t>: byte</a:t>
            </a:r>
            <a:r>
              <a:rPr lang="ko-KR" altLang="en-US" sz="2400" smtClean="0">
                <a:latin typeface="+mn-ea"/>
              </a:rPr>
              <a:t>를 사용하는 이유</a:t>
            </a:r>
          </a:p>
          <a:p>
            <a:pPr lvl="1">
              <a:lnSpc>
                <a:spcPct val="150000"/>
              </a:lnSpc>
            </a:pPr>
            <a:r>
              <a:rPr lang="ko-KR" altLang="en-US" sz="1600" smtClean="0">
                <a:latin typeface="+mn-ea"/>
              </a:rPr>
              <a:t>예전에는 모든 </a:t>
            </a:r>
            <a:r>
              <a:rPr lang="en-US" altLang="ko-KR" sz="1600" smtClean="0">
                <a:latin typeface="+mn-ea"/>
              </a:rPr>
              <a:t>String</a:t>
            </a:r>
            <a:r>
              <a:rPr lang="ko-KR" altLang="en-US" sz="1600">
                <a:latin typeface="+mn-ea"/>
              </a:rPr>
              <a:t> </a:t>
            </a:r>
            <a:r>
              <a:rPr lang="ko-KR" altLang="en-US" sz="1600" smtClean="0">
                <a:latin typeface="+mn-ea"/>
              </a:rPr>
              <a:t>객체가 </a:t>
            </a:r>
            <a:r>
              <a:rPr lang="en-US" altLang="ko-KR" sz="1600" smtClean="0">
                <a:latin typeface="+mn-ea"/>
              </a:rPr>
              <a:t>UTF-16 </a:t>
            </a:r>
            <a:r>
              <a:rPr lang="ko-KR" altLang="en-US" sz="1600" smtClean="0">
                <a:latin typeface="+mn-ea"/>
              </a:rPr>
              <a:t>인코딩을 사용하여 </a:t>
            </a:r>
            <a:r>
              <a:rPr lang="en-US" altLang="ko-KR" sz="1600" smtClean="0">
                <a:latin typeface="+mn-ea"/>
              </a:rPr>
              <a:t>2Byte</a:t>
            </a:r>
            <a:r>
              <a:rPr lang="ko-KR" altLang="en-US" sz="1600" smtClean="0">
                <a:latin typeface="+mn-ea"/>
              </a:rPr>
              <a:t>로 저장되었으나</a:t>
            </a:r>
            <a:r>
              <a:rPr lang="en-US" altLang="ko-KR" sz="1600" smtClean="0">
                <a:latin typeface="+mn-ea"/>
              </a:rPr>
              <a:t>, </a:t>
            </a:r>
            <a:r>
              <a:rPr lang="ko-KR" altLang="en-US" sz="1600" smtClean="0">
                <a:latin typeface="+mn-ea"/>
              </a:rPr>
              <a:t>자바 </a:t>
            </a:r>
            <a:r>
              <a:rPr lang="en-US" altLang="ko-KR" sz="1600" smtClean="0">
                <a:latin typeface="+mn-ea"/>
              </a:rPr>
              <a:t>9</a:t>
            </a:r>
            <a:r>
              <a:rPr lang="ko-KR" altLang="en-US" sz="1600" smtClean="0">
                <a:latin typeface="+mn-ea"/>
              </a:rPr>
              <a:t>에서는 저장된 문자가 </a:t>
            </a:r>
            <a:r>
              <a:rPr lang="en-US" altLang="ko-KR" sz="1600" smtClean="0">
                <a:latin typeface="+mn-ea"/>
              </a:rPr>
              <a:t>ASCII </a:t>
            </a:r>
            <a:r>
              <a:rPr lang="ko-KR" altLang="en-US" sz="1600" smtClean="0">
                <a:latin typeface="+mn-ea"/>
              </a:rPr>
              <a:t>문자일때 더 적은 메모리를 사용하도록 </a:t>
            </a:r>
            <a:r>
              <a:rPr lang="en-US" altLang="ko-KR" sz="1600" smtClean="0">
                <a:latin typeface="+mn-ea"/>
              </a:rPr>
              <a:t>byte[] </a:t>
            </a:r>
            <a:r>
              <a:rPr lang="ko-KR" altLang="en-US" sz="1600" smtClean="0">
                <a:latin typeface="+mn-ea"/>
              </a:rPr>
              <a:t>배열을 사용하여 저장하는 방식</a:t>
            </a:r>
            <a:r>
              <a:rPr lang="en-US" altLang="ko-KR" sz="1600">
                <a:latin typeface="+mn-ea"/>
              </a:rPr>
              <a:t> (Compact Strings) </a:t>
            </a:r>
            <a:r>
              <a:rPr lang="ko-KR" altLang="en-US" sz="1600" smtClean="0">
                <a:latin typeface="+mn-ea"/>
              </a:rPr>
              <a:t>으로 변경되었음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84555" y="4220095"/>
            <a:ext cx="140110" cy="172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84959" y="5945370"/>
            <a:ext cx="446898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altLang="ko-KR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) https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://bugs.openjdk.org/browse/JDK-8054307</a:t>
            </a:r>
          </a:p>
        </p:txBody>
      </p:sp>
    </p:spTree>
    <p:extLst>
      <p:ext uri="{BB962C8B-B14F-4D97-AF65-F5344CB8AC3E}">
        <p14:creationId xmlns:p14="http://schemas.microsoft.com/office/powerpoint/2010/main" val="14921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선언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방법</a:t>
            </a:r>
            <a:r>
              <a:rPr lang="en-US" altLang="ko-KR" sz="2400" smtClean="0">
                <a:latin typeface="+mn-ea"/>
              </a:rPr>
              <a:t>1) </a:t>
            </a:r>
            <a:r>
              <a:rPr lang="ko-KR" altLang="en-US" sz="2400" smtClean="0">
                <a:latin typeface="+mn-ea"/>
              </a:rPr>
              <a:t>리터럴 방식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JVM</a:t>
            </a:r>
            <a:r>
              <a:rPr lang="ko-KR" altLang="en-US" sz="2000" smtClean="0">
                <a:latin typeface="+mn-ea"/>
              </a:rPr>
              <a:t>은 해당 문자열이 </a:t>
            </a:r>
            <a:r>
              <a:rPr lang="en-US" altLang="ko-KR" sz="2000" smtClean="0">
                <a:latin typeface="+mn-ea"/>
              </a:rPr>
              <a:t>String Pool</a:t>
            </a:r>
            <a:r>
              <a:rPr lang="ko-KR" altLang="en-US" sz="2000" smtClean="0">
                <a:latin typeface="+mn-ea"/>
              </a:rPr>
              <a:t>에 있는지 확인함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같은 문자열이 있다면 기존 객체의 참조값을 부여하고</a:t>
            </a:r>
            <a:endParaRPr lang="en-US" altLang="ko-KR" sz="200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ko-KR" altLang="en-US" sz="2000" smtClean="0">
                <a:latin typeface="+mn-ea"/>
              </a:rPr>
              <a:t>    없다면 </a:t>
            </a:r>
            <a:r>
              <a:rPr lang="en-US" altLang="ko-KR" sz="2000" smtClean="0">
                <a:latin typeface="+mn-ea"/>
              </a:rPr>
              <a:t>String </a:t>
            </a:r>
            <a:r>
              <a:rPr lang="ko-KR" altLang="en-US" sz="2000" smtClean="0">
                <a:latin typeface="+mn-ea"/>
              </a:rPr>
              <a:t>객체를 새로 만들어서 참조값을 부여함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551" y="1878154"/>
            <a:ext cx="3554590" cy="54185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34699" y="4780819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방법</a:t>
            </a:r>
            <a:r>
              <a:rPr lang="en-US" altLang="ko-KR" sz="2400">
                <a:latin typeface="+mn-ea"/>
              </a:rPr>
              <a:t>2</a:t>
            </a:r>
            <a:r>
              <a:rPr lang="en-US" altLang="ko-KR" sz="2400" smtClean="0">
                <a:latin typeface="+mn-ea"/>
              </a:rPr>
              <a:t>) String </a:t>
            </a:r>
            <a:r>
              <a:rPr lang="ko-KR" altLang="en-US" sz="2400" smtClean="0">
                <a:latin typeface="+mn-ea"/>
              </a:rPr>
              <a:t>객체 사용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항상 새로운 </a:t>
            </a:r>
            <a:r>
              <a:rPr lang="en-US" altLang="ko-KR" sz="2000" smtClean="0">
                <a:latin typeface="+mn-ea"/>
              </a:rPr>
              <a:t>String </a:t>
            </a:r>
            <a:r>
              <a:rPr lang="ko-KR" altLang="en-US" sz="2000" smtClean="0">
                <a:latin typeface="+mn-ea"/>
              </a:rPr>
              <a:t>객체를 생성하여 참조값을 부여함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65" y="5098027"/>
            <a:ext cx="5452836" cy="5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선언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15297" y="1895168"/>
            <a:ext cx="1157748" cy="7816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15297" y="3994355"/>
            <a:ext cx="1157748" cy="78166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12210" y="1806677"/>
            <a:ext cx="4980630" cy="36133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355395" y="3170268"/>
            <a:ext cx="1157748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327392" y="4394385"/>
            <a:ext cx="1157748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75804" y="3170268"/>
            <a:ext cx="1157748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339925" y="5479027"/>
            <a:ext cx="320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smtClean="0"/>
              <a:t>String Pool</a:t>
            </a:r>
            <a:endParaRPr lang="ko-KR" altLang="en-US" sz="3600" b="1"/>
          </a:p>
        </p:txBody>
      </p:sp>
      <p:sp>
        <p:nvSpPr>
          <p:cNvPr id="17" name="TextBox 16"/>
          <p:cNvSpPr txBox="1"/>
          <p:nvPr/>
        </p:nvSpPr>
        <p:spPr>
          <a:xfrm>
            <a:off x="7289291" y="4373665"/>
            <a:ext cx="123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hello</a:t>
            </a:r>
            <a:endParaRPr lang="ko-KR" altLang="en-US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7275804" y="3128829"/>
            <a:ext cx="123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java</a:t>
            </a:r>
            <a:endParaRPr lang="ko-KR" altLang="en-US" sz="2800" b="1"/>
          </a:p>
        </p:txBody>
      </p:sp>
      <p:sp>
        <p:nvSpPr>
          <p:cNvPr id="19" name="TextBox 18"/>
          <p:cNvSpPr txBox="1"/>
          <p:nvPr/>
        </p:nvSpPr>
        <p:spPr>
          <a:xfrm>
            <a:off x="9313751" y="3149548"/>
            <a:ext cx="123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smtClean="0"/>
              <a:t>안녕</a:t>
            </a:r>
            <a:endParaRPr lang="ko-KR" altLang="en-US" sz="2800" b="1"/>
          </a:p>
        </p:txBody>
      </p:sp>
      <p:sp>
        <p:nvSpPr>
          <p:cNvPr id="20" name="TextBox 19"/>
          <p:cNvSpPr txBox="1"/>
          <p:nvPr/>
        </p:nvSpPr>
        <p:spPr>
          <a:xfrm>
            <a:off x="7183627" y="4036696"/>
            <a:ext cx="83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x003</a:t>
            </a:r>
            <a:endParaRPr lang="ko-KR" alt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7157824" y="2801729"/>
            <a:ext cx="83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x004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9225332" y="2813517"/>
            <a:ext cx="83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x005</a:t>
            </a:r>
            <a:endParaRPr lang="ko-KR" altLang="en-US" sz="2000"/>
          </a:p>
        </p:txBody>
      </p:sp>
      <p:sp>
        <p:nvSpPr>
          <p:cNvPr id="23" name="TextBox 22"/>
          <p:cNvSpPr txBox="1"/>
          <p:nvPr/>
        </p:nvSpPr>
        <p:spPr>
          <a:xfrm>
            <a:off x="874422" y="2085945"/>
            <a:ext cx="83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x003</a:t>
            </a:r>
            <a:endParaRPr lang="ko-KR" alt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874422" y="4185132"/>
            <a:ext cx="83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x006</a:t>
            </a:r>
            <a:endParaRPr lang="ko-KR" altLang="en-US" sz="20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" y="4916032"/>
            <a:ext cx="5452836" cy="5556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67" y="2787211"/>
            <a:ext cx="3554590" cy="54185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9448703" y="4399303"/>
            <a:ext cx="1157748" cy="48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9410602" y="4378583"/>
            <a:ext cx="123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smtClean="0"/>
              <a:t>hello</a:t>
            </a:r>
            <a:endParaRPr lang="ko-KR" altLang="en-US" sz="2800" b="1"/>
          </a:p>
        </p:txBody>
      </p:sp>
      <p:sp>
        <p:nvSpPr>
          <p:cNvPr id="30" name="TextBox 29"/>
          <p:cNvSpPr txBox="1"/>
          <p:nvPr/>
        </p:nvSpPr>
        <p:spPr>
          <a:xfrm>
            <a:off x="9304938" y="4041614"/>
            <a:ext cx="83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x006</a:t>
            </a:r>
            <a:endParaRPr lang="ko-KR" altLang="en-US" sz="2000"/>
          </a:p>
        </p:txBody>
      </p:sp>
      <p:cxnSp>
        <p:nvCxnSpPr>
          <p:cNvPr id="32" name="꺾인 연결선 31"/>
          <p:cNvCxnSpPr>
            <a:stCxn id="2" idx="3"/>
            <a:endCxn id="17" idx="1"/>
          </p:cNvCxnSpPr>
          <p:nvPr/>
        </p:nvCxnSpPr>
        <p:spPr>
          <a:xfrm>
            <a:off x="1873045" y="2286000"/>
            <a:ext cx="5416246" cy="2349275"/>
          </a:xfrm>
          <a:prstGeom prst="bentConnector3">
            <a:avLst>
              <a:gd name="adj1" fmla="val 46869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0" idx="3"/>
            <a:endCxn id="29" idx="2"/>
          </p:cNvCxnSpPr>
          <p:nvPr/>
        </p:nvCxnSpPr>
        <p:spPr>
          <a:xfrm>
            <a:off x="1873045" y="4385187"/>
            <a:ext cx="8154532" cy="516616"/>
          </a:xfrm>
          <a:prstGeom prst="bentConnector4">
            <a:avLst>
              <a:gd name="adj1" fmla="val 54446"/>
              <a:gd name="adj2" fmla="val 14425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0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String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선언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55474" y="4556859"/>
            <a:ext cx="998638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50000"/>
              </a:lnSpc>
            </a:pPr>
            <a:r>
              <a:rPr lang="ko-KR" altLang="en-US" sz="2400" smtClean="0">
                <a:latin typeface="+mn-ea"/>
              </a:rPr>
              <a:t>참고</a:t>
            </a:r>
            <a:r>
              <a:rPr lang="en-US" altLang="ko-KR" sz="2400" smtClean="0">
                <a:latin typeface="+mn-ea"/>
              </a:rPr>
              <a:t>: String </a:t>
            </a:r>
            <a:r>
              <a:rPr lang="ko-KR" altLang="en-US" sz="2400" smtClean="0">
                <a:latin typeface="+mn-ea"/>
              </a:rPr>
              <a:t>클래스가 불변으로 설계된 이유</a:t>
            </a:r>
          </a:p>
          <a:p>
            <a:pPr lvl="1">
              <a:lnSpc>
                <a:spcPct val="150000"/>
              </a:lnSpc>
            </a:pPr>
            <a:r>
              <a:rPr lang="ko-KR" altLang="en-US" sz="1600" smtClean="0">
                <a:latin typeface="+mn-ea"/>
              </a:rPr>
              <a:t>만약 </a:t>
            </a:r>
            <a:r>
              <a:rPr lang="en-US" altLang="ko-KR" sz="1600" smtClean="0">
                <a:latin typeface="+mn-ea"/>
              </a:rPr>
              <a:t>String </a:t>
            </a:r>
            <a:r>
              <a:rPr lang="ko-KR" altLang="en-US" sz="1600" smtClean="0">
                <a:latin typeface="+mn-ea"/>
              </a:rPr>
              <a:t>클래스가 값을 변경할 수 있다면</a:t>
            </a:r>
            <a:r>
              <a:rPr lang="en-US" altLang="ko-KR" sz="1600" smtClean="0">
                <a:latin typeface="+mn-ea"/>
              </a:rPr>
              <a:t>, String Pool</a:t>
            </a:r>
            <a:r>
              <a:rPr lang="ko-KR" altLang="en-US" sz="1600" smtClean="0">
                <a:latin typeface="+mn-ea"/>
              </a:rPr>
              <a:t>에 있는 객체의 값이 변경되면 같은 문자열을 참조하고 있는 다른 변수의 값도 함께 변경되는 문제가 발생함</a:t>
            </a:r>
            <a:endParaRPr lang="en-US" altLang="ko-KR" sz="1600" smtClean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smtClean="0">
                <a:latin typeface="+mn-ea"/>
              </a:rPr>
              <a:t>값을 바꿀수 없는 불변으로 설계하면 이러한 사이드 이펙트가 발생하지 않음 </a:t>
            </a:r>
            <a:endParaRPr lang="en-US" altLang="ko-KR" sz="1600" smtClean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52166" y="4955242"/>
            <a:ext cx="140110" cy="172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1" y="1469708"/>
            <a:ext cx="7318580" cy="33548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92276" y="1469708"/>
            <a:ext cx="958647" cy="300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가변 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String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가변 </a:t>
            </a:r>
            <a:r>
              <a:rPr lang="en-US" altLang="ko-KR" sz="2400" smtClean="0">
                <a:latin typeface="+mn-ea"/>
              </a:rPr>
              <a:t>String</a:t>
            </a:r>
            <a:r>
              <a:rPr lang="ko-KR" altLang="en-US" sz="2400" smtClean="0">
                <a:latin typeface="+mn-ea"/>
              </a:rPr>
              <a:t>을 나오게 된 이유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String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은 불변 객체로 문자열 조작시 객체를 새로 생성해야함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결과적으로 메모리 낭비가 됨</a:t>
            </a:r>
            <a:endParaRPr lang="en-US" altLang="ko-KR" sz="16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341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576</Words>
  <Application>Microsoft Office PowerPoint</Application>
  <PresentationFormat>와이드스크린</PresentationFormat>
  <Paragraphs>104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727</cp:revision>
  <dcterms:created xsi:type="dcterms:W3CDTF">2024-06-11T12:37:20Z</dcterms:created>
  <dcterms:modified xsi:type="dcterms:W3CDTF">2024-11-07T15:21:21Z</dcterms:modified>
</cp:coreProperties>
</file>