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62" r:id="rId3"/>
    <p:sldId id="332" r:id="rId4"/>
    <p:sldId id="335" r:id="rId5"/>
    <p:sldId id="336" r:id="rId6"/>
    <p:sldId id="337" r:id="rId7"/>
    <p:sldId id="339" r:id="rId8"/>
    <p:sldId id="338" r:id="rId9"/>
    <p:sldId id="344" r:id="rId10"/>
    <p:sldId id="340" r:id="rId11"/>
    <p:sldId id="341" r:id="rId12"/>
    <p:sldId id="342" r:id="rId13"/>
    <p:sldId id="345" r:id="rId14"/>
    <p:sldId id="346" r:id="rId15"/>
    <p:sldId id="291" r:id="rId16"/>
    <p:sldId id="289" r:id="rId17"/>
    <p:sldId id="290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j4303@naver.com" initials="p" lastIdx="1" clrIdx="0">
    <p:extLst>
      <p:ext uri="{19B8F6BF-5375-455C-9EA6-DF929625EA0E}">
        <p15:presenceInfo xmlns:p15="http://schemas.microsoft.com/office/powerpoint/2012/main" userId="pej4303@naver.com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74" autoAdjust="0"/>
    <p:restoredTop sz="84171" autoAdjust="0"/>
  </p:normalViewPr>
  <p:slideViewPr>
    <p:cSldViewPr snapToGrid="0">
      <p:cViewPr varScale="1">
        <p:scale>
          <a:sx n="133" d="100"/>
          <a:sy n="133" d="100"/>
        </p:scale>
        <p:origin x="1296" y="12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howGuides="1">
      <p:cViewPr varScale="1">
        <p:scale>
          <a:sx n="121" d="100"/>
          <a:sy n="121" d="100"/>
        </p:scale>
        <p:origin x="4938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85E8B1-1EC4-4F51-B647-F3992F4E116F}" type="datetimeFigureOut">
              <a:rPr lang="ko-KR" altLang="en-US" smtClean="0"/>
              <a:t>2024-09-28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90D0A-B9F0-4AF4-81BB-E4A6A74A95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055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9525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컴파일 에러가</a:t>
            </a:r>
            <a:r>
              <a:rPr lang="ko-KR" altLang="en-US" baseline="0" smtClean="0"/>
              <a:t> 발생합니다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왜 그럴까요</a:t>
            </a:r>
            <a:r>
              <a:rPr lang="en-US" altLang="ko-KR" baseline="0" smtClean="0"/>
              <a:t>? </a:t>
            </a:r>
            <a:r>
              <a:rPr lang="ko-KR" altLang="en-US" baseline="0" smtClean="0"/>
              <a:t>다형적 참조로 자식 클래스의 인스턴스를 참조 했고 재롱 클래스에는 </a:t>
            </a:r>
            <a:r>
              <a:rPr lang="en-US" altLang="ko-KR" baseline="0" smtClean="0"/>
              <a:t>sound()</a:t>
            </a:r>
            <a:r>
              <a:rPr lang="ko-KR" altLang="en-US" baseline="0" smtClean="0"/>
              <a:t>가 있는데 말이죠</a:t>
            </a:r>
            <a:r>
              <a:rPr lang="en-US" altLang="ko-KR" baseline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7206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소스 코드를 하나씩 살펴보죠</a:t>
            </a:r>
            <a:r>
              <a:rPr lang="en-US" altLang="ko-KR" smtClean="0"/>
              <a:t>. animal</a:t>
            </a:r>
            <a:r>
              <a:rPr lang="en-US" altLang="ko-KR" baseline="0" smtClean="0"/>
              <a:t> </a:t>
            </a:r>
            <a:r>
              <a:rPr lang="ko-KR" altLang="en-US" baseline="0" smtClean="0"/>
              <a:t>변수가 생성이 될때 힙메모리에 </a:t>
            </a:r>
            <a:r>
              <a:rPr lang="en-US" altLang="ko-KR" baseline="0" smtClean="0"/>
              <a:t>Animal </a:t>
            </a:r>
            <a:r>
              <a:rPr lang="ko-KR" altLang="en-US" baseline="0" smtClean="0"/>
              <a:t>클래스만 로드가 됩니다</a:t>
            </a:r>
            <a:r>
              <a:rPr lang="en-US" altLang="ko-KR" baseline="0" smtClean="0"/>
              <a:t>. </a:t>
            </a:r>
            <a:r>
              <a:rPr lang="ko-KR" altLang="en-US" baseline="0" smtClean="0"/>
              <a:t>반면에 </a:t>
            </a:r>
            <a:r>
              <a:rPr lang="en-US" altLang="ko-KR" baseline="0" smtClean="0"/>
              <a:t>animal2 </a:t>
            </a:r>
            <a:r>
              <a:rPr lang="ko-KR" altLang="en-US" baseline="0" smtClean="0"/>
              <a:t>변수 생성이 될때는 </a:t>
            </a:r>
            <a:r>
              <a:rPr lang="en-US" altLang="ko-KR" baseline="0" smtClean="0"/>
              <a:t>Jaelong </a:t>
            </a:r>
            <a:r>
              <a:rPr lang="ko-KR" altLang="en-US" baseline="0" smtClean="0"/>
              <a:t>클래스와 부모 클래스인 </a:t>
            </a:r>
            <a:r>
              <a:rPr lang="en-US" altLang="ko-KR" baseline="0" smtClean="0"/>
              <a:t>Animal</a:t>
            </a:r>
            <a:r>
              <a:rPr lang="ko-KR" altLang="en-US" baseline="0" smtClean="0"/>
              <a:t>까지 같이 생성이 됩니다</a:t>
            </a:r>
            <a:r>
              <a:rPr lang="en-US" altLang="ko-KR" baseline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31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7117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첨부한 이미지처럼 다운 캐스팅 후 호출하면 에러 없이 정상적으로 결과가 나옵니다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4618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다형적 참조에 대해 설명하기 전에 먼저 다형성에 대해 알아보죠</a:t>
            </a:r>
            <a:r>
              <a:rPr lang="en-US" altLang="ko-KR" smtClean="0"/>
              <a:t>. </a:t>
            </a:r>
            <a:r>
              <a:rPr lang="ko-KR" altLang="en-US" smtClean="0"/>
              <a:t>다형성은 객체지향</a:t>
            </a:r>
            <a:r>
              <a:rPr lang="ko-KR" altLang="en-US" baseline="0" smtClean="0"/>
              <a:t> 프로그래밍의 중요한 개념중 하나 입니다</a:t>
            </a:r>
            <a:r>
              <a:rPr lang="en-US" altLang="ko-KR" baseline="0" smtClean="0"/>
              <a:t>.</a:t>
            </a:r>
          </a:p>
          <a:p>
            <a:r>
              <a:rPr lang="ko-KR" altLang="en-US" baseline="0" smtClean="0"/>
              <a:t>다형성은 여러가지 형태를 가질 수 있는 능력을 의미합니다</a:t>
            </a:r>
            <a:r>
              <a:rPr lang="en-US" altLang="ko-KR" baseline="0" smtClean="0"/>
              <a:t>.</a:t>
            </a:r>
            <a:r>
              <a:rPr lang="ko-KR" altLang="en-US" baseline="0" smtClean="0"/>
              <a:t> 구체적인 예시를 들자면</a:t>
            </a:r>
            <a:r>
              <a:rPr lang="en-US" altLang="ko-KR" smtClean="0"/>
              <a:t>, </a:t>
            </a:r>
            <a:r>
              <a:rPr lang="ko-KR" altLang="en-US" smtClean="0"/>
              <a:t>다형성은 부모 클래스 타입의 변수가 자식 클래스 타입의 객체를 참조할 수 있다는 것을 뜻합니다</a:t>
            </a:r>
            <a:r>
              <a:rPr lang="en-US" altLang="ko-KR" smtClean="0"/>
              <a:t>.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6792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다시 돌아와서 다형적 참조에 대해 알아보죠</a:t>
            </a:r>
            <a:r>
              <a:rPr lang="en-US" altLang="ko-KR" smtClean="0"/>
              <a:t>. </a:t>
            </a:r>
            <a:r>
              <a:rPr lang="ko-KR" altLang="en-US" smtClean="0"/>
              <a:t>다형적 참조는 부모 클래스의 인스턴스로 자식 클래스의 인스턴스를 참조 할 수 있는 기능을 의미합니다</a:t>
            </a:r>
            <a:r>
              <a:rPr lang="en-US" altLang="ko-KR" smtClean="0"/>
              <a:t>. </a:t>
            </a:r>
          </a:p>
          <a:p>
            <a:r>
              <a:rPr lang="ko-KR" altLang="en-US" smtClean="0"/>
              <a:t>또한 다형성을 실현하는 방법 중 하나입니다</a:t>
            </a:r>
            <a:r>
              <a:rPr lang="en-US" altLang="ko-KR" smtClean="0"/>
              <a:t>.</a:t>
            </a:r>
          </a:p>
          <a:p>
            <a:r>
              <a:rPr lang="ko-KR" altLang="en-US" smtClean="0"/>
              <a:t>다형성과 비슷하다고 생각할 수 있지만 다형성과 다형적 참조는 보시다싶이 서로 다른 개념입니다</a:t>
            </a:r>
            <a:r>
              <a:rPr lang="en-US" altLang="ko-KR" smtClean="0"/>
              <a:t>. </a:t>
            </a:r>
            <a:r>
              <a:rPr lang="ko-KR" altLang="en-US" smtClean="0"/>
              <a:t>다형성이 더 포괄적인 개념이죠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56872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mtClean="0"/>
              <a:t>Animal</a:t>
            </a:r>
            <a:r>
              <a:rPr lang="ko-KR" altLang="en-US" baseline="0" smtClean="0"/>
              <a:t> 클래스와 </a:t>
            </a:r>
            <a:r>
              <a:rPr lang="en-US" altLang="ko-KR" smtClean="0"/>
              <a:t>Animal </a:t>
            </a:r>
            <a:r>
              <a:rPr lang="ko-KR" altLang="en-US" smtClean="0"/>
              <a:t>클래스를 상속받는 재롱 클래스가 있다고 가정해보죠</a:t>
            </a:r>
            <a:r>
              <a:rPr lang="en-US" altLang="ko-KR" smtClean="0"/>
              <a:t>. </a:t>
            </a:r>
            <a:r>
              <a:rPr lang="ko-KR" altLang="en-US" smtClean="0"/>
              <a:t>두 클래스는 부모와 자식 관계입니다</a:t>
            </a:r>
            <a:r>
              <a:rPr lang="en-US" altLang="ko-KR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4896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이렇게 소스코드가 되어있다고 가정했을때 결과값은 어떻게 나올까요</a:t>
            </a:r>
            <a:r>
              <a:rPr lang="en-US" altLang="ko-KR" smtClean="0"/>
              <a:t>?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3411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이렇게 소스코드가 되어있다고 가정했을때 결과값은 어떻게 나올까요</a:t>
            </a:r>
            <a:r>
              <a:rPr lang="en-US" altLang="ko-KR" smtClean="0"/>
              <a:t>?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20281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마지막에 </a:t>
            </a:r>
            <a:r>
              <a:rPr lang="en-US" altLang="ko-KR" smtClean="0"/>
              <a:t>Jaelong</a:t>
            </a:r>
            <a:r>
              <a:rPr lang="ko-KR" altLang="en-US" smtClean="0"/>
              <a:t>이라고 나오는 이유는 다형적 참조를 통해 자식 클래스</a:t>
            </a:r>
            <a:r>
              <a:rPr lang="ko-KR" altLang="en-US" baseline="0" smtClean="0"/>
              <a:t> 인스턴스로 변경되었기 때문에 나오는 것입니다</a:t>
            </a:r>
            <a:r>
              <a:rPr lang="en-US" altLang="ko-KR" baseline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4137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만약에 네모박스를 추가했다고 하면 결과값이 어떻게 될까요</a:t>
            </a:r>
            <a:r>
              <a:rPr lang="en-US" altLang="ko-KR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44105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/>
              <a:t>만약에 네모박스를 추가했다고 하면 결과값이 어떻게 될까요</a:t>
            </a:r>
            <a:r>
              <a:rPr lang="en-US" altLang="ko-KR" smtClean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6D90D0A-B9F0-4AF4-81BB-E4A6A74A95B6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544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0261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956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3862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842948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487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9905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2024-09-28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60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2024-09-28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27312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2024-09-28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98781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1335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4A8B8-4B32-40BD-93B2-584DE8743A8B}" type="datetimeFigureOut">
              <a:rPr lang="ko-KR" altLang="en-US" smtClean="0"/>
              <a:t>2024-09-28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091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4A8B8-4B32-40BD-93B2-584DE8743A8B}" type="datetimeFigureOut">
              <a:rPr lang="ko-KR" altLang="en-US" smtClean="0"/>
              <a:t>2024-09-28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E6E1A-E144-4FC8-AA71-F951007E3AA0}" type="slidenum">
              <a:rPr lang="ko-KR" altLang="en-US" smtClean="0"/>
              <a:pPr/>
              <a:t>‹#›</a:t>
            </a:fld>
            <a:endParaRPr lang="ko-KR" altLang="en-US" smtClean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E6E1A-E144-4FC8-AA71-F951007E3AA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034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yeoncoding.tistory.com/885" TargetMode="External"/><Relationship Id="rId2" Type="http://schemas.openxmlformats.org/officeDocument/2006/relationships/hyperlink" Target="https://medium.com/@binmuxiz/java-polymorphism-%EB%8B%A4%ED%98%95%EC%84%B1-1-%EB%8B%A4%ED%98%95%EC%A0%81-%EC%B0%B8%EC%A1%B0-1ee2e5535268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83130" y="1847341"/>
            <a:ext cx="1030711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9600" b="1" smtClean="0">
                <a:solidFill>
                  <a:schemeClr val="bg1"/>
                </a:solidFill>
              </a:rPr>
              <a:t>다형적 참조</a:t>
            </a:r>
            <a:endParaRPr lang="ko-KR" altLang="en-US" sz="96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563100" y="5987645"/>
            <a:ext cx="23545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mtClean="0">
                <a:latin typeface="+mn-ea"/>
              </a:rPr>
              <a:t>발표자 </a:t>
            </a:r>
            <a:r>
              <a:rPr lang="en-US" altLang="ko-KR" smtClean="0">
                <a:latin typeface="+mn-ea"/>
              </a:rPr>
              <a:t>: </a:t>
            </a:r>
            <a:r>
              <a:rPr lang="ko-KR" altLang="en-US" smtClean="0">
                <a:latin typeface="+mn-ea"/>
              </a:rPr>
              <a:t>박은주</a:t>
            </a:r>
            <a:endParaRPr lang="ko-KR" altLang="en-US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780796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2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예제코드</a:t>
            </a:r>
            <a:endParaRPr lang="ko-KR" altLang="en-US" sz="5400" b="1" dirty="0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375" y="1690687"/>
            <a:ext cx="5124450" cy="34766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900800" y="4190400"/>
            <a:ext cx="3751200" cy="345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5652000" y="4377600"/>
            <a:ext cx="828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33312" y="4178534"/>
            <a:ext cx="3305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/>
              <a:t>해당 소스코드의 출력 결과는</a:t>
            </a:r>
            <a:r>
              <a:rPr lang="en-US" altLang="ko-KR" smtClean="0"/>
              <a:t>?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017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2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예제코드</a:t>
            </a:r>
            <a:endParaRPr lang="ko-KR" altLang="en-US" sz="5400" b="1" dirty="0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375" y="1690687"/>
            <a:ext cx="5124450" cy="34766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900800" y="4190400"/>
            <a:ext cx="3751200" cy="345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/>
          <p:cNvCxnSpPr/>
          <p:nvPr/>
        </p:nvCxnSpPr>
        <p:spPr>
          <a:xfrm>
            <a:off x="5652000" y="4377600"/>
            <a:ext cx="828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533312" y="4178534"/>
            <a:ext cx="1963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컴파일 에러 발생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69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2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예제코드</a:t>
            </a:r>
            <a:endParaRPr lang="ko-KR" altLang="en-US" sz="5400" b="1" dirty="0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375" y="1690687"/>
            <a:ext cx="5124450" cy="34766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886400" y="2311200"/>
            <a:ext cx="3751200" cy="6480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" name="그룹 6"/>
          <p:cNvGrpSpPr/>
          <p:nvPr/>
        </p:nvGrpSpPr>
        <p:grpSpPr>
          <a:xfrm>
            <a:off x="6379200" y="1807200"/>
            <a:ext cx="1058400" cy="439200"/>
            <a:chOff x="6379200" y="1807200"/>
            <a:chExt cx="1058400" cy="439200"/>
          </a:xfrm>
        </p:grpSpPr>
        <p:sp>
          <p:nvSpPr>
            <p:cNvPr id="2" name="직사각형 1"/>
            <p:cNvSpPr/>
            <p:nvPr/>
          </p:nvSpPr>
          <p:spPr>
            <a:xfrm>
              <a:off x="6379200" y="1807200"/>
              <a:ext cx="1058400" cy="439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TextBox 3"/>
            <p:cNvSpPr txBox="1"/>
            <p:nvPr/>
          </p:nvSpPr>
          <p:spPr>
            <a:xfrm>
              <a:off x="6451200" y="1877068"/>
              <a:ext cx="91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smtClean="0"/>
                <a:t>animal</a:t>
              </a:r>
              <a:endParaRPr lang="ko-KR" altLang="en-US" sz="1600"/>
            </a:p>
          </p:txBody>
        </p:sp>
      </p:grpSp>
      <p:sp>
        <p:nvSpPr>
          <p:cNvPr id="5" name="직사각형 4"/>
          <p:cNvSpPr/>
          <p:nvPr/>
        </p:nvSpPr>
        <p:spPr>
          <a:xfrm>
            <a:off x="7937775" y="1807201"/>
            <a:ext cx="2682225" cy="15164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3" name="그룹 12"/>
          <p:cNvGrpSpPr/>
          <p:nvPr/>
        </p:nvGrpSpPr>
        <p:grpSpPr>
          <a:xfrm>
            <a:off x="8094000" y="1920239"/>
            <a:ext cx="1058400" cy="439200"/>
            <a:chOff x="6379200" y="1807200"/>
            <a:chExt cx="1058400" cy="439200"/>
          </a:xfrm>
        </p:grpSpPr>
        <p:sp>
          <p:nvSpPr>
            <p:cNvPr id="15" name="직사각형 14"/>
            <p:cNvSpPr/>
            <p:nvPr/>
          </p:nvSpPr>
          <p:spPr>
            <a:xfrm>
              <a:off x="6379200" y="1807200"/>
              <a:ext cx="1058400" cy="439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51200" y="1877068"/>
              <a:ext cx="91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/>
                <a:t>A</a:t>
              </a:r>
              <a:r>
                <a:rPr lang="en-US" altLang="ko-KR" sz="1600" smtClean="0"/>
                <a:t>nimal</a:t>
              </a:r>
              <a:endParaRPr lang="ko-KR" altLang="en-US" sz="1600"/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6373200" y="4249200"/>
            <a:ext cx="1058400" cy="439200"/>
            <a:chOff x="6379200" y="1807200"/>
            <a:chExt cx="1058400" cy="439200"/>
          </a:xfrm>
        </p:grpSpPr>
        <p:sp>
          <p:nvSpPr>
            <p:cNvPr id="18" name="직사각형 17"/>
            <p:cNvSpPr/>
            <p:nvPr/>
          </p:nvSpPr>
          <p:spPr>
            <a:xfrm>
              <a:off x="6379200" y="1807200"/>
              <a:ext cx="1058400" cy="439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451200" y="1877068"/>
              <a:ext cx="91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smtClean="0"/>
                <a:t>animal2</a:t>
              </a:r>
              <a:endParaRPr lang="ko-KR" altLang="en-US" sz="1600"/>
            </a:p>
          </p:txBody>
        </p:sp>
      </p:grpSp>
      <p:sp>
        <p:nvSpPr>
          <p:cNvPr id="20" name="직사각형 19"/>
          <p:cNvSpPr/>
          <p:nvPr/>
        </p:nvSpPr>
        <p:spPr>
          <a:xfrm>
            <a:off x="7931775" y="4249200"/>
            <a:ext cx="2688225" cy="146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8088000" y="4362239"/>
            <a:ext cx="1058400" cy="439200"/>
            <a:chOff x="6379200" y="1807200"/>
            <a:chExt cx="1058400" cy="439200"/>
          </a:xfrm>
        </p:grpSpPr>
        <p:sp>
          <p:nvSpPr>
            <p:cNvPr id="22" name="직사각형 21"/>
            <p:cNvSpPr/>
            <p:nvPr/>
          </p:nvSpPr>
          <p:spPr>
            <a:xfrm>
              <a:off x="6379200" y="1807200"/>
              <a:ext cx="1058400" cy="439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451200" y="1877068"/>
              <a:ext cx="91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/>
                <a:t>A</a:t>
              </a:r>
              <a:r>
                <a:rPr lang="en-US" altLang="ko-KR" sz="1600" smtClean="0"/>
                <a:t>nimal</a:t>
              </a:r>
              <a:endParaRPr lang="ko-KR" altLang="en-US" sz="1600"/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8088000" y="4947712"/>
            <a:ext cx="1058400" cy="439200"/>
            <a:chOff x="6379200" y="1807200"/>
            <a:chExt cx="1058400" cy="439200"/>
          </a:xfrm>
        </p:grpSpPr>
        <p:sp>
          <p:nvSpPr>
            <p:cNvPr id="25" name="직사각형 24"/>
            <p:cNvSpPr/>
            <p:nvPr/>
          </p:nvSpPr>
          <p:spPr>
            <a:xfrm>
              <a:off x="6379200" y="1807200"/>
              <a:ext cx="1058400" cy="439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451200" y="1877068"/>
              <a:ext cx="91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smtClean="0"/>
                <a:t>Jaelong</a:t>
              </a:r>
              <a:endParaRPr lang="ko-KR" altLang="en-US" sz="1600"/>
            </a:p>
          </p:txBody>
        </p:sp>
      </p:grpSp>
      <p:sp>
        <p:nvSpPr>
          <p:cNvPr id="28" name="아래로 구부러진 화살표 27"/>
          <p:cNvSpPr/>
          <p:nvPr/>
        </p:nvSpPr>
        <p:spPr>
          <a:xfrm>
            <a:off x="7077600" y="1469708"/>
            <a:ext cx="1010400" cy="33749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아래로 구부러진 화살표 28"/>
          <p:cNvSpPr/>
          <p:nvPr/>
        </p:nvSpPr>
        <p:spPr>
          <a:xfrm>
            <a:off x="7021200" y="3884111"/>
            <a:ext cx="1010400" cy="33749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/>
          <p:cNvCxnSpPr>
            <a:endCxn id="2" idx="1"/>
          </p:cNvCxnSpPr>
          <p:nvPr/>
        </p:nvCxnSpPr>
        <p:spPr>
          <a:xfrm flipV="1">
            <a:off x="5637600" y="2026800"/>
            <a:ext cx="741600" cy="4932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/>
          <p:cNvCxnSpPr>
            <a:endCxn id="18" idx="1"/>
          </p:cNvCxnSpPr>
          <p:nvPr/>
        </p:nvCxnSpPr>
        <p:spPr>
          <a:xfrm>
            <a:off x="5637600" y="2800800"/>
            <a:ext cx="735600" cy="1668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5633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2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예제코드</a:t>
            </a:r>
            <a:endParaRPr lang="ko-KR" altLang="en-US" sz="5400" b="1" dirty="0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375" y="1690687"/>
            <a:ext cx="5124450" cy="3476625"/>
          </a:xfrm>
          <a:prstGeom prst="rect">
            <a:avLst/>
          </a:prstGeom>
        </p:spPr>
      </p:pic>
      <p:sp>
        <p:nvSpPr>
          <p:cNvPr id="8" name="직사각형 7"/>
          <p:cNvSpPr/>
          <p:nvPr/>
        </p:nvSpPr>
        <p:spPr>
          <a:xfrm>
            <a:off x="1886400" y="4168800"/>
            <a:ext cx="3751200" cy="3672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7" name="그룹 26"/>
          <p:cNvGrpSpPr/>
          <p:nvPr/>
        </p:nvGrpSpPr>
        <p:grpSpPr>
          <a:xfrm>
            <a:off x="6387600" y="2298023"/>
            <a:ext cx="1058400" cy="439200"/>
            <a:chOff x="6379200" y="1807200"/>
            <a:chExt cx="1058400" cy="439200"/>
          </a:xfrm>
        </p:grpSpPr>
        <p:sp>
          <p:nvSpPr>
            <p:cNvPr id="31" name="직사각형 30"/>
            <p:cNvSpPr/>
            <p:nvPr/>
          </p:nvSpPr>
          <p:spPr>
            <a:xfrm>
              <a:off x="6379200" y="1807200"/>
              <a:ext cx="1058400" cy="439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451200" y="1877068"/>
              <a:ext cx="91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smtClean="0"/>
                <a:t>animal2</a:t>
              </a:r>
              <a:endParaRPr lang="ko-KR" altLang="en-US" sz="1600"/>
            </a:p>
          </p:txBody>
        </p:sp>
      </p:grpSp>
      <p:sp>
        <p:nvSpPr>
          <p:cNvPr id="34" name="직사각형 33"/>
          <p:cNvSpPr/>
          <p:nvPr/>
        </p:nvSpPr>
        <p:spPr>
          <a:xfrm>
            <a:off x="7946175" y="2298023"/>
            <a:ext cx="2688225" cy="1460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5" name="그룹 34"/>
          <p:cNvGrpSpPr/>
          <p:nvPr/>
        </p:nvGrpSpPr>
        <p:grpSpPr>
          <a:xfrm>
            <a:off x="8102400" y="2411062"/>
            <a:ext cx="1058400" cy="439200"/>
            <a:chOff x="6379200" y="1807200"/>
            <a:chExt cx="1058400" cy="439200"/>
          </a:xfrm>
        </p:grpSpPr>
        <p:sp>
          <p:nvSpPr>
            <p:cNvPr id="36" name="직사각형 35"/>
            <p:cNvSpPr/>
            <p:nvPr/>
          </p:nvSpPr>
          <p:spPr>
            <a:xfrm>
              <a:off x="6379200" y="1807200"/>
              <a:ext cx="1058400" cy="439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451200" y="1877068"/>
              <a:ext cx="91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/>
                <a:t>A</a:t>
              </a:r>
              <a:r>
                <a:rPr lang="en-US" altLang="ko-KR" sz="1600" smtClean="0"/>
                <a:t>nimal</a:t>
              </a:r>
              <a:endParaRPr lang="ko-KR" altLang="en-US" sz="160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8102400" y="2996535"/>
            <a:ext cx="1058400" cy="439200"/>
            <a:chOff x="6379200" y="1807200"/>
            <a:chExt cx="1058400" cy="439200"/>
          </a:xfrm>
        </p:grpSpPr>
        <p:sp>
          <p:nvSpPr>
            <p:cNvPr id="39" name="직사각형 38"/>
            <p:cNvSpPr/>
            <p:nvPr/>
          </p:nvSpPr>
          <p:spPr>
            <a:xfrm>
              <a:off x="6379200" y="1807200"/>
              <a:ext cx="1058400" cy="43920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451200" y="1877068"/>
              <a:ext cx="9144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 smtClean="0"/>
                <a:t>Jaelong</a:t>
              </a:r>
              <a:endParaRPr lang="ko-KR" altLang="en-US" sz="1600"/>
            </a:p>
          </p:txBody>
        </p:sp>
      </p:grpSp>
      <p:sp>
        <p:nvSpPr>
          <p:cNvPr id="41" name="아래로 구부러진 화살표 40"/>
          <p:cNvSpPr/>
          <p:nvPr/>
        </p:nvSpPr>
        <p:spPr>
          <a:xfrm>
            <a:off x="7035600" y="1932934"/>
            <a:ext cx="1010400" cy="33749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6299892" y="4648434"/>
            <a:ext cx="509145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600" smtClean="0">
                <a:latin typeface="+mn-ea"/>
              </a:rPr>
              <a:t>메소드를 찾는 방향은 자식</a:t>
            </a:r>
            <a:r>
              <a:rPr lang="en-US" altLang="ko-KR" sz="1600" smtClean="0">
                <a:latin typeface="+mn-ea"/>
              </a:rPr>
              <a:t>-&gt;</a:t>
            </a:r>
            <a:r>
              <a:rPr lang="ko-KR" altLang="en-US" sz="1600" smtClean="0">
                <a:latin typeface="+mn-ea"/>
              </a:rPr>
              <a:t>부모순으로 </a:t>
            </a:r>
            <a:endParaRPr lang="en-US" altLang="ko-KR" sz="1600" smtClean="0">
              <a:latin typeface="+mn-ea"/>
            </a:endParaRPr>
          </a:p>
          <a:p>
            <a:r>
              <a:rPr lang="en-US" altLang="ko-KR" sz="1600" smtClean="0">
                <a:solidFill>
                  <a:srgbClr val="FF0000"/>
                </a:solidFill>
                <a:latin typeface="+mn-ea"/>
              </a:rPr>
              <a:t>    Animal (</a:t>
            </a:r>
            <a:r>
              <a:rPr lang="ko-KR" altLang="en-US" sz="1600" smtClean="0">
                <a:solidFill>
                  <a:srgbClr val="FF0000"/>
                </a:solidFill>
                <a:latin typeface="+mn-ea"/>
              </a:rPr>
              <a:t>부모</a:t>
            </a:r>
            <a:r>
              <a:rPr lang="en-US" altLang="ko-KR" sz="1600" smtClean="0">
                <a:solidFill>
                  <a:srgbClr val="FF0000"/>
                </a:solidFill>
                <a:latin typeface="+mn-ea"/>
              </a:rPr>
              <a:t>)</a:t>
            </a:r>
            <a:r>
              <a:rPr lang="ko-KR" altLang="en-US" sz="1600" smtClean="0">
                <a:solidFill>
                  <a:srgbClr val="FF0000"/>
                </a:solidFill>
                <a:latin typeface="+mn-ea"/>
              </a:rPr>
              <a:t>에서 내려가면서 찾을 수는 없으므로</a:t>
            </a:r>
            <a:endParaRPr lang="en-US" altLang="ko-KR" sz="1600" smtClean="0">
              <a:solidFill>
                <a:srgbClr val="FF0000"/>
              </a:solidFill>
              <a:latin typeface="+mn-ea"/>
            </a:endParaRPr>
          </a:p>
          <a:p>
            <a:r>
              <a:rPr lang="ko-KR" altLang="en-US" sz="1600" smtClean="0">
                <a:solidFill>
                  <a:srgbClr val="FF0000"/>
                </a:solidFill>
                <a:latin typeface="+mn-ea"/>
              </a:rPr>
              <a:t>    컴파일 오류가 발생한 것</a:t>
            </a:r>
            <a:endParaRPr lang="en-US" altLang="ko-KR" sz="1600" smtClean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4" name="구부러진 연결선 3"/>
          <p:cNvCxnSpPr>
            <a:stCxn id="36" idx="1"/>
            <a:endCxn id="39" idx="1"/>
          </p:cNvCxnSpPr>
          <p:nvPr/>
        </p:nvCxnSpPr>
        <p:spPr>
          <a:xfrm rot="10800000" flipV="1">
            <a:off x="8102400" y="2630661"/>
            <a:ext cx="12700" cy="585473"/>
          </a:xfrm>
          <a:prstGeom prst="curvedConnector3">
            <a:avLst>
              <a:gd name="adj1" fmla="val 5088189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" name="곱셈 기호 6"/>
          <p:cNvSpPr/>
          <p:nvPr/>
        </p:nvSpPr>
        <p:spPr>
          <a:xfrm>
            <a:off x="7068825" y="2650207"/>
            <a:ext cx="922800" cy="963868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6284738" y="3952030"/>
            <a:ext cx="51716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600" smtClean="0">
                <a:latin typeface="+mn-ea"/>
              </a:rPr>
              <a:t>Animal </a:t>
            </a:r>
            <a:r>
              <a:rPr lang="ko-KR" altLang="en-US" sz="1600" smtClean="0">
                <a:latin typeface="+mn-ea"/>
              </a:rPr>
              <a:t>타입으로 선언했기 때문에 </a:t>
            </a:r>
            <a:endParaRPr lang="en-US" altLang="ko-KR" sz="1600" smtClean="0">
              <a:latin typeface="+mn-ea"/>
            </a:endParaRPr>
          </a:p>
          <a:p>
            <a:r>
              <a:rPr lang="ko-KR" altLang="en-US" sz="1600" smtClean="0">
                <a:latin typeface="+mn-ea"/>
              </a:rPr>
              <a:t>   먼저 </a:t>
            </a:r>
            <a:r>
              <a:rPr lang="en-US" altLang="ko-KR" sz="1600" smtClean="0">
                <a:latin typeface="+mn-ea"/>
              </a:rPr>
              <a:t>Animal </a:t>
            </a:r>
            <a:r>
              <a:rPr lang="ko-KR" altLang="en-US" sz="1600" smtClean="0">
                <a:latin typeface="+mn-ea"/>
              </a:rPr>
              <a:t>클래스에 해당 메소드가 있는지 확인함</a:t>
            </a:r>
            <a:endParaRPr lang="en-US" altLang="ko-KR" sz="160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45360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2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예제코드</a:t>
            </a:r>
            <a:endParaRPr lang="ko-KR" altLang="en-US" sz="5400" b="1" dirty="0">
              <a:solidFill>
                <a:schemeClr val="bg1"/>
              </a:solidFill>
              <a:latin typeface="+mj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100" y="1670344"/>
            <a:ext cx="7105322" cy="3517311"/>
          </a:xfrm>
          <a:prstGeom prst="rect">
            <a:avLst/>
          </a:prstGeom>
        </p:spPr>
      </p:pic>
      <p:sp>
        <p:nvSpPr>
          <p:cNvPr id="21" name="오른쪽 화살표 20"/>
          <p:cNvSpPr/>
          <p:nvPr/>
        </p:nvSpPr>
        <p:spPr>
          <a:xfrm>
            <a:off x="7320240" y="2928600"/>
            <a:ext cx="1605600" cy="100080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1350" y="2881312"/>
            <a:ext cx="21717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601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935480" y="1490424"/>
            <a:ext cx="848868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3800" b="1" smtClean="0">
                <a:solidFill>
                  <a:schemeClr val="bg1"/>
                </a:solidFill>
              </a:rPr>
              <a:t>Q&amp;A</a:t>
            </a:r>
            <a:endParaRPr lang="ko-KR" altLang="en-US" sz="13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0966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539240" y="1527646"/>
            <a:ext cx="988314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800" b="1" smtClean="0">
                <a:solidFill>
                  <a:schemeClr val="bg1"/>
                </a:solidFill>
              </a:rPr>
              <a:t>감사합니다</a:t>
            </a:r>
            <a:endParaRPr lang="ko-KR" altLang="en-US" sz="138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9765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참고</a:t>
            </a:r>
            <a:endParaRPr lang="ko-KR" altLang="en-US" sz="5400" b="1">
              <a:solidFill>
                <a:schemeClr val="bg1"/>
              </a:solidFill>
              <a:latin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262062" y="1949768"/>
            <a:ext cx="1032795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+mn-ea"/>
                <a:hlinkClick r:id="rId2"/>
              </a:rPr>
              <a:t>https://medium.com/@binmuxiz/java-polymorphism-%EB%8B%A4%ED%98%95%EC%84%B1-1-%EB%8B%A4%ED%98%95%EC%A0%81-</a:t>
            </a:r>
            <a:r>
              <a:rPr lang="en-US" altLang="ko-KR">
                <a:latin typeface="+mn-ea"/>
                <a:hlinkClick r:id="rId2"/>
              </a:rPr>
              <a:t>%</a:t>
            </a:r>
            <a:r>
              <a:rPr lang="en-US" altLang="ko-KR" smtClean="0">
                <a:latin typeface="+mn-ea"/>
                <a:hlinkClick r:id="rId2"/>
              </a:rPr>
              <a:t>EC%B0%B8%EC%A1%B0-1ee2e5535268</a:t>
            </a:r>
            <a:endParaRPr lang="en-US" altLang="ko-KR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>
                <a:latin typeface="+mn-ea"/>
                <a:hlinkClick r:id="rId3"/>
              </a:rPr>
              <a:t>https</a:t>
            </a:r>
            <a:r>
              <a:rPr lang="en-US" altLang="ko-KR">
                <a:latin typeface="+mn-ea"/>
                <a:hlinkClick r:id="rId3"/>
              </a:rPr>
              <a:t>://</a:t>
            </a:r>
            <a:r>
              <a:rPr lang="en-US" altLang="ko-KR" smtClean="0">
                <a:latin typeface="+mn-ea"/>
                <a:hlinkClick r:id="rId3"/>
              </a:rPr>
              <a:t>yeoncoding.tistory.com/885</a:t>
            </a:r>
            <a:endParaRPr lang="en-US" altLang="ko-KR" smtClean="0">
              <a:latin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mtClean="0">
                <a:latin typeface="+mn-ea"/>
              </a:rPr>
              <a:t>GPT</a:t>
            </a:r>
          </a:p>
        </p:txBody>
      </p:sp>
    </p:spTree>
    <p:extLst>
      <p:ext uri="{BB962C8B-B14F-4D97-AF65-F5344CB8AC3E}">
        <p14:creationId xmlns:p14="http://schemas.microsoft.com/office/powerpoint/2010/main" val="24224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16280" y="587171"/>
            <a:ext cx="87782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smtClean="0">
                <a:solidFill>
                  <a:schemeClr val="bg1"/>
                </a:solidFill>
                <a:latin typeface="+mj-lt"/>
              </a:rPr>
              <a:t>목차</a:t>
            </a:r>
            <a:endParaRPr lang="ko-KR" altLang="en-US" sz="5400" b="1">
              <a:solidFill>
                <a:schemeClr val="bg1"/>
              </a:solidFill>
              <a:latin typeface="+mj-lt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1183306" y="1797795"/>
            <a:ext cx="9837420" cy="17752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ko-KR" altLang="en-US" sz="2400" b="1" smtClean="0">
                <a:latin typeface="+mn-ea"/>
              </a:rPr>
              <a:t>다형적 참조란</a:t>
            </a:r>
            <a:r>
              <a:rPr lang="en-US" altLang="ko-KR" sz="2400" b="1" smtClean="0">
                <a:latin typeface="+mn-ea"/>
              </a:rPr>
              <a:t>?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ko-KR" altLang="en-US" sz="2400" b="1" smtClean="0">
                <a:latin typeface="+mn-ea"/>
              </a:rPr>
              <a:t>예제코드</a:t>
            </a:r>
            <a:endParaRPr lang="en-US" altLang="ko-KR" sz="2400" b="1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335424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1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다형적 참조란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?</a:t>
            </a:r>
            <a:endParaRPr lang="ko-KR" altLang="en-US" sz="5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823464" y="1454340"/>
            <a:ext cx="64231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ko-KR" altLang="en-US" sz="4800" smtClean="0">
                <a:latin typeface="+mn-ea"/>
              </a:rPr>
              <a:t>다형성</a:t>
            </a:r>
            <a:r>
              <a:rPr lang="en-US" altLang="ko-KR" sz="4800" smtClean="0">
                <a:latin typeface="+mn-ea"/>
              </a:rPr>
              <a:t>(</a:t>
            </a:r>
            <a:r>
              <a:rPr lang="en-US" altLang="ko-KR" sz="4800">
                <a:latin typeface="+mn-ea"/>
              </a:rPr>
              <a:t>Polymorphism)</a:t>
            </a:r>
            <a:endParaRPr lang="en-US" altLang="ko-KR" sz="4800" dirty="0" smtClean="0">
              <a:latin typeface="+mn-ea"/>
            </a:endParaRPr>
          </a:p>
        </p:txBody>
      </p:sp>
      <p:sp>
        <p:nvSpPr>
          <p:cNvPr id="2" name="오른쪽 화살표 1"/>
          <p:cNvSpPr/>
          <p:nvPr/>
        </p:nvSpPr>
        <p:spPr>
          <a:xfrm rot="5400000">
            <a:off x="5232240" y="3592800"/>
            <a:ext cx="1605600" cy="100080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77241" y="4980250"/>
            <a:ext cx="10893512" cy="102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200000"/>
              </a:lnSpc>
            </a:pPr>
            <a:r>
              <a:rPr lang="ko-KR" altLang="en-US" sz="3600" smtClean="0">
                <a:solidFill>
                  <a:srgbClr val="FF0000"/>
                </a:solidFill>
                <a:latin typeface="+mn-ea"/>
              </a:rPr>
              <a:t>여러가지 형태를 가질 수 있는 능력</a:t>
            </a:r>
            <a:endParaRPr lang="en-US" altLang="ko-KR" sz="3600" dirty="0" smtClean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03066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1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다형적 참조란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?</a:t>
            </a:r>
            <a:endParaRPr lang="ko-KR" altLang="en-US" sz="5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1734699" y="1536174"/>
            <a:ext cx="9558141" cy="2418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400" smtClean="0">
                <a:latin typeface="+mn-ea"/>
              </a:rPr>
              <a:t>다형적 참조</a:t>
            </a:r>
            <a:r>
              <a:rPr lang="en-US" altLang="ko-KR" sz="2400" smtClean="0">
                <a:latin typeface="+mn-ea"/>
              </a:rPr>
              <a:t>(</a:t>
            </a:r>
            <a:r>
              <a:rPr lang="en-US" altLang="ko-KR" sz="2400"/>
              <a:t>Polymorphic </a:t>
            </a:r>
            <a:r>
              <a:rPr lang="en-US" altLang="ko-KR" sz="2400"/>
              <a:t>Reference</a:t>
            </a:r>
            <a:r>
              <a:rPr lang="en-US" altLang="ko-KR" sz="2400" smtClean="0"/>
              <a:t>)</a:t>
            </a:r>
            <a:endParaRPr lang="en-US" altLang="ko-KR" sz="2400"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solidFill>
                  <a:srgbClr val="FF0000"/>
                </a:solidFill>
                <a:latin typeface="+mn-ea"/>
              </a:rPr>
              <a:t>부모 클래스의 인스턴스로 자식 클래스의 인스턴스를 참조 할 수 있는 기능</a:t>
            </a:r>
            <a:endParaRPr lang="en-US" altLang="ko-KR" sz="2000" smtClean="0">
              <a:solidFill>
                <a:srgbClr val="FF0000"/>
              </a:solidFill>
              <a:latin typeface="+mn-ea"/>
            </a:endParaRPr>
          </a:p>
          <a:p>
            <a:pPr marL="800100" lvl="1" indent="-34290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ko-KR" altLang="en-US" sz="2000" smtClean="0">
                <a:latin typeface="+mn-ea"/>
              </a:rPr>
              <a:t>다형성을 실현하는 방법 중 하나</a:t>
            </a:r>
            <a:endParaRPr lang="en-US" altLang="ko-KR" sz="2000" dirty="0">
              <a:latin typeface="+mn-ea"/>
            </a:endParaRPr>
          </a:p>
        </p:txBody>
      </p:sp>
      <p:sp>
        <p:nvSpPr>
          <p:cNvPr id="3" name="타원 2"/>
          <p:cNvSpPr/>
          <p:nvPr/>
        </p:nvSpPr>
        <p:spPr>
          <a:xfrm>
            <a:off x="2419200" y="4154400"/>
            <a:ext cx="3268800" cy="19656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/>
          <p:cNvSpPr/>
          <p:nvPr/>
        </p:nvSpPr>
        <p:spPr>
          <a:xfrm>
            <a:off x="3475842" y="4939200"/>
            <a:ext cx="1723757" cy="103653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3178800" y="4248000"/>
            <a:ext cx="174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다형성</a:t>
            </a:r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3686400" y="5272800"/>
            <a:ext cx="1411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다형적 참조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918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2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예제코드</a:t>
            </a:r>
            <a:endParaRPr lang="ko-KR" altLang="en-US" sz="5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237200" y="4036028"/>
            <a:ext cx="1485016" cy="133453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ko-KR" altLang="en-US" sz="4800" smtClean="0">
                <a:latin typeface="+mn-ea"/>
              </a:rPr>
              <a:t>자식</a:t>
            </a:r>
            <a:endParaRPr lang="en-US" altLang="ko-KR" sz="4800" dirty="0" smtClean="0">
              <a:latin typeface="+mn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7237200" y="1510019"/>
            <a:ext cx="148501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ko-KR" altLang="en-US" sz="4800" smtClean="0">
                <a:latin typeface="+mn-ea"/>
              </a:rPr>
              <a:t>부모</a:t>
            </a:r>
            <a:endParaRPr lang="en-US" altLang="ko-KR" sz="4800" dirty="0" smtClean="0">
              <a:latin typeface="+mn-ea"/>
            </a:endParaRPr>
          </a:p>
        </p:txBody>
      </p:sp>
      <p:sp>
        <p:nvSpPr>
          <p:cNvPr id="12" name="오른쪽 화살표 11"/>
          <p:cNvSpPr/>
          <p:nvPr/>
        </p:nvSpPr>
        <p:spPr>
          <a:xfrm>
            <a:off x="5700240" y="1940865"/>
            <a:ext cx="1605600" cy="100080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오른쪽 화살표 12"/>
          <p:cNvSpPr/>
          <p:nvPr/>
        </p:nvSpPr>
        <p:spPr>
          <a:xfrm>
            <a:off x="5700240" y="4418865"/>
            <a:ext cx="1605600" cy="100080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991" y="1513924"/>
            <a:ext cx="4706025" cy="1838325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1716" y="3429000"/>
            <a:ext cx="471487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452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2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예제코드</a:t>
            </a:r>
            <a:endParaRPr lang="ko-KR" altLang="en-US" sz="5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6729840" y="2662065"/>
            <a:ext cx="1605600" cy="100080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320" y="1665216"/>
            <a:ext cx="548640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6428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2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예제코드</a:t>
            </a:r>
            <a:endParaRPr lang="ko-KR" altLang="en-US" sz="5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6729840" y="2662065"/>
            <a:ext cx="1605600" cy="100080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320" y="1665216"/>
            <a:ext cx="5486400" cy="28289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2637" y="2662740"/>
            <a:ext cx="3185363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5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2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예제코드</a:t>
            </a:r>
            <a:endParaRPr lang="ko-KR" altLang="en-US" sz="5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3" name="오른쪽 화살표 12"/>
          <p:cNvSpPr/>
          <p:nvPr/>
        </p:nvSpPr>
        <p:spPr>
          <a:xfrm>
            <a:off x="6729840" y="2662065"/>
            <a:ext cx="1605600" cy="1000800"/>
          </a:xfrm>
          <a:prstGeom prst="rightArrow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2320" y="1665216"/>
            <a:ext cx="5486400" cy="2828925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2637" y="2662740"/>
            <a:ext cx="3185363" cy="1000125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1900800" y="2606400"/>
            <a:ext cx="3751200" cy="345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13554" y="4895879"/>
            <a:ext cx="101103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mtClean="0">
                <a:solidFill>
                  <a:srgbClr val="FF0000"/>
                </a:solidFill>
              </a:rPr>
              <a:t>다형적 참조를 통해 자식 클래스의 인스턴스로 변경되었기 때문에 </a:t>
            </a:r>
            <a:r>
              <a:rPr lang="en-US" altLang="ko-KR" smtClean="0"/>
              <a:t>“Jaelong” </a:t>
            </a:r>
            <a:r>
              <a:rPr lang="ko-KR" altLang="en-US" smtClean="0"/>
              <a:t>이라고 결과가 나옴</a:t>
            </a:r>
            <a:endParaRPr lang="ko-KR" altLang="en-US"/>
          </a:p>
        </p:txBody>
      </p:sp>
      <p:cxnSp>
        <p:nvCxnSpPr>
          <p:cNvPr id="8" name="직선 화살표 연결선 7"/>
          <p:cNvCxnSpPr>
            <a:endCxn id="5" idx="0"/>
          </p:cNvCxnSpPr>
          <p:nvPr/>
        </p:nvCxnSpPr>
        <p:spPr>
          <a:xfrm>
            <a:off x="4190400" y="2952000"/>
            <a:ext cx="2278320" cy="194387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9751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0" y="0"/>
            <a:ext cx="12192000" cy="137921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777240" y="541020"/>
            <a:ext cx="10515600" cy="92868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5400" b="1" dirty="0">
                <a:solidFill>
                  <a:schemeClr val="bg1"/>
                </a:solidFill>
                <a:latin typeface="+mj-ea"/>
              </a:rPr>
              <a:t>2</a:t>
            </a:r>
            <a:r>
              <a:rPr lang="en-US" altLang="ko-KR" sz="5400" b="1" smtClean="0">
                <a:solidFill>
                  <a:schemeClr val="bg1"/>
                </a:solidFill>
                <a:latin typeface="+mj-ea"/>
              </a:rPr>
              <a:t>. </a:t>
            </a:r>
            <a:r>
              <a:rPr lang="ko-KR" altLang="en-US" sz="5400" b="1" smtClean="0">
                <a:solidFill>
                  <a:schemeClr val="bg1"/>
                </a:solidFill>
                <a:latin typeface="+mj-ea"/>
              </a:rPr>
              <a:t>예제코드</a:t>
            </a:r>
            <a:endParaRPr lang="ko-KR" altLang="en-US" sz="5400" b="1" dirty="0">
              <a:solidFill>
                <a:schemeClr val="bg1"/>
              </a:solidFill>
              <a:latin typeface="+mj-ea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2884424" y="2563140"/>
            <a:ext cx="642315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200000"/>
              </a:lnSpc>
            </a:pPr>
            <a:r>
              <a:rPr lang="ko-KR" altLang="en-US" sz="4800" smtClean="0">
                <a:latin typeface="+mn-ea"/>
              </a:rPr>
              <a:t>다형성 참조 심화 예제</a:t>
            </a:r>
            <a:endParaRPr lang="en-US" altLang="ko-KR" sz="4800" dirty="0" smtClean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628020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1446</TotalTime>
  <Words>406</Words>
  <Application>Microsoft Office PowerPoint</Application>
  <PresentationFormat>와이드스크린</PresentationFormat>
  <Paragraphs>76</Paragraphs>
  <Slides>17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pej4303@naver.com</dc:creator>
  <cp:lastModifiedBy>pej4303@naver.com</cp:lastModifiedBy>
  <cp:revision>585</cp:revision>
  <dcterms:created xsi:type="dcterms:W3CDTF">2024-06-11T12:37:20Z</dcterms:created>
  <dcterms:modified xsi:type="dcterms:W3CDTF">2024-09-28T12:06:47Z</dcterms:modified>
</cp:coreProperties>
</file>